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739" r:id="rId2"/>
    <p:sldId id="731" r:id="rId3"/>
    <p:sldId id="740" r:id="rId4"/>
    <p:sldId id="748" r:id="rId5"/>
    <p:sldId id="749" r:id="rId6"/>
    <p:sldId id="741" r:id="rId7"/>
    <p:sldId id="747" r:id="rId8"/>
    <p:sldId id="751" r:id="rId9"/>
    <p:sldId id="742" r:id="rId10"/>
    <p:sldId id="752" r:id="rId11"/>
    <p:sldId id="753" r:id="rId12"/>
    <p:sldId id="750" r:id="rId13"/>
    <p:sldId id="743" r:id="rId14"/>
    <p:sldId id="744" r:id="rId15"/>
    <p:sldId id="755" r:id="rId16"/>
    <p:sldId id="75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688"/>
    <a:srgbClr val="FF656C"/>
    <a:srgbClr val="FFA6AB"/>
    <a:srgbClr val="E8974E"/>
    <a:srgbClr val="F3C9A1"/>
    <a:srgbClr val="D23B4A"/>
    <a:srgbClr val="3C2B31"/>
    <a:srgbClr val="B52936"/>
    <a:srgbClr val="4593AA"/>
    <a:srgbClr val="2E3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6" autoAdjust="0"/>
    <p:restoredTop sz="95990" autoAdjust="0"/>
  </p:normalViewPr>
  <p:slideViewPr>
    <p:cSldViewPr snapToGrid="0">
      <p:cViewPr varScale="1">
        <p:scale>
          <a:sx n="51" d="100"/>
          <a:sy n="51" d="100"/>
        </p:scale>
        <p:origin x="67" y="80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B34F6C56-8D52-4A58-8C85-1EC625DC9FB1}"/>
              </a:ext>
            </a:extLst>
          </p:cNvPr>
          <p:cNvSpPr/>
          <p:nvPr userDrawn="1"/>
        </p:nvSpPr>
        <p:spPr>
          <a:xfrm>
            <a:off x="4528736" y="4940089"/>
            <a:ext cx="3156182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3B6A4A3-AD50-4D5A-91CB-CFD295C294B1}"/>
              </a:ext>
            </a:extLst>
          </p:cNvPr>
          <p:cNvGrpSpPr/>
          <p:nvPr userDrawn="1"/>
        </p:nvGrpSpPr>
        <p:grpSpPr>
          <a:xfrm>
            <a:off x="3005264" y="736601"/>
            <a:ext cx="6108619" cy="3655786"/>
            <a:chOff x="3630678" y="1273635"/>
            <a:chExt cx="5083937" cy="304255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BF4D0B4-31A2-4676-A07B-DAF351CD7C1E}"/>
                </a:ext>
              </a:extLst>
            </p:cNvPr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18" name="모서리가 둥근 직사각형 9">
                <a:extLst>
                  <a:ext uri="{FF2B5EF4-FFF2-40B4-BE49-F238E27FC236}">
                    <a16:creationId xmlns:a16="http://schemas.microsoft.com/office/drawing/2014/main" id="{6D91B7AD-F591-4D15-9008-9AAE81FF5639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9" name="모서리가 둥근 직사각형 10">
                <a:extLst>
                  <a:ext uri="{FF2B5EF4-FFF2-40B4-BE49-F238E27FC236}">
                    <a16:creationId xmlns:a16="http://schemas.microsoft.com/office/drawing/2014/main" id="{21493CBB-54DE-45DE-9385-0648B107A74E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0" name="모서리가 둥근 직사각형 11">
                <a:extLst>
                  <a:ext uri="{FF2B5EF4-FFF2-40B4-BE49-F238E27FC236}">
                    <a16:creationId xmlns:a16="http://schemas.microsoft.com/office/drawing/2014/main" id="{AA97B54D-E9DC-4611-AFBF-C27527EF2D0C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0" name="모서리가 둥근 직사각형 13">
              <a:extLst>
                <a:ext uri="{FF2B5EF4-FFF2-40B4-BE49-F238E27FC236}">
                  <a16:creationId xmlns:a16="http://schemas.microsoft.com/office/drawing/2014/main" id="{72BC5D11-1F89-4E5C-8FB1-BAE625F1765D}"/>
                </a:ext>
              </a:extLst>
            </p:cNvPr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68F8EA8-C5A8-44AC-98E6-52EFE72C3F09}"/>
                </a:ext>
              </a:extLst>
            </p:cNvPr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16" name="자유형 5">
                <a:extLst>
                  <a:ext uri="{FF2B5EF4-FFF2-40B4-BE49-F238E27FC236}">
                    <a16:creationId xmlns:a16="http://schemas.microsoft.com/office/drawing/2014/main" id="{3A1D1B04-9686-4228-9A67-A7840C852B4E}"/>
                  </a:ext>
                </a:extLst>
              </p:cNvPr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7">
                <a:extLst>
                  <a:ext uri="{FF2B5EF4-FFF2-40B4-BE49-F238E27FC236}">
                    <a16:creationId xmlns:a16="http://schemas.microsoft.com/office/drawing/2014/main" id="{53CF1283-E2DA-40AF-848E-CE9369EF8261}"/>
                  </a:ext>
                </a:extLst>
              </p:cNvPr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5CCCBBE-55B3-4D3E-AEAA-BC8DD7FCEC6E}"/>
                </a:ext>
              </a:extLst>
            </p:cNvPr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13" name="모서리가 둥근 직사각형 51">
                <a:extLst>
                  <a:ext uri="{FF2B5EF4-FFF2-40B4-BE49-F238E27FC236}">
                    <a16:creationId xmlns:a16="http://schemas.microsoft.com/office/drawing/2014/main" id="{8D936910-D603-4EA4-99D0-53F0C40BA876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4" name="모서리가 둥근 직사각형 52">
                <a:extLst>
                  <a:ext uri="{FF2B5EF4-FFF2-40B4-BE49-F238E27FC236}">
                    <a16:creationId xmlns:a16="http://schemas.microsoft.com/office/drawing/2014/main" id="{1F7D6750-41D3-477B-9051-B734BFAEE7BC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5" name="모서리가 둥근 직사각형 53">
                <a:extLst>
                  <a:ext uri="{FF2B5EF4-FFF2-40B4-BE49-F238E27FC236}">
                    <a16:creationId xmlns:a16="http://schemas.microsoft.com/office/drawing/2014/main" id="{749C33CF-7A8B-4679-853F-A49D5EEDD9E5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D16616-A756-4D6C-8434-A89A9B1A50EC}"/>
              </a:ext>
            </a:extLst>
          </p:cNvPr>
          <p:cNvSpPr/>
          <p:nvPr userDrawn="1"/>
        </p:nvSpPr>
        <p:spPr>
          <a:xfrm>
            <a:off x="3652428" y="220489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17A7A36C-2760-4EBE-A13C-D8A6FD83EC18}"/>
              </a:ext>
            </a:extLst>
          </p:cNvPr>
          <p:cNvGrpSpPr/>
          <p:nvPr userDrawn="1"/>
        </p:nvGrpSpPr>
        <p:grpSpPr>
          <a:xfrm>
            <a:off x="3002968" y="1208652"/>
            <a:ext cx="6108619" cy="3655786"/>
            <a:chOff x="3630678" y="1273635"/>
            <a:chExt cx="5083937" cy="304255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102C5BF-1D7F-48F9-9F31-3D7AECB82E99}"/>
                </a:ext>
              </a:extLst>
            </p:cNvPr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39" name="모서리가 둥근 직사각형 9">
                <a:extLst>
                  <a:ext uri="{FF2B5EF4-FFF2-40B4-BE49-F238E27FC236}">
                    <a16:creationId xmlns:a16="http://schemas.microsoft.com/office/drawing/2014/main" id="{7CA5C19D-309D-453F-A8EB-68D1D2CF2F24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0" name="모서리가 둥근 직사각형 10">
                <a:extLst>
                  <a:ext uri="{FF2B5EF4-FFF2-40B4-BE49-F238E27FC236}">
                    <a16:creationId xmlns:a16="http://schemas.microsoft.com/office/drawing/2014/main" id="{72E5B1B0-D52B-475D-BE0B-40EE17DC2516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1" name="모서리가 둥근 직사각형 11">
                <a:extLst>
                  <a:ext uri="{FF2B5EF4-FFF2-40B4-BE49-F238E27FC236}">
                    <a16:creationId xmlns:a16="http://schemas.microsoft.com/office/drawing/2014/main" id="{B95A713F-AB54-48DE-A919-DCB86FDADB23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31" name="모서리가 둥근 직사각형 13">
              <a:extLst>
                <a:ext uri="{FF2B5EF4-FFF2-40B4-BE49-F238E27FC236}">
                  <a16:creationId xmlns:a16="http://schemas.microsoft.com/office/drawing/2014/main" id="{CA947691-422E-474E-BD6C-DCE6D157C67C}"/>
                </a:ext>
              </a:extLst>
            </p:cNvPr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F3FD598-2F38-43E2-B63D-3ACD233DF949}"/>
                </a:ext>
              </a:extLst>
            </p:cNvPr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37" name="자유형 5">
                <a:extLst>
                  <a:ext uri="{FF2B5EF4-FFF2-40B4-BE49-F238E27FC236}">
                    <a16:creationId xmlns:a16="http://schemas.microsoft.com/office/drawing/2014/main" id="{D31816D5-6E63-4695-8958-462FB4B5038C}"/>
                  </a:ext>
                </a:extLst>
              </p:cNvPr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 7">
                <a:extLst>
                  <a:ext uri="{FF2B5EF4-FFF2-40B4-BE49-F238E27FC236}">
                    <a16:creationId xmlns:a16="http://schemas.microsoft.com/office/drawing/2014/main" id="{6883251C-AEFC-4E13-9D32-061DD98FBE49}"/>
                  </a:ext>
                </a:extLst>
              </p:cNvPr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C21317B-3E33-47CC-89E3-01D8A783AF26}"/>
                </a:ext>
              </a:extLst>
            </p:cNvPr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34" name="모서리가 둥근 직사각형 51">
                <a:extLst>
                  <a:ext uri="{FF2B5EF4-FFF2-40B4-BE49-F238E27FC236}">
                    <a16:creationId xmlns:a16="http://schemas.microsoft.com/office/drawing/2014/main" id="{D0091025-FE82-4C18-B7FE-211802A7EEE3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5" name="모서리가 둥근 직사각형 52">
                <a:extLst>
                  <a:ext uri="{FF2B5EF4-FFF2-40B4-BE49-F238E27FC236}">
                    <a16:creationId xmlns:a16="http://schemas.microsoft.com/office/drawing/2014/main" id="{53829729-5BAB-4EB6-A67F-1B9F4537E16D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6" name="모서리가 둥근 직사각형 53">
                <a:extLst>
                  <a:ext uri="{FF2B5EF4-FFF2-40B4-BE49-F238E27FC236}">
                    <a16:creationId xmlns:a16="http://schemas.microsoft.com/office/drawing/2014/main" id="{359F561B-4705-43B6-87B4-7FD1A108F1F6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314B89-F47C-4BD1-A0E4-6670909F3C40}"/>
              </a:ext>
            </a:extLst>
          </p:cNvPr>
          <p:cNvGrpSpPr/>
          <p:nvPr userDrawn="1"/>
        </p:nvGrpSpPr>
        <p:grpSpPr>
          <a:xfrm>
            <a:off x="2394928" y="4344640"/>
            <a:ext cx="3132157" cy="1107874"/>
            <a:chOff x="2129772" y="4107938"/>
            <a:chExt cx="3132157" cy="110787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C1725FB-01FC-476E-82BE-66C6DC1000B4}"/>
                </a:ext>
              </a:extLst>
            </p:cNvPr>
            <p:cNvGrpSpPr/>
            <p:nvPr/>
          </p:nvGrpSpPr>
          <p:grpSpPr>
            <a:xfrm>
              <a:off x="2129772" y="4107938"/>
              <a:ext cx="195883" cy="231997"/>
              <a:chOff x="367914" y="130417"/>
              <a:chExt cx="315385" cy="373532"/>
            </a:xfrm>
          </p:grpSpPr>
          <p:sp>
            <p:nvSpPr>
              <p:cNvPr id="46" name="모서리가 둥근 직사각형 41">
                <a:extLst>
                  <a:ext uri="{FF2B5EF4-FFF2-40B4-BE49-F238E27FC236}">
                    <a16:creationId xmlns:a16="http://schemas.microsoft.com/office/drawing/2014/main" id="{4AD1D345-C614-4DC9-A95F-3BC12A0BD994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7" name="모서리가 둥근 직사각형 42">
                <a:extLst>
                  <a:ext uri="{FF2B5EF4-FFF2-40B4-BE49-F238E27FC236}">
                    <a16:creationId xmlns:a16="http://schemas.microsoft.com/office/drawing/2014/main" id="{EE864E8E-84B0-4AFA-B27F-85DF151DEA58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8" name="모서리가 둥근 직사각형 43">
                <a:extLst>
                  <a:ext uri="{FF2B5EF4-FFF2-40B4-BE49-F238E27FC236}">
                    <a16:creationId xmlns:a16="http://schemas.microsoft.com/office/drawing/2014/main" id="{E06CB29B-0EFB-44C5-88ED-F8F5AC04397A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44" name="모서리가 둥근 직사각형 33">
              <a:extLst>
                <a:ext uri="{FF2B5EF4-FFF2-40B4-BE49-F238E27FC236}">
                  <a16:creationId xmlns:a16="http://schemas.microsoft.com/office/drawing/2014/main" id="{22694B60-CFB6-4DFF-9C6A-E526293C4C83}"/>
                </a:ext>
              </a:extLst>
            </p:cNvPr>
            <p:cNvSpPr/>
            <p:nvPr/>
          </p:nvSpPr>
          <p:spPr>
            <a:xfrm>
              <a:off x="2204051" y="5071812"/>
              <a:ext cx="3057878" cy="14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자유형 46">
              <a:extLst>
                <a:ext uri="{FF2B5EF4-FFF2-40B4-BE49-F238E27FC236}">
                  <a16:creationId xmlns:a16="http://schemas.microsoft.com/office/drawing/2014/main" id="{1F779377-C0C1-4DBA-9B40-966970285799}"/>
                </a:ext>
              </a:extLst>
            </p:cNvPr>
            <p:cNvSpPr/>
            <p:nvPr/>
          </p:nvSpPr>
          <p:spPr>
            <a:xfrm>
              <a:off x="2335068" y="4284721"/>
              <a:ext cx="2795844" cy="821243"/>
            </a:xfrm>
            <a:custGeom>
              <a:avLst/>
              <a:gdLst>
                <a:gd name="connsiteX0" fmla="*/ 97203 w 2795844"/>
                <a:gd name="connsiteY0" fmla="*/ 0 h 821243"/>
                <a:gd name="connsiteX1" fmla="*/ 2567199 w 2795844"/>
                <a:gd name="connsiteY1" fmla="*/ 0 h 821243"/>
                <a:gd name="connsiteX2" fmla="*/ 2795844 w 2795844"/>
                <a:gd name="connsiteY2" fmla="*/ 228646 h 821243"/>
                <a:gd name="connsiteX3" fmla="*/ 2795844 w 2795844"/>
                <a:gd name="connsiteY3" fmla="*/ 821243 h 821243"/>
                <a:gd name="connsiteX4" fmla="*/ 0 w 2795844"/>
                <a:gd name="connsiteY4" fmla="*/ 821243 h 821243"/>
                <a:gd name="connsiteX5" fmla="*/ 0 w 2795844"/>
                <a:gd name="connsiteY5" fmla="*/ 97203 h 821243"/>
                <a:gd name="connsiteX6" fmla="*/ 97203 w 2795844"/>
                <a:gd name="connsiteY6" fmla="*/ 0 h 82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5844" h="821243">
                  <a:moveTo>
                    <a:pt x="97203" y="0"/>
                  </a:moveTo>
                  <a:lnTo>
                    <a:pt x="2567199" y="0"/>
                  </a:lnTo>
                  <a:lnTo>
                    <a:pt x="2795844" y="228646"/>
                  </a:lnTo>
                  <a:lnTo>
                    <a:pt x="2795844" y="821243"/>
                  </a:lnTo>
                  <a:lnTo>
                    <a:pt x="0" y="821243"/>
                  </a:lnTo>
                  <a:lnTo>
                    <a:pt x="0" y="97203"/>
                  </a:lnTo>
                  <a:cubicBezTo>
                    <a:pt x="0" y="43519"/>
                    <a:pt x="43519" y="0"/>
                    <a:pt x="97203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E3D49E1-455B-495B-BCBE-2926B3F5EF4A}"/>
              </a:ext>
            </a:extLst>
          </p:cNvPr>
          <p:cNvSpPr/>
          <p:nvPr userDrawn="1"/>
        </p:nvSpPr>
        <p:spPr>
          <a:xfrm>
            <a:off x="3641601" y="2530066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1824757-5586-49E8-9EF2-D22B55171ED9}"/>
              </a:ext>
            </a:extLst>
          </p:cNvPr>
          <p:cNvGrpSpPr/>
          <p:nvPr userDrawn="1"/>
        </p:nvGrpSpPr>
        <p:grpSpPr>
          <a:xfrm>
            <a:off x="367914" y="130417"/>
            <a:ext cx="11438262" cy="6727583"/>
            <a:chOff x="367914" y="130417"/>
            <a:chExt cx="11438262" cy="6727583"/>
          </a:xfrm>
        </p:grpSpPr>
        <p:sp>
          <p:nvSpPr>
            <p:cNvPr id="8" name="자유형 5">
              <a:extLst>
                <a:ext uri="{FF2B5EF4-FFF2-40B4-BE49-F238E27FC236}">
                  <a16:creationId xmlns:a16="http://schemas.microsoft.com/office/drawing/2014/main" id="{0F05753F-9342-4707-B9A5-75AEBA20D4FE}"/>
                </a:ext>
              </a:extLst>
            </p:cNvPr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7">
              <a:extLst>
                <a:ext uri="{FF2B5EF4-FFF2-40B4-BE49-F238E27FC236}">
                  <a16:creationId xmlns:a16="http://schemas.microsoft.com/office/drawing/2014/main" id="{D51E796A-156F-4507-9FA7-924BFC8F3137}"/>
                </a:ext>
              </a:extLst>
            </p:cNvPr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BC513A5-043C-45ED-9A45-BC93F6D8833F}"/>
                </a:ext>
              </a:extLst>
            </p:cNvPr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CBE4426-391B-4579-84E5-CC933957E45E}"/>
                </a:ext>
              </a:extLst>
            </p:cNvPr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B5A88AC-A4A6-4BA3-8F46-5F121E4AC78B}"/>
                </a:ext>
              </a:extLst>
            </p:cNvPr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3" name="모서리가 둥근 직사각형 9">
                <a:extLst>
                  <a:ext uri="{FF2B5EF4-FFF2-40B4-BE49-F238E27FC236}">
                    <a16:creationId xmlns:a16="http://schemas.microsoft.com/office/drawing/2014/main" id="{810D12FF-E1E7-47FD-AF10-673A6AEFBC49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모서리가 둥근 직사각형 10">
                <a:extLst>
                  <a:ext uri="{FF2B5EF4-FFF2-40B4-BE49-F238E27FC236}">
                    <a16:creationId xmlns:a16="http://schemas.microsoft.com/office/drawing/2014/main" id="{66F7B54B-9180-4A8D-95FB-BD36E1EA3DA7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모서리가 둥근 직사각형 11">
                <a:extLst>
                  <a:ext uri="{FF2B5EF4-FFF2-40B4-BE49-F238E27FC236}">
                    <a16:creationId xmlns:a16="http://schemas.microsoft.com/office/drawing/2014/main" id="{57709110-5F1D-42F4-A01B-29E6C9DC3CD2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73C1284C-DFE5-4552-937A-927929537EB4}"/>
              </a:ext>
            </a:extLst>
          </p:cNvPr>
          <p:cNvSpPr/>
          <p:nvPr userDrawn="1"/>
        </p:nvSpPr>
        <p:spPr>
          <a:xfrm>
            <a:off x="2025570" y="526642"/>
            <a:ext cx="6041984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528736" y="4940089"/>
            <a:ext cx="3156182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05264" y="736601"/>
            <a:ext cx="6108619" cy="3655786"/>
            <a:chOff x="3630678" y="1273635"/>
            <a:chExt cx="5083937" cy="3042551"/>
          </a:xfrm>
        </p:grpSpPr>
        <p:grpSp>
          <p:nvGrpSpPr>
            <p:cNvPr id="13" name="그룹 12"/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자유형 7"/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55" name="직사각형 54"/>
          <p:cNvSpPr/>
          <p:nvPr/>
        </p:nvSpPr>
        <p:spPr>
          <a:xfrm>
            <a:off x="3652428" y="220489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8B6AF-B984-4044-AEF1-E271C6FC5D90}"/>
              </a:ext>
            </a:extLst>
          </p:cNvPr>
          <p:cNvSpPr txBox="1"/>
          <p:nvPr/>
        </p:nvSpPr>
        <p:spPr>
          <a:xfrm>
            <a:off x="5312722" y="4979952"/>
            <a:ext cx="1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주차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_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7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393AE-2E39-45B1-A68D-ED4E6E49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1" y="2536541"/>
            <a:ext cx="11119717" cy="6781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D6C30F-1975-4085-8DD3-86C3F1446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62" y="4364818"/>
            <a:ext cx="5553075" cy="198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C2F5B7-35D6-4984-9424-DF0D76AC5CDC}"/>
              </a:ext>
            </a:extLst>
          </p:cNvPr>
          <p:cNvSpPr txBox="1"/>
          <p:nvPr/>
        </p:nvSpPr>
        <p:spPr>
          <a:xfrm>
            <a:off x="1093532" y="1640626"/>
            <a:ext cx="102173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java.util.function.Predicate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pPr algn="ctr"/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임의의 타입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형태의 객체입력을 받아 그 값이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true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인지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false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인지를 </a:t>
            </a:r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리턴한다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3DB14-0290-43D2-A800-28510F4E075B}"/>
              </a:ext>
            </a:extLst>
          </p:cNvPr>
          <p:cNvSpPr txBox="1"/>
          <p:nvPr/>
        </p:nvSpPr>
        <p:spPr>
          <a:xfrm>
            <a:off x="1093531" y="3435809"/>
            <a:ext cx="102173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</a:t>
            </a:r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java.util.function.Supplier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pPr algn="ctr"/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getXXX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메서드를 가지고 있음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입력이 없고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 있다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230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F2AEA2-18C1-4B1E-9114-1732C7D2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49" y="4602885"/>
            <a:ext cx="11119717" cy="12289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1E3BAD-26E1-4634-AED2-C0B252F5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469203"/>
            <a:ext cx="6858000" cy="600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C5F0FD-3B27-492D-A521-136931CDC099}"/>
              </a:ext>
            </a:extLst>
          </p:cNvPr>
          <p:cNvSpPr txBox="1"/>
          <p:nvPr/>
        </p:nvSpPr>
        <p:spPr>
          <a:xfrm>
            <a:off x="1093532" y="1640626"/>
            <a:ext cx="102173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java.util.function.Consumer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임의형태의 </a:t>
            </a:r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입력값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&lt;T&gt;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받아 처리하고 출력은 하지 않는 형태의 인터페이스이다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05839-3134-4822-B13F-6DEFB9FB4501}"/>
              </a:ext>
            </a:extLst>
          </p:cNvPr>
          <p:cNvSpPr txBox="1"/>
          <p:nvPr/>
        </p:nvSpPr>
        <p:spPr>
          <a:xfrm>
            <a:off x="1093531" y="3435809"/>
            <a:ext cx="102173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java.util.function.Function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첫번째 형태의 </a:t>
            </a:r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입력값을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받아 두번째 형태로 출력한다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22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5F4E94-2081-4D22-BE11-768638242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05" y="2371179"/>
            <a:ext cx="7924566" cy="6729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76AF9C-F450-40E2-BD1E-5B6BDDCA5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74"/>
          <a:stretch/>
        </p:blipFill>
        <p:spPr>
          <a:xfrm>
            <a:off x="2134200" y="3813852"/>
            <a:ext cx="7923600" cy="7909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089CBD-5D7C-428A-AA32-8BFB55629898}"/>
              </a:ext>
            </a:extLst>
          </p:cNvPr>
          <p:cNvSpPr txBox="1"/>
          <p:nvPr/>
        </p:nvSpPr>
        <p:spPr>
          <a:xfrm>
            <a:off x="629587" y="4497049"/>
            <a:ext cx="111676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en-US" altLang="ko-KR" sz="2500" dirty="0" err="1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BinaryOperator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에는 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타입을 지정해주어야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하고</a:t>
            </a:r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</a:p>
          <a:p>
            <a:pPr algn="ctr"/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타입을 지정해주지 않으면 </a:t>
            </a:r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Object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인스턴스라고 생각한다</a:t>
            </a:r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.”</a:t>
            </a:r>
            <a:endParaRPr lang="ko-KR" altLang="en-US" sz="2500" dirty="0">
              <a:solidFill>
                <a:schemeClr val="accent5">
                  <a:lumMod val="7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50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7" y="1693888"/>
            <a:ext cx="77249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람다식으로 인해 큰 영향을 받은 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API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ko-KR" altLang="en-US" sz="3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콜렉션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forEach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Stream()</a:t>
            </a:r>
            <a:endParaRPr lang="ko-KR" altLang="en-US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57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6" y="1693888"/>
            <a:ext cx="90596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en-US" altLang="ko-KR" sz="3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forEach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()”</a:t>
            </a:r>
          </a:p>
          <a:p>
            <a:endParaRPr lang="en-US" altLang="ko-KR"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향상된 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for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문은 안에 작성되는 코드가 자유롭고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값의 변경이 가능한 반면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</a:p>
          <a:p>
            <a:r>
              <a:rPr lang="en-US" altLang="ko-KR" sz="2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forEach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불가능하기 때문에 병렬 프로그래밍에서도 중요한 요소로 사용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EF7A90-1C0C-471A-AE86-1A4D94FA4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3902229"/>
            <a:ext cx="9360000" cy="14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0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6" y="1693888"/>
            <a:ext cx="90596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“Stream()”</a:t>
            </a:r>
          </a:p>
          <a:p>
            <a:endParaRPr lang="en-US" altLang="ko-KR"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배열과 인스턴스의 함수형 처리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데이터를 다루는데 사용되는 메소드들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병렬 처리가 쉽다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919B2D-A04B-44D8-91D5-0DB2FA41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3816816"/>
            <a:ext cx="9360000" cy="15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528736" y="4940089"/>
            <a:ext cx="3156182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05264" y="736601"/>
            <a:ext cx="6108619" cy="3655786"/>
            <a:chOff x="3630678" y="1273635"/>
            <a:chExt cx="5083937" cy="3042551"/>
          </a:xfrm>
        </p:grpSpPr>
        <p:grpSp>
          <p:nvGrpSpPr>
            <p:cNvPr id="13" name="그룹 12"/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자유형 7"/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55" name="직사각형 54"/>
          <p:cNvSpPr/>
          <p:nvPr/>
        </p:nvSpPr>
        <p:spPr>
          <a:xfrm>
            <a:off x="3652428" y="220489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8B6AF-B984-4044-AEF1-E271C6FC5D90}"/>
              </a:ext>
            </a:extLst>
          </p:cNvPr>
          <p:cNvSpPr txBox="1"/>
          <p:nvPr/>
        </p:nvSpPr>
        <p:spPr>
          <a:xfrm>
            <a:off x="5312722" y="4979952"/>
            <a:ext cx="1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7126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2233534" y="2151727"/>
            <a:ext cx="77249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자바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가장 큰 변화</a:t>
            </a:r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ko-KR" altLang="en-US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</a:t>
            </a:r>
            <a:r>
              <a:rPr lang="en-US" altLang="ko-KR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</a:t>
            </a: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변수처럼 사용하자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간단한 방식으로 코드를 작성하고 실행하자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17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7" y="1693888"/>
            <a:ext cx="9736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ko-KR" altLang="en-US" sz="3200" i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</a:t>
            </a:r>
            <a:r>
              <a:rPr lang="en-US" altLang="ko-KR" sz="32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 </a:t>
            </a: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구현 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매개변수를 가진 코드 블록</a:t>
            </a:r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런타임 시에 </a:t>
            </a:r>
            <a:r>
              <a:rPr lang="ko-KR" altLang="en-US" sz="3200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추상 메소드 한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개를 가진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익명 구현 객체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</a:t>
            </a:r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 “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함수형 프로그래밍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위해 나옴</a:t>
            </a:r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73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B04339-6172-439F-8B8D-98A478E04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75" y="1662458"/>
            <a:ext cx="6902249" cy="440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7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EAA18F8-3131-4E66-B582-AC1AFD3D8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75" y="1662458"/>
            <a:ext cx="6909624" cy="4464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1DE0A2B-4145-4B59-92A1-264F7E64DC86}"/>
              </a:ext>
            </a:extLst>
          </p:cNvPr>
          <p:cNvSpPr/>
          <p:nvPr/>
        </p:nvSpPr>
        <p:spPr>
          <a:xfrm>
            <a:off x="1430784" y="2510161"/>
            <a:ext cx="9330431" cy="18376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변수가 람다 식 안에서 사용되고 있다면 </a:t>
            </a:r>
            <a:endParaRPr lang="en-US" altLang="ko-KR"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final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명시적으로 표현되지 않았더라도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내부적으로 </a:t>
            </a:r>
            <a:r>
              <a:rPr lang="en-US" altLang="ko-KR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final</a:t>
            </a:r>
            <a:r>
              <a:rPr lang="ko-KR" altLang="en-US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변수이다</a:t>
            </a:r>
            <a:r>
              <a:rPr lang="en-US" altLang="ko-KR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pPr algn="ctr"/>
            <a:endParaRPr lang="en-US" altLang="ko-KR"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따라서 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name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final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사용하지 않고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변수에 값을 한 번 이상 할당하면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pPr algn="ctr"/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오류가 발생한다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48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7" y="1693888"/>
            <a:ext cx="772493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함수형 프로그래밍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완벽한 함수형 프로그래밍인가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 </a:t>
            </a:r>
            <a:r>
              <a:rPr lang="en-US" altLang="ko-KR" sz="3200" dirty="0">
                <a:highlight>
                  <a:srgbClr val="FFFF00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</a:p>
          <a:p>
            <a:endParaRPr lang="en-US" altLang="ko-KR" sz="2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새로 정의한 것이 아닌</a:t>
            </a:r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기존의 인터페이스 형태를 가져왔다</a:t>
            </a:r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0280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7" y="1693888"/>
            <a:ext cx="9324534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함수형 프로그래밍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@</a:t>
            </a:r>
            <a:r>
              <a:rPr lang="en-US" altLang="ko-KR" sz="3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FunctionalInterface</a:t>
            </a:r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2500" dirty="0">
              <a:highlight>
                <a:srgbClr val="FFFF00"/>
              </a:highligh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500" dirty="0">
                <a:highlight>
                  <a:srgbClr val="FFFF00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함수형 인터페이스</a:t>
            </a:r>
            <a:r>
              <a:rPr lang="en-US" altLang="ko-KR" sz="2500" dirty="0">
                <a:highlight>
                  <a:srgbClr val="FFFF00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람다식의 타입으로 사용되는 하나의 추상 메소드를 가진 인터페이스</a:t>
            </a:r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Object </a:t>
            </a:r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클래스의 메소드를 제외하고</a:t>
            </a:r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 하나의 추상 메소드 만을 </a:t>
            </a:r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가져라</a:t>
            </a:r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</a:p>
          <a:p>
            <a:endParaRPr lang="en-US" altLang="ko-KR" sz="2200" i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2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 Object </a:t>
            </a:r>
            <a:r>
              <a:rPr lang="ko-KR" altLang="en-US" sz="22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메소드를 제외하는 이유</a:t>
            </a:r>
            <a:r>
              <a:rPr lang="en-US" altLang="ko-KR" sz="22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r>
              <a:rPr lang="ko-KR" altLang="en-US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모든 객체는 </a:t>
            </a:r>
            <a:r>
              <a:rPr lang="en-US" altLang="ko-KR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Object </a:t>
            </a:r>
            <a:r>
              <a:rPr lang="ko-KR" altLang="en-US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객체를 상속하기 때문</a:t>
            </a:r>
            <a:r>
              <a:rPr lang="en-US" altLang="ko-KR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 </a:t>
            </a:r>
            <a:r>
              <a:rPr lang="en-US" altLang="ko-KR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Object</a:t>
            </a:r>
            <a:r>
              <a:rPr lang="ko-KR" altLang="en-US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객체의 메소드를 소유하고 있다</a:t>
            </a:r>
            <a:r>
              <a:rPr lang="en-US" altLang="ko-KR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45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15D45C-3DC1-4BFE-A4FD-2AC8BD645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99"/>
          <a:stretch/>
        </p:blipFill>
        <p:spPr>
          <a:xfrm>
            <a:off x="1541941" y="1402672"/>
            <a:ext cx="5219700" cy="16356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458548-2BA8-406D-8D33-B0E130941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584" y="3038336"/>
            <a:ext cx="9134475" cy="1790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462E87-2657-4D7E-95F5-94933692B0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01"/>
          <a:stretch/>
        </p:blipFill>
        <p:spPr>
          <a:xfrm>
            <a:off x="1318461" y="4931545"/>
            <a:ext cx="9944817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9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7" y="1693888"/>
            <a:ext cx="92381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원래 자바에서는</a:t>
            </a: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새로운 클래스를 만들어야만 인스턴스 생성 가능했지만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람다식을 통해 이것이 해소된다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굳이 새로운 인터페이스를 생성하지 않고도 </a:t>
            </a: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원래 존재하던 인터페이스를 사용하여 </a:t>
            </a:r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람다식을 처리할 수 있다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en-US" altLang="ko-KR" sz="3000" dirty="0" err="1">
                <a:highlight>
                  <a:srgbClr val="FFFF00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java.util.function</a:t>
            </a:r>
            <a:r>
              <a:rPr lang="en-US" altLang="ko-KR" sz="3000" dirty="0">
                <a:highlight>
                  <a:srgbClr val="FFFF00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많은 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functional interface</a:t>
            </a:r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들이 등록 되어있다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@</a:t>
            </a:r>
            <a:r>
              <a:rPr lang="en-US" altLang="ko-KR" sz="3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functionalInterface</a:t>
            </a:r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지정되어 있다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Ex) Consumer, Function, Predicate</a:t>
            </a:r>
          </a:p>
        </p:txBody>
      </p:sp>
    </p:spTree>
    <p:extLst>
      <p:ext uri="{BB962C8B-B14F-4D97-AF65-F5344CB8AC3E}">
        <p14:creationId xmlns:p14="http://schemas.microsoft.com/office/powerpoint/2010/main" val="157705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5178</TotalTime>
  <Words>372</Words>
  <Application>Microsoft Office PowerPoint</Application>
  <PresentationFormat>와이드스크린</PresentationFormat>
  <Paragraphs>68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나눔바른고딕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shin jihye</cp:lastModifiedBy>
  <cp:revision>859</cp:revision>
  <dcterms:created xsi:type="dcterms:W3CDTF">2018-08-02T07:05:36Z</dcterms:created>
  <dcterms:modified xsi:type="dcterms:W3CDTF">2019-04-03T18:32:55Z</dcterms:modified>
</cp:coreProperties>
</file>