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740" r:id="rId2"/>
    <p:sldId id="742" r:id="rId3"/>
    <p:sldId id="747" r:id="rId4"/>
    <p:sldId id="751" r:id="rId5"/>
    <p:sldId id="750" r:id="rId6"/>
    <p:sldId id="748" r:id="rId7"/>
    <p:sldId id="749" r:id="rId8"/>
    <p:sldId id="752" r:id="rId9"/>
    <p:sldId id="753" r:id="rId10"/>
    <p:sldId id="754" r:id="rId11"/>
    <p:sldId id="756" r:id="rId12"/>
    <p:sldId id="757" r:id="rId13"/>
    <p:sldId id="758" r:id="rId14"/>
    <p:sldId id="759" r:id="rId15"/>
    <p:sldId id="760" r:id="rId16"/>
    <p:sldId id="761" r:id="rId17"/>
    <p:sldId id="762" r:id="rId18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A6AB"/>
    <a:srgbClr val="FF656C"/>
    <a:srgbClr val="F99688"/>
    <a:srgbClr val="E8974E"/>
    <a:srgbClr val="F3C9A1"/>
    <a:srgbClr val="D23B4A"/>
    <a:srgbClr val="3C2B31"/>
    <a:srgbClr val="B52936"/>
    <a:srgbClr val="459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5" autoAdjust="0"/>
    <p:restoredTop sz="95990" autoAdjust="0"/>
  </p:normalViewPr>
  <p:slideViewPr>
    <p:cSldViewPr snapToGrid="0">
      <p:cViewPr>
        <p:scale>
          <a:sx n="66" d="100"/>
          <a:sy n="66" d="100"/>
        </p:scale>
        <p:origin x="566" y="485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A60093E-0465-428D-AD3F-5E28837B55AD}"/>
              </a:ext>
            </a:extLst>
          </p:cNvPr>
          <p:cNvGrpSpPr/>
          <p:nvPr userDrawn="1"/>
        </p:nvGrpSpPr>
        <p:grpSpPr>
          <a:xfrm>
            <a:off x="367914" y="130417"/>
            <a:ext cx="11438262" cy="6727583"/>
            <a:chOff x="367914" y="130417"/>
            <a:chExt cx="11438262" cy="6727583"/>
          </a:xfrm>
        </p:grpSpPr>
        <p:sp>
          <p:nvSpPr>
            <p:cNvPr id="9" name="자유형 5">
              <a:extLst>
                <a:ext uri="{FF2B5EF4-FFF2-40B4-BE49-F238E27FC236}">
                  <a16:creationId xmlns:a16="http://schemas.microsoft.com/office/drawing/2014/main" id="{210FEF30-BA63-4454-948C-BD58B0014FDE}"/>
                </a:ext>
              </a:extLst>
            </p:cNvPr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0" name="자유형 7">
              <a:extLst>
                <a:ext uri="{FF2B5EF4-FFF2-40B4-BE49-F238E27FC236}">
                  <a16:creationId xmlns:a16="http://schemas.microsoft.com/office/drawing/2014/main" id="{68FC8EA2-F5F8-4C35-9587-3D9A36EC07F3}"/>
                </a:ext>
              </a:extLst>
            </p:cNvPr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489A0C-5623-481B-B307-E799CC490314}"/>
                </a:ext>
              </a:extLst>
            </p:cNvPr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12BB847-E005-4849-A852-5375945C3D59}"/>
                </a:ext>
              </a:extLst>
            </p:cNvPr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0328793-50D6-4BBC-A5B4-33504D3A62BD}"/>
                </a:ext>
              </a:extLst>
            </p:cNvPr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4" name="모서리가 둥근 직사각형 9">
                <a:extLst>
                  <a:ext uri="{FF2B5EF4-FFF2-40B4-BE49-F238E27FC236}">
                    <a16:creationId xmlns:a16="http://schemas.microsoft.com/office/drawing/2014/main" id="{5637B901-6C62-49B6-BC27-01F337C29B22}"/>
                  </a:ext>
                </a:extLst>
              </p:cNvPr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" name="모서리가 둥근 직사각형 10">
                <a:extLst>
                  <a:ext uri="{FF2B5EF4-FFF2-40B4-BE49-F238E27FC236}">
                    <a16:creationId xmlns:a16="http://schemas.microsoft.com/office/drawing/2014/main" id="{C5E5EDA5-C56B-49C4-BA9A-8748E909146B}"/>
                  </a:ext>
                </a:extLst>
              </p:cNvPr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6" name="모서리가 둥근 직사각형 11">
                <a:extLst>
                  <a:ext uri="{FF2B5EF4-FFF2-40B4-BE49-F238E27FC236}">
                    <a16:creationId xmlns:a16="http://schemas.microsoft.com/office/drawing/2014/main" id="{19347E54-3552-4C81-B00E-BC25D5C1BB41}"/>
                  </a:ext>
                </a:extLst>
              </p:cNvPr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206F3C39-5DAF-4F84-A74C-D0E4D64109ED}"/>
              </a:ext>
            </a:extLst>
          </p:cNvPr>
          <p:cNvSpPr/>
          <p:nvPr userDrawn="1"/>
        </p:nvSpPr>
        <p:spPr>
          <a:xfrm>
            <a:off x="2025570" y="526642"/>
            <a:ext cx="6041984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JavaStudy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이것이 자바다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351A05-FE79-4763-A84F-D4FE701A9E8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4EA804-7E98-4082-8C20-D73EB589F4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A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424911" y="2500564"/>
            <a:ext cx="54088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JavaStudy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이것이 자바다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ko-KR" altLang="en-US" sz="3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</a:t>
            </a:r>
            <a:r>
              <a:rPr lang="en-US" altLang="ko-KR" sz="3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10</a:t>
            </a:r>
            <a:r>
              <a:rPr lang="ko-KR" altLang="en-US" sz="3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</a:t>
            </a:r>
            <a:r>
              <a:rPr lang="en-US" altLang="ko-KR" sz="3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11</a:t>
            </a:r>
            <a:r>
              <a:rPr lang="ko-KR" altLang="en-US" sz="3200" b="1" i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장</a:t>
            </a:r>
            <a:endParaRPr lang="en-US" altLang="ko-KR" sz="3200" b="1" i="1" dirty="0">
              <a:solidFill>
                <a:prstClr val="black">
                  <a:lumMod val="65000"/>
                  <a:lumOff val="35000"/>
                </a:prst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3" name="그룹 32"/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424911" y="4554638"/>
            <a:ext cx="1146468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신지혜</a:t>
            </a:r>
            <a:endParaRPr lang="en-US" altLang="ko-KR" sz="36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80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4FC8-C0C5-45AA-8DB4-24DE778D83FD}"/>
              </a:ext>
            </a:extLst>
          </p:cNvPr>
          <p:cNvSpPr/>
          <p:nvPr/>
        </p:nvSpPr>
        <p:spPr>
          <a:xfrm>
            <a:off x="1128529" y="1581671"/>
            <a:ext cx="9763247" cy="1679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8. String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특정 위치의 문자가 무엇인지 알고 싶을 때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A15073-5871-48DE-A7C2-5CE02279FE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8017" y="3614912"/>
            <a:ext cx="6245543" cy="43893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663488-D33B-4D20-879A-C71F50CFA74F}"/>
              </a:ext>
            </a:extLst>
          </p:cNvPr>
          <p:cNvSpPr/>
          <p:nvPr/>
        </p:nvSpPr>
        <p:spPr>
          <a:xfrm>
            <a:off x="4744768" y="4213076"/>
            <a:ext cx="2600912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69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4FC8-C0C5-45AA-8DB4-24DE778D83FD}"/>
              </a:ext>
            </a:extLst>
          </p:cNvPr>
          <p:cNvSpPr/>
          <p:nvPr/>
        </p:nvSpPr>
        <p:spPr>
          <a:xfrm>
            <a:off x="1128529" y="1581671"/>
            <a:ext cx="9763247" cy="1679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8. String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문자열의 위치를 알고 싶을 때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180F36-8A5D-423F-B7B0-17C31A5EA8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3704" y="3596383"/>
            <a:ext cx="6886576" cy="43436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A4AEBC-BFCD-453E-A548-4E244B60A49D}"/>
              </a:ext>
            </a:extLst>
          </p:cNvPr>
          <p:cNvSpPr/>
          <p:nvPr/>
        </p:nvSpPr>
        <p:spPr>
          <a:xfrm>
            <a:off x="5547360" y="4526280"/>
            <a:ext cx="4312920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7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4FC8-C0C5-45AA-8DB4-24DE778D83FD}"/>
              </a:ext>
            </a:extLst>
          </p:cNvPr>
          <p:cNvSpPr/>
          <p:nvPr/>
        </p:nvSpPr>
        <p:spPr>
          <a:xfrm>
            <a:off x="1128529" y="1581671"/>
            <a:ext cx="9763247" cy="1679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8. String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문자열의 일부분을 변경하고 싶을 때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0BDB3-DF9C-4D97-B7F3-7E438D2B21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3112" y="3725703"/>
            <a:ext cx="8715375" cy="27593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A4AEBC-BFCD-453E-A548-4E244B60A49D}"/>
              </a:ext>
            </a:extLst>
          </p:cNvPr>
          <p:cNvSpPr/>
          <p:nvPr/>
        </p:nvSpPr>
        <p:spPr>
          <a:xfrm>
            <a:off x="4312920" y="4419600"/>
            <a:ext cx="4572000" cy="563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1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4FC8-C0C5-45AA-8DB4-24DE778D83FD}"/>
              </a:ext>
            </a:extLst>
          </p:cNvPr>
          <p:cNvSpPr/>
          <p:nvPr/>
        </p:nvSpPr>
        <p:spPr>
          <a:xfrm>
            <a:off x="1128529" y="1581671"/>
            <a:ext cx="9763247" cy="1679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8. String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문자열의 일부분을 얻고 싶을 때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686A45-2EE7-4574-B9EC-5CFDF92A27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0669" y="3429000"/>
            <a:ext cx="7664891" cy="3933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D88957-2461-45E8-B3AB-42706CF184E9}"/>
              </a:ext>
            </a:extLst>
          </p:cNvPr>
          <p:cNvSpPr/>
          <p:nvPr/>
        </p:nvSpPr>
        <p:spPr>
          <a:xfrm>
            <a:off x="6278880" y="4541520"/>
            <a:ext cx="3916680" cy="734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4FC8-C0C5-45AA-8DB4-24DE778D83FD}"/>
              </a:ext>
            </a:extLst>
          </p:cNvPr>
          <p:cNvSpPr/>
          <p:nvPr/>
        </p:nvSpPr>
        <p:spPr>
          <a:xfrm>
            <a:off x="1128529" y="1581671"/>
            <a:ext cx="9763247" cy="1679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8. String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부분 문자열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3246C4-36DA-4127-AA63-90AF81B8F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1640" y="2072119"/>
            <a:ext cx="6199236" cy="51973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CA2714-3A8A-4C77-8082-20B38A278E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6307" y="3704704"/>
            <a:ext cx="5159693" cy="21017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A5E2A0-2521-4301-8656-8490BD63EE11}"/>
              </a:ext>
            </a:extLst>
          </p:cNvPr>
          <p:cNvSpPr/>
          <p:nvPr/>
        </p:nvSpPr>
        <p:spPr>
          <a:xfrm>
            <a:off x="3053128" y="4091679"/>
            <a:ext cx="2753312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512FD-3442-4369-9DD4-E3DA849FD82A}"/>
              </a:ext>
            </a:extLst>
          </p:cNvPr>
          <p:cNvSpPr/>
          <p:nvPr/>
        </p:nvSpPr>
        <p:spPr>
          <a:xfrm>
            <a:off x="6096000" y="3429000"/>
            <a:ext cx="5604876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70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4FC8-C0C5-45AA-8DB4-24DE778D83FD}"/>
              </a:ext>
            </a:extLst>
          </p:cNvPr>
          <p:cNvSpPr/>
          <p:nvPr/>
        </p:nvSpPr>
        <p:spPr>
          <a:xfrm>
            <a:off x="1128530" y="1581671"/>
            <a:ext cx="3976870" cy="3507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8. String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StringBuffer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(:</a:t>
            </a:r>
            <a:r>
              <a:rPr lang="ko-KR" altLang="en-US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멀티스레드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), StringBuilder(:</a:t>
            </a:r>
            <a:r>
              <a:rPr lang="ko-KR" altLang="en-US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단일스레드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String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대신에 문자열을 추가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수정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삭제할 수 있도록 설계된 것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027E95-3BFE-4C56-AA05-1E54DC7556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2" y="1553958"/>
            <a:ext cx="4152900" cy="521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D88957-2461-45E8-B3AB-42706CF184E9}"/>
              </a:ext>
            </a:extLst>
          </p:cNvPr>
          <p:cNvSpPr/>
          <p:nvPr/>
        </p:nvSpPr>
        <p:spPr>
          <a:xfrm>
            <a:off x="6568444" y="1767840"/>
            <a:ext cx="3749040" cy="48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59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4FC8-C0C5-45AA-8DB4-24DE778D83FD}"/>
              </a:ext>
            </a:extLst>
          </p:cNvPr>
          <p:cNvSpPr/>
          <p:nvPr/>
        </p:nvSpPr>
        <p:spPr>
          <a:xfrm>
            <a:off x="1128530" y="1581671"/>
            <a:ext cx="3976870" cy="376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9. Arrays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System.arraycopy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단순한 배열 복사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Arrays.copyOf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특정 범위로 배열을 복사해서 새로운 배열을 만든다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61EB01-A218-42E9-8878-1988ADA59B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8545" y="2121217"/>
            <a:ext cx="5114925" cy="34385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D5EA5E-AADD-4C70-9B5A-B3C6520DA9F3}"/>
              </a:ext>
            </a:extLst>
          </p:cNvPr>
          <p:cNvSpPr/>
          <p:nvPr/>
        </p:nvSpPr>
        <p:spPr>
          <a:xfrm>
            <a:off x="7435689" y="2803967"/>
            <a:ext cx="3039400" cy="321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7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D14FC8-C0C5-45AA-8DB4-24DE778D83FD}"/>
              </a:ext>
            </a:extLst>
          </p:cNvPr>
          <p:cNvSpPr/>
          <p:nvPr/>
        </p:nvSpPr>
        <p:spPr>
          <a:xfrm>
            <a:off x="1128530" y="1581671"/>
            <a:ext cx="3976870" cy="57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10.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정규표현식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172AA2-356D-4F37-A14B-E841E1A401C0}"/>
              </a:ext>
            </a:extLst>
          </p:cNvPr>
          <p:cNvSpPr/>
          <p:nvPr/>
        </p:nvSpPr>
        <p:spPr>
          <a:xfrm>
            <a:off x="1128529" y="1581671"/>
            <a:ext cx="9763247" cy="4243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자바 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도큐먼트 사이트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2"/>
              </a:rPr>
              <a:t>http://docs.oracle.com/javase/8/docs/api/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2800" b="1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Java.lang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&amp; </a:t>
            </a:r>
            <a:r>
              <a:rPr lang="en-US" altLang="ko-KR" sz="2800" b="1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Java.util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패키지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Java.lang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: Object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 등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Java.util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: Arrays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 등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4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E9DA76-266F-4A6B-A0E6-92120FAFFE34}"/>
              </a:ext>
            </a:extLst>
          </p:cNvPr>
          <p:cNvSpPr/>
          <p:nvPr/>
        </p:nvSpPr>
        <p:spPr>
          <a:xfrm>
            <a:off x="1128529" y="1581671"/>
            <a:ext cx="9763247" cy="5221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3. Object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 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 Java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의 최상위 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equals()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0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hashCode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5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equals():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객체가 저장하고 있는 </a:t>
            </a:r>
            <a:r>
              <a:rPr lang="en-US" altLang="ko-KR" sz="2000" b="1" u="sng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2000" b="1" u="sng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실제 데이터</a:t>
            </a:r>
            <a:r>
              <a:rPr lang="en-US" altLang="ko-KR" sz="2000" b="1" u="sng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 동일한가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?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“==”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대신으로 사용된다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equals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메소드가 사용될 때는 실제 데이터를 비교하도록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재정의가 필요하다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ex. String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: equals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재정의하여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문자열을 비교하도록</a:t>
            </a:r>
            <a:endParaRPr lang="en-US" altLang="ko-KR" sz="20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5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1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hashCode</a:t>
            </a:r>
            <a:r>
              <a:rPr lang="en-US" altLang="ko-KR" sz="20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():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객체의 </a:t>
            </a:r>
            <a:r>
              <a:rPr lang="en-US" altLang="ko-KR" sz="2000" b="1" u="sng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2000" b="1" u="sng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메모리 번지</a:t>
            </a:r>
            <a:r>
              <a:rPr lang="en-US" altLang="ko-KR" sz="2000" b="1" u="sng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이용하여 </a:t>
            </a:r>
            <a:r>
              <a:rPr lang="en-US" altLang="ko-KR" sz="20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hashcode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만들어 리턴</a:t>
            </a:r>
            <a:endParaRPr lang="en-US" altLang="ko-KR" sz="20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ex. String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문자열은 데이터가 같을 때 같은 객체로 취급되는 것이 당연해서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데이터가 같으면 주소 값도 같도록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결론적으로 같은 객체로 판정되도록 재정의 되어있다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0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E9DA76-266F-4A6B-A0E6-92120FAFFE34}"/>
              </a:ext>
            </a:extLst>
          </p:cNvPr>
          <p:cNvSpPr/>
          <p:nvPr/>
        </p:nvSpPr>
        <p:spPr>
          <a:xfrm>
            <a:off x="1128529" y="1581671"/>
            <a:ext cx="9763247" cy="40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3. Object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0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equals()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0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hashCode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Equals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 재정의할 때는 반드시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hashCode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 재정의하라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5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hashCode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HashSet, HashMap, </a:t>
            </a:r>
            <a:r>
              <a:rPr lang="en-US" altLang="ko-KR" sz="20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Hashtable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등에서 자주 사용된다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altLang="ko-KR" sz="2000" i="1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hashCode</a:t>
            </a:r>
            <a:r>
              <a:rPr lang="en-US" altLang="ko-KR" sz="2000" i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2000" i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로 주소</a:t>
            </a:r>
            <a:r>
              <a:rPr lang="en-US" altLang="ko-KR" sz="2000" i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i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해시코드 값</a:t>
            </a:r>
            <a:r>
              <a:rPr lang="en-US" altLang="ko-KR" sz="2000" i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000" i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의 동일함을 판별</a:t>
            </a:r>
            <a:endParaRPr lang="en-US" altLang="ko-KR" sz="2000" i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altLang="ko-KR" sz="2000" i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equals()</a:t>
            </a:r>
            <a:r>
              <a:rPr lang="ko-KR" altLang="en-US" sz="2000" i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로 데이터의 동일함을 판별</a:t>
            </a:r>
            <a:endParaRPr lang="en-US" altLang="ko-KR" sz="2000" i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** 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이 때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equals()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만 재정의하고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hashCode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재정의하지 않으면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key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값에 따라 잘못된 결과가 나올 수 있다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39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55CFC2-D113-4132-9717-2270D1783B12}"/>
              </a:ext>
            </a:extLst>
          </p:cNvPr>
          <p:cNvPicPr/>
          <p:nvPr/>
        </p:nvPicPr>
        <p:blipFill rotWithShape="1">
          <a:blip r:embed="rId2"/>
          <a:srcRect l="1468"/>
          <a:stretch/>
        </p:blipFill>
        <p:spPr>
          <a:xfrm>
            <a:off x="6096000" y="1581671"/>
            <a:ext cx="4739517" cy="4819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94C9EA-50A9-4048-90FB-B58F6A70C2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8529" y="3858667"/>
            <a:ext cx="4739517" cy="25426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4BB5A43-6F6B-40AB-A9FC-68ED35515CD4}"/>
              </a:ext>
            </a:extLst>
          </p:cNvPr>
          <p:cNvSpPr/>
          <p:nvPr/>
        </p:nvSpPr>
        <p:spPr>
          <a:xfrm>
            <a:off x="6323957" y="5312487"/>
            <a:ext cx="3672299" cy="91691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A0CCF-9D75-4AE0-8B66-FC990464872B}"/>
              </a:ext>
            </a:extLst>
          </p:cNvPr>
          <p:cNvSpPr/>
          <p:nvPr/>
        </p:nvSpPr>
        <p:spPr>
          <a:xfrm>
            <a:off x="7655608" y="3429000"/>
            <a:ext cx="1843499" cy="299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FE2679-6B67-4EAB-961C-084BD626C328}"/>
              </a:ext>
            </a:extLst>
          </p:cNvPr>
          <p:cNvSpPr/>
          <p:nvPr/>
        </p:nvSpPr>
        <p:spPr>
          <a:xfrm>
            <a:off x="1128529" y="1581671"/>
            <a:ext cx="9763247" cy="1058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3. Object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 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equals()</a:t>
            </a:r>
            <a:r>
              <a:rPr lang="ko-KR" altLang="en-US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20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hashCode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68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B6DE6A-3EAF-40A0-A0B2-E199DF159B54}"/>
              </a:ext>
            </a:extLst>
          </p:cNvPr>
          <p:cNvSpPr/>
          <p:nvPr/>
        </p:nvSpPr>
        <p:spPr>
          <a:xfrm>
            <a:off x="1128529" y="1581671"/>
            <a:ext cx="9763247" cy="333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4. Object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 </a:t>
            </a:r>
            <a:r>
              <a:rPr lang="en-US" altLang="ko-KR" sz="20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객체 복제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(clone())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목적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원본 객체를 보호하기 위해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얕은 복제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데이터만 복제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깊은 복제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참조 객체까지 복제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재정의 필요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170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3F697F-E433-462C-BB0F-73BAA8BACD8E}"/>
              </a:ext>
            </a:extLst>
          </p:cNvPr>
          <p:cNvSpPr/>
          <p:nvPr/>
        </p:nvSpPr>
        <p:spPr>
          <a:xfrm>
            <a:off x="1128529" y="1581671"/>
            <a:ext cx="10088111" cy="216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5. Class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</a:t>
            </a:r>
            <a:endParaRPr lang="en-US" altLang="ko-KR" sz="2800" b="1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객체 생성 후에 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Class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객체 얻기 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-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객체 생성 전에 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Class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객체 얻기 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– </a:t>
            </a:r>
            <a:endParaRPr lang="ko-KR" altLang="en-US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0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894F55-4764-4B6C-9233-F76430E12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407" y="3391331"/>
            <a:ext cx="5915025" cy="41052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9C0296-EF6D-4842-A633-5DE5848E8528}"/>
              </a:ext>
            </a:extLst>
          </p:cNvPr>
          <p:cNvSpPr/>
          <p:nvPr/>
        </p:nvSpPr>
        <p:spPr>
          <a:xfrm>
            <a:off x="3495088" y="4114800"/>
            <a:ext cx="2753312" cy="54864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3DAA93-E365-46E5-8030-0E70C9CCB1B4}"/>
              </a:ext>
            </a:extLst>
          </p:cNvPr>
          <p:cNvSpPr/>
          <p:nvPr/>
        </p:nvSpPr>
        <p:spPr>
          <a:xfrm>
            <a:off x="3830368" y="5531383"/>
            <a:ext cx="4964064" cy="54864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C31717-F15E-4D73-86FD-4C670C79004B}"/>
              </a:ext>
            </a:extLst>
          </p:cNvPr>
          <p:cNvSpPr/>
          <p:nvPr/>
        </p:nvSpPr>
        <p:spPr>
          <a:xfrm>
            <a:off x="3495088" y="4117694"/>
            <a:ext cx="2753312" cy="545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9584F7-8013-4D46-B765-054B6C09163D}"/>
              </a:ext>
            </a:extLst>
          </p:cNvPr>
          <p:cNvSpPr/>
          <p:nvPr/>
        </p:nvSpPr>
        <p:spPr>
          <a:xfrm>
            <a:off x="3830368" y="5531383"/>
            <a:ext cx="4964064" cy="545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B2E82-70CD-42F1-BC99-78B9B5C0B533}"/>
              </a:ext>
            </a:extLst>
          </p:cNvPr>
          <p:cNvSpPr/>
          <p:nvPr/>
        </p:nvSpPr>
        <p:spPr>
          <a:xfrm>
            <a:off x="5673956" y="2202225"/>
            <a:ext cx="1646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getClass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9C60-FBC8-417D-89EB-BFFE6A057498}"/>
              </a:ext>
            </a:extLst>
          </p:cNvPr>
          <p:cNvSpPr/>
          <p:nvPr/>
        </p:nvSpPr>
        <p:spPr>
          <a:xfrm>
            <a:off x="5673648" y="2796778"/>
            <a:ext cx="5542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forName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(“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 이름”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),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예외처리 필요함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00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66D3026-CAAE-42F0-AB47-80AF9B21C177}"/>
              </a:ext>
            </a:extLst>
          </p:cNvPr>
          <p:cNvSpPr/>
          <p:nvPr/>
        </p:nvSpPr>
        <p:spPr>
          <a:xfrm>
            <a:off x="1128529" y="1581671"/>
            <a:ext cx="9763247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6. Class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 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 Reflection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8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Class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객체의 생성자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필드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메소드 정보를 받는다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3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getDeclaredConstructors</a:t>
            </a:r>
            <a:r>
              <a:rPr lang="en-US" altLang="ko-KR" sz="23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(),</a:t>
            </a:r>
            <a:r>
              <a:rPr lang="en-US" altLang="ko-KR" sz="23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getDeclaredFields</a:t>
            </a:r>
            <a:r>
              <a:rPr lang="en-US" altLang="ko-KR" sz="23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(),</a:t>
            </a:r>
            <a:r>
              <a:rPr lang="en-US" altLang="ko-KR" sz="23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getDeclaredMethods</a:t>
            </a:r>
            <a:r>
              <a:rPr lang="en-US" altLang="ko-KR" sz="23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상속된 멤버도 얻고 싶다면 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getFields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(), </a:t>
            </a:r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getMethods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50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DBB212B-C0D9-4F36-8763-B5F026E23625}"/>
              </a:ext>
            </a:extLst>
          </p:cNvPr>
          <p:cNvSpPr/>
          <p:nvPr/>
        </p:nvSpPr>
        <p:spPr>
          <a:xfrm>
            <a:off x="1128529" y="1581671"/>
            <a:ext cx="9763247" cy="389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7. Class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 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동적 객체 생성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800" b="1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newInstance</a:t>
            </a:r>
            <a:r>
              <a:rPr lang="en-US" altLang="ko-KR" sz="28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())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Example ex=(Example)</a:t>
            </a:r>
            <a:r>
              <a:rPr lang="en-US" altLang="ko-KR" sz="2400" b="1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Class.forName</a:t>
            </a:r>
            <a:r>
              <a:rPr lang="en-US" altLang="ko-KR" sz="24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(“Example”).</a:t>
            </a:r>
            <a:r>
              <a:rPr lang="en-US" altLang="ko-KR" sz="2400" b="1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newInstance</a:t>
            </a:r>
            <a:r>
              <a:rPr lang="en-US" altLang="ko-KR" sz="24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();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400" b="1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Example ex=new Example();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, Example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클래스의 </a:t>
            </a:r>
            <a:r>
              <a:rPr lang="ko-KR" altLang="en-US" sz="2400" kern="100" dirty="0">
                <a:solidFill>
                  <a:schemeClr val="accent1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동적인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객체 생성 방법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형 변환의 이유는 </a:t>
            </a:r>
            <a:r>
              <a:rPr lang="en-US" altLang="ko-KR" sz="2400" kern="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newInstance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Object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타입의 객체로 </a:t>
            </a:r>
            <a:r>
              <a:rPr lang="en-US" altLang="ko-KR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return </a:t>
            </a:r>
            <a:r>
              <a:rPr lang="ko-KR" altLang="en-US" sz="2400" kern="1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되기 때문</a:t>
            </a:r>
            <a:endParaRPr lang="en-US" altLang="ko-KR" sz="2400" kern="1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472</Words>
  <Application>Microsoft Office PowerPoint</Application>
  <PresentationFormat>와이드스크린</PresentationFormat>
  <Paragraphs>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나눔바른고딕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jihye</cp:lastModifiedBy>
  <cp:revision>857</cp:revision>
  <dcterms:created xsi:type="dcterms:W3CDTF">2018-08-02T07:05:36Z</dcterms:created>
  <dcterms:modified xsi:type="dcterms:W3CDTF">2019-03-21T08:34:52Z</dcterms:modified>
</cp:coreProperties>
</file>