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4E90C144-425D-43D6-A315-C36DDC3802C1}" styleName="Generic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6">
                  <a:shade val="61000"/>
                  <a:satMod val="130000"/>
                </a:schemeClr>
              </a:gs>
              <a:gs pos="5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vertBarState="minimized" horzBarState="maximized">
    <p:restoredLeft sz="6420"/>
    <p:restoredTop sz="95990"/>
  </p:normalViewPr>
  <p:slideViewPr>
    <p:cSldViewPr snapToGrid="0">
      <p:cViewPr varScale="1">
        <p:scale>
          <a:sx n="83" d="100"/>
          <a:sy n="83" d="100"/>
        </p:scale>
        <p:origin x="102" y="540"/>
      </p:cViewPr>
      <p:guideLst>
        <p:guide orient="horz" pos="2157"/>
        <p:guide pos="3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95EC68C-9018-4E04-8B39-5659FE5775CE}" type="datetime1">
              <a:rPr lang="ko-KR" altLang="en-US"/>
              <a:pPr lvl="0">
                <a:defRPr lang="ko-KR" altLang="en-US"/>
              </a:pPr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4678AB1-E21A-43B6-BD14-C8BB7D8057D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2670629" y="2187462"/>
            <a:ext cx="6342742" cy="1515525"/>
            <a:chOff x="2670629" y="2187462"/>
            <a:chExt cx="6342742" cy="1515525"/>
          </a:xfrm>
        </p:grpSpPr>
        <p:sp>
          <p:nvSpPr>
            <p:cNvPr id="10" name="자유형 9"/>
            <p:cNvSpPr/>
            <p:nvPr/>
          </p:nvSpPr>
          <p:spPr>
            <a:xfrm>
              <a:off x="2888343" y="2249262"/>
              <a:ext cx="5979886" cy="1350298"/>
            </a:xfrm>
            <a:custGeom>
              <a:avLst/>
              <a:gdLst>
                <a:gd name="connsiteX0" fmla="*/ 0 w 5979886"/>
                <a:gd name="connsiteY0" fmla="*/ 1190624 h 1350298"/>
                <a:gd name="connsiteX1" fmla="*/ 1364343 w 5979886"/>
                <a:gd name="connsiteY1" fmla="*/ 452 h 1350298"/>
                <a:gd name="connsiteX2" fmla="*/ 841828 w 5979886"/>
                <a:gd name="connsiteY2" fmla="*/ 1306738 h 1350298"/>
                <a:gd name="connsiteX3" fmla="*/ 2307771 w 5979886"/>
                <a:gd name="connsiteY3" fmla="*/ 189138 h 1350298"/>
                <a:gd name="connsiteX4" fmla="*/ 1973943 w 5979886"/>
                <a:gd name="connsiteY4" fmla="*/ 1248681 h 1350298"/>
                <a:gd name="connsiteX5" fmla="*/ 3468914 w 5979886"/>
                <a:gd name="connsiteY5" fmla="*/ 174624 h 1350298"/>
                <a:gd name="connsiteX6" fmla="*/ 3381828 w 5979886"/>
                <a:gd name="connsiteY6" fmla="*/ 1306738 h 1350298"/>
                <a:gd name="connsiteX7" fmla="*/ 4572000 w 5979886"/>
                <a:gd name="connsiteY7" fmla="*/ 363309 h 1350298"/>
                <a:gd name="connsiteX8" fmla="*/ 4470400 w 5979886"/>
                <a:gd name="connsiteY8" fmla="*/ 1350281 h 1350298"/>
                <a:gd name="connsiteX9" fmla="*/ 5399314 w 5979886"/>
                <a:gd name="connsiteY9" fmla="*/ 334281 h 1350298"/>
                <a:gd name="connsiteX10" fmla="*/ 5631543 w 5979886"/>
                <a:gd name="connsiteY10" fmla="*/ 1001938 h 1350298"/>
                <a:gd name="connsiteX11" fmla="*/ 5979886 w 5979886"/>
                <a:gd name="connsiteY11" fmla="*/ 551995 h 13502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79886" h="1350298">
                  <a:moveTo>
                    <a:pt x="0" y="1190624"/>
                  </a:moveTo>
                  <a:cubicBezTo>
                    <a:pt x="612019" y="585862"/>
                    <a:pt x="1224038" y="-18900"/>
                    <a:pt x="1364343" y="452"/>
                  </a:cubicBezTo>
                  <a:cubicBezTo>
                    <a:pt x="1504648" y="19804"/>
                    <a:pt x="684590" y="1275290"/>
                    <a:pt x="841828" y="1306738"/>
                  </a:cubicBezTo>
                  <a:cubicBezTo>
                    <a:pt x="999066" y="1338186"/>
                    <a:pt x="2119085" y="198814"/>
                    <a:pt x="2307771" y="189138"/>
                  </a:cubicBezTo>
                  <a:cubicBezTo>
                    <a:pt x="2496457" y="179462"/>
                    <a:pt x="1780419" y="1251100"/>
                    <a:pt x="1973943" y="1248681"/>
                  </a:cubicBezTo>
                  <a:cubicBezTo>
                    <a:pt x="2167467" y="1246262"/>
                    <a:pt x="3234267" y="164948"/>
                    <a:pt x="3468914" y="174624"/>
                  </a:cubicBezTo>
                  <a:cubicBezTo>
                    <a:pt x="3703561" y="184300"/>
                    <a:pt x="3197980" y="1275290"/>
                    <a:pt x="3381828" y="1306738"/>
                  </a:cubicBezTo>
                  <a:cubicBezTo>
                    <a:pt x="3565676" y="1338186"/>
                    <a:pt x="4390571" y="356052"/>
                    <a:pt x="4572000" y="363309"/>
                  </a:cubicBezTo>
                  <a:cubicBezTo>
                    <a:pt x="4753429" y="370566"/>
                    <a:pt x="4332514" y="1355119"/>
                    <a:pt x="4470400" y="1350281"/>
                  </a:cubicBezTo>
                  <a:cubicBezTo>
                    <a:pt x="4608286" y="1345443"/>
                    <a:pt x="5205790" y="392338"/>
                    <a:pt x="5399314" y="334281"/>
                  </a:cubicBezTo>
                  <a:cubicBezTo>
                    <a:pt x="5592838" y="276224"/>
                    <a:pt x="5534781" y="965652"/>
                    <a:pt x="5631543" y="1001938"/>
                  </a:cubicBezTo>
                  <a:cubicBezTo>
                    <a:pt x="5728305" y="1038224"/>
                    <a:pt x="5854095" y="795109"/>
                    <a:pt x="5979886" y="551995"/>
                  </a:cubicBezTo>
                </a:path>
              </a:pathLst>
            </a:custGeom>
            <a:noFill/>
            <a:ln w="279400" cap="rnd">
              <a:solidFill>
                <a:schemeClr val="bg1">
                  <a:alpha val="11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2670629" y="2187462"/>
              <a:ext cx="6342742" cy="1515525"/>
            </a:xfrm>
            <a:custGeom>
              <a:avLst/>
              <a:gdLst>
                <a:gd name="connsiteX0" fmla="*/ 0 w 6342742"/>
                <a:gd name="connsiteY0" fmla="*/ 1150824 h 1515525"/>
                <a:gd name="connsiteX1" fmla="*/ 2293257 w 6342742"/>
                <a:gd name="connsiteY1" fmla="*/ 4195 h 1515525"/>
                <a:gd name="connsiteX2" fmla="*/ 696685 w 6342742"/>
                <a:gd name="connsiteY2" fmla="*/ 1513681 h 1515525"/>
                <a:gd name="connsiteX3" fmla="*/ 3048000 w 6342742"/>
                <a:gd name="connsiteY3" fmla="*/ 338024 h 1515525"/>
                <a:gd name="connsiteX4" fmla="*/ 2119085 w 6342742"/>
                <a:gd name="connsiteY4" fmla="*/ 1455624 h 1515525"/>
                <a:gd name="connsiteX5" fmla="*/ 4426857 w 6342742"/>
                <a:gd name="connsiteY5" fmla="*/ 178367 h 1515525"/>
                <a:gd name="connsiteX6" fmla="*/ 3265714 w 6342742"/>
                <a:gd name="connsiteY6" fmla="*/ 1513681 h 1515525"/>
                <a:gd name="connsiteX7" fmla="*/ 5326742 w 6342742"/>
                <a:gd name="connsiteY7" fmla="*/ 163852 h 1515525"/>
                <a:gd name="connsiteX8" fmla="*/ 4484914 w 6342742"/>
                <a:gd name="connsiteY8" fmla="*/ 1324995 h 1515525"/>
                <a:gd name="connsiteX9" fmla="*/ 5776685 w 6342742"/>
                <a:gd name="connsiteY9" fmla="*/ 570252 h 1515525"/>
                <a:gd name="connsiteX10" fmla="*/ 5210628 w 6342742"/>
                <a:gd name="connsiteY10" fmla="*/ 1484652 h 1515525"/>
                <a:gd name="connsiteX11" fmla="*/ 6342742 w 6342742"/>
                <a:gd name="connsiteY11" fmla="*/ 758938 h 15155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42742" h="1515525">
                  <a:moveTo>
                    <a:pt x="0" y="1150824"/>
                  </a:moveTo>
                  <a:cubicBezTo>
                    <a:pt x="1088571" y="547271"/>
                    <a:pt x="2177143" y="-56281"/>
                    <a:pt x="2293257" y="4195"/>
                  </a:cubicBezTo>
                  <a:cubicBezTo>
                    <a:pt x="2409371" y="64671"/>
                    <a:pt x="570895" y="1458043"/>
                    <a:pt x="696685" y="1513681"/>
                  </a:cubicBezTo>
                  <a:cubicBezTo>
                    <a:pt x="822475" y="1569319"/>
                    <a:pt x="2810933" y="347700"/>
                    <a:pt x="3048000" y="338024"/>
                  </a:cubicBezTo>
                  <a:cubicBezTo>
                    <a:pt x="3285067" y="328348"/>
                    <a:pt x="1889276" y="1482234"/>
                    <a:pt x="2119085" y="1455624"/>
                  </a:cubicBezTo>
                  <a:cubicBezTo>
                    <a:pt x="2348895" y="1429015"/>
                    <a:pt x="4235752" y="168691"/>
                    <a:pt x="4426857" y="178367"/>
                  </a:cubicBezTo>
                  <a:cubicBezTo>
                    <a:pt x="4617962" y="188043"/>
                    <a:pt x="3115733" y="1516100"/>
                    <a:pt x="3265714" y="1513681"/>
                  </a:cubicBezTo>
                  <a:cubicBezTo>
                    <a:pt x="3415695" y="1511262"/>
                    <a:pt x="5123542" y="195300"/>
                    <a:pt x="5326742" y="163852"/>
                  </a:cubicBezTo>
                  <a:cubicBezTo>
                    <a:pt x="5529942" y="132404"/>
                    <a:pt x="4409924" y="1257262"/>
                    <a:pt x="4484914" y="1324995"/>
                  </a:cubicBezTo>
                  <a:cubicBezTo>
                    <a:pt x="4559904" y="1392728"/>
                    <a:pt x="5655733" y="543643"/>
                    <a:pt x="5776685" y="570252"/>
                  </a:cubicBezTo>
                  <a:cubicBezTo>
                    <a:pt x="5897637" y="596861"/>
                    <a:pt x="5116285" y="1453204"/>
                    <a:pt x="5210628" y="1484652"/>
                  </a:cubicBezTo>
                  <a:cubicBezTo>
                    <a:pt x="5304971" y="1516100"/>
                    <a:pt x="5823856" y="1137519"/>
                    <a:pt x="6342742" y="758938"/>
                  </a:cubicBezTo>
                </a:path>
              </a:pathLst>
            </a:custGeom>
            <a:noFill/>
            <a:ln w="254000" cap="rnd">
              <a:solidFill>
                <a:schemeClr val="bg1">
                  <a:alpha val="1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149813" y="2222500"/>
            <a:ext cx="6830476" cy="1433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sz="4800">
                <a:solidFill>
                  <a:srgbClr val="ffc000"/>
                </a:solidFill>
                <a:latin typeface="야놀자 야체 B"/>
                <a:ea typeface="야놀자 야체 B"/>
              </a:rPr>
              <a:t>클래스 상속 인터페이스</a:t>
            </a:r>
            <a:endParaRPr lang="ko-KR" altLang="en-US" sz="4800">
              <a:solidFill>
                <a:srgbClr val="ffc000"/>
              </a:solidFill>
              <a:latin typeface="야놀자 야체 B"/>
              <a:ea typeface="야놀자 야체 B"/>
            </a:endParaRPr>
          </a:p>
          <a:p>
            <a:pPr lvl="0" algn="ctr">
              <a:lnSpc>
                <a:spcPct val="150000"/>
              </a:lnSpc>
              <a:defRPr lang="ko-KR" altLang="en-US"/>
            </a:pPr>
            <a:r>
              <a:rPr lang="en-US" altLang="ko-KR" sz="1050">
                <a:solidFill>
                  <a:schemeClr val="bg1"/>
                </a:solidFill>
              </a:rPr>
              <a:t> </a:t>
            </a:r>
            <a:endParaRPr lang="en-US" altLang="ko-KR" sz="105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3009" y="2636740"/>
            <a:ext cx="5431493" cy="118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sz="4800">
                <a:solidFill>
                  <a:schemeClr val="bg1"/>
                </a:solidFill>
                <a:latin typeface="야놀자 야체 B"/>
                <a:ea typeface="야놀자 야체 B"/>
              </a:rPr>
              <a:t>이것이 자바다</a:t>
            </a:r>
            <a:endParaRPr lang="ko-KR" altLang="en-US" sz="4800">
              <a:solidFill>
                <a:schemeClr val="bg1"/>
              </a:solidFill>
              <a:latin typeface="야놀자 야체 B"/>
              <a:ea typeface="야놀자 야체 B"/>
            </a:endParaRPr>
          </a:p>
        </p:txBody>
      </p:sp>
      <p:grpSp>
        <p:nvGrpSpPr>
          <p:cNvPr id="44" name="그룹 43"/>
          <p:cNvGrpSpPr/>
          <p:nvPr/>
        </p:nvGrpSpPr>
        <p:grpSpPr>
          <a:xfrm rot="20700000">
            <a:off x="2901821" y="1876378"/>
            <a:ext cx="2288977" cy="6214331"/>
            <a:chOff x="4530862" y="4206621"/>
            <a:chExt cx="2632182" cy="7146099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530862" y="4206621"/>
              <a:ext cx="1369358" cy="2375657"/>
            </a:xfrm>
            <a:prstGeom prst="roundRect">
              <a:avLst>
                <a:gd name="adj" fmla="val 13189"/>
              </a:avLst>
            </a:prstGeom>
            <a:solidFill>
              <a:srgbClr val="914b05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4619288" y="4293736"/>
              <a:ext cx="1211332" cy="2197552"/>
            </a:xfrm>
            <a:prstGeom prst="roundRect">
              <a:avLst>
                <a:gd name="adj" fmla="val 13189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 rot="1800000" flipH="1">
              <a:off x="5003269" y="5114873"/>
              <a:ext cx="1778809" cy="1784400"/>
            </a:xfrm>
            <a:custGeom>
              <a:avLst/>
              <a:gdLst>
                <a:gd name="connsiteX0" fmla="*/ 1374607 w 1778809"/>
                <a:gd name="connsiteY0" fmla="*/ 36711 h 1784400"/>
                <a:gd name="connsiteX1" fmla="*/ 1149630 w 1778809"/>
                <a:gd name="connsiteY1" fmla="*/ 10979 h 1784400"/>
                <a:gd name="connsiteX2" fmla="*/ 1066788 w 1778809"/>
                <a:gd name="connsiteY2" fmla="*/ 1243 h 1784400"/>
                <a:gd name="connsiteX3" fmla="*/ 1056848 w 1778809"/>
                <a:gd name="connsiteY3" fmla="*/ 207 h 1784400"/>
                <a:gd name="connsiteX4" fmla="*/ 1037380 w 1778809"/>
                <a:gd name="connsiteY4" fmla="*/ 0 h 1784400"/>
                <a:gd name="connsiteX5" fmla="*/ 1018326 w 1778809"/>
                <a:gd name="connsiteY5" fmla="*/ 1450 h 1784400"/>
                <a:gd name="connsiteX6" fmla="*/ 999687 w 1778809"/>
                <a:gd name="connsiteY6" fmla="*/ 4972 h 1784400"/>
                <a:gd name="connsiteX7" fmla="*/ 981462 w 1778809"/>
                <a:gd name="connsiteY7" fmla="*/ 10358 h 1784400"/>
                <a:gd name="connsiteX8" fmla="*/ 963444 w 1778809"/>
                <a:gd name="connsiteY8" fmla="*/ 17609 h 1784400"/>
                <a:gd name="connsiteX9" fmla="*/ 946876 w 1778809"/>
                <a:gd name="connsiteY9" fmla="*/ 26516 h 1784400"/>
                <a:gd name="connsiteX10" fmla="*/ 930722 w 1778809"/>
                <a:gd name="connsiteY10" fmla="*/ 37288 h 1784400"/>
                <a:gd name="connsiteX11" fmla="*/ 923059 w 1778809"/>
                <a:gd name="connsiteY11" fmla="*/ 43502 h 1784400"/>
                <a:gd name="connsiteX12" fmla="*/ 556073 w 1778809"/>
                <a:gd name="connsiteY12" fmla="*/ 346978 h 1784400"/>
                <a:gd name="connsiteX13" fmla="*/ 546339 w 1778809"/>
                <a:gd name="connsiteY13" fmla="*/ 355264 h 1784400"/>
                <a:gd name="connsiteX14" fmla="*/ 528114 w 1778809"/>
                <a:gd name="connsiteY14" fmla="*/ 373079 h 1784400"/>
                <a:gd name="connsiteX15" fmla="*/ 511131 w 1778809"/>
                <a:gd name="connsiteY15" fmla="*/ 392137 h 1784400"/>
                <a:gd name="connsiteX16" fmla="*/ 495598 w 1778809"/>
                <a:gd name="connsiteY16" fmla="*/ 412438 h 1784400"/>
                <a:gd name="connsiteX17" fmla="*/ 481929 w 1778809"/>
                <a:gd name="connsiteY17" fmla="*/ 433775 h 1784400"/>
                <a:gd name="connsiteX18" fmla="*/ 469710 w 1778809"/>
                <a:gd name="connsiteY18" fmla="*/ 456147 h 1784400"/>
                <a:gd name="connsiteX19" fmla="*/ 459356 w 1778809"/>
                <a:gd name="connsiteY19" fmla="*/ 479348 h 1784400"/>
                <a:gd name="connsiteX20" fmla="*/ 450657 w 1778809"/>
                <a:gd name="connsiteY20" fmla="*/ 503584 h 1784400"/>
                <a:gd name="connsiteX21" fmla="*/ 446929 w 1778809"/>
                <a:gd name="connsiteY21" fmla="*/ 515807 h 1784400"/>
                <a:gd name="connsiteX22" fmla="*/ 430568 w 1778809"/>
                <a:gd name="connsiteY22" fmla="*/ 575052 h 1784400"/>
                <a:gd name="connsiteX23" fmla="*/ 388526 w 1778809"/>
                <a:gd name="connsiteY23" fmla="*/ 718608 h 1784400"/>
                <a:gd name="connsiteX24" fmla="*/ 353318 w 1778809"/>
                <a:gd name="connsiteY24" fmla="*/ 830469 h 1784400"/>
                <a:gd name="connsiteX25" fmla="*/ 329501 w 1778809"/>
                <a:gd name="connsiteY25" fmla="*/ 901108 h 1784400"/>
                <a:gd name="connsiteX26" fmla="*/ 305892 w 1778809"/>
                <a:gd name="connsiteY26" fmla="*/ 964288 h 1784400"/>
                <a:gd name="connsiteX27" fmla="*/ 283525 w 1778809"/>
                <a:gd name="connsiteY27" fmla="*/ 1017527 h 1784400"/>
                <a:gd name="connsiteX28" fmla="*/ 273169 w 1778809"/>
                <a:gd name="connsiteY28" fmla="*/ 1038242 h 1784400"/>
                <a:gd name="connsiteX29" fmla="*/ 0 w 1778809"/>
                <a:gd name="connsiteY29" fmla="*/ 1311474 h 1784400"/>
                <a:gd name="connsiteX30" fmla="*/ 473025 w 1778809"/>
                <a:gd name="connsiteY30" fmla="*/ 1784400 h 1784400"/>
                <a:gd name="connsiteX31" fmla="*/ 604534 w 1778809"/>
                <a:gd name="connsiteY31" fmla="*/ 1652859 h 1784400"/>
                <a:gd name="connsiteX32" fmla="*/ 614061 w 1778809"/>
                <a:gd name="connsiteY32" fmla="*/ 1643952 h 1784400"/>
                <a:gd name="connsiteX33" fmla="*/ 634564 w 1778809"/>
                <a:gd name="connsiteY33" fmla="*/ 1627793 h 1784400"/>
                <a:gd name="connsiteX34" fmla="*/ 656932 w 1778809"/>
                <a:gd name="connsiteY34" fmla="*/ 1614536 h 1784400"/>
                <a:gd name="connsiteX35" fmla="*/ 680748 w 1778809"/>
                <a:gd name="connsiteY35" fmla="*/ 1604179 h 1784400"/>
                <a:gd name="connsiteX36" fmla="*/ 693381 w 1778809"/>
                <a:gd name="connsiteY36" fmla="*/ 1600243 h 1784400"/>
                <a:gd name="connsiteX37" fmla="*/ 968000 w 1778809"/>
                <a:gd name="connsiteY37" fmla="*/ 1507853 h 1784400"/>
                <a:gd name="connsiteX38" fmla="*/ 984154 w 1778809"/>
                <a:gd name="connsiteY38" fmla="*/ 1502260 h 1784400"/>
                <a:gd name="connsiteX39" fmla="*/ 1015427 w 1778809"/>
                <a:gd name="connsiteY39" fmla="*/ 1488796 h 1784400"/>
                <a:gd name="connsiteX40" fmla="*/ 1045457 w 1778809"/>
                <a:gd name="connsiteY40" fmla="*/ 1473259 h 1784400"/>
                <a:gd name="connsiteX41" fmla="*/ 1074451 w 1778809"/>
                <a:gd name="connsiteY41" fmla="*/ 1455651 h 1784400"/>
                <a:gd name="connsiteX42" fmla="*/ 1102203 w 1778809"/>
                <a:gd name="connsiteY42" fmla="*/ 1436179 h 1784400"/>
                <a:gd name="connsiteX43" fmla="*/ 1128505 w 1778809"/>
                <a:gd name="connsiteY43" fmla="*/ 1414428 h 1784400"/>
                <a:gd name="connsiteX44" fmla="*/ 1152943 w 1778809"/>
                <a:gd name="connsiteY44" fmla="*/ 1391227 h 1784400"/>
                <a:gd name="connsiteX45" fmla="*/ 1176139 w 1778809"/>
                <a:gd name="connsiteY45" fmla="*/ 1366162 h 1784400"/>
                <a:gd name="connsiteX46" fmla="*/ 1186908 w 1778809"/>
                <a:gd name="connsiteY46" fmla="*/ 1352698 h 1784400"/>
                <a:gd name="connsiteX47" fmla="*/ 1325874 w 1778809"/>
                <a:gd name="connsiteY47" fmla="*/ 1177033 h 1784400"/>
                <a:gd name="connsiteX48" fmla="*/ 1732211 w 1778809"/>
                <a:gd name="connsiteY48" fmla="*/ 770395 h 1784400"/>
                <a:gd name="connsiteX49" fmla="*/ 1740701 w 1778809"/>
                <a:gd name="connsiteY49" fmla="*/ 761488 h 1784400"/>
                <a:gd name="connsiteX50" fmla="*/ 1755613 w 1778809"/>
                <a:gd name="connsiteY50" fmla="*/ 743258 h 1784400"/>
                <a:gd name="connsiteX51" fmla="*/ 1767211 w 1778809"/>
                <a:gd name="connsiteY51" fmla="*/ 724615 h 1784400"/>
                <a:gd name="connsiteX52" fmla="*/ 1774874 w 1778809"/>
                <a:gd name="connsiteY52" fmla="*/ 705143 h 1784400"/>
                <a:gd name="connsiteX53" fmla="*/ 1778809 w 1778809"/>
                <a:gd name="connsiteY53" fmla="*/ 686085 h 1784400"/>
                <a:gd name="connsiteX54" fmla="*/ 1777980 w 1778809"/>
                <a:gd name="connsiteY54" fmla="*/ 666613 h 1784400"/>
                <a:gd name="connsiteX55" fmla="*/ 1771974 w 1778809"/>
                <a:gd name="connsiteY55" fmla="*/ 647762 h 1784400"/>
                <a:gd name="connsiteX56" fmla="*/ 1760376 w 1778809"/>
                <a:gd name="connsiteY56" fmla="*/ 629740 h 1784400"/>
                <a:gd name="connsiteX57" fmla="*/ 1751885 w 1778809"/>
                <a:gd name="connsiteY57" fmla="*/ 620625 h 1784400"/>
                <a:gd name="connsiteX58" fmla="*/ 1748365 w 1778809"/>
                <a:gd name="connsiteY58" fmla="*/ 616482 h 1784400"/>
                <a:gd name="connsiteX59" fmla="*/ 1740702 w 1778809"/>
                <a:gd name="connsiteY59" fmla="*/ 608817 h 1784400"/>
                <a:gd name="connsiteX60" fmla="*/ 1726619 w 1778809"/>
                <a:gd name="connsiteY60" fmla="*/ 598874 h 1784400"/>
                <a:gd name="connsiteX61" fmla="*/ 1704459 w 1778809"/>
                <a:gd name="connsiteY61" fmla="*/ 589345 h 1784400"/>
                <a:gd name="connsiteX62" fmla="*/ 1679192 w 1778809"/>
                <a:gd name="connsiteY62" fmla="*/ 583130 h 1784400"/>
                <a:gd name="connsiteX63" fmla="*/ 1650819 w 1778809"/>
                <a:gd name="connsiteY63" fmla="*/ 579817 h 1784400"/>
                <a:gd name="connsiteX64" fmla="*/ 1620375 w 1778809"/>
                <a:gd name="connsiteY64" fmla="*/ 580231 h 1784400"/>
                <a:gd name="connsiteX65" fmla="*/ 1587860 w 1778809"/>
                <a:gd name="connsiteY65" fmla="*/ 583131 h 1784400"/>
                <a:gd name="connsiteX66" fmla="*/ 1554309 w 1778809"/>
                <a:gd name="connsiteY66" fmla="*/ 589138 h 1784400"/>
                <a:gd name="connsiteX67" fmla="*/ 1519309 w 1778809"/>
                <a:gd name="connsiteY67" fmla="*/ 597839 h 1784400"/>
                <a:gd name="connsiteX68" fmla="*/ 1484102 w 1778809"/>
                <a:gd name="connsiteY68" fmla="*/ 608817 h 1784400"/>
                <a:gd name="connsiteX69" fmla="*/ 1449308 w 1778809"/>
                <a:gd name="connsiteY69" fmla="*/ 622282 h 1784400"/>
                <a:gd name="connsiteX70" fmla="*/ 1414929 w 1778809"/>
                <a:gd name="connsiteY70" fmla="*/ 637818 h 1784400"/>
                <a:gd name="connsiteX71" fmla="*/ 1381585 w 1778809"/>
                <a:gd name="connsiteY71" fmla="*/ 655220 h 1784400"/>
                <a:gd name="connsiteX72" fmla="*/ 1349899 w 1778809"/>
                <a:gd name="connsiteY72" fmla="*/ 674691 h 1784400"/>
                <a:gd name="connsiteX73" fmla="*/ 1320076 w 1778809"/>
                <a:gd name="connsiteY73" fmla="*/ 695821 h 1784400"/>
                <a:gd name="connsiteX74" fmla="*/ 1293359 w 1778809"/>
                <a:gd name="connsiteY74" fmla="*/ 718607 h 1784400"/>
                <a:gd name="connsiteX75" fmla="*/ 1281140 w 1778809"/>
                <a:gd name="connsiteY75" fmla="*/ 730415 h 1784400"/>
                <a:gd name="connsiteX76" fmla="*/ 1183802 w 1778809"/>
                <a:gd name="connsiteY76" fmla="*/ 827776 h 1784400"/>
                <a:gd name="connsiteX77" fmla="*/ 1109866 w 1778809"/>
                <a:gd name="connsiteY77" fmla="*/ 901729 h 1784400"/>
                <a:gd name="connsiteX78" fmla="*/ 1102410 w 1778809"/>
                <a:gd name="connsiteY78" fmla="*/ 908565 h 1784400"/>
                <a:gd name="connsiteX79" fmla="*/ 1086049 w 1778809"/>
                <a:gd name="connsiteY79" fmla="*/ 919545 h 1784400"/>
                <a:gd name="connsiteX80" fmla="*/ 1067824 w 1778809"/>
                <a:gd name="connsiteY80" fmla="*/ 927001 h 1784400"/>
                <a:gd name="connsiteX81" fmla="*/ 1048149 w 1778809"/>
                <a:gd name="connsiteY81" fmla="*/ 930937 h 1784400"/>
                <a:gd name="connsiteX82" fmla="*/ 1038001 w 1778809"/>
                <a:gd name="connsiteY82" fmla="*/ 931145 h 1784400"/>
                <a:gd name="connsiteX83" fmla="*/ 1036551 w 1778809"/>
                <a:gd name="connsiteY83" fmla="*/ 931145 h 1784400"/>
                <a:gd name="connsiteX84" fmla="*/ 1028268 w 1778809"/>
                <a:gd name="connsiteY84" fmla="*/ 930937 h 1784400"/>
                <a:gd name="connsiteX85" fmla="*/ 1010871 w 1778809"/>
                <a:gd name="connsiteY85" fmla="*/ 927001 h 1784400"/>
                <a:gd name="connsiteX86" fmla="*/ 993681 w 1778809"/>
                <a:gd name="connsiteY86" fmla="*/ 919958 h 1784400"/>
                <a:gd name="connsiteX87" fmla="*/ 977320 w 1778809"/>
                <a:gd name="connsiteY87" fmla="*/ 910015 h 1784400"/>
                <a:gd name="connsiteX88" fmla="*/ 962408 w 1778809"/>
                <a:gd name="connsiteY88" fmla="*/ 897793 h 1784400"/>
                <a:gd name="connsiteX89" fmla="*/ 948947 w 1778809"/>
                <a:gd name="connsiteY89" fmla="*/ 883914 h 1784400"/>
                <a:gd name="connsiteX90" fmla="*/ 938178 w 1778809"/>
                <a:gd name="connsiteY90" fmla="*/ 868585 h 1784400"/>
                <a:gd name="connsiteX91" fmla="*/ 930100 w 1778809"/>
                <a:gd name="connsiteY91" fmla="*/ 852842 h 1784400"/>
                <a:gd name="connsiteX92" fmla="*/ 927822 w 1778809"/>
                <a:gd name="connsiteY92" fmla="*/ 844348 h 1784400"/>
                <a:gd name="connsiteX93" fmla="*/ 927822 w 1778809"/>
                <a:gd name="connsiteY93" fmla="*/ 452211 h 1784400"/>
                <a:gd name="connsiteX94" fmla="*/ 1071966 w 1778809"/>
                <a:gd name="connsiteY94" fmla="*/ 333099 h 1784400"/>
                <a:gd name="connsiteX95" fmla="*/ 1216179 w 1778809"/>
                <a:gd name="connsiteY95" fmla="*/ 311117 h 1784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778809" h="1784400">
                  <a:moveTo>
                    <a:pt x="1374607" y="36711"/>
                  </a:moveTo>
                  <a:lnTo>
                    <a:pt x="1149630" y="10979"/>
                  </a:lnTo>
                  <a:lnTo>
                    <a:pt x="1066788" y="1243"/>
                  </a:lnTo>
                  <a:lnTo>
                    <a:pt x="1056848" y="207"/>
                  </a:lnTo>
                  <a:lnTo>
                    <a:pt x="1037380" y="0"/>
                  </a:lnTo>
                  <a:lnTo>
                    <a:pt x="1018326" y="1450"/>
                  </a:lnTo>
                  <a:lnTo>
                    <a:pt x="999687" y="4972"/>
                  </a:lnTo>
                  <a:lnTo>
                    <a:pt x="981462" y="10358"/>
                  </a:lnTo>
                  <a:lnTo>
                    <a:pt x="963444" y="17609"/>
                  </a:lnTo>
                  <a:lnTo>
                    <a:pt x="946876" y="26516"/>
                  </a:lnTo>
                  <a:lnTo>
                    <a:pt x="930722" y="37288"/>
                  </a:lnTo>
                  <a:lnTo>
                    <a:pt x="923059" y="43502"/>
                  </a:lnTo>
                  <a:lnTo>
                    <a:pt x="556073" y="346978"/>
                  </a:lnTo>
                  <a:lnTo>
                    <a:pt x="546339" y="355264"/>
                  </a:lnTo>
                  <a:lnTo>
                    <a:pt x="528114" y="373079"/>
                  </a:lnTo>
                  <a:lnTo>
                    <a:pt x="511131" y="392137"/>
                  </a:lnTo>
                  <a:lnTo>
                    <a:pt x="495598" y="412438"/>
                  </a:lnTo>
                  <a:lnTo>
                    <a:pt x="481929" y="433775"/>
                  </a:lnTo>
                  <a:lnTo>
                    <a:pt x="469710" y="456147"/>
                  </a:lnTo>
                  <a:lnTo>
                    <a:pt x="459356" y="479348"/>
                  </a:lnTo>
                  <a:lnTo>
                    <a:pt x="450657" y="503584"/>
                  </a:lnTo>
                  <a:lnTo>
                    <a:pt x="446929" y="515807"/>
                  </a:lnTo>
                  <a:lnTo>
                    <a:pt x="430568" y="575052"/>
                  </a:lnTo>
                  <a:lnTo>
                    <a:pt x="388526" y="718608"/>
                  </a:lnTo>
                  <a:lnTo>
                    <a:pt x="353318" y="830469"/>
                  </a:lnTo>
                  <a:lnTo>
                    <a:pt x="329501" y="901108"/>
                  </a:lnTo>
                  <a:lnTo>
                    <a:pt x="305892" y="964288"/>
                  </a:lnTo>
                  <a:lnTo>
                    <a:pt x="283525" y="1017527"/>
                  </a:lnTo>
                  <a:lnTo>
                    <a:pt x="273169" y="1038242"/>
                  </a:lnTo>
                  <a:lnTo>
                    <a:pt x="0" y="1311474"/>
                  </a:lnTo>
                  <a:lnTo>
                    <a:pt x="473025" y="1784400"/>
                  </a:lnTo>
                  <a:lnTo>
                    <a:pt x="604534" y="1652859"/>
                  </a:lnTo>
                  <a:lnTo>
                    <a:pt x="614061" y="1643952"/>
                  </a:lnTo>
                  <a:lnTo>
                    <a:pt x="634564" y="1627793"/>
                  </a:lnTo>
                  <a:lnTo>
                    <a:pt x="656932" y="1614536"/>
                  </a:lnTo>
                  <a:lnTo>
                    <a:pt x="680748" y="1604179"/>
                  </a:lnTo>
                  <a:lnTo>
                    <a:pt x="693381" y="1600243"/>
                  </a:lnTo>
                  <a:lnTo>
                    <a:pt x="968000" y="1507853"/>
                  </a:lnTo>
                  <a:lnTo>
                    <a:pt x="984154" y="1502260"/>
                  </a:lnTo>
                  <a:lnTo>
                    <a:pt x="1015427" y="1488796"/>
                  </a:lnTo>
                  <a:lnTo>
                    <a:pt x="1045457" y="1473259"/>
                  </a:lnTo>
                  <a:lnTo>
                    <a:pt x="1074451" y="1455651"/>
                  </a:lnTo>
                  <a:lnTo>
                    <a:pt x="1102203" y="1436179"/>
                  </a:lnTo>
                  <a:lnTo>
                    <a:pt x="1128505" y="1414428"/>
                  </a:lnTo>
                  <a:lnTo>
                    <a:pt x="1152943" y="1391227"/>
                  </a:lnTo>
                  <a:lnTo>
                    <a:pt x="1176139" y="1366162"/>
                  </a:lnTo>
                  <a:lnTo>
                    <a:pt x="1186908" y="1352698"/>
                  </a:lnTo>
                  <a:lnTo>
                    <a:pt x="1325874" y="1177033"/>
                  </a:lnTo>
                  <a:lnTo>
                    <a:pt x="1732211" y="770395"/>
                  </a:lnTo>
                  <a:lnTo>
                    <a:pt x="1740701" y="761488"/>
                  </a:lnTo>
                  <a:lnTo>
                    <a:pt x="1755613" y="743258"/>
                  </a:lnTo>
                  <a:lnTo>
                    <a:pt x="1767211" y="724615"/>
                  </a:lnTo>
                  <a:lnTo>
                    <a:pt x="1774874" y="705143"/>
                  </a:lnTo>
                  <a:lnTo>
                    <a:pt x="1778809" y="686085"/>
                  </a:lnTo>
                  <a:lnTo>
                    <a:pt x="1777980" y="666613"/>
                  </a:lnTo>
                  <a:lnTo>
                    <a:pt x="1771974" y="647762"/>
                  </a:lnTo>
                  <a:lnTo>
                    <a:pt x="1760376" y="629740"/>
                  </a:lnTo>
                  <a:lnTo>
                    <a:pt x="1751885" y="620625"/>
                  </a:lnTo>
                  <a:lnTo>
                    <a:pt x="1748365" y="616482"/>
                  </a:lnTo>
                  <a:lnTo>
                    <a:pt x="1740702" y="608817"/>
                  </a:lnTo>
                  <a:lnTo>
                    <a:pt x="1726619" y="598874"/>
                  </a:lnTo>
                  <a:lnTo>
                    <a:pt x="1704459" y="589345"/>
                  </a:lnTo>
                  <a:lnTo>
                    <a:pt x="1679192" y="583130"/>
                  </a:lnTo>
                  <a:lnTo>
                    <a:pt x="1650819" y="579817"/>
                  </a:lnTo>
                  <a:lnTo>
                    <a:pt x="1620375" y="580231"/>
                  </a:lnTo>
                  <a:lnTo>
                    <a:pt x="1587860" y="583131"/>
                  </a:lnTo>
                  <a:lnTo>
                    <a:pt x="1554309" y="589138"/>
                  </a:lnTo>
                  <a:lnTo>
                    <a:pt x="1519309" y="597839"/>
                  </a:lnTo>
                  <a:lnTo>
                    <a:pt x="1484102" y="608817"/>
                  </a:lnTo>
                  <a:lnTo>
                    <a:pt x="1449308" y="622282"/>
                  </a:lnTo>
                  <a:lnTo>
                    <a:pt x="1414929" y="637818"/>
                  </a:lnTo>
                  <a:lnTo>
                    <a:pt x="1381585" y="655220"/>
                  </a:lnTo>
                  <a:lnTo>
                    <a:pt x="1349899" y="674691"/>
                  </a:lnTo>
                  <a:lnTo>
                    <a:pt x="1320076" y="695821"/>
                  </a:lnTo>
                  <a:lnTo>
                    <a:pt x="1293359" y="718607"/>
                  </a:lnTo>
                  <a:lnTo>
                    <a:pt x="1281140" y="730415"/>
                  </a:lnTo>
                  <a:lnTo>
                    <a:pt x="1183802" y="827776"/>
                  </a:lnTo>
                  <a:lnTo>
                    <a:pt x="1109866" y="901729"/>
                  </a:lnTo>
                  <a:lnTo>
                    <a:pt x="1102410" y="908565"/>
                  </a:lnTo>
                  <a:lnTo>
                    <a:pt x="1086049" y="919545"/>
                  </a:lnTo>
                  <a:lnTo>
                    <a:pt x="1067824" y="927001"/>
                  </a:lnTo>
                  <a:lnTo>
                    <a:pt x="1048149" y="930937"/>
                  </a:lnTo>
                  <a:lnTo>
                    <a:pt x="1038001" y="931145"/>
                  </a:lnTo>
                  <a:lnTo>
                    <a:pt x="1036551" y="931145"/>
                  </a:lnTo>
                  <a:lnTo>
                    <a:pt x="1028268" y="930937"/>
                  </a:lnTo>
                  <a:lnTo>
                    <a:pt x="1010871" y="927001"/>
                  </a:lnTo>
                  <a:lnTo>
                    <a:pt x="993681" y="919958"/>
                  </a:lnTo>
                  <a:lnTo>
                    <a:pt x="977320" y="910015"/>
                  </a:lnTo>
                  <a:lnTo>
                    <a:pt x="962408" y="897793"/>
                  </a:lnTo>
                  <a:lnTo>
                    <a:pt x="948947" y="883914"/>
                  </a:lnTo>
                  <a:lnTo>
                    <a:pt x="938178" y="868585"/>
                  </a:lnTo>
                  <a:lnTo>
                    <a:pt x="930100" y="852842"/>
                  </a:lnTo>
                  <a:lnTo>
                    <a:pt x="927822" y="844348"/>
                  </a:lnTo>
                  <a:lnTo>
                    <a:pt x="927822" y="452211"/>
                  </a:lnTo>
                  <a:lnTo>
                    <a:pt x="1071966" y="333099"/>
                  </a:lnTo>
                  <a:lnTo>
                    <a:pt x="1216179" y="311117"/>
                  </a:lnTo>
                  <a:close/>
                </a:path>
              </a:pathLst>
            </a:custGeom>
            <a:solidFill>
              <a:srgbClr val="fbc39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" name="Freeform 11"/>
            <p:cNvSpPr/>
            <p:nvPr/>
          </p:nvSpPr>
          <p:spPr>
            <a:xfrm rot="1800000" flipH="1">
              <a:off x="4857883" y="5657462"/>
              <a:ext cx="1778808" cy="1202855"/>
            </a:xfrm>
            <a:custGeom>
              <a:avLst/>
              <a:gdLst>
                <a:gd name="T0" fmla="*/ 8436 w 8589"/>
                <a:gd name="T1" fmla="*/ 161 h 5806"/>
                <a:gd name="T2" fmla="*/ 8315 w 8589"/>
                <a:gd name="T3" fmla="*/ 73 h 5806"/>
                <a:gd name="T4" fmla="*/ 8202 w 8589"/>
                <a:gd name="T5" fmla="*/ 29 h 5806"/>
                <a:gd name="T6" fmla="*/ 8046 w 8589"/>
                <a:gd name="T7" fmla="*/ 0 h 5806"/>
                <a:gd name="T8" fmla="*/ 7840 w 8589"/>
                <a:gd name="T9" fmla="*/ 14 h 5806"/>
                <a:gd name="T10" fmla="*/ 7644 w 8589"/>
                <a:gd name="T11" fmla="*/ 82 h 5806"/>
                <a:gd name="T12" fmla="*/ 7472 w 8589"/>
                <a:gd name="T13" fmla="*/ 200 h 5806"/>
                <a:gd name="T14" fmla="*/ 6252 w 8589"/>
                <a:gd name="T15" fmla="*/ 1424 h 5806"/>
                <a:gd name="T16" fmla="*/ 4932 w 8589"/>
                <a:gd name="T17" fmla="*/ 2923 h 5806"/>
                <a:gd name="T18" fmla="*/ 4769 w 8589"/>
                <a:gd name="T19" fmla="*/ 3109 h 5806"/>
                <a:gd name="T20" fmla="*/ 4523 w 8589"/>
                <a:gd name="T21" fmla="*/ 3326 h 5806"/>
                <a:gd name="T22" fmla="*/ 4249 w 8589"/>
                <a:gd name="T23" fmla="*/ 3505 h 5806"/>
                <a:gd name="T24" fmla="*/ 3953 w 8589"/>
                <a:gd name="T25" fmla="*/ 3644 h 5806"/>
                <a:gd name="T26" fmla="*/ 2549 w 8589"/>
                <a:gd name="T27" fmla="*/ 4118 h 5806"/>
                <a:gd name="T28" fmla="*/ 2544 w 8589"/>
                <a:gd name="T29" fmla="*/ 4120 h 5806"/>
                <a:gd name="T30" fmla="*/ 2416 w 8589"/>
                <a:gd name="T31" fmla="*/ 4144 h 5806"/>
                <a:gd name="T32" fmla="*/ 2245 w 8589"/>
                <a:gd name="T33" fmla="*/ 4138 h 5806"/>
                <a:gd name="T34" fmla="*/ 2082 w 8589"/>
                <a:gd name="T35" fmla="*/ 4086 h 5806"/>
                <a:gd name="T36" fmla="*/ 1938 w 8589"/>
                <a:gd name="T37" fmla="*/ 3993 h 5806"/>
                <a:gd name="T38" fmla="*/ 733 w 8589"/>
                <a:gd name="T39" fmla="*/ 2789 h 5806"/>
                <a:gd name="T40" fmla="*/ 2284 w 8589"/>
                <a:gd name="T41" fmla="*/ 5806 h 5806"/>
                <a:gd name="T42" fmla="*/ 2943 w 8589"/>
                <a:gd name="T43" fmla="*/ 5146 h 5806"/>
                <a:gd name="T44" fmla="*/ 2971 w 8589"/>
                <a:gd name="T45" fmla="*/ 5123 h 5806"/>
                <a:gd name="T46" fmla="*/ 2996 w 8589"/>
                <a:gd name="T47" fmla="*/ 5100 h 5806"/>
                <a:gd name="T48" fmla="*/ 3060 w 8589"/>
                <a:gd name="T49" fmla="*/ 5053 h 5806"/>
                <a:gd name="T50" fmla="*/ 3220 w 8589"/>
                <a:gd name="T51" fmla="*/ 4965 h 5806"/>
                <a:gd name="T52" fmla="*/ 3348 w 8589"/>
                <a:gd name="T53" fmla="*/ 4917 h 5806"/>
                <a:gd name="T54" fmla="*/ 4752 w 8589"/>
                <a:gd name="T55" fmla="*/ 4444 h 5806"/>
                <a:gd name="T56" fmla="*/ 5048 w 8589"/>
                <a:gd name="T57" fmla="*/ 4304 h 5806"/>
                <a:gd name="T58" fmla="*/ 5322 w 8589"/>
                <a:gd name="T59" fmla="*/ 4125 h 5806"/>
                <a:gd name="T60" fmla="*/ 5568 w 8589"/>
                <a:gd name="T61" fmla="*/ 3908 h 5806"/>
                <a:gd name="T62" fmla="*/ 5731 w 8589"/>
                <a:gd name="T63" fmla="*/ 3722 h 5806"/>
                <a:gd name="T64" fmla="*/ 8364 w 8589"/>
                <a:gd name="T65" fmla="*/ 911 h 5806"/>
                <a:gd name="T66" fmla="*/ 8477 w 8589"/>
                <a:gd name="T67" fmla="*/ 780 h 5806"/>
                <a:gd name="T68" fmla="*/ 8570 w 8589"/>
                <a:gd name="T69" fmla="*/ 596 h 5806"/>
                <a:gd name="T70" fmla="*/ 8585 w 8589"/>
                <a:gd name="T71" fmla="*/ 410 h 5806"/>
                <a:gd name="T72" fmla="*/ 8500 w 8589"/>
                <a:gd name="T73" fmla="*/ 232 h 580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89" h="5806">
                  <a:moveTo>
                    <a:pt x="8459" y="188"/>
                  </a:moveTo>
                  <a:lnTo>
                    <a:pt x="8436" y="161"/>
                  </a:lnTo>
                  <a:lnTo>
                    <a:pt x="8380" y="112"/>
                  </a:lnTo>
                  <a:lnTo>
                    <a:pt x="8315" y="73"/>
                  </a:lnTo>
                  <a:lnTo>
                    <a:pt x="8242" y="42"/>
                  </a:lnTo>
                  <a:lnTo>
                    <a:pt x="8202" y="29"/>
                  </a:lnTo>
                  <a:lnTo>
                    <a:pt x="8151" y="16"/>
                  </a:lnTo>
                  <a:lnTo>
                    <a:pt x="8046" y="0"/>
                  </a:lnTo>
                  <a:lnTo>
                    <a:pt x="7942" y="0"/>
                  </a:lnTo>
                  <a:lnTo>
                    <a:pt x="7840" y="14"/>
                  </a:lnTo>
                  <a:lnTo>
                    <a:pt x="7741" y="42"/>
                  </a:lnTo>
                  <a:lnTo>
                    <a:pt x="7644" y="82"/>
                  </a:lnTo>
                  <a:lnTo>
                    <a:pt x="7555" y="135"/>
                  </a:lnTo>
                  <a:lnTo>
                    <a:pt x="7472" y="200"/>
                  </a:lnTo>
                  <a:lnTo>
                    <a:pt x="7433" y="236"/>
                  </a:lnTo>
                  <a:lnTo>
                    <a:pt x="6252" y="1424"/>
                  </a:lnTo>
                  <a:lnTo>
                    <a:pt x="5603" y="2075"/>
                  </a:lnTo>
                  <a:lnTo>
                    <a:pt x="4932" y="2923"/>
                  </a:lnTo>
                  <a:lnTo>
                    <a:pt x="4880" y="2988"/>
                  </a:lnTo>
                  <a:lnTo>
                    <a:pt x="4769" y="3109"/>
                  </a:lnTo>
                  <a:lnTo>
                    <a:pt x="4649" y="3222"/>
                  </a:lnTo>
                  <a:lnTo>
                    <a:pt x="4523" y="3326"/>
                  </a:lnTo>
                  <a:lnTo>
                    <a:pt x="4389" y="3420"/>
                  </a:lnTo>
                  <a:lnTo>
                    <a:pt x="4249" y="3505"/>
                  </a:lnTo>
                  <a:lnTo>
                    <a:pt x="4104" y="3580"/>
                  </a:lnTo>
                  <a:lnTo>
                    <a:pt x="3953" y="3644"/>
                  </a:lnTo>
                  <a:lnTo>
                    <a:pt x="3875" y="3672"/>
                  </a:lnTo>
                  <a:lnTo>
                    <a:pt x="2549" y="4118"/>
                  </a:lnTo>
                  <a:lnTo>
                    <a:pt x="2547" y="4120"/>
                  </a:lnTo>
                  <a:lnTo>
                    <a:pt x="2544" y="4120"/>
                  </a:lnTo>
                  <a:lnTo>
                    <a:pt x="2503" y="4131"/>
                  </a:lnTo>
                  <a:lnTo>
                    <a:pt x="2416" y="4144"/>
                  </a:lnTo>
                  <a:lnTo>
                    <a:pt x="2330" y="4147"/>
                  </a:lnTo>
                  <a:lnTo>
                    <a:pt x="2245" y="4138"/>
                  </a:lnTo>
                  <a:lnTo>
                    <a:pt x="2161" y="4118"/>
                  </a:lnTo>
                  <a:lnTo>
                    <a:pt x="2082" y="4086"/>
                  </a:lnTo>
                  <a:lnTo>
                    <a:pt x="2007" y="4045"/>
                  </a:lnTo>
                  <a:lnTo>
                    <a:pt x="1938" y="3993"/>
                  </a:lnTo>
                  <a:lnTo>
                    <a:pt x="1907" y="3963"/>
                  </a:lnTo>
                  <a:lnTo>
                    <a:pt x="733" y="2789"/>
                  </a:lnTo>
                  <a:lnTo>
                    <a:pt x="0" y="3523"/>
                  </a:lnTo>
                  <a:lnTo>
                    <a:pt x="2284" y="5806"/>
                  </a:lnTo>
                  <a:lnTo>
                    <a:pt x="2919" y="5171"/>
                  </a:lnTo>
                  <a:lnTo>
                    <a:pt x="2943" y="5146"/>
                  </a:lnTo>
                  <a:lnTo>
                    <a:pt x="2969" y="5125"/>
                  </a:lnTo>
                  <a:lnTo>
                    <a:pt x="2971" y="5123"/>
                  </a:lnTo>
                  <a:lnTo>
                    <a:pt x="2971" y="5122"/>
                  </a:lnTo>
                  <a:lnTo>
                    <a:pt x="2996" y="5100"/>
                  </a:lnTo>
                  <a:lnTo>
                    <a:pt x="3024" y="5080"/>
                  </a:lnTo>
                  <a:lnTo>
                    <a:pt x="3060" y="5053"/>
                  </a:lnTo>
                  <a:lnTo>
                    <a:pt x="3138" y="5005"/>
                  </a:lnTo>
                  <a:lnTo>
                    <a:pt x="3220" y="4965"/>
                  </a:lnTo>
                  <a:lnTo>
                    <a:pt x="3303" y="4930"/>
                  </a:lnTo>
                  <a:lnTo>
                    <a:pt x="3348" y="4917"/>
                  </a:lnTo>
                  <a:lnTo>
                    <a:pt x="4674" y="4471"/>
                  </a:lnTo>
                  <a:lnTo>
                    <a:pt x="4752" y="4444"/>
                  </a:lnTo>
                  <a:lnTo>
                    <a:pt x="4903" y="4379"/>
                  </a:lnTo>
                  <a:lnTo>
                    <a:pt x="5048" y="4304"/>
                  </a:lnTo>
                  <a:lnTo>
                    <a:pt x="5188" y="4219"/>
                  </a:lnTo>
                  <a:lnTo>
                    <a:pt x="5322" y="4125"/>
                  </a:lnTo>
                  <a:lnTo>
                    <a:pt x="5449" y="4022"/>
                  </a:lnTo>
                  <a:lnTo>
                    <a:pt x="5568" y="3908"/>
                  </a:lnTo>
                  <a:lnTo>
                    <a:pt x="5679" y="3787"/>
                  </a:lnTo>
                  <a:lnTo>
                    <a:pt x="5731" y="3722"/>
                  </a:lnTo>
                  <a:lnTo>
                    <a:pt x="6402" y="2874"/>
                  </a:lnTo>
                  <a:lnTo>
                    <a:pt x="8364" y="911"/>
                  </a:lnTo>
                  <a:lnTo>
                    <a:pt x="8405" y="868"/>
                  </a:lnTo>
                  <a:lnTo>
                    <a:pt x="8477" y="780"/>
                  </a:lnTo>
                  <a:lnTo>
                    <a:pt x="8533" y="690"/>
                  </a:lnTo>
                  <a:lnTo>
                    <a:pt x="8570" y="596"/>
                  </a:lnTo>
                  <a:lnTo>
                    <a:pt x="8589" y="504"/>
                  </a:lnTo>
                  <a:lnTo>
                    <a:pt x="8585" y="410"/>
                  </a:lnTo>
                  <a:lnTo>
                    <a:pt x="8556" y="319"/>
                  </a:lnTo>
                  <a:lnTo>
                    <a:pt x="8500" y="232"/>
                  </a:lnTo>
                  <a:lnTo>
                    <a:pt x="8459" y="188"/>
                  </a:lnTo>
                  <a:close/>
                </a:path>
              </a:pathLst>
            </a:custGeom>
            <a:solidFill>
              <a:srgbClr val="f9b17a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1" name="Freeform 12"/>
            <p:cNvSpPr/>
            <p:nvPr/>
          </p:nvSpPr>
          <p:spPr>
            <a:xfrm rot="1800000" flipH="1">
              <a:off x="5169123" y="5403496"/>
              <a:ext cx="292015" cy="264056"/>
            </a:xfrm>
            <a:custGeom>
              <a:avLst/>
              <a:gdLst>
                <a:gd name="T0" fmla="*/ 1339 w 1408"/>
                <a:gd name="T1" fmla="*/ 195 h 1275"/>
                <a:gd name="T2" fmla="*/ 1314 w 1408"/>
                <a:gd name="T3" fmla="*/ 170 h 1275"/>
                <a:gd name="T4" fmla="*/ 1261 w 1408"/>
                <a:gd name="T5" fmla="*/ 127 h 1275"/>
                <a:gd name="T6" fmla="*/ 1177 w 1408"/>
                <a:gd name="T7" fmla="*/ 74 h 1275"/>
                <a:gd name="T8" fmla="*/ 1056 w 1408"/>
                <a:gd name="T9" fmla="*/ 25 h 1275"/>
                <a:gd name="T10" fmla="*/ 931 w 1408"/>
                <a:gd name="T11" fmla="*/ 0 h 1275"/>
                <a:gd name="T12" fmla="*/ 803 w 1408"/>
                <a:gd name="T13" fmla="*/ 0 h 1275"/>
                <a:gd name="T14" fmla="*/ 676 w 1408"/>
                <a:gd name="T15" fmla="*/ 25 h 1275"/>
                <a:gd name="T16" fmla="*/ 557 w 1408"/>
                <a:gd name="T17" fmla="*/ 74 h 1275"/>
                <a:gd name="T18" fmla="*/ 472 w 1408"/>
                <a:gd name="T19" fmla="*/ 127 h 1275"/>
                <a:gd name="T20" fmla="*/ 420 w 1408"/>
                <a:gd name="T21" fmla="*/ 170 h 1275"/>
                <a:gd name="T22" fmla="*/ 395 w 1408"/>
                <a:gd name="T23" fmla="*/ 195 h 1275"/>
                <a:gd name="T24" fmla="*/ 99 w 1408"/>
                <a:gd name="T25" fmla="*/ 490 h 1275"/>
                <a:gd name="T26" fmla="*/ 74 w 1408"/>
                <a:gd name="T27" fmla="*/ 516 h 1275"/>
                <a:gd name="T28" fmla="*/ 37 w 1408"/>
                <a:gd name="T29" fmla="*/ 574 h 1275"/>
                <a:gd name="T30" fmla="*/ 12 w 1408"/>
                <a:gd name="T31" fmla="*/ 635 h 1275"/>
                <a:gd name="T32" fmla="*/ 0 w 1408"/>
                <a:gd name="T33" fmla="*/ 700 h 1275"/>
                <a:gd name="T34" fmla="*/ 0 w 1408"/>
                <a:gd name="T35" fmla="*/ 767 h 1275"/>
                <a:gd name="T36" fmla="*/ 12 w 1408"/>
                <a:gd name="T37" fmla="*/ 831 h 1275"/>
                <a:gd name="T38" fmla="*/ 37 w 1408"/>
                <a:gd name="T39" fmla="*/ 893 h 1275"/>
                <a:gd name="T40" fmla="*/ 74 w 1408"/>
                <a:gd name="T41" fmla="*/ 951 h 1275"/>
                <a:gd name="T42" fmla="*/ 99 w 1408"/>
                <a:gd name="T43" fmla="*/ 977 h 1275"/>
                <a:gd name="T44" fmla="*/ 397 w 1408"/>
                <a:gd name="T45" fmla="*/ 1275 h 1275"/>
                <a:gd name="T46" fmla="*/ 1408 w 1408"/>
                <a:gd name="T47" fmla="*/ 264 h 1275"/>
                <a:gd name="T48" fmla="*/ 1339 w 1408"/>
                <a:gd name="T49" fmla="*/ 195 h 12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8" h="1275">
                  <a:moveTo>
                    <a:pt x="1339" y="195"/>
                  </a:moveTo>
                  <a:lnTo>
                    <a:pt x="1314" y="170"/>
                  </a:lnTo>
                  <a:lnTo>
                    <a:pt x="1261" y="127"/>
                  </a:lnTo>
                  <a:lnTo>
                    <a:pt x="1177" y="74"/>
                  </a:lnTo>
                  <a:lnTo>
                    <a:pt x="1056" y="25"/>
                  </a:lnTo>
                  <a:lnTo>
                    <a:pt x="931" y="0"/>
                  </a:lnTo>
                  <a:lnTo>
                    <a:pt x="803" y="0"/>
                  </a:lnTo>
                  <a:lnTo>
                    <a:pt x="676" y="25"/>
                  </a:lnTo>
                  <a:lnTo>
                    <a:pt x="557" y="74"/>
                  </a:lnTo>
                  <a:lnTo>
                    <a:pt x="472" y="127"/>
                  </a:lnTo>
                  <a:lnTo>
                    <a:pt x="420" y="170"/>
                  </a:lnTo>
                  <a:lnTo>
                    <a:pt x="395" y="195"/>
                  </a:lnTo>
                  <a:lnTo>
                    <a:pt x="99" y="490"/>
                  </a:lnTo>
                  <a:lnTo>
                    <a:pt x="74" y="516"/>
                  </a:lnTo>
                  <a:lnTo>
                    <a:pt x="37" y="574"/>
                  </a:lnTo>
                  <a:lnTo>
                    <a:pt x="12" y="635"/>
                  </a:lnTo>
                  <a:lnTo>
                    <a:pt x="0" y="700"/>
                  </a:lnTo>
                  <a:lnTo>
                    <a:pt x="0" y="767"/>
                  </a:lnTo>
                  <a:lnTo>
                    <a:pt x="12" y="831"/>
                  </a:lnTo>
                  <a:lnTo>
                    <a:pt x="37" y="893"/>
                  </a:lnTo>
                  <a:lnTo>
                    <a:pt x="74" y="951"/>
                  </a:lnTo>
                  <a:lnTo>
                    <a:pt x="99" y="977"/>
                  </a:lnTo>
                  <a:lnTo>
                    <a:pt x="397" y="1275"/>
                  </a:lnTo>
                  <a:lnTo>
                    <a:pt x="1408" y="264"/>
                  </a:lnTo>
                  <a:lnTo>
                    <a:pt x="1339" y="195"/>
                  </a:lnTo>
                  <a:close/>
                </a:path>
              </a:pathLst>
            </a:custGeom>
            <a:solidFill>
              <a:srgbClr val="fcd9c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2" name="Freeform 13"/>
            <p:cNvSpPr/>
            <p:nvPr/>
          </p:nvSpPr>
          <p:spPr>
            <a:xfrm rot="20700000" flipH="1">
              <a:off x="6275814" y="6854503"/>
              <a:ext cx="887230" cy="4498217"/>
            </a:xfrm>
            <a:prstGeom prst="rect">
              <a:avLst/>
            </a:prstGeom>
            <a:solidFill>
              <a:srgbClr val="2c557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3" name="Freeform 14"/>
            <p:cNvSpPr/>
            <p:nvPr/>
          </p:nvSpPr>
          <p:spPr>
            <a:xfrm rot="1800000" flipH="1">
              <a:off x="5757750" y="6531874"/>
              <a:ext cx="746814" cy="747435"/>
            </a:xfrm>
            <a:custGeom>
              <a:avLst/>
              <a:gdLst>
                <a:gd name="T0" fmla="*/ 3534 w 3607"/>
                <a:gd name="T1" fmla="*/ 2716 h 3607"/>
                <a:gd name="T2" fmla="*/ 892 w 3607"/>
                <a:gd name="T3" fmla="*/ 73 h 3607"/>
                <a:gd name="T4" fmla="*/ 873 w 3607"/>
                <a:gd name="T5" fmla="*/ 55 h 3607"/>
                <a:gd name="T6" fmla="*/ 831 w 3607"/>
                <a:gd name="T7" fmla="*/ 27 h 3607"/>
                <a:gd name="T8" fmla="*/ 785 w 3607"/>
                <a:gd name="T9" fmla="*/ 10 h 3607"/>
                <a:gd name="T10" fmla="*/ 739 w 3607"/>
                <a:gd name="T11" fmla="*/ 0 h 3607"/>
                <a:gd name="T12" fmla="*/ 690 w 3607"/>
                <a:gd name="T13" fmla="*/ 0 h 3607"/>
                <a:gd name="T14" fmla="*/ 643 w 3607"/>
                <a:gd name="T15" fmla="*/ 10 h 3607"/>
                <a:gd name="T16" fmla="*/ 598 w 3607"/>
                <a:gd name="T17" fmla="*/ 27 h 3607"/>
                <a:gd name="T18" fmla="*/ 556 w 3607"/>
                <a:gd name="T19" fmla="*/ 55 h 3607"/>
                <a:gd name="T20" fmla="*/ 537 w 3607"/>
                <a:gd name="T21" fmla="*/ 73 h 3607"/>
                <a:gd name="T22" fmla="*/ 0 w 3607"/>
                <a:gd name="T23" fmla="*/ 609 h 3607"/>
                <a:gd name="T24" fmla="*/ 19 w 3607"/>
                <a:gd name="T25" fmla="*/ 592 h 3607"/>
                <a:gd name="T26" fmla="*/ 61 w 3607"/>
                <a:gd name="T27" fmla="*/ 564 h 3607"/>
                <a:gd name="T28" fmla="*/ 107 w 3607"/>
                <a:gd name="T29" fmla="*/ 546 h 3607"/>
                <a:gd name="T30" fmla="*/ 154 w 3607"/>
                <a:gd name="T31" fmla="*/ 536 h 3607"/>
                <a:gd name="T32" fmla="*/ 202 w 3607"/>
                <a:gd name="T33" fmla="*/ 536 h 3607"/>
                <a:gd name="T34" fmla="*/ 249 w 3607"/>
                <a:gd name="T35" fmla="*/ 546 h 3607"/>
                <a:gd name="T36" fmla="*/ 296 w 3607"/>
                <a:gd name="T37" fmla="*/ 564 h 3607"/>
                <a:gd name="T38" fmla="*/ 337 w 3607"/>
                <a:gd name="T39" fmla="*/ 592 h 3607"/>
                <a:gd name="T40" fmla="*/ 356 w 3607"/>
                <a:gd name="T41" fmla="*/ 609 h 3607"/>
                <a:gd name="T42" fmla="*/ 2998 w 3607"/>
                <a:gd name="T43" fmla="*/ 3251 h 3607"/>
                <a:gd name="T44" fmla="*/ 3015 w 3607"/>
                <a:gd name="T45" fmla="*/ 3270 h 3607"/>
                <a:gd name="T46" fmla="*/ 3043 w 3607"/>
                <a:gd name="T47" fmla="*/ 3312 h 3607"/>
                <a:gd name="T48" fmla="*/ 3062 w 3607"/>
                <a:gd name="T49" fmla="*/ 3358 h 3607"/>
                <a:gd name="T50" fmla="*/ 3072 w 3607"/>
                <a:gd name="T51" fmla="*/ 3405 h 3607"/>
                <a:gd name="T52" fmla="*/ 3072 w 3607"/>
                <a:gd name="T53" fmla="*/ 3453 h 3607"/>
                <a:gd name="T54" fmla="*/ 3062 w 3607"/>
                <a:gd name="T55" fmla="*/ 3500 h 3607"/>
                <a:gd name="T56" fmla="*/ 3043 w 3607"/>
                <a:gd name="T57" fmla="*/ 3547 h 3607"/>
                <a:gd name="T58" fmla="*/ 3015 w 3607"/>
                <a:gd name="T59" fmla="*/ 3587 h 3607"/>
                <a:gd name="T60" fmla="*/ 2998 w 3607"/>
                <a:gd name="T61" fmla="*/ 3607 h 3607"/>
                <a:gd name="T62" fmla="*/ 3534 w 3607"/>
                <a:gd name="T63" fmla="*/ 3070 h 3607"/>
                <a:gd name="T64" fmla="*/ 3553 w 3607"/>
                <a:gd name="T65" fmla="*/ 3051 h 3607"/>
                <a:gd name="T66" fmla="*/ 3580 w 3607"/>
                <a:gd name="T67" fmla="*/ 3009 h 3607"/>
                <a:gd name="T68" fmla="*/ 3597 w 3607"/>
                <a:gd name="T69" fmla="*/ 2965 h 3607"/>
                <a:gd name="T70" fmla="*/ 3607 w 3607"/>
                <a:gd name="T71" fmla="*/ 2917 h 3607"/>
                <a:gd name="T72" fmla="*/ 3607 w 3607"/>
                <a:gd name="T73" fmla="*/ 2868 h 3607"/>
                <a:gd name="T74" fmla="*/ 3597 w 3607"/>
                <a:gd name="T75" fmla="*/ 2822 h 3607"/>
                <a:gd name="T76" fmla="*/ 3580 w 3607"/>
                <a:gd name="T77" fmla="*/ 2776 h 3607"/>
                <a:gd name="T78" fmla="*/ 3553 w 3607"/>
                <a:gd name="T79" fmla="*/ 2734 h 3607"/>
                <a:gd name="T80" fmla="*/ 3534 w 3607"/>
                <a:gd name="T81" fmla="*/ 2716 h 36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07" h="3607">
                  <a:moveTo>
                    <a:pt x="3534" y="2716"/>
                  </a:moveTo>
                  <a:lnTo>
                    <a:pt x="892" y="73"/>
                  </a:lnTo>
                  <a:lnTo>
                    <a:pt x="873" y="55"/>
                  </a:lnTo>
                  <a:lnTo>
                    <a:pt x="831" y="27"/>
                  </a:lnTo>
                  <a:lnTo>
                    <a:pt x="785" y="10"/>
                  </a:lnTo>
                  <a:lnTo>
                    <a:pt x="739" y="0"/>
                  </a:lnTo>
                  <a:lnTo>
                    <a:pt x="690" y="0"/>
                  </a:lnTo>
                  <a:lnTo>
                    <a:pt x="643" y="10"/>
                  </a:lnTo>
                  <a:lnTo>
                    <a:pt x="598" y="27"/>
                  </a:lnTo>
                  <a:lnTo>
                    <a:pt x="556" y="55"/>
                  </a:lnTo>
                  <a:lnTo>
                    <a:pt x="537" y="73"/>
                  </a:lnTo>
                  <a:lnTo>
                    <a:pt x="0" y="609"/>
                  </a:lnTo>
                  <a:lnTo>
                    <a:pt x="19" y="592"/>
                  </a:lnTo>
                  <a:lnTo>
                    <a:pt x="61" y="564"/>
                  </a:lnTo>
                  <a:lnTo>
                    <a:pt x="107" y="546"/>
                  </a:lnTo>
                  <a:lnTo>
                    <a:pt x="154" y="536"/>
                  </a:lnTo>
                  <a:lnTo>
                    <a:pt x="202" y="536"/>
                  </a:lnTo>
                  <a:lnTo>
                    <a:pt x="249" y="546"/>
                  </a:lnTo>
                  <a:lnTo>
                    <a:pt x="296" y="564"/>
                  </a:lnTo>
                  <a:lnTo>
                    <a:pt x="337" y="592"/>
                  </a:lnTo>
                  <a:lnTo>
                    <a:pt x="356" y="609"/>
                  </a:lnTo>
                  <a:lnTo>
                    <a:pt x="2998" y="3251"/>
                  </a:lnTo>
                  <a:lnTo>
                    <a:pt x="3015" y="3270"/>
                  </a:lnTo>
                  <a:lnTo>
                    <a:pt x="3043" y="3312"/>
                  </a:lnTo>
                  <a:lnTo>
                    <a:pt x="3062" y="3358"/>
                  </a:lnTo>
                  <a:lnTo>
                    <a:pt x="3072" y="3405"/>
                  </a:lnTo>
                  <a:lnTo>
                    <a:pt x="3072" y="3453"/>
                  </a:lnTo>
                  <a:lnTo>
                    <a:pt x="3062" y="3500"/>
                  </a:lnTo>
                  <a:lnTo>
                    <a:pt x="3043" y="3547"/>
                  </a:lnTo>
                  <a:lnTo>
                    <a:pt x="3015" y="3587"/>
                  </a:lnTo>
                  <a:lnTo>
                    <a:pt x="2998" y="3607"/>
                  </a:lnTo>
                  <a:lnTo>
                    <a:pt x="3534" y="3070"/>
                  </a:lnTo>
                  <a:lnTo>
                    <a:pt x="3553" y="3051"/>
                  </a:lnTo>
                  <a:lnTo>
                    <a:pt x="3580" y="3009"/>
                  </a:lnTo>
                  <a:lnTo>
                    <a:pt x="3597" y="2965"/>
                  </a:lnTo>
                  <a:lnTo>
                    <a:pt x="3607" y="2917"/>
                  </a:lnTo>
                  <a:lnTo>
                    <a:pt x="3607" y="2868"/>
                  </a:lnTo>
                  <a:lnTo>
                    <a:pt x="3597" y="2822"/>
                  </a:lnTo>
                  <a:lnTo>
                    <a:pt x="3580" y="2776"/>
                  </a:lnTo>
                  <a:lnTo>
                    <a:pt x="3553" y="2734"/>
                  </a:lnTo>
                  <a:lnTo>
                    <a:pt x="3534" y="2716"/>
                  </a:lnTo>
                  <a:close/>
                </a:path>
              </a:pathLst>
            </a:custGeom>
            <a:solidFill>
              <a:srgbClr val="27486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4" name="Freeform 15"/>
            <p:cNvSpPr/>
            <p:nvPr/>
          </p:nvSpPr>
          <p:spPr>
            <a:xfrm rot="1800000" flipH="1">
              <a:off x="5826284" y="6929694"/>
              <a:ext cx="147872" cy="147872"/>
            </a:xfrm>
            <a:custGeom>
              <a:avLst/>
              <a:gdLst>
                <a:gd name="T0" fmla="*/ 356 w 713"/>
                <a:gd name="T1" fmla="*/ 0 h 713"/>
                <a:gd name="T2" fmla="*/ 394 w 713"/>
                <a:gd name="T3" fmla="*/ 1 h 713"/>
                <a:gd name="T4" fmla="*/ 463 w 713"/>
                <a:gd name="T5" fmla="*/ 16 h 713"/>
                <a:gd name="T6" fmla="*/ 526 w 713"/>
                <a:gd name="T7" fmla="*/ 43 h 713"/>
                <a:gd name="T8" fmla="*/ 584 w 713"/>
                <a:gd name="T9" fmla="*/ 82 h 713"/>
                <a:gd name="T10" fmla="*/ 633 w 713"/>
                <a:gd name="T11" fmla="*/ 129 h 713"/>
                <a:gd name="T12" fmla="*/ 670 w 713"/>
                <a:gd name="T13" fmla="*/ 187 h 713"/>
                <a:gd name="T14" fmla="*/ 697 w 713"/>
                <a:gd name="T15" fmla="*/ 250 h 713"/>
                <a:gd name="T16" fmla="*/ 712 w 713"/>
                <a:gd name="T17" fmla="*/ 319 h 713"/>
                <a:gd name="T18" fmla="*/ 713 w 713"/>
                <a:gd name="T19" fmla="*/ 357 h 713"/>
                <a:gd name="T20" fmla="*/ 712 w 713"/>
                <a:gd name="T21" fmla="*/ 393 h 713"/>
                <a:gd name="T22" fmla="*/ 697 w 713"/>
                <a:gd name="T23" fmla="*/ 463 h 713"/>
                <a:gd name="T24" fmla="*/ 670 w 713"/>
                <a:gd name="T25" fmla="*/ 527 h 713"/>
                <a:gd name="T26" fmla="*/ 633 w 713"/>
                <a:gd name="T27" fmla="*/ 583 h 713"/>
                <a:gd name="T28" fmla="*/ 584 w 713"/>
                <a:gd name="T29" fmla="*/ 632 h 713"/>
                <a:gd name="T30" fmla="*/ 526 w 713"/>
                <a:gd name="T31" fmla="*/ 671 h 713"/>
                <a:gd name="T32" fmla="*/ 463 w 713"/>
                <a:gd name="T33" fmla="*/ 697 h 713"/>
                <a:gd name="T34" fmla="*/ 394 w 713"/>
                <a:gd name="T35" fmla="*/ 711 h 713"/>
                <a:gd name="T36" fmla="*/ 356 w 713"/>
                <a:gd name="T37" fmla="*/ 713 h 713"/>
                <a:gd name="T38" fmla="*/ 320 w 713"/>
                <a:gd name="T39" fmla="*/ 711 h 713"/>
                <a:gd name="T40" fmla="*/ 251 w 713"/>
                <a:gd name="T41" fmla="*/ 697 h 713"/>
                <a:gd name="T42" fmla="*/ 186 w 713"/>
                <a:gd name="T43" fmla="*/ 671 h 713"/>
                <a:gd name="T44" fmla="*/ 130 w 713"/>
                <a:gd name="T45" fmla="*/ 632 h 713"/>
                <a:gd name="T46" fmla="*/ 81 w 713"/>
                <a:gd name="T47" fmla="*/ 583 h 713"/>
                <a:gd name="T48" fmla="*/ 42 w 713"/>
                <a:gd name="T49" fmla="*/ 527 h 713"/>
                <a:gd name="T50" fmla="*/ 16 w 713"/>
                <a:gd name="T51" fmla="*/ 463 h 713"/>
                <a:gd name="T52" fmla="*/ 2 w 713"/>
                <a:gd name="T53" fmla="*/ 393 h 713"/>
                <a:gd name="T54" fmla="*/ 0 w 713"/>
                <a:gd name="T55" fmla="*/ 357 h 713"/>
                <a:gd name="T56" fmla="*/ 2 w 713"/>
                <a:gd name="T57" fmla="*/ 319 h 713"/>
                <a:gd name="T58" fmla="*/ 16 w 713"/>
                <a:gd name="T59" fmla="*/ 250 h 713"/>
                <a:gd name="T60" fmla="*/ 42 w 713"/>
                <a:gd name="T61" fmla="*/ 187 h 713"/>
                <a:gd name="T62" fmla="*/ 81 w 713"/>
                <a:gd name="T63" fmla="*/ 129 h 713"/>
                <a:gd name="T64" fmla="*/ 130 w 713"/>
                <a:gd name="T65" fmla="*/ 82 h 713"/>
                <a:gd name="T66" fmla="*/ 186 w 713"/>
                <a:gd name="T67" fmla="*/ 43 h 713"/>
                <a:gd name="T68" fmla="*/ 251 w 713"/>
                <a:gd name="T69" fmla="*/ 16 h 713"/>
                <a:gd name="T70" fmla="*/ 320 w 713"/>
                <a:gd name="T71" fmla="*/ 1 h 713"/>
                <a:gd name="T72" fmla="*/ 356 w 713"/>
                <a:gd name="T73" fmla="*/ 0 h 7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3" h="713">
                  <a:moveTo>
                    <a:pt x="356" y="0"/>
                  </a:moveTo>
                  <a:lnTo>
                    <a:pt x="394" y="1"/>
                  </a:lnTo>
                  <a:lnTo>
                    <a:pt x="463" y="16"/>
                  </a:lnTo>
                  <a:lnTo>
                    <a:pt x="526" y="43"/>
                  </a:lnTo>
                  <a:lnTo>
                    <a:pt x="584" y="82"/>
                  </a:lnTo>
                  <a:lnTo>
                    <a:pt x="633" y="129"/>
                  </a:lnTo>
                  <a:lnTo>
                    <a:pt x="670" y="187"/>
                  </a:lnTo>
                  <a:lnTo>
                    <a:pt x="697" y="250"/>
                  </a:lnTo>
                  <a:lnTo>
                    <a:pt x="712" y="319"/>
                  </a:lnTo>
                  <a:lnTo>
                    <a:pt x="713" y="357"/>
                  </a:lnTo>
                  <a:lnTo>
                    <a:pt x="712" y="393"/>
                  </a:lnTo>
                  <a:lnTo>
                    <a:pt x="697" y="463"/>
                  </a:lnTo>
                  <a:lnTo>
                    <a:pt x="670" y="527"/>
                  </a:lnTo>
                  <a:lnTo>
                    <a:pt x="633" y="583"/>
                  </a:lnTo>
                  <a:lnTo>
                    <a:pt x="584" y="632"/>
                  </a:lnTo>
                  <a:lnTo>
                    <a:pt x="526" y="671"/>
                  </a:lnTo>
                  <a:lnTo>
                    <a:pt x="463" y="697"/>
                  </a:lnTo>
                  <a:lnTo>
                    <a:pt x="394" y="711"/>
                  </a:lnTo>
                  <a:lnTo>
                    <a:pt x="356" y="713"/>
                  </a:lnTo>
                  <a:lnTo>
                    <a:pt x="320" y="711"/>
                  </a:lnTo>
                  <a:lnTo>
                    <a:pt x="251" y="697"/>
                  </a:lnTo>
                  <a:lnTo>
                    <a:pt x="186" y="671"/>
                  </a:lnTo>
                  <a:lnTo>
                    <a:pt x="130" y="632"/>
                  </a:lnTo>
                  <a:lnTo>
                    <a:pt x="81" y="583"/>
                  </a:lnTo>
                  <a:lnTo>
                    <a:pt x="42" y="527"/>
                  </a:lnTo>
                  <a:lnTo>
                    <a:pt x="16" y="463"/>
                  </a:lnTo>
                  <a:lnTo>
                    <a:pt x="2" y="393"/>
                  </a:lnTo>
                  <a:lnTo>
                    <a:pt x="0" y="357"/>
                  </a:lnTo>
                  <a:lnTo>
                    <a:pt x="2" y="319"/>
                  </a:lnTo>
                  <a:lnTo>
                    <a:pt x="16" y="250"/>
                  </a:lnTo>
                  <a:lnTo>
                    <a:pt x="42" y="187"/>
                  </a:lnTo>
                  <a:lnTo>
                    <a:pt x="81" y="129"/>
                  </a:lnTo>
                  <a:lnTo>
                    <a:pt x="130" y="82"/>
                  </a:lnTo>
                  <a:lnTo>
                    <a:pt x="186" y="43"/>
                  </a:lnTo>
                  <a:lnTo>
                    <a:pt x="251" y="16"/>
                  </a:lnTo>
                  <a:lnTo>
                    <a:pt x="320" y="1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3.7037E-7 C 0.00625 -0.01898 0.01471 -0.03704 0.03138 -0.03704 C 0.05026 -0.03704 0.05664 -0.01898 0.06289 -3.7037E-7 C 0.07136 0.02107 0.07761 0.0419 0.0987 0.0419 C 0.11771 0.0419 0.12396 0.02107 0.13255 -3.7037E-7 C 0.13659 -0.01898 0.14505 -0.03704 0.16393 -0.03704 C 0.1806 -0.03704 0.18919 -0.01898 0.19544 -3.7037E-7 C 0.20169 0.02107 0.21016 0.0419 0.22917 0.0419 C 0.24805 0.0419 0.26276 -3.7037E-7 0.26276 0.00023 C 0.26914 -0.01898 0.27539 -0.03704 0.2944 -0.03704 C 0.31315 -0.03704 0.31953 -0.01898 0.32578 -3.7037E-7 C 0.33425 0.02107 0.3405 0.0419 0.36172 0.0419 C 0.3806 0.0419 0.38685 0.02107 0.3931 -3.7037E-7 C 0.40169 -0.01898 0.40794 -0.03704 0.42695 -0.03704 C 0.44362 -0.03704 0.45208 -0.01898 0.45846 -3.7037E-7 C 0.46471 0.02107 0.47318 0.0419 0.49206 0.0419 C 0.51094 0.0419 0.51732 0.02107 0.52591 -3.7037E-7 " pathEditMode="relative" rAng="0" ptsTypes="AAAAAAAAAAAAAAAAA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0" autoUpdateAnimBg="1"/>
      <p:bldP spid="8" grpId="1" animBg="0" autoUpdateAnimBg="1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상속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080491" y="1576165"/>
            <a:ext cx="7573923" cy="365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필드의 다형성</a:t>
            </a:r>
            <a:r>
              <a:rPr lang="en-US" altLang="ko-KR">
                <a:solidFill>
                  <a:schemeClr val="bg1"/>
                </a:solidFill>
              </a:rPr>
              <a:t> -&gt; </a:t>
            </a:r>
            <a:r>
              <a:rPr lang="ko-KR" altLang="en-US">
                <a:solidFill>
                  <a:schemeClr val="bg1"/>
                </a:solidFill>
              </a:rPr>
              <a:t>동일한 타입을 사용하지만 다양한 결과가 나오는 성질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181692" y="2632846"/>
            <a:ext cx="10159963" cy="25569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강제 타입 변환 -&gt; 부모 타입을 자식 타입으로 변환하는 것. 자식 타입에 선언된 필드와 메소드를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꼭 사용해야 할 때 사용 .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Ex) Parent parent = new Child(); 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   parent.field1 = "da";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   parent.method();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  Child child = (child) parent; // </a:t>
            </a:r>
            <a:r>
              <a:rPr lang="ko-KR" altLang="en-US">
                <a:solidFill>
                  <a:schemeClr val="bg1"/>
                </a:solidFill>
              </a:rPr>
              <a:t>강제 타입변환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  child.field2 ="ss";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  child.method3();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상속(추상 클래스 개념)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259084" y="1680345"/>
            <a:ext cx="10119480" cy="11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추상 클래스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실체 간에 공통되는 특성을 추출한 것을 말하며,, 예를 들어 새, 곤충, 물고기 등의 실체에서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공통되는 특성을 추출해보면 동물이라는 공통점이 있다. 이와 같이 공통되는 특성을 가지고 있는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추상적인 것이라고 생각해보자. 보통 실체 클래스를 만들기 전 설계 단계라고 생각하면 쉬워진다.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572000" y="3429000"/>
            <a:ext cx="2774156" cy="3600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Animal.class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2851546" y="4805736"/>
            <a:ext cx="1117164" cy="36443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Bird.class</a:t>
            </a:r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5329833" y="4820619"/>
            <a:ext cx="1295757" cy="36443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Insert.class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8048267" y="4803950"/>
            <a:ext cx="1124308" cy="366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Fish.class</a:t>
            </a:r>
            <a:endParaRPr lang="en-US" altLang="ko-KR"/>
          </a:p>
        </p:txBody>
      </p:sp>
      <p:cxnSp>
        <p:nvCxnSpPr>
          <p:cNvPr id="18" name=""/>
          <p:cNvCxnSpPr>
            <a:stCxn id="16" idx="0"/>
            <a:endCxn id="14" idx="2"/>
          </p:cNvCxnSpPr>
          <p:nvPr/>
        </p:nvCxnSpPr>
        <p:spPr>
          <a:xfrm rot="16200000" flipV="1">
            <a:off x="5452608" y="4295515"/>
            <a:ext cx="1031574" cy="1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5" idx="0"/>
            <a:endCxn id="14" idx="2"/>
          </p:cNvCxnSpPr>
          <p:nvPr/>
        </p:nvCxnSpPr>
        <p:spPr>
          <a:xfrm flipV="1">
            <a:off x="3410126" y="3789045"/>
            <a:ext cx="2548952" cy="101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  <a:endCxn id="14" idx="2"/>
          </p:cNvCxnSpPr>
          <p:nvPr/>
        </p:nvCxnSpPr>
        <p:spPr>
          <a:xfrm rot="10800000">
            <a:off x="5959078" y="3789045"/>
            <a:ext cx="2651344" cy="10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4" idx="3"/>
          </p:cNvCxnSpPr>
          <p:nvPr/>
        </p:nvCxnSpPr>
        <p:spPr>
          <a:xfrm>
            <a:off x="7346156" y="3609022"/>
            <a:ext cx="2083594" cy="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 txBox="1"/>
          <p:nvPr/>
        </p:nvSpPr>
        <p:spPr>
          <a:xfrm>
            <a:off x="9489281" y="3429000"/>
            <a:ext cx="1403509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추상 클래스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9474398" y="4813102"/>
            <a:ext cx="1408867" cy="36659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실체 클래스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4" name=""/>
          <p:cNvCxnSpPr>
            <a:stCxn id="17" idx="3"/>
            <a:endCxn id="23" idx="1"/>
          </p:cNvCxnSpPr>
          <p:nvPr/>
        </p:nvCxnSpPr>
        <p:spPr>
          <a:xfrm>
            <a:off x="9172576" y="4987060"/>
            <a:ext cx="301822" cy="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 txBox="1"/>
          <p:nvPr/>
        </p:nvSpPr>
        <p:spPr>
          <a:xfrm>
            <a:off x="1323794" y="5728471"/>
            <a:ext cx="6991709" cy="36562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※ 선언 방법 - </a:t>
            </a:r>
            <a:r>
              <a:rPr lang="en-US" altLang="ko-KR">
                <a:solidFill>
                  <a:schemeClr val="bg1"/>
                </a:solidFill>
              </a:rPr>
              <a:t>public abstract class </a:t>
            </a:r>
            <a:r>
              <a:rPr lang="ko-KR" altLang="en-US">
                <a:solidFill>
                  <a:schemeClr val="bg1"/>
                </a:solidFill>
              </a:rPr>
              <a:t>클래스명{ 필드 생성자 메소드}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인터페이스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244200" y="1620813"/>
            <a:ext cx="10143890" cy="90140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인터페이스란? 객체의 사용 방법을 정의한 타입. 인터페이스는 객체의 교환성을 높여주기 때문에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다형성을 구현하는 매우 중요한 역할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인터페이스는 개발 코드와 객체가 서로 통신하는 접점 역할을 한다.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2756297" y="3429000"/>
            <a:ext cx="1622226" cy="143626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개발 코드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5857875" y="3250406"/>
            <a:ext cx="818554" cy="177857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인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터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페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이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스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8148339" y="3429000"/>
            <a:ext cx="1991320" cy="1547813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객체</a:t>
            </a:r>
            <a:endParaRPr lang="ko-KR" altLang="en-US"/>
          </a:p>
        </p:txBody>
      </p:sp>
      <p:cxnSp>
        <p:nvCxnSpPr>
          <p:cNvPr id="18" name=""/>
          <p:cNvCxnSpPr/>
          <p:nvPr/>
        </p:nvCxnSpPr>
        <p:spPr>
          <a:xfrm>
            <a:off x="4354710" y="3883002"/>
            <a:ext cx="1532930" cy="1488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rot="10800000">
            <a:off x="4384477" y="4403900"/>
            <a:ext cx="1518046" cy="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>
            <a:off x="6676429" y="3927650"/>
            <a:ext cx="1532930" cy="1488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rot="10800000">
            <a:off x="6646664" y="4389017"/>
            <a:ext cx="1518046" cy="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4393406" y="3429000"/>
            <a:ext cx="1405890" cy="36741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메소드 호출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4408289" y="4485679"/>
            <a:ext cx="1380291" cy="36741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리턴값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6774656" y="4441030"/>
            <a:ext cx="1407676" cy="36741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리턴값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774656" y="3429000"/>
            <a:ext cx="1407676" cy="3674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메소드 호출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452561" y="5624291"/>
            <a:ext cx="6439854" cy="36502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※ 인터페이스 선언 방법 </a:t>
            </a:r>
            <a:r>
              <a:rPr lang="en-US" altLang="ko-KR">
                <a:solidFill>
                  <a:schemeClr val="bg1"/>
                </a:solidFill>
              </a:rPr>
              <a:t>public interface </a:t>
            </a:r>
            <a:r>
              <a:rPr lang="ko-KR" altLang="en-US">
                <a:solidFill>
                  <a:schemeClr val="bg1"/>
                </a:solidFill>
              </a:rPr>
              <a:t>인터페이스명 { ..... }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인터페이스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961429" y="1343271"/>
            <a:ext cx="4467583" cy="3657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역할? 객체의 사용방법을 정의하는 타입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61428" y="1665463"/>
            <a:ext cx="6921462" cy="36741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객체의 교환성을 높여주기 때문에 다형성을 구현하는 중요한 역할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962613" y="2113136"/>
            <a:ext cx="3909186" cy="4205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선언?  </a:t>
            </a:r>
            <a:r>
              <a:rPr lang="en-US" altLang="ko-KR">
                <a:solidFill>
                  <a:schemeClr val="bg1"/>
                </a:solidFill>
              </a:rPr>
              <a:t>interface </a:t>
            </a:r>
            <a:r>
              <a:rPr lang="ko-KR" altLang="en-US">
                <a:solidFill>
                  <a:schemeClr val="bg1"/>
                </a:solidFill>
              </a:rPr>
              <a:t>인터페이스명{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//상수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타입 상수명 = 값;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//추상 메소드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추상 메소드명(매개변수,...);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//디폴트 메소드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default</a:t>
            </a:r>
            <a:r>
              <a:rPr lang="ko-KR" altLang="en-US">
                <a:solidFill>
                  <a:schemeClr val="bg1"/>
                </a:solidFill>
              </a:rPr>
              <a:t> 타입 메소드명(매개변수,...){ }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//정적 메소드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static</a:t>
            </a:r>
            <a:r>
              <a:rPr lang="ko-KR" altLang="en-US">
                <a:solidFill>
                  <a:schemeClr val="bg1"/>
                </a:solidFill>
              </a:rPr>
              <a:t> 타입 메소드명(매개변수){ }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}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5203029" y="2894655"/>
            <a:ext cx="6472597" cy="3656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구현? </a:t>
            </a:r>
            <a:r>
              <a:rPr lang="en-US" altLang="ko-KR">
                <a:solidFill>
                  <a:schemeClr val="bg1"/>
                </a:solidFill>
              </a:rPr>
              <a:t>public class </a:t>
            </a:r>
            <a:r>
              <a:rPr lang="ko-KR" altLang="en-US">
                <a:solidFill>
                  <a:schemeClr val="bg1"/>
                </a:solidFill>
              </a:rPr>
              <a:t>구현클래스명 </a:t>
            </a:r>
            <a:r>
              <a:rPr lang="en-US" altLang="ko-KR">
                <a:solidFill>
                  <a:schemeClr val="bg1"/>
                </a:solidFill>
              </a:rPr>
              <a:t>implements</a:t>
            </a:r>
            <a:r>
              <a:rPr lang="ko-KR" altLang="en-US">
                <a:solidFill>
                  <a:schemeClr val="bg1"/>
                </a:solidFill>
              </a:rPr>
              <a:t> 인터페이스명{}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5229819" y="3245294"/>
            <a:ext cx="2408397" cy="36741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다중 인터페이스 가능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5234581" y="3654615"/>
            <a:ext cx="2179201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디폴트 메소드 사용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4825007" y="4279574"/>
            <a:ext cx="6762513" cy="3667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강제타입변환? 구현클래스 변수 = (구현클래스) 인터페이스변수;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인터페이스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내용 개체 틀 2"/>
          <p:cNvSpPr/>
          <p:nvPr/>
        </p:nvSpPr>
        <p:spPr>
          <a:xfrm>
            <a:off x="944165" y="1417041"/>
            <a:ext cx="5892998" cy="380067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인터페이스의 구성 멤버</a:t>
            </a:r>
            <a:endParaRPr xmlns:mc="http://schemas.openxmlformats.org/markup-compatibility/2006" xmlns:hp="http://schemas.haansoft.com/office/presentation/8.0" lang="ko-KR" altLang="en-US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public interface InterfaceName {</a:t>
            </a:r>
            <a:endParaRPr xmlns:mc="http://schemas.openxmlformats.org/markup-compatibility/2006" xmlns:hp="http://schemas.haansoft.com/office/presentation/8.0" lang="en-US" altLang="ko-KR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//상수</a:t>
            </a:r>
            <a:endParaRPr xmlns:mc="http://schemas.openxmlformats.org/markup-compatibility/2006" xmlns:hp="http://schemas.haansoft.com/office/presentation/8.0" lang="ko-KR" altLang="en-US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타입 상수명 = 값</a:t>
            </a:r>
            <a:r>
              <a:rPr xmlns:mc="http://schemas.openxmlformats.org/markup-compatibility/2006" xmlns:hp="http://schemas.haansoft.com/office/presentation/8.0" lang="en-US" altLang="ko-KR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;   </a:t>
            </a:r>
            <a:endParaRPr xmlns:mc="http://schemas.openxmlformats.org/markup-compatibility/2006" xmlns:hp="http://schemas.haansoft.com/office/presentation/8.0" lang="en-US" altLang="ko-KR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추상 메소드</a:t>
            </a:r>
            <a:endParaRPr xmlns:mc="http://schemas.openxmlformats.org/markup-compatibility/2006" xmlns:hp="http://schemas.haansoft.com/office/presentation/8.0" lang="ko-KR" altLang="en-US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타입 메소드명(매개변수, ....); </a:t>
            </a:r>
            <a:endParaRPr xmlns:mc="http://schemas.openxmlformats.org/markup-compatibility/2006" xmlns:hp="http://schemas.haansoft.com/office/presentation/8.0" lang="ko-KR" altLang="en-US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//디폴트 메소드</a:t>
            </a:r>
            <a:endParaRPr xmlns:mc="http://schemas.openxmlformats.org/markup-compatibility/2006" xmlns:hp="http://schemas.haansoft.com/office/presentation/8.0" lang="ko-KR" altLang="en-US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default </a:t>
            </a:r>
            <a:r>
              <a:rPr xmlns:mc="http://schemas.openxmlformats.org/markup-compatibility/2006" xmlns:hp="http://schemas.haansoft.com/office/presentation/8.0" lang="ko-KR" altLang="en-US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타입 메소드명(매개변수,...) { ..... }</a:t>
            </a:r>
            <a:endParaRPr xmlns:mc="http://schemas.openxmlformats.org/markup-compatibility/2006" xmlns:hp="http://schemas.haansoft.com/office/presentation/8.0" lang="ko-KR" altLang="en-US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정적 메소드</a:t>
            </a:r>
            <a:endParaRPr xmlns:mc="http://schemas.openxmlformats.org/markup-compatibility/2006" xmlns:hp="http://schemas.haansoft.com/office/presentation/8.0" lang="ko-KR" altLang="en-US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static </a:t>
            </a:r>
            <a:r>
              <a:rPr xmlns:mc="http://schemas.openxmlformats.org/markup-compatibility/2006" xmlns:hp="http://schemas.haansoft.com/office/presentation/8.0" lang="ko-KR" altLang="en-US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타입 메소드명(매개변수){ ..... }</a:t>
            </a:r>
            <a:endParaRPr xmlns:mc="http://schemas.openxmlformats.org/markup-compatibility/2006" xmlns:hp="http://schemas.haansoft.com/office/presentation/8.0" lang="ko-KR" altLang="en-US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18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18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6384549" y="1449685"/>
            <a:ext cx="5120820" cy="37300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300">
                <a:solidFill>
                  <a:schemeClr val="bg1"/>
                </a:solidFill>
              </a:rPr>
              <a:t>※인터페이스와 추상 클래스의 차이점?</a:t>
            </a:r>
            <a:endParaRPr lang="ko-KR" altLang="en-US" sz="23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추상클래스의 목적은 공통젓인 기능을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하는 객체들을 추상화하는 것.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인터페이스의 경우 구현 객체가 같은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동작을 한다는 것을 보장하기 위한 목적이다..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추상 클래스는 일반적인 추상화 및 상속에 더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초점을 맞춘다면, 인처페이스는 인터페이스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메소드를 구현하게 하는 것에 초점을 맞춘다고 보면 된다.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추상클래스 예를 보면 냉장고, </a:t>
            </a:r>
            <a:r>
              <a:rPr lang="en-US" altLang="ko-KR">
                <a:solidFill>
                  <a:schemeClr val="bg1"/>
                </a:solidFill>
              </a:rPr>
              <a:t>TV</a:t>
            </a:r>
            <a:r>
              <a:rPr lang="ko-KR" altLang="en-US">
                <a:solidFill>
                  <a:schemeClr val="bg1"/>
                </a:solidFill>
              </a:rPr>
              <a:t> 등의 클래스를 만들어야 할 일이 있을 때 가전제품이라는 추상클래스로 추상화시켜 사용할 때 좋다. 하지만 다중 상속은 불가하다.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인터페이스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968867" y="1576166"/>
            <a:ext cx="10685923" cy="118417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상수 필드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인터페이스는 객체 사용 설명서이므로 런타입 시 데이터를 저장할 수 있는 필드를 선언할 수 없다.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but</a:t>
            </a:r>
            <a:r>
              <a:rPr lang="ko-KR" altLang="en-US">
                <a:solidFill>
                  <a:schemeClr val="bg1"/>
                </a:solidFill>
              </a:rPr>
              <a:t> 상수 필드는 선언 가능하다. 상수는 인터페이스의 고정된 값으로 런타임 시 데이터를 바꿀 수 없다.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상수를 선언할 때 초기값을 반드시 설정해 주어야 한다.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98636" y="2875138"/>
            <a:ext cx="10548999" cy="9043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추상 메소드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객체가 가지고 있는 메소드를 설명한 것으로 호출할 때 어떤 매개값이 필요하고, 리턴 타입이 무엇인지만 알려준다.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987324" y="3853236"/>
            <a:ext cx="10638890" cy="90735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디폴트 메소드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인터페이스에 선언되지만 사실은 객체(구현 객체)가 가지고 있는 인스턴스 메소드라고 생각해야 한다.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java8</a:t>
            </a:r>
            <a:r>
              <a:rPr lang="ko-KR" altLang="en-US">
                <a:solidFill>
                  <a:schemeClr val="bg1"/>
                </a:solidFill>
              </a:rPr>
              <a:t>에서 디폴트 메소드를 허용한 이유는 기존 인터페이스를 확장해서 새로운 기능을 추가하기 위함.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967084" y="4853957"/>
            <a:ext cx="9659006" cy="64006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정적 메소드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java</a:t>
            </a:r>
            <a:r>
              <a:rPr lang="ko-KR" altLang="en-US">
                <a:solidFill>
                  <a:schemeClr val="bg1"/>
                </a:solidFill>
              </a:rPr>
              <a:t>8부터 작성 가능해졌고, 디폴트 메소드와 달리 객체 없이도 인터페이스만으로 호출 가능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6205398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인터페이스(익명 구현 객체)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043280" y="1576165"/>
            <a:ext cx="9077985" cy="153660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300" b="1">
                <a:solidFill>
                  <a:schemeClr val="bg1"/>
                </a:solidFill>
              </a:rPr>
              <a:t>익명 구현 객체란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일회성의 구현 객체를 만들기 위해 소스 파일을 만들고 클래스를 선언하는 것은 비효율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그래서 자바는 소스 파일을 만들지 않고도 구현 객체를 만들 수 있는 방법 제공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Ex)</a:t>
            </a:r>
            <a:r>
              <a:rPr lang="ko-KR" altLang="en-US">
                <a:solidFill>
                  <a:schemeClr val="bg1"/>
                </a:solidFill>
              </a:rPr>
              <a:t> 인터페이스 변수 = </a:t>
            </a:r>
            <a:r>
              <a:rPr lang="en-US" altLang="ko-KR">
                <a:solidFill>
                  <a:schemeClr val="bg1"/>
                </a:solidFill>
              </a:rPr>
              <a:t>new </a:t>
            </a:r>
            <a:r>
              <a:rPr lang="ko-KR" altLang="en-US">
                <a:solidFill>
                  <a:schemeClr val="bg1"/>
                </a:solidFill>
              </a:rPr>
              <a:t>인터페이스() {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// 인터페이스에 선언된 추상 메소드의 실체 메소드 선언 };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013515" y="3248977"/>
            <a:ext cx="7307525" cy="125444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300">
                <a:solidFill>
                  <a:schemeClr val="bg1"/>
                </a:solidFill>
              </a:rPr>
              <a:t>다중 인터페이스 구현 클래스</a:t>
            </a:r>
            <a:endParaRPr lang="ko-KR" altLang="en-US" sz="23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1800">
                <a:solidFill>
                  <a:schemeClr val="bg1"/>
                </a:solidFill>
              </a:rPr>
              <a:t>인터페이스는 다중 인터페이스 구현이 가능하다. </a:t>
            </a:r>
            <a:endParaRPr lang="ko-KR" altLang="en-US" sz="18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Ex) public class </a:t>
            </a:r>
            <a:r>
              <a:rPr lang="ko-KR" altLang="en-US">
                <a:solidFill>
                  <a:schemeClr val="bg1"/>
                </a:solidFill>
              </a:rPr>
              <a:t>구현클래스명 </a:t>
            </a:r>
            <a:r>
              <a:rPr lang="en-US" altLang="ko-KR">
                <a:solidFill>
                  <a:schemeClr val="bg1"/>
                </a:solidFill>
              </a:rPr>
              <a:t>implements </a:t>
            </a:r>
            <a:r>
              <a:rPr lang="ko-KR" altLang="en-US">
                <a:solidFill>
                  <a:schemeClr val="bg1"/>
                </a:solidFill>
              </a:rPr>
              <a:t>인터페이스1, 인터페이스2{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//인터페이스1, 2에 선언된 추상 메소드의 실체 메소드 선언 }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78851" y="-104401"/>
            <a:ext cx="6666764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인터페이스(추상 메소드 사용)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1244203" y="2007691"/>
            <a:ext cx="2664024" cy="2842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1253132" y="2099367"/>
            <a:ext cx="1149313" cy="3657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개발코드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1214430" y="2632844"/>
            <a:ext cx="2684027" cy="14610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RemoteControl rc =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 new Television();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rc = turnOn();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rc = turnOff();</a:t>
            </a: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8227813" y="2007691"/>
            <a:ext cx="2664024" cy="2842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4775001" y="2007691"/>
            <a:ext cx="2664024" cy="2842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4771429" y="2097064"/>
            <a:ext cx="1330286" cy="35907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인터페이스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8239125" y="2123852"/>
            <a:ext cx="1182648" cy="36205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구현 객체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5098851" y="3071811"/>
            <a:ext cx="1953578" cy="3662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추상 메소드 호출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5411389" y="3429000"/>
            <a:ext cx="1379102" cy="54124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rc = turnOn();</a:t>
            </a:r>
            <a:endParaRPr lang="en-US" altLang="ko-KR" sz="15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rc = turnOff();</a:t>
            </a:r>
            <a:endParaRPr lang="en-US" altLang="ko-KR" sz="1500">
              <a:solidFill>
                <a:schemeClr val="tx1"/>
              </a:solidFill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8804672" y="2794889"/>
            <a:ext cx="1532096" cy="3662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TV</a:t>
            </a:r>
            <a:r>
              <a:rPr lang="ko-KR" altLang="en-US"/>
              <a:t> 기능 구현</a:t>
            </a: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8650486" y="3780726"/>
            <a:ext cx="1951792" cy="36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오디오 기능 구현</a:t>
            </a: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8867775" y="3158379"/>
            <a:ext cx="1377911" cy="544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rc = turnOn();</a:t>
            </a:r>
            <a:endParaRPr lang="en-US" altLang="ko-KR" sz="15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rc = turnOff();</a:t>
            </a:r>
            <a:endParaRPr lang="en-US" altLang="ko-KR" sz="1500">
              <a:solidFill>
                <a:schemeClr val="tx1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8897540" y="4140644"/>
            <a:ext cx="1377911" cy="544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rc = turnOn();</a:t>
            </a:r>
            <a:endParaRPr lang="en-US" altLang="ko-KR" sz="15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500">
                <a:solidFill>
                  <a:schemeClr val="tx1"/>
                </a:solidFill>
              </a:rPr>
              <a:t>rc = turnOff();</a:t>
            </a:r>
            <a:endParaRPr lang="en-US" altLang="ko-KR" sz="1500">
              <a:solidFill>
                <a:schemeClr val="tx1"/>
              </a:solidFill>
            </a:endParaRPr>
          </a:p>
        </p:txBody>
      </p:sp>
      <p:sp>
        <p:nvSpPr>
          <p:cNvPr id="30" name=""/>
          <p:cNvSpPr/>
          <p:nvPr/>
        </p:nvSpPr>
        <p:spPr>
          <a:xfrm>
            <a:off x="3551038" y="2993639"/>
            <a:ext cx="1398984" cy="87072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1" name=""/>
          <p:cNvCxnSpPr>
            <a:endCxn id="25" idx="1"/>
          </p:cNvCxnSpPr>
          <p:nvPr/>
        </p:nvCxnSpPr>
        <p:spPr>
          <a:xfrm flipV="1">
            <a:off x="6974086" y="2977999"/>
            <a:ext cx="1830586" cy="220393"/>
          </a:xfrm>
          <a:prstGeom prst="straightConnector1">
            <a:avLst/>
          </a:prstGeom>
          <a:ln w="127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>
            <a:stCxn id="22" idx="3"/>
            <a:endCxn id="26" idx="1"/>
          </p:cNvCxnSpPr>
          <p:nvPr/>
        </p:nvCxnSpPr>
        <p:spPr>
          <a:xfrm>
            <a:off x="7052429" y="3254921"/>
            <a:ext cx="1598057" cy="708914"/>
          </a:xfrm>
          <a:prstGeom prst="straightConnector1">
            <a:avLst/>
          </a:prstGeom>
          <a:ln w="127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인터페이스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087932" y="1620813"/>
            <a:ext cx="10325755" cy="23587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300" b="1">
                <a:solidFill>
                  <a:schemeClr val="bg1"/>
                </a:solidFill>
              </a:rPr>
              <a:t>디폴트 메소드 사용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디폴트 메소드는 인터페이스에 선언되지만, 인터페이스에서 바로 사용할 수 없다. 디폴트 메소드는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추상 메소드가 아닌 인스턴스 메소드이므로 구현 객체가 있어야 사용 가능하다/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Ex) RemoteControl.setMute(true); // (x)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Ex) </a:t>
            </a:r>
            <a:r>
              <a:rPr lang="en-US" altLang="ko-KR">
                <a:solidFill>
                  <a:schemeClr val="bg1"/>
                </a:solidFill>
              </a:rPr>
              <a:t>RemoteControl rc = new RemoteControl(); // </a:t>
            </a:r>
            <a:r>
              <a:rPr lang="ko-KR" altLang="en-US">
                <a:solidFill>
                  <a:schemeClr val="bg1"/>
                </a:solidFill>
              </a:rPr>
              <a:t>객체 생성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   </a:t>
            </a:r>
            <a:r>
              <a:rPr lang="en-US" altLang="ko-KR">
                <a:solidFill>
                  <a:schemeClr val="bg1"/>
                </a:solidFill>
              </a:rPr>
              <a:t>rc.setMute(true);  //(0)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디폴트 메소드는 인터페이스의 모든 구현 객체가 가지고 있는 기본 메소드라고 생각하면 된다.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115912" y="3734173"/>
            <a:ext cx="8900578" cy="9787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300" b="1">
                <a:solidFill>
                  <a:schemeClr val="bg1"/>
                </a:solidFill>
              </a:rPr>
              <a:t>인터페이스 상속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인터페이스는 다중 상속을 허용한다.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Ex) public interface </a:t>
            </a:r>
            <a:r>
              <a:rPr lang="ko-KR" altLang="en-US">
                <a:solidFill>
                  <a:schemeClr val="bg1"/>
                </a:solidFill>
              </a:rPr>
              <a:t>하위인터페이스 </a:t>
            </a:r>
            <a:r>
              <a:rPr lang="en-US" altLang="ko-KR">
                <a:solidFill>
                  <a:schemeClr val="bg1"/>
                </a:solidFill>
              </a:rPr>
              <a:t>extends </a:t>
            </a:r>
            <a:r>
              <a:rPr lang="ko-KR" altLang="en-US">
                <a:solidFill>
                  <a:schemeClr val="bg1"/>
                </a:solidFill>
              </a:rPr>
              <a:t>상위인터페이스1, 상위인터페이스2{ ......}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4572000" y="2967632"/>
            <a:ext cx="3040380" cy="1554838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en-US" altLang="ko-KR" sz="9600" b="1">
                <a:solidFill>
                  <a:schemeClr val="bg1"/>
                </a:solidFill>
              </a:rPr>
              <a:t>Q&amp;A</a:t>
            </a:r>
            <a:endParaRPr lang="en-US" altLang="ko-KR" sz="9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클래스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838200" y="1617265"/>
            <a:ext cx="5068490" cy="571105"/>
          </a:xfrm>
        </p:spPr>
        <p:txBody>
          <a:bodyPr vert="horz" lIns="91440" tIns="45720" rIns="91440" bIns="45720">
            <a:normAutofit lnSpcReduction="0"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객체지향 프로그래밍 = 자바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내용 개체 틀 2"/>
          <p:cNvSpPr/>
          <p:nvPr/>
        </p:nvSpPr>
        <p:spPr>
          <a:xfrm>
            <a:off x="970358" y="2201266"/>
            <a:ext cx="2819992" cy="571105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객체? 자신의 속정을 가지고 다른 것과 식별 가능한 것</a:t>
            </a:r>
            <a:endParaRPr xmlns:mc="http://schemas.openxmlformats.org/markup-compatibility/2006" xmlns:hp="http://schemas.haansoft.com/office/presentation/8.0" lang="ko-KR" altLang="en-US" sz="16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내용 개체 틀 2"/>
          <p:cNvSpPr/>
          <p:nvPr/>
        </p:nvSpPr>
        <p:spPr>
          <a:xfrm>
            <a:off x="7059811" y="1354730"/>
            <a:ext cx="1292423" cy="571105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캡슐화</a:t>
            </a:r>
            <a:endParaRPr xmlns:mc="http://schemas.openxmlformats.org/markup-compatibility/2006" xmlns:hp="http://schemas.haansoft.com/office/presentation/8.0" lang="ko-KR" altLang="en-US" sz="28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내용 개체 틀 2"/>
          <p:cNvSpPr/>
          <p:nvPr/>
        </p:nvSpPr>
        <p:spPr>
          <a:xfrm>
            <a:off x="8173641" y="2178844"/>
            <a:ext cx="1292423" cy="571105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marL="228600" indent="-228600" algn="ctr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상속</a:t>
            </a:r>
            <a:endParaRPr xmlns:mc="http://schemas.openxmlformats.org/markup-compatibility/2006" xmlns:hp="http://schemas.haansoft.com/office/presentation/8.0" lang="ko-KR" altLang="en-US" sz="28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내용 개체 틀 2"/>
          <p:cNvSpPr/>
          <p:nvPr/>
        </p:nvSpPr>
        <p:spPr>
          <a:xfrm>
            <a:off x="6018014" y="2178844"/>
            <a:ext cx="1292423" cy="571105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다형성</a:t>
            </a:r>
            <a:endParaRPr xmlns:mc="http://schemas.openxmlformats.org/markup-compatibility/2006" xmlns:hp="http://schemas.haansoft.com/office/presentation/8.0" lang="ko-KR" altLang="en-US" sz="28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"/>
          <p:cNvCxnSpPr>
            <a:stCxn id="16" idx="1"/>
            <a:endCxn id="18" idx="0"/>
          </p:cNvCxnSpPr>
          <p:nvPr/>
        </p:nvCxnSpPr>
        <p:spPr>
          <a:xfrm rot="5400000">
            <a:off x="6592738" y="1711770"/>
            <a:ext cx="538561" cy="395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8" idx="3"/>
            <a:endCxn id="17" idx="1"/>
          </p:cNvCxnSpPr>
          <p:nvPr/>
        </p:nvCxnSpPr>
        <p:spPr>
          <a:xfrm>
            <a:off x="7310437" y="2464396"/>
            <a:ext cx="863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6" idx="3"/>
            <a:endCxn id="17" idx="0"/>
          </p:cNvCxnSpPr>
          <p:nvPr/>
        </p:nvCxnSpPr>
        <p:spPr>
          <a:xfrm rot="16200000" flipH="1">
            <a:off x="8316763" y="1675754"/>
            <a:ext cx="538560" cy="46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938700" y="2974060"/>
            <a:ext cx="10544640" cy="318671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300">
                <a:solidFill>
                  <a:schemeClr val="bg1"/>
                </a:solidFill>
              </a:rPr>
              <a:t>캡슐화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필요한 속성(</a:t>
            </a:r>
            <a:r>
              <a:rPr lang="en-US" altLang="ko-KR">
                <a:solidFill>
                  <a:schemeClr val="bg1"/>
                </a:solidFill>
              </a:rPr>
              <a:t>Attribute</a:t>
            </a:r>
            <a:r>
              <a:rPr lang="ko-KR" altLang="en-US">
                <a:solidFill>
                  <a:schemeClr val="bg1"/>
                </a:solidFill>
              </a:rPr>
              <a:t>)와 행위(</a:t>
            </a:r>
            <a:r>
              <a:rPr lang="en-US" altLang="ko-KR">
                <a:solidFill>
                  <a:schemeClr val="bg1"/>
                </a:solidFill>
              </a:rPr>
              <a:t>Method</a:t>
            </a:r>
            <a:r>
              <a:rPr lang="ko-KR" altLang="en-US">
                <a:solidFill>
                  <a:schemeClr val="bg1"/>
                </a:solidFill>
              </a:rPr>
              <a:t>)를 하나로 묶고 그중 일부를 외부에서 사용하지 못하도록 은닉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음료 자판기를 예로 들면 음료수를 추가하려고 할 때 현재 &lt;콜라, 사이다 , 환타&gt; 3가지 음료만 존재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추후에는 &lt;콜라, 사이다, 환타, 포카리, 핫식스&gt; 5가지로 늘릴 예정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그렇다면 자판기 클래스를 사용할때 모든 클래스에서 수정이 필요하며 이는 프로그램 상 오류를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일으킬 확률이 높아짐을 뜻함.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객체지향에서 항상 응집도는 강하게, 결합도는 약하게라고 말한다.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이는 서로 다른 모듈이 2개 존재할 때 모듈 각각은 독립적으로 작용할 수 있도록 응집력 강하게하고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다른 모듈을 참조하는 결합도는 낮아야 한다.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그렇기 때문에 위부에서 필요한 기능만 제외하고 은닉을 하면 된다.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보통 접근 제한자(</a:t>
            </a:r>
            <a:r>
              <a:rPr lang="en-US" altLang="ko-KR">
                <a:solidFill>
                  <a:schemeClr val="bg1"/>
                </a:solidFill>
              </a:rPr>
              <a:t>private</a:t>
            </a:r>
            <a:r>
              <a:rPr lang="ko-KR" altLang="en-US">
                <a:solidFill>
                  <a:schemeClr val="bg1"/>
                </a:solidFill>
              </a:rPr>
              <a:t>)로 정보 은닉을 하게 된다.  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클래스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38179" y="1427336"/>
            <a:ext cx="11063652" cy="9055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상속 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객체 지향 프로그래밍에서 부모 클래스의 멤버를 자식 클래스에게 물려주는 특성이다.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자바에서 상속이 중요한 이유는 자원의 재사용성을 높이고 자원을 변형하거나 추가하는 역할을 하기 때문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2196702" y="2469135"/>
            <a:ext cx="1711523" cy="135433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부모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클래스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2181819" y="4418783"/>
            <a:ext cx="1711523" cy="135433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자식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클래스</a:t>
            </a:r>
            <a:endParaRPr lang="ko-KR" altLang="en-US"/>
          </a:p>
        </p:txBody>
      </p:sp>
      <p:cxnSp>
        <p:nvCxnSpPr>
          <p:cNvPr id="28" name=""/>
          <p:cNvCxnSpPr>
            <a:stCxn id="26" idx="0"/>
            <a:endCxn id="24" idx="4"/>
          </p:cNvCxnSpPr>
          <p:nvPr/>
        </p:nvCxnSpPr>
        <p:spPr>
          <a:xfrm rot="5400000" flipH="1" flipV="1">
            <a:off x="2747366" y="4113685"/>
            <a:ext cx="595312" cy="148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 txBox="1"/>
          <p:nvPr/>
        </p:nvSpPr>
        <p:spPr>
          <a:xfrm>
            <a:off x="3134319" y="4031830"/>
            <a:ext cx="647463" cy="3668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상속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"/>
          <p:cNvSpPr/>
          <p:nvPr/>
        </p:nvSpPr>
        <p:spPr>
          <a:xfrm>
            <a:off x="4006453" y="2759273"/>
            <a:ext cx="1131094" cy="669726"/>
          </a:xfrm>
          <a:prstGeom prst="mathEqual">
            <a:avLst>
              <a:gd name="adj1" fmla="val 23520"/>
              <a:gd name="adj2" fmla="val 11760"/>
            </a:avLst>
          </a:prstGeom>
          <a:ln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"/>
          <p:cNvSpPr/>
          <p:nvPr/>
        </p:nvSpPr>
        <p:spPr>
          <a:xfrm>
            <a:off x="4006452" y="4738688"/>
            <a:ext cx="1131094" cy="669726"/>
          </a:xfrm>
          <a:prstGeom prst="mathEqual">
            <a:avLst>
              <a:gd name="adj1" fmla="val 23520"/>
              <a:gd name="adj2" fmla="val 1176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"/>
          <p:cNvSpPr/>
          <p:nvPr/>
        </p:nvSpPr>
        <p:spPr>
          <a:xfrm>
            <a:off x="5649515" y="2588197"/>
            <a:ext cx="1756172" cy="84080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필드 1</a:t>
            </a: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7926585" y="2588197"/>
            <a:ext cx="1756172" cy="84080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메소드1()</a:t>
            </a: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5619750" y="4731322"/>
            <a:ext cx="1756172" cy="84080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필드 1</a:t>
            </a:r>
            <a:endParaRPr lang="ko-KR" altLang="en-US"/>
          </a:p>
        </p:txBody>
      </p:sp>
      <p:sp>
        <p:nvSpPr>
          <p:cNvPr id="36" name=""/>
          <p:cNvSpPr/>
          <p:nvPr/>
        </p:nvSpPr>
        <p:spPr>
          <a:xfrm>
            <a:off x="7896820" y="4731322"/>
            <a:ext cx="1756172" cy="84080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메소드1()</a:t>
            </a:r>
            <a:endParaRPr lang="ko-KR" altLang="en-US"/>
          </a:p>
        </p:txBody>
      </p:sp>
      <p:sp>
        <p:nvSpPr>
          <p:cNvPr id="38" name=""/>
          <p:cNvSpPr/>
          <p:nvPr/>
        </p:nvSpPr>
        <p:spPr>
          <a:xfrm>
            <a:off x="7480102" y="4969447"/>
            <a:ext cx="357187" cy="34230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"/>
          <p:cNvSpPr/>
          <p:nvPr/>
        </p:nvSpPr>
        <p:spPr>
          <a:xfrm>
            <a:off x="7465219" y="2841205"/>
            <a:ext cx="357187" cy="34230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"/>
          <p:cNvSpPr/>
          <p:nvPr/>
        </p:nvSpPr>
        <p:spPr>
          <a:xfrm>
            <a:off x="7435452" y="3689525"/>
            <a:ext cx="550664" cy="84832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클래스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951008" y="1428528"/>
            <a:ext cx="10334688" cy="18146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300" b="1">
                <a:solidFill>
                  <a:schemeClr val="bg1"/>
                </a:solidFill>
              </a:rPr>
              <a:t>다형성</a:t>
            </a:r>
            <a:endParaRPr lang="ko-KR" altLang="en-US" sz="23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같은 자료형에 여러 가지 객체를 대입하여 다양한 결과를 얻어내는 성질을 의미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하나의 타입으로 다양한 실행 결과를 얻을 수 있으며, 객체를 부품화하여 유지보수를 용이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구현 방법으로는 클래스의 상속이나 인터페이스를 구현하는 자식 클래스에서 메소드를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재정의(오버라이딩) 하고 자식 클래스를 부모타입으로 업캐스팅한다. 그리고 부모 타입의 객체에서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자식 멤버를 참조하여 다형성을 구현한다.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5061121" y="3429000"/>
            <a:ext cx="2656702" cy="110695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부모 클래스(인터페이스)</a:t>
            </a: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2320914" y="5128054"/>
            <a:ext cx="2656702" cy="110695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자식 클래스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(오버라이딩)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7815649" y="5128054"/>
            <a:ext cx="2656702" cy="110695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자식 클래스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(오버라이딩)</a:t>
            </a:r>
            <a:endParaRPr lang="ko-KR" altLang="en-US"/>
          </a:p>
        </p:txBody>
      </p:sp>
      <p:cxnSp>
        <p:nvCxnSpPr>
          <p:cNvPr id="28" name=""/>
          <p:cNvCxnSpPr>
            <a:stCxn id="20" idx="0"/>
            <a:endCxn id="18" idx="1"/>
          </p:cNvCxnSpPr>
          <p:nvPr/>
        </p:nvCxnSpPr>
        <p:spPr>
          <a:xfrm flipV="1">
            <a:off x="3649268" y="3982479"/>
            <a:ext cx="1411854" cy="1145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>
            <a:stCxn id="18" idx="2"/>
            <a:endCxn id="20" idx="3"/>
          </p:cNvCxnSpPr>
          <p:nvPr/>
        </p:nvCxnSpPr>
        <p:spPr>
          <a:xfrm rot="10800000" flipV="1">
            <a:off x="4977617" y="4535964"/>
            <a:ext cx="1411862" cy="1145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>
            <a:stCxn id="21" idx="1"/>
            <a:endCxn id="18" idx="2"/>
          </p:cNvCxnSpPr>
          <p:nvPr/>
        </p:nvCxnSpPr>
        <p:spPr>
          <a:xfrm rot="10800000">
            <a:off x="6389473" y="4535959"/>
            <a:ext cx="1426170" cy="1145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>
            <a:stCxn id="21" idx="0"/>
            <a:endCxn id="18" idx="3"/>
          </p:cNvCxnSpPr>
          <p:nvPr/>
        </p:nvCxnSpPr>
        <p:spPr>
          <a:xfrm rot="10800000">
            <a:off x="7717824" y="3982480"/>
            <a:ext cx="1426173" cy="1145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3513832" y="4418783"/>
            <a:ext cx="1229380" cy="3668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상속, 구현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5180707" y="4954565"/>
            <a:ext cx="1101983" cy="3620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업캐스팅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6668988" y="4969447"/>
            <a:ext cx="1101983" cy="36264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업캐스팅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914620" y="4359251"/>
            <a:ext cx="1229380" cy="3668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상속, 구현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클래스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7" name="내용 개체 틀 2"/>
          <p:cNvSpPr/>
          <p:nvPr/>
        </p:nvSpPr>
        <p:spPr>
          <a:xfrm>
            <a:off x="1688303" y="2297905"/>
            <a:ext cx="8170069" cy="296723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300" b="1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클래스의 구성 멤버</a:t>
            </a:r>
            <a:endParaRPr xmlns:mc="http://schemas.openxmlformats.org/markup-compatibility/2006" xmlns:hp="http://schemas.haansoft.com/office/presentation/8.0" lang="ko-KR" altLang="en-US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public class ClassName {</a:t>
            </a:r>
            <a:endParaRPr xmlns:mc="http://schemas.openxmlformats.org/markup-compatibility/2006" xmlns:hp="http://schemas.haansoft.com/office/presentation/8.0" lang="en-US" altLang="ko-KR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//필드</a:t>
            </a:r>
            <a:endParaRPr xmlns:mc="http://schemas.openxmlformats.org/markup-compatibility/2006" xmlns:hp="http://schemas.haansoft.com/office/presentation/8.0" lang="ko-KR" altLang="en-US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 fieldName;   /</a:t>
            </a:r>
            <a:r>
              <a:rPr xmlns:mc="http://schemas.openxmlformats.org/markup-compatibility/2006" xmlns:hp="http://schemas.haansoft.com/office/presentation/8.0" lang="ko-KR" altLang="en-US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 객체의 데이터가 저장되는 곳</a:t>
            </a:r>
            <a:endParaRPr xmlns:mc="http://schemas.openxmlformats.org/markup-compatibility/2006" xmlns:hp="http://schemas.haansoft.com/office/presentation/8.0" lang="ko-KR" altLang="en-US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생성자</a:t>
            </a:r>
            <a:endParaRPr xmlns:mc="http://schemas.openxmlformats.org/markup-compatibility/2006" xmlns:hp="http://schemas.haansoft.com/office/presentation/8.0" lang="ko-KR" altLang="en-US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ClassName(){...}</a:t>
            </a:r>
            <a:r>
              <a:rPr xmlns:mc="http://schemas.openxmlformats.org/markup-compatibility/2006" xmlns:hp="http://schemas.haansoft.com/office/presentation/8.0" lang="ko-KR" altLang="en-US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// 객체 생성 시 초기화 </a:t>
            </a:r>
            <a:endParaRPr xmlns:mc="http://schemas.openxmlformats.org/markup-compatibility/2006" xmlns:hp="http://schemas.haansoft.com/office/presentation/8.0" lang="ko-KR" altLang="en-US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메소드</a:t>
            </a:r>
            <a:endParaRPr xmlns:mc="http://schemas.openxmlformats.org/markup-compatibility/2006" xmlns:hp="http://schemas.haansoft.com/office/presentation/8.0" lang="ko-KR" altLang="en-US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void methodName(){...}</a:t>
            </a:r>
            <a:r>
              <a:rPr xmlns:mc="http://schemas.openxmlformats.org/markup-compatibility/2006" xmlns:hp="http://schemas.haansoft.com/office/presentation/8.0" lang="ko-KR" altLang="en-US" sz="2300" b="0" i="0" kern="120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// 객체 동작에 해당하는 실행 블록</a:t>
            </a:r>
            <a:endParaRPr xmlns:mc="http://schemas.openxmlformats.org/markup-compatibility/2006" xmlns:hp="http://schemas.haansoft.com/office/presentation/8.0" lang="ko-KR" altLang="en-US" sz="23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18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18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1800" b="0" i="0" kern="120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클래스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82813" y="1263626"/>
            <a:ext cx="11950683" cy="15062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500">
                <a:solidFill>
                  <a:schemeClr val="bg1"/>
                </a:solidFill>
              </a:rPr>
              <a:t> 메소드 오버로딩 -&gt; </a:t>
            </a:r>
            <a:r>
              <a:rPr lang="ko-KR" altLang="en-US">
                <a:solidFill>
                  <a:schemeClr val="bg1"/>
                </a:solidFill>
              </a:rPr>
              <a:t>클래스 내 같은 이름의 메소드를 여러 개 선언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			   매개값을 다양하게 받아 처리 가능</a:t>
            </a:r>
            <a:endParaRPr lang="ko-KR" altLang="en-US" sz="25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 sz="2500">
                <a:solidFill>
                  <a:schemeClr val="bg1"/>
                </a:solidFill>
              </a:rPr>
              <a:t> Ex) int areaRect(int width) -&gt; int areaRect(int width, int height)</a:t>
            </a:r>
            <a:endParaRPr lang="en-US" altLang="ko-KR" sz="25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2500">
                <a:solidFill>
                  <a:schemeClr val="bg1"/>
                </a:solidFill>
              </a:rPr>
              <a:t> 오버라이딩 -&gt;</a:t>
            </a:r>
            <a:r>
              <a:rPr lang="en-US" altLang="ko-KR" sz="250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상위 클래스가 가지고 있는 메소드를 하위 클래스가 재정의 해서 </a:t>
            </a:r>
            <a:r>
              <a:rPr lang="ko-KR" altLang="en-US">
                <a:solidFill>
                  <a:schemeClr val="bg1"/>
                </a:solidFill>
              </a:rPr>
              <a:t>사용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572000" y="1276843"/>
            <a:ext cx="8266272" cy="359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920346" y="3063970"/>
            <a:ext cx="10572518" cy="365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정적 멤버와 </a:t>
            </a:r>
            <a:r>
              <a:rPr lang="en-US" altLang="ko-KR">
                <a:solidFill>
                  <a:schemeClr val="bg1"/>
                </a:solidFill>
              </a:rPr>
              <a:t>static</a:t>
            </a:r>
            <a:r>
              <a:rPr lang="ko-KR" altLang="en-US">
                <a:solidFill>
                  <a:schemeClr val="bg1"/>
                </a:solidFill>
              </a:rPr>
              <a:t> -&gt; 클래스에 고정된 멤버로서 객체를 생성하지 않고 사용할 수 있는 필드와 메소드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910227" y="4539037"/>
            <a:ext cx="8601437" cy="201404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싱글톤 -&gt; 전체 프로그램에서 단 하나의 객체만 만들도록 보장해야 하는 경우,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생성자를 외부에서 호출할 수 없도록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생성자 앞에 </a:t>
            </a:r>
            <a:r>
              <a:rPr lang="en-US" altLang="ko-KR">
                <a:solidFill>
                  <a:schemeClr val="bg1"/>
                </a:solidFill>
              </a:rPr>
              <a:t>private</a:t>
            </a:r>
            <a:r>
              <a:rPr lang="ko-KR" altLang="en-US">
                <a:solidFill>
                  <a:schemeClr val="bg1"/>
                </a:solidFill>
              </a:rPr>
              <a:t> 접근 제한자를 붙여준다.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Ex) private static </a:t>
            </a:r>
            <a:r>
              <a:rPr lang="ko-KR" altLang="en-US">
                <a:solidFill>
                  <a:schemeClr val="bg1"/>
                </a:solidFill>
              </a:rPr>
              <a:t>클래스 </a:t>
            </a:r>
            <a:r>
              <a:rPr lang="en-US" altLang="ko-KR">
                <a:solidFill>
                  <a:schemeClr val="bg1"/>
                </a:solidFill>
              </a:rPr>
              <a:t>singleton = new </a:t>
            </a:r>
            <a:r>
              <a:rPr lang="ko-KR" altLang="en-US">
                <a:solidFill>
                  <a:schemeClr val="bg1"/>
                </a:solidFill>
              </a:rPr>
              <a:t>클래스();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private </a:t>
            </a:r>
            <a:r>
              <a:rPr lang="ko-KR" altLang="en-US">
                <a:solidFill>
                  <a:schemeClr val="bg1"/>
                </a:solidFill>
              </a:rPr>
              <a:t>클래스() {} // 생성자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static </a:t>
            </a:r>
            <a:r>
              <a:rPr lang="ko-KR" altLang="en-US">
                <a:solidFill>
                  <a:schemeClr val="bg1"/>
                </a:solidFill>
              </a:rPr>
              <a:t>클래스 </a:t>
            </a:r>
            <a:r>
              <a:rPr lang="en-US" altLang="ko-KR">
                <a:solidFill>
                  <a:schemeClr val="bg1"/>
                </a:solidFill>
              </a:rPr>
              <a:t>getInstance(){ return singleton; } //</a:t>
            </a:r>
            <a:r>
              <a:rPr lang="ko-KR" altLang="en-US">
                <a:solidFill>
                  <a:schemeClr val="bg1"/>
                </a:solidFill>
              </a:rPr>
              <a:t>정적 메소드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클래스 변수1 = 클래스.</a:t>
            </a:r>
            <a:r>
              <a:rPr lang="en-US" altLang="ko-KR">
                <a:solidFill>
                  <a:schemeClr val="bg1"/>
                </a:solidFill>
              </a:rPr>
              <a:t>getInstance(); </a:t>
            </a:r>
            <a:r>
              <a:rPr lang="ko-KR" altLang="en-US">
                <a:solidFill>
                  <a:schemeClr val="bg1"/>
                </a:solidFill>
              </a:rPr>
              <a:t> // 외부에서 객체를 얻을 수 있는 방법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915589" y="3600228"/>
            <a:ext cx="10019468" cy="9049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정적 필드 초기화 블록-&gt;  보통 정적 필드는 초기화를 할 수 없다. 하지만 계산이 필요한 초기화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작업이 있을 수 있다. 이에 자바는 정적 블록(</a:t>
            </a:r>
            <a:r>
              <a:rPr lang="en-US" altLang="ko-KR">
                <a:solidFill>
                  <a:schemeClr val="bg1"/>
                </a:solidFill>
              </a:rPr>
              <a:t>static block</a:t>
            </a:r>
            <a:r>
              <a:rPr lang="ko-KR" altLang="en-US">
                <a:solidFill>
                  <a:schemeClr val="bg1"/>
                </a:solidFill>
              </a:rPr>
              <a:t>)을 제공한다.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※ </a:t>
            </a:r>
            <a:r>
              <a:rPr lang="en-US" altLang="ko-KR">
                <a:solidFill>
                  <a:schemeClr val="bg1"/>
                </a:solidFill>
              </a:rPr>
              <a:t>static { ....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} </a:t>
            </a:r>
            <a:r>
              <a:rPr lang="ko-KR" altLang="en-US">
                <a:solidFill>
                  <a:schemeClr val="bg1"/>
                </a:solidFill>
              </a:rPr>
              <a:t>형태로 사용한다.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클래스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229319" y="1605932"/>
            <a:ext cx="9758721" cy="906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final</a:t>
            </a:r>
            <a:r>
              <a:rPr lang="ko-KR" altLang="en-US">
                <a:solidFill>
                  <a:schemeClr val="bg1"/>
                </a:solidFill>
              </a:rPr>
              <a:t> 필드와 상수 -&gt;</a:t>
            </a:r>
            <a:r>
              <a:rPr lang="en-US" altLang="ko-KR">
                <a:solidFill>
                  <a:schemeClr val="bg1"/>
                </a:solidFill>
              </a:rPr>
              <a:t> final </a:t>
            </a:r>
            <a:r>
              <a:rPr lang="ko-KR" altLang="en-US">
                <a:solidFill>
                  <a:schemeClr val="bg1"/>
                </a:solidFill>
              </a:rPr>
              <a:t>필드는 초기값이 저장되어 프로그램 실행 도중 수정할 수 없다는 것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Ex) final </a:t>
            </a:r>
            <a:r>
              <a:rPr lang="ko-KR" altLang="en-US">
                <a:solidFill>
                  <a:schemeClr val="bg1"/>
                </a:solidFill>
              </a:rPr>
              <a:t>타입 필드 [= 초기값];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   </a:t>
            </a:r>
            <a:r>
              <a:rPr lang="en-US" altLang="ko-KR">
                <a:solidFill>
                  <a:schemeClr val="bg1"/>
                </a:solidFill>
              </a:rPr>
              <a:t>static final </a:t>
            </a:r>
            <a:r>
              <a:rPr lang="ko-KR" altLang="en-US">
                <a:solidFill>
                  <a:schemeClr val="bg1"/>
                </a:solidFill>
              </a:rPr>
              <a:t>타입 상수[= 초기값(대문자)]; // 상수일 때  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220390" y="2640210"/>
            <a:ext cx="6007061" cy="639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패키지 -&gt; 클래스를 체계적으로 관리하기 위해 사용 .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	  패키지를 물리적인 형태로 파일 시스템의 폴더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273966" y="3429000"/>
            <a:ext cx="10352249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접근 제한자 -&gt;</a:t>
            </a:r>
            <a:r>
              <a:rPr lang="en-US" altLang="ko-KR">
                <a:solidFill>
                  <a:schemeClr val="bg1"/>
                </a:solidFill>
              </a:rPr>
              <a:t>main() </a:t>
            </a:r>
            <a:r>
              <a:rPr lang="ko-KR" altLang="en-US">
                <a:solidFill>
                  <a:schemeClr val="bg1"/>
                </a:solidFill>
              </a:rPr>
              <a:t>메소드를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가지지 않는 대부분의 클래스는 외부 클래스에서 이용할 목적으로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설계된 라이브러리 클래스이다. 라이브러리 클래스 설계 시 외부 클래스에서 접근 여부를 구분해서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필드, 생성자, 메소드를 설계하는 것.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1341238" y="4388446"/>
          <a:ext cx="9902186" cy="1838325"/>
        </p:xfrm>
        <a:graphic>
          <a:graphicData uri="http://schemas.openxmlformats.org/drawingml/2006/table">
            <a:tbl>
              <a:tblPr firstRow="1" bandRow="1">
                <a:tableStyleId>{4E90C144-425D-43D6-A315-C36DDC3802C1}</a:tableStyleId>
              </a:tblPr>
              <a:tblGrid>
                <a:gridCol w="1552098"/>
                <a:gridCol w="3099911"/>
                <a:gridCol w="5250176"/>
              </a:tblGrid>
              <a:tr h="3081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접근 제한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적용 대상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접근할 수 없는 클래스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081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public 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클래스, 필드, 생성자, 메소드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081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protected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필드, 생성자, 메소드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자식 클래스가 아닌 다른 패키지에 소속된 클래스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081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default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클래스, 필드, 생성자, 메소드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다른 패키지에 소속된 클래스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081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private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필그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생성자, 메소드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모든 외부 클래스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클래스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205504" y="2186363"/>
            <a:ext cx="10345106" cy="1536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300">
                <a:solidFill>
                  <a:schemeClr val="bg1"/>
                </a:solidFill>
              </a:rPr>
              <a:t>getter</a:t>
            </a:r>
            <a:r>
              <a:rPr lang="ko-KR" altLang="en-US" sz="2300">
                <a:solidFill>
                  <a:schemeClr val="bg1"/>
                </a:solidFill>
              </a:rPr>
              <a:t>와 </a:t>
            </a:r>
            <a:r>
              <a:rPr lang="en-US" altLang="ko-KR" sz="2300">
                <a:solidFill>
                  <a:schemeClr val="bg1"/>
                </a:solidFill>
              </a:rPr>
              <a:t>setter</a:t>
            </a:r>
            <a:r>
              <a:rPr lang="ko-KR" altLang="en-US" sz="2300">
                <a:solidFill>
                  <a:schemeClr val="bg1"/>
                </a:solidFill>
              </a:rPr>
              <a:t> 메소드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- 객체 지향 프로그래밍에서 객체의 데이터는 객체 외부에서 직접적으로 접근하는 것을 막는다 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 b="1">
                <a:solidFill>
                  <a:schemeClr val="bg1"/>
                </a:solidFill>
              </a:rPr>
              <a:t>why!</a:t>
            </a:r>
            <a:r>
              <a:rPr lang="ko-KR" altLang="en-US" b="1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객체 데이터를 외부에서 마음대로 읽고 변경할 경우 객체의 무결성이 깨질 수 있기 때문이다.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chemeClr val="bg1"/>
                </a:solidFill>
              </a:rPr>
              <a:t>예를 들어,</a:t>
            </a:r>
            <a:r>
              <a:rPr lang="ko-KR" altLang="en-US">
                <a:solidFill>
                  <a:schemeClr val="bg1"/>
                </a:solidFill>
              </a:rPr>
              <a:t> 자동차 속도는 음수가 될 수 없지만 외부에서 변경하면 객체의 무결성이 깨지게 된다.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 Ex) car.speed = -100; 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229318" y="3842861"/>
            <a:ext cx="9273542" cy="11868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setter</a:t>
            </a:r>
            <a:r>
              <a:rPr lang="ko-KR" altLang="en-US">
                <a:solidFill>
                  <a:schemeClr val="bg1"/>
                </a:solidFill>
              </a:rPr>
              <a:t> 데이터는 외부에서 접근할 수 없도록 막고 메소드를 통해 데이터를 변경하는 방법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getter </a:t>
            </a:r>
            <a:r>
              <a:rPr lang="ko-KR" altLang="en-US">
                <a:solidFill>
                  <a:schemeClr val="bg1"/>
                </a:solidFill>
              </a:rPr>
              <a:t>외부에서 객체의 데이터를 읽을 때도 메소드를 사용하는 것이 좋다.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객체 외부에서 객체의 필드값을 사용하기에 부적절한 경우도 있다.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이런 경우 메소드로 필드값을 가공한 후 외부로 전달하면 된다.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상속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116446" y="1515561"/>
            <a:ext cx="9929576" cy="254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부모 메소드 호출(</a:t>
            </a:r>
            <a:r>
              <a:rPr lang="en-US" altLang="ko-KR">
                <a:solidFill>
                  <a:schemeClr val="bg1"/>
                </a:solidFill>
              </a:rPr>
              <a:t>super</a:t>
            </a:r>
            <a:r>
              <a:rPr lang="ko-KR" altLang="en-US">
                <a:solidFill>
                  <a:schemeClr val="bg1"/>
                </a:solidFill>
              </a:rPr>
              <a:t>)-&gt;자식 클래스에서 부모 클래스의 메소드를 오버라이딩하게 되면, 부모 클래스의 메소드는 숨겨지고 오버라이딩된 자식 메소드만 사용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이 때 </a:t>
            </a:r>
            <a:r>
              <a:rPr lang="en-US" altLang="ko-KR">
                <a:solidFill>
                  <a:schemeClr val="bg1"/>
                </a:solidFill>
              </a:rPr>
              <a:t>super </a:t>
            </a:r>
            <a:r>
              <a:rPr lang="ko-KR" altLang="en-US">
                <a:solidFill>
                  <a:schemeClr val="bg1"/>
                </a:solidFill>
              </a:rPr>
              <a:t>키워드를 사용하여 부모 메소드 호출 가능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Ex)</a:t>
            </a:r>
            <a:r>
              <a:rPr lang="ko-KR" altLang="en-US">
                <a:solidFill>
                  <a:schemeClr val="bg1"/>
                </a:solidFill>
              </a:rPr>
              <a:t> 부모 클래스 </a:t>
            </a:r>
            <a:r>
              <a:rPr lang="en-US" altLang="ko-KR">
                <a:solidFill>
                  <a:schemeClr val="bg1"/>
                </a:solidFill>
              </a:rPr>
              <a:t>class Parent { void method1() { .... } void method2() { ..... } }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ko-KR" altLang="en-US">
                <a:solidFill>
                  <a:schemeClr val="bg1"/>
                </a:solidFill>
              </a:rPr>
              <a:t> 자식 클래스 </a:t>
            </a:r>
            <a:r>
              <a:rPr lang="en-US" altLang="ko-KR">
                <a:solidFill>
                  <a:schemeClr val="bg1"/>
                </a:solidFill>
              </a:rPr>
              <a:t>class Child extends Parent{ </a:t>
            </a:r>
            <a:r>
              <a:rPr lang="en-US" altLang="ko-KR">
                <a:solidFill>
                  <a:schemeClr val="bg1"/>
                </a:solidFill>
              </a:rPr>
              <a:t>void method2() { .... } 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					void method3() {  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					      		 method2();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							 super.method2();  }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216818" y="4150891"/>
            <a:ext cx="5989797" cy="362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final </a:t>
            </a:r>
            <a:r>
              <a:rPr lang="ko-KR" altLang="en-US">
                <a:solidFill>
                  <a:schemeClr val="bg1"/>
                </a:solidFill>
              </a:rPr>
              <a:t>클래스와 </a:t>
            </a:r>
            <a:r>
              <a:rPr lang="en-US" altLang="ko-KR">
                <a:solidFill>
                  <a:schemeClr val="bg1"/>
                </a:solidFill>
              </a:rPr>
              <a:t>final</a:t>
            </a:r>
            <a:r>
              <a:rPr lang="ko-KR" altLang="en-US">
                <a:solidFill>
                  <a:schemeClr val="bg1"/>
                </a:solidFill>
              </a:rPr>
              <a:t> 메소드</a:t>
            </a:r>
            <a:r>
              <a:rPr lang="en-US" altLang="ko-KR">
                <a:solidFill>
                  <a:schemeClr val="bg1"/>
                </a:solidFill>
              </a:rPr>
              <a:t> -&gt; </a:t>
            </a:r>
            <a:r>
              <a:rPr lang="ko-KR" altLang="en-US">
                <a:solidFill>
                  <a:schemeClr val="bg1"/>
                </a:solidFill>
              </a:rPr>
              <a:t>상속 ㆍ오버라이딩 불가능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169786" y="5177807"/>
            <a:ext cx="4446154" cy="36383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자동 타입 변환 -&gt;</a:t>
            </a:r>
            <a:r>
              <a:rPr lang="en-US" altLang="ko-KR">
                <a:solidFill>
                  <a:schemeClr val="bg1"/>
                </a:solidFill>
              </a:rPr>
              <a:t>cat == animal  // true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102</ep:Words>
  <ep:PresentationFormat>와이드스크린</ep:PresentationFormat>
  <ep:Paragraphs>17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2018-05-09T06:13:43.000</dcterms:created>
  <dc:creator>요청사항</dc:creator>
  <cp:lastModifiedBy>Hoons_PC</cp:lastModifiedBy>
  <dcterms:modified xsi:type="dcterms:W3CDTF">2019-03-14T11:37:01.904</dcterms:modified>
  <cp:revision>405</cp:revision>
  <dc:title>PowerPoint 프레젠테이션</dc:title>
</cp:coreProperties>
</file>