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1" r:id="rId4"/>
    <p:sldId id="276" r:id="rId5"/>
    <p:sldId id="277" r:id="rId6"/>
    <p:sldId id="278" r:id="rId7"/>
    <p:sldId id="273" r:id="rId8"/>
    <p:sldId id="282" r:id="rId9"/>
    <p:sldId id="303" r:id="rId10"/>
    <p:sldId id="272" r:id="rId11"/>
    <p:sldId id="267" r:id="rId12"/>
    <p:sldId id="258" r:id="rId13"/>
    <p:sldId id="259" r:id="rId14"/>
    <p:sldId id="260" r:id="rId15"/>
    <p:sldId id="263" r:id="rId16"/>
    <p:sldId id="262" r:id="rId17"/>
    <p:sldId id="268" r:id="rId18"/>
    <p:sldId id="279" r:id="rId19"/>
    <p:sldId id="280" r:id="rId20"/>
    <p:sldId id="281" r:id="rId21"/>
    <p:sldId id="284" r:id="rId22"/>
    <p:sldId id="305" r:id="rId23"/>
    <p:sldId id="304" r:id="rId24"/>
    <p:sldId id="283" r:id="rId25"/>
    <p:sldId id="266" r:id="rId26"/>
    <p:sldId id="265" r:id="rId27"/>
    <p:sldId id="302" r:id="rId28"/>
    <p:sldId id="269" r:id="rId29"/>
    <p:sldId id="270" r:id="rId30"/>
    <p:sldId id="299" r:id="rId31"/>
    <p:sldId id="300" r:id="rId32"/>
    <p:sldId id="301" r:id="rId33"/>
    <p:sldId id="271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710AC-8B7C-4A44-A8C6-599443CCE626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33624-1287-4658-94B6-DE61DBFB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0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33624-1287-4658-94B6-DE61DBFB0D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4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ArithmeticException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의 자손이므로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 이 정의된</a:t>
            </a:r>
          </a:p>
          <a:p>
            <a:r>
              <a:rPr lang="en-US" altLang="ko-KR" dirty="0" smtClean="0"/>
              <a:t>catch</a:t>
            </a:r>
            <a:r>
              <a:rPr lang="ko-KR" altLang="en-US" dirty="0" err="1" smtClean="0"/>
              <a:t>블럭에서</a:t>
            </a:r>
            <a:r>
              <a:rPr lang="ko-KR" altLang="en-US" dirty="0" smtClean="0"/>
              <a:t> 처리된다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catch</a:t>
            </a:r>
            <a:r>
              <a:rPr lang="ko-KR" altLang="en-US" dirty="0" err="1" smtClean="0"/>
              <a:t>블럭에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문이 있으므로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종료하고</a:t>
            </a:r>
            <a:r>
              <a:rPr lang="ko-KR" altLang="en-US" baseline="0" dirty="0" smtClean="0"/>
              <a:t> 빠져나가게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때도 </a:t>
            </a:r>
            <a:r>
              <a:rPr lang="en-US" altLang="ko-KR" baseline="0" dirty="0" smtClean="0"/>
              <a:t>finally</a:t>
            </a:r>
            <a:r>
              <a:rPr lang="ko-KR" altLang="en-US" baseline="0" dirty="0" err="1" smtClean="0"/>
              <a:t>블럭이</a:t>
            </a:r>
            <a:r>
              <a:rPr lang="ko-KR" altLang="en-US" baseline="0" dirty="0" smtClean="0"/>
              <a:t> 수행된다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33624-1287-4658-94B6-DE61DBFB0D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5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33624-1287-4658-94B6-DE61DBFB0D1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4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33624-1287-4658-94B6-DE61DBFB0D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6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_제목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0"/>
          <p:cNvSpPr>
            <a:spLocks noGrp="1"/>
          </p:cNvSpPr>
          <p:nvPr>
            <p:ph type="body" sz="quarter" idx="12" hasCustomPrompt="1"/>
          </p:nvPr>
        </p:nvSpPr>
        <p:spPr>
          <a:xfrm>
            <a:off x="143339" y="65556"/>
            <a:ext cx="3360373" cy="427027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chemeClr val="bg1"/>
              </a:buClr>
              <a:buFont typeface="+mj-lt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0" name="텍스트 개체 틀 40"/>
          <p:cNvSpPr>
            <a:spLocks noGrp="1"/>
          </p:cNvSpPr>
          <p:nvPr>
            <p:ph type="body" sz="quarter" idx="13" hasCustomPrompt="1"/>
          </p:nvPr>
        </p:nvSpPr>
        <p:spPr>
          <a:xfrm>
            <a:off x="3599722" y="65556"/>
            <a:ext cx="6144683" cy="427027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>
                <a:schemeClr val="bg1"/>
              </a:buClr>
              <a:buFont typeface="+mj-lt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143339" y="692696"/>
            <a:ext cx="11905323" cy="6048672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0"/>
              </a:spcBef>
              <a:spcAft>
                <a:spcPts val="0"/>
              </a:spcAft>
              <a:buFont typeface="맑은 고딕" pitchFamily="50" charset="-127"/>
              <a:buChar char="■"/>
              <a:defRPr sz="1600" b="1"/>
            </a:lvl1pPr>
            <a:lvl2pPr marL="504000" indent="-216000">
              <a:spcBef>
                <a:spcPts val="1000"/>
              </a:spcBef>
              <a:spcAft>
                <a:spcPts val="500"/>
              </a:spcAft>
              <a:buFont typeface="맑은 고딕" pitchFamily="50" charset="-127"/>
              <a:buChar char="○"/>
              <a:defRPr sz="1400"/>
            </a:lvl2pPr>
            <a:lvl3pPr marL="720000" indent="-180000"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Ø"/>
              <a:defRPr sz="1200"/>
            </a:lvl3pPr>
            <a:lvl4pPr marL="972000" indent="-180000">
              <a:spcBef>
                <a:spcPts val="0"/>
              </a:spcBef>
              <a:spcAft>
                <a:spcPts val="500"/>
              </a:spcAft>
              <a:defRPr sz="1200"/>
            </a:lvl4pPr>
            <a:lvl5pPr marL="1188000" indent="-180000">
              <a:spcBef>
                <a:spcPts val="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1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wultong.blogspot.com/2007/01/java-os-get-print-environment-variable.html" TargetMode="External"/><Relationship Id="rId2" Type="http://schemas.openxmlformats.org/officeDocument/2006/relationships/hyperlink" Target="https://hoonihoon.tistory.com/entry/Java-SystemgetProper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ava-system-get-property-vs-system-geten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gh7092/22107621557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1008.tistory.com/47" TargetMode="External"/><Relationship Id="rId2" Type="http://schemas.openxmlformats.org/officeDocument/2006/relationships/hyperlink" Target="https://taetaetae.github.io/2018/08/21/how-to-use-cloneUti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iq_up/22001362288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can.tistory.com/entry/3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samaru.net/2012/09/24/dont-afraid-code-refactor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oowabros.github.io/study/2016/07/07/think_object_oriente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tforhooney.tistory.com/entry/Java-Interface%EC%99%80-Abstract-class%EC%9D%98-%EC%B0%A8%EC%9D%B4%EC%99%80-%EA%B0%81%EA%B0%81%EC%9D%98-%ED%8A%B9%EC%A7%95-%EC%9D%B4%ED%95%B4%ED%95%98%EA%B8%B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ublesprogramming.tistory.com/158" TargetMode="External"/><Relationship Id="rId2" Type="http://schemas.openxmlformats.org/officeDocument/2006/relationships/hyperlink" Target="https://terranboy1.github.io/2019/01/12/0-3-java-innerclas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otory.com/post/2016/03/java-singleton-pattern" TargetMode="External"/><Relationship Id="rId2" Type="http://schemas.openxmlformats.org/officeDocument/2006/relationships/hyperlink" Target="http://blog.naver.com/PostView.nhn?blogId=heartflow89&amp;logNo=221001179016&amp;parentCategoryNo=&amp;categoryNo=&amp;viewDate=&amp;isShowPopularPosts=false&amp;from=post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oowabros.github.io/tools/2017/07/10/java-enum-use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mals93&amp;logNo=220722541094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wondev.tistory.com/15" TargetMode="External"/><Relationship Id="rId2" Type="http://schemas.openxmlformats.org/officeDocument/2006/relationships/hyperlink" Target="https://gmlwjd9405.github.io/2018/09/06/java-comparable-and-comparato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sprogramys.co.in/java/jvm-architecture" TargetMode="External"/><Relationship Id="rId2" Type="http://schemas.openxmlformats.org/officeDocument/2006/relationships/hyperlink" Target="https://docs.google.com/document/d/1dsinB-qW-ChjLO7msZeytYuqbS-G4h5doCMhztytH6s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dm.kr/blog/188" TargetMode="External"/><Relationship Id="rId4" Type="http://schemas.openxmlformats.org/officeDocument/2006/relationships/hyperlink" Target="https://hongsii.github.io/2018/12/20/jvm-memory-structur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yrfalcon.tistory.com/entry/Java-Reflection" TargetMode="External"/><Relationship Id="rId7" Type="http://schemas.openxmlformats.org/officeDocument/2006/relationships/hyperlink" Target="http://tutorials.jenkov.com/java-reflection/index.html" TargetMode="External"/><Relationship Id="rId2" Type="http://schemas.openxmlformats.org/officeDocument/2006/relationships/hyperlink" Target="https://brunch.co.kr/@kd4/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tree.co.kr/p3643/" TargetMode="External"/><Relationship Id="rId5" Type="http://schemas.openxmlformats.org/officeDocument/2006/relationships/hyperlink" Target="https://jdm.kr/blog/68" TargetMode="External"/><Relationship Id="rId4" Type="http://schemas.openxmlformats.org/officeDocument/2006/relationships/hyperlink" Target="https://kaspyx.tistory.com/8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ava-reflection/annotations.html" TargetMode="External"/><Relationship Id="rId2" Type="http://schemas.openxmlformats.org/officeDocument/2006/relationships/hyperlink" Target="https://kang594.blog.me/397048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xtree.co.kr/p5864/" TargetMode="External"/><Relationship Id="rId4" Type="http://schemas.openxmlformats.org/officeDocument/2006/relationships/hyperlink" Target="https://m.blog.naver.com/PostView.nhn?blogId=javaking75&amp;logNo=220727816394&amp;proxyReferer=https%3A%2F%2Fwww.google.com%2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ddaehee.tistory.com/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Java1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0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getProperty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프로퍼티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읽기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getenv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환경변수 읽기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System.getProperty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("xxx") </a:t>
            </a:r>
            <a:endParaRPr lang="en-US" altLang="ko-KR" b="1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://hoonihoon.tistory.com/entry/Java-SystemgetProperty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JVM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 자바 속성 값을 가져오는 함수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b="1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System.getenv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("xxx") </a:t>
            </a:r>
            <a:endParaRPr lang="en-US" altLang="ko-KR" b="1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http://mwultong.blogspot.com/2007/01/java-os-get-print-environment-variable.html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OS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 환경 변수를 가져오는 함수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hlinkClick r:id="rId4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www.baeldung.com/java-system-get-property-vs-system-getenv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27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xception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478" t="22480" r="46184" b="27318"/>
          <a:stretch/>
        </p:blipFill>
        <p:spPr>
          <a:xfrm>
            <a:off x="3290207" y="2171700"/>
            <a:ext cx="3595758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54023" t="16168" r="43533" b="64267"/>
          <a:stretch/>
        </p:blipFill>
        <p:spPr>
          <a:xfrm>
            <a:off x="6885965" y="2171700"/>
            <a:ext cx="693173" cy="25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Type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860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Naming convention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361" y="2286000"/>
            <a:ext cx="946567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예약어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532776"/>
              </p:ext>
            </p:extLst>
          </p:nvPr>
        </p:nvGraphicFramePr>
        <p:xfrm>
          <a:off x="1445079" y="1459231"/>
          <a:ext cx="9601200" cy="50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00600"/>
                <a:gridCol w="4800600"/>
              </a:tblGrid>
              <a:tr h="317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예약어</a:t>
                      </a:r>
                      <a:endParaRPr lang="ko-KR" altLang="en-US" dirty="0"/>
                    </a:p>
                  </a:txBody>
                  <a:tcPr/>
                </a:tc>
              </a:tr>
              <a:tr h="5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boolean</a:t>
                      </a:r>
                      <a:r>
                        <a:rPr lang="en-US" altLang="ko-KR" dirty="0" smtClean="0"/>
                        <a:t>, byte,</a:t>
                      </a:r>
                      <a:r>
                        <a:rPr lang="en-US" altLang="ko-KR" baseline="0" dirty="0" smtClean="0"/>
                        <a:t> char, short,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, long, float, double</a:t>
                      </a:r>
                      <a:endParaRPr lang="ko-KR" altLang="en-US" dirty="0"/>
                    </a:p>
                  </a:txBody>
                  <a:tcPr/>
                </a:tc>
              </a:tr>
              <a:tr h="359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접근 지정자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private, protected,</a:t>
                      </a:r>
                      <a:r>
                        <a:rPr lang="en-US" altLang="ko-KR" baseline="0" dirty="0" smtClean="0"/>
                        <a:t> public</a:t>
                      </a:r>
                      <a:endParaRPr lang="ko-KR" altLang="en-US" dirty="0"/>
                    </a:p>
                  </a:txBody>
                  <a:tcPr/>
                </a:tc>
              </a:tr>
              <a:tr h="5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클래스와 관련된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class, abstracted, interface, extends, implements, </a:t>
                      </a:r>
                      <a:r>
                        <a:rPr lang="en-US" altLang="ko-KR" dirty="0" err="1" smtClean="0"/>
                        <a:t>enum</a:t>
                      </a:r>
                      <a:endParaRPr lang="ko-KR" altLang="en-US" dirty="0"/>
                    </a:p>
                  </a:txBody>
                  <a:tcPr/>
                </a:tc>
              </a:tr>
              <a:tr h="317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객체와 관련된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new, </a:t>
                      </a:r>
                      <a:r>
                        <a:rPr lang="en-US" altLang="ko-KR" dirty="0" err="1" smtClean="0"/>
                        <a:t>instanceof</a:t>
                      </a:r>
                      <a:r>
                        <a:rPr lang="en-US" altLang="ko-KR" dirty="0" smtClean="0"/>
                        <a:t>, this, super, null</a:t>
                      </a:r>
                      <a:endParaRPr lang="ko-KR" altLang="en-US" dirty="0"/>
                    </a:p>
                  </a:txBody>
                  <a:tcPr/>
                </a:tc>
              </a:tr>
              <a:tr h="317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메소드와</a:t>
                      </a:r>
                      <a:r>
                        <a:rPr lang="ko-KR" altLang="en-US" dirty="0" smtClean="0"/>
                        <a:t> 관련된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void, return</a:t>
                      </a:r>
                      <a:endParaRPr lang="ko-KR" altLang="en-US" dirty="0"/>
                    </a:p>
                  </a:txBody>
                  <a:tcPr/>
                </a:tc>
              </a:tr>
              <a:tr h="5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제어문과 관련된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if, else, switch,</a:t>
                      </a:r>
                      <a:r>
                        <a:rPr lang="en-US" altLang="ko-KR" baseline="0" dirty="0" smtClean="0"/>
                        <a:t> case, default, for, do, while, break, continue</a:t>
                      </a:r>
                      <a:endParaRPr lang="ko-KR" altLang="en-US" dirty="0"/>
                    </a:p>
                  </a:txBody>
                  <a:tcPr/>
                </a:tc>
              </a:tr>
              <a:tr h="317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true, false</a:t>
                      </a:r>
                    </a:p>
                  </a:txBody>
                  <a:tcPr/>
                </a:tc>
              </a:tr>
              <a:tr h="317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예외</a:t>
                      </a:r>
                      <a:r>
                        <a:rPr lang="ko-KR" altLang="en-US" baseline="0" dirty="0" smtClean="0"/>
                        <a:t> 처리와 관련된 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try, catch,</a:t>
                      </a:r>
                      <a:r>
                        <a:rPr lang="en-US" altLang="ko-KR" baseline="0" dirty="0" smtClean="0"/>
                        <a:t> finally, throw, throws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793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transient, volatile, package, import, synchronized, native,</a:t>
                      </a:r>
                      <a:r>
                        <a:rPr lang="en-US" altLang="ko-KR" baseline="0" dirty="0" smtClean="0"/>
                        <a:t> final, static, </a:t>
                      </a:r>
                      <a:r>
                        <a:rPr lang="en-US" altLang="ko-KR" baseline="0" dirty="0" err="1" smtClean="0"/>
                        <a:t>strictfp</a:t>
                      </a:r>
                      <a:r>
                        <a:rPr lang="en-US" altLang="ko-KR" baseline="0" dirty="0" smtClean="0"/>
                        <a:t>, assert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9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Operator (float, double)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Promotion, casting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부동소수점 타입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(float, double)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정확하게 표현할 수 없다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0.1f != 0.1d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지수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가수 범위 숙지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8bit , 23bit (float) / 11bit, 52bit (double)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6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switch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정수 타입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(byte, char, short,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long), String(Java7)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62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arraycopy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shallow copy</a:t>
            </a: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Deep copy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https://m.blog.naver.com/pgh7092/221076215577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38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clone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Shallow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clone</a:t>
            </a: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Deep clone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hlinkClick r:id="rId2"/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taetaetae.github.io/2018/08/21/how-to-use-cloneUtils/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Instance value is object in class(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Mutable vs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Immutable)</a:t>
            </a:r>
          </a:p>
          <a:p>
            <a:pPr marL="0" indent="0">
              <a:buNone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library1008.tistory.com/47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container(List, Set, Map)</a:t>
            </a:r>
          </a:p>
          <a:p>
            <a:pPr marL="0" indent="0">
              <a:buNone/>
            </a:pP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34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Access Modifiers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access modifier in java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5999"/>
            <a:ext cx="9601200" cy="426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Java(CT)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식성이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높은 언어이다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JRE</a:t>
            </a: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* byte code (JVM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구동명령어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(java.exe)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의해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JVM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해석되고 해당 운영체제에 맞게 기계어로 번역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 언어이다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OOP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캡슐화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(access modifiers),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다형성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(field, parameter)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함수적 스타일 코딩을 지원한다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lambda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메모리를 자동으로 관리한다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garbage Collector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다양한 애플리케이션을 개발할 수 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JVM(OS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종속적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), JRE, Java SE, Java EE</a:t>
            </a:r>
          </a:p>
          <a:p>
            <a:pPr lvl="1"/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JRE = JVM + 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표준 클래스 라이브러리</a:t>
            </a:r>
            <a:r>
              <a:rPr lang="en-US" altLang="ko-KR" i="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(Java SE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lvl="1"/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JDK = JRE + 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개발에 필요한 도구</a:t>
            </a:r>
            <a:endParaRPr lang="en-US" altLang="ko-KR" i="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JVM 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내부의 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bin director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compile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javac.exe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JVM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구동명령어인 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java.exe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포함되어 있다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멀티 </a:t>
            </a:r>
            <a:r>
              <a:rPr lang="ko-KR" altLang="en-US" i="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스레드를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쉽게 구현할 수 있다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thread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i="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동적로딩을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지원한다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reflection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막강한 </a:t>
            </a:r>
            <a:r>
              <a:rPr lang="ko-KR" altLang="en-US" i="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오픈소스</a:t>
            </a:r>
            <a:r>
              <a:rPr lang="ko-KR" altLang="en-US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라이브러리가 풍부하다</a:t>
            </a:r>
            <a:r>
              <a:rPr lang="en-US" altLang="ko-KR" i="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-&gt; API</a:t>
            </a:r>
          </a:p>
          <a:p>
            <a:pPr marL="530352" lvl="1" indent="0">
              <a:buNone/>
            </a:pP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30352" lvl="1" indent="0">
              <a:buNone/>
            </a:pP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72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Access Modifiers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Class -&gt; default, public [static* | final]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바깥의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class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 class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될 수 없다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==&gt;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틀린 말이다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static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키워드를 단지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 붙일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뿐이다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*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바깥의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class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클래스라서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붙이면 에러가 난다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즉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붙일 필요가 없어서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 붙이는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것이지 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클래스가 아니거나 불가능해서 </a:t>
            </a: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</a:t>
            </a:r>
            <a:r>
              <a:rPr lang="ko-KR" altLang="en-US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 붙이는 </a:t>
            </a:r>
            <a:r>
              <a:rPr lang="ko-KR" alt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것이 아니다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So… Nested Class???? -&gt;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://m.blog.naver.com/iq_up/220013622883</a:t>
            </a:r>
            <a:endParaRPr lang="en-US" altLang="ko-KR" sz="1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Construct -&gt; public, protected, default, private </a:t>
            </a: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1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 why not use the static or final?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Field -&gt; public, protected, private [static | final]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Method -&gt; public, protected, private [static | final]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88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Construct is method???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javacan.tistory.com/entry/37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-&gt;A: No</a:t>
            </a: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this(), super() -&gt; Instance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예약어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67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리펙토링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https://blog.asamaru.net/2012/09/24/dont-afraid-code-refactoring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-&gt;intro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81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객체지향 설계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http://woowabros.github.io/study/2016/07/07/think_object_oriented.html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05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Abstract vs Interface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https://postitforhooney.tistory.com/entry/Java-Interface%EC%99%80-Abstract-class%EC%9D%98-%EC%B0%A8%EC%9D%B4%EC%99%80-%EA%B0%81%EA%B0%81%EC%9D%98-%ED%8A%B9%EC%A7%95-%EC%9D%B4%ED%95%B4%ED%95%98%EA%B8%B0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Nested class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https://terranboy1.github.io/2019/01/12/0-3-java-innerclass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/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doublesprogramming.tistory.com/158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-&gt; SUMMARY</a:t>
            </a:r>
          </a:p>
          <a:p>
            <a:pPr marL="0" indent="0">
              <a:buNone/>
            </a:pP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Using -&gt; GUI , AWT , Swing 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개념만 알자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key point: Instance member, class member, static , final) </a:t>
            </a:r>
          </a:p>
          <a:p>
            <a:pPr>
              <a:buFontTx/>
              <a:buChar char="-"/>
            </a:pP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17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singleton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http://blog.naver.com/PostView.nhn?blogId=heartflow89&amp;logNo=221001179016&amp;parentCategoryNo=&amp;categoryNo=&amp;viewDate=&amp;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isShowPopularPosts=false&amp;from=postView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intro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blog.seotory.com/post/2016/03/java-singleton-pattern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      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enum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class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woowabros.github.io/tools/2017/07/10/java-enum-uses.html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사례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84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Java.utill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https://m.blog.naver.com/PostView.nhn?blogId=mals93&amp;logNo=220722541094&amp;proxyReferer=https%3A%2F%2Fwww.google.com%2F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49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Comparable vs Comparator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gmlwjd9405.github.io/2018/09/06/java-comparable-and-comparator.html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Intro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cwondev.tistory.com/15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Comparable -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정렬기준을 구현하는데 사용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Comparator -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정렬기준 외에 다른 기준으로 </a:t>
            </a:r>
            <a:r>
              <a:rPr lang="ko-KR" altLang="en-US" b="1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정렬 하고자 할 </a:t>
            </a: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때 사용</a:t>
            </a:r>
            <a:r>
              <a:rPr lang="en-US" altLang="ko-KR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 </a:t>
            </a:r>
            <a:endParaRPr lang="en-US" altLang="ko-KR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Comparable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구현 후 내부의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compareTo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메소드를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오버라이드해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정의해야 하는데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정의 결과에 따라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정렬 값이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나온다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또한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오브젝트의 다른 값으로 비교를 원한다면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compareTo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하나하나 바꿔줄 필요 없이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 Comparator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이용하면 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Collections.sort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 ,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Arrays.sort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~~.sort()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배열이나 리스트를 정렬할 때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Comparator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지정하지 않았을 경우</a:t>
            </a:r>
          </a:p>
          <a:p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Comprarable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구현한 클래스의 객체에 구현된 내용에 따라 정렬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!! </a:t>
            </a:r>
            <a:b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 </a:t>
            </a:r>
          </a:p>
          <a:p>
            <a:pPr marL="0" indent="0">
              <a:buNone/>
            </a:pP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66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Equlas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deepEquals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Object.equals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 a, Object b)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두 객체의 동등을 비교하는데 다음과 같은 결과를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리턴합니다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특이한 점은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모두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null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경우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리턴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한다는 점 입니다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          A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null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아닌 경우에는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a.equals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(b)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결과를 리턴 합니다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3598473"/>
            <a:ext cx="8010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JVM Architecture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docs.google.com/document/d/1dsinB-qW-ChjLO7msZeytYuqbS-G4h5doCMhztytH6s/edit?usp=sharing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www.gpsprogramys.co.in/java/jvm-architecture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https://hongsii.github.io/2018/12/20/jvm-memory-structure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/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jdm.kr/blog/188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복습 과정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1, (2, 3, 4)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같은 내용이지만 빈약한 개념들 채워줌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162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Equlas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deepEquals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Object.deepEqua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니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 a, Object b)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역시 두 객체의 동등을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비교하는데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a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서로 다른 배열일 경우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항목 값까지 모두 같다면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리턴 합니다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이것은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Arrays.deepEquals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(Object[] a , Object[] b)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동일합니다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41785"/>
            <a:ext cx="7934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Equlas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deepEquals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객체이면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deepEquals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객체를 하나 씩 비교를 하므로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equal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오버라딩하여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비교 함수를 재 정의 하여 만들면 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6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Equlas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deepEquals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9" t="11032" r="28835" b="4262"/>
          <a:stretch/>
        </p:blipFill>
        <p:spPr>
          <a:xfrm>
            <a:off x="1371600" y="2286000"/>
            <a:ext cx="9601200" cy="4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isNull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nonNull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vs </a:t>
            </a:r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requireNonNull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Objects.isNull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매개값이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null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경우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리턴 한다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반대로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nonNull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(Object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obj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매개값이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not null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 경우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리턴 합니다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그리고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requireNonNull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다음 세 가지로 오버로딩 되어 있습니다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 가지 오버로딩 모두 첫 번째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매개값이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not null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이면 첫 번째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매개값을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리턴하고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      null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이면 모두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NullPointerException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발생시킵니다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                                      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두 번째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매개값은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NullPointerException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예외 메시지를 제공합니다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85" y="4541988"/>
            <a:ext cx="91818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5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221641" y="684069"/>
            <a:ext cx="11905323" cy="604867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What is RE?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smtClean="0"/>
              <a:t>special text string for describing </a:t>
            </a:r>
            <a:r>
              <a:rPr lang="en-US" altLang="ko-KR" dirty="0"/>
              <a:t>a search </a:t>
            </a:r>
            <a:r>
              <a:rPr lang="en-US" altLang="ko-KR" dirty="0" smtClean="0"/>
              <a:t>pattern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earching, replacing, and parsing text with complex patterns of characters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57" y="1484784"/>
            <a:ext cx="4973886" cy="18002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515029" y="4753794"/>
            <a:ext cx="115212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020688" y="709314"/>
            <a:ext cx="11905323" cy="604867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Why use </a:t>
            </a:r>
            <a:r>
              <a:rPr lang="en-US" altLang="ko-KR" dirty="0"/>
              <a:t>RE?</a:t>
            </a:r>
          </a:p>
          <a:p>
            <a:pPr lvl="1"/>
            <a:r>
              <a:rPr lang="en-US" altLang="ko-KR" dirty="0"/>
              <a:t>Processes large amounts of text over and over </a:t>
            </a:r>
            <a:r>
              <a:rPr lang="en-US" altLang="ko-KR" dirty="0" smtClean="0"/>
              <a:t>again / </a:t>
            </a:r>
            <a:r>
              <a:rPr lang="en-US" altLang="ko-KR" dirty="0"/>
              <a:t>Extremely </a:t>
            </a:r>
            <a:r>
              <a:rPr lang="en-US" altLang="ko-KR" dirty="0" smtClean="0"/>
              <a:t>fast</a:t>
            </a:r>
          </a:p>
          <a:p>
            <a:pPr lvl="1"/>
            <a:r>
              <a:rPr lang="en-US" altLang="ko-KR" dirty="0"/>
              <a:t>Usually this pattern is then used </a:t>
            </a:r>
            <a:r>
              <a:rPr lang="en-US" altLang="ko-KR" dirty="0" smtClean="0"/>
              <a:t>by string </a:t>
            </a:r>
            <a:r>
              <a:rPr lang="en-US" altLang="ko-KR" dirty="0"/>
              <a:t>searching algorithms for "find" or "find and replace" </a:t>
            </a:r>
            <a:endParaRPr lang="en-US" altLang="ko-KR" dirty="0" smtClean="0"/>
          </a:p>
          <a:p>
            <a:pPr marL="288000" lvl="1" indent="0">
              <a:buNone/>
            </a:pPr>
            <a:r>
              <a:rPr lang="en-US" altLang="ko-KR" dirty="0" smtClean="0"/>
              <a:t>	operations </a:t>
            </a:r>
            <a:r>
              <a:rPr lang="en-US" altLang="ko-KR" dirty="0"/>
              <a:t>on strings, or for input </a:t>
            </a:r>
            <a:r>
              <a:rPr lang="en-US" altLang="ko-KR" dirty="0" smtClean="0"/>
              <a:t>validation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But, There is a learning curve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88610" y="5581203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169764" y="5201640"/>
            <a:ext cx="125089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www.nextree.co.kr/content/images/2016/09/jhkim-140117-RegularExpression-151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9090" r="4171" b="9099"/>
          <a:stretch/>
        </p:blipFill>
        <p:spPr bwMode="auto">
          <a:xfrm>
            <a:off x="2639616" y="1340768"/>
            <a:ext cx="6912768" cy="23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631504" y="692696"/>
            <a:ext cx="8928992" cy="6048672"/>
          </a:xfrm>
        </p:spPr>
        <p:txBody>
          <a:bodyPr/>
          <a:lstStyle/>
          <a:p>
            <a:r>
              <a:rPr lang="en-US" altLang="ko-KR" dirty="0" smtClean="0"/>
              <a:t>General concepts</a:t>
            </a:r>
            <a:endParaRPr lang="ko-KR" altLang="en-US" dirty="0"/>
          </a:p>
        </p:txBody>
      </p:sp>
      <p:pic>
        <p:nvPicPr>
          <p:cNvPr id="12" name="Picture 4" descr="regular expression general concep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8" b="13196"/>
          <a:stretch/>
        </p:blipFill>
        <p:spPr bwMode="auto">
          <a:xfrm>
            <a:off x="2284096" y="1448782"/>
            <a:ext cx="7623808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506312" y="692697"/>
            <a:ext cx="11905323" cy="6048672"/>
          </a:xfrm>
        </p:spPr>
        <p:txBody>
          <a:bodyPr/>
          <a:lstStyle/>
          <a:p>
            <a:r>
              <a:rPr lang="en-US" altLang="ko-KR" dirty="0" smtClean="0"/>
              <a:t>Meta characters</a:t>
            </a:r>
          </a:p>
          <a:p>
            <a:pPr lvl="1"/>
            <a:r>
              <a:rPr lang="en-US" altLang="ko-KR" dirty="0"/>
              <a:t>. ^ $ * + ? { } [ ] \ | (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.(dot)</a:t>
            </a:r>
          </a:p>
          <a:p>
            <a:pPr lvl="3"/>
            <a:r>
              <a:rPr lang="en-US" altLang="ko-KR" dirty="0" err="1" smtClean="0"/>
              <a:t>a.b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a+</a:t>
            </a:r>
            <a:r>
              <a:rPr lang="ko-KR" altLang="en-US" dirty="0" err="1" smtClean="0"/>
              <a:t>모든문자</a:t>
            </a:r>
            <a:r>
              <a:rPr lang="en-US" altLang="ko-KR" dirty="0" smtClean="0"/>
              <a:t>+b</a:t>
            </a:r>
          </a:p>
          <a:p>
            <a:pPr lvl="3"/>
            <a:r>
              <a:rPr lang="en-US" altLang="ko-KR" dirty="0" err="1" smtClean="0"/>
              <a:t>aab</a:t>
            </a:r>
            <a:r>
              <a:rPr lang="en-US" altLang="ko-KR" dirty="0" smtClean="0"/>
              <a:t>, a0b, </a:t>
            </a:r>
            <a:r>
              <a:rPr lang="en-US" altLang="ko-KR" i="1" strike="sngStrike" dirty="0" err="1" smtClean="0"/>
              <a:t>abc</a:t>
            </a:r>
            <a:endParaRPr lang="en-US" altLang="ko-KR" i="1" strike="sngStrike" dirty="0" smtClean="0"/>
          </a:p>
          <a:p>
            <a:pPr lvl="2"/>
            <a:r>
              <a:rPr lang="en-US" altLang="ko-KR" dirty="0" smtClean="0"/>
              <a:t>*(asterisk)</a:t>
            </a:r>
          </a:p>
          <a:p>
            <a:pPr lvl="3"/>
            <a:r>
              <a:rPr lang="en-US" altLang="ko-KR" dirty="0" smtClean="0"/>
              <a:t>ab*c</a:t>
            </a:r>
          </a:p>
          <a:p>
            <a:pPr lvl="3"/>
            <a:r>
              <a:rPr lang="en-US" altLang="ko-KR" dirty="0" err="1" smtClean="0"/>
              <a:t>a+b</a:t>
            </a:r>
            <a:r>
              <a:rPr lang="en-US" altLang="ko-KR" dirty="0" smtClean="0"/>
              <a:t>(0</a:t>
            </a:r>
            <a:r>
              <a:rPr lang="ko-KR" altLang="en-US" dirty="0" smtClean="0"/>
              <a:t>번 이상 반복</a:t>
            </a:r>
            <a:r>
              <a:rPr lang="en-US" altLang="ko-KR" dirty="0" smtClean="0"/>
              <a:t>)+c</a:t>
            </a:r>
          </a:p>
          <a:p>
            <a:pPr lvl="3"/>
            <a:r>
              <a:rPr lang="en-US" altLang="ko-KR" dirty="0" smtClean="0"/>
              <a:t>ac,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abbbbbbbc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+(plus)</a:t>
            </a:r>
          </a:p>
          <a:p>
            <a:pPr lvl="3"/>
            <a:r>
              <a:rPr lang="en-US" altLang="ko-KR" dirty="0" err="1" smtClean="0"/>
              <a:t>ab+c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a+b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 이상 반복</a:t>
            </a:r>
            <a:r>
              <a:rPr lang="en-US" altLang="ko-KR" dirty="0" smtClean="0"/>
              <a:t>)+c</a:t>
            </a:r>
          </a:p>
          <a:p>
            <a:pPr lvl="3"/>
            <a:r>
              <a:rPr lang="en-US" altLang="ko-KR" i="1" strike="sngStrike" dirty="0" smtClean="0"/>
              <a:t>ac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abbbbbbbc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{n | min, | min, max}(curly braces)</a:t>
            </a:r>
          </a:p>
          <a:p>
            <a:pPr lvl="3"/>
            <a:r>
              <a:rPr lang="en-US" altLang="ko-KR" dirty="0" smtClean="0"/>
              <a:t>{0,}=*, {1,}=+</a:t>
            </a:r>
          </a:p>
          <a:p>
            <a:pPr lvl="3"/>
            <a:r>
              <a:rPr lang="en-US" altLang="ko-KR" dirty="0" smtClean="0"/>
              <a:t>ab{1}c, ab{2,6}c</a:t>
            </a:r>
          </a:p>
          <a:p>
            <a:pPr lvl="3"/>
            <a:r>
              <a:rPr lang="en-US" altLang="ko-KR" dirty="0" err="1" smtClean="0"/>
              <a:t>a+b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 반복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-6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)+c</a:t>
            </a:r>
          </a:p>
          <a:p>
            <a:pPr lvl="3"/>
            <a:r>
              <a:rPr lang="en-US" altLang="ko-KR" dirty="0" err="1" smtClean="0"/>
              <a:t>abc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abbbbbbc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?(question)</a:t>
            </a:r>
          </a:p>
          <a:p>
            <a:pPr lvl="3"/>
            <a:r>
              <a:rPr lang="en-US" altLang="ko-KR" dirty="0" err="1" smtClean="0"/>
              <a:t>ab?c</a:t>
            </a:r>
            <a:r>
              <a:rPr lang="en-US" altLang="ko-KR" dirty="0" smtClean="0"/>
              <a:t>, b{0,1}</a:t>
            </a:r>
          </a:p>
          <a:p>
            <a:pPr lvl="3"/>
            <a:r>
              <a:rPr lang="en-US" altLang="ko-KR" dirty="0" err="1" smtClean="0"/>
              <a:t>a+b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 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없거나</a:t>
            </a:r>
            <a:r>
              <a:rPr lang="en-US" altLang="ko-KR" dirty="0" smtClean="0"/>
              <a:t>)+c</a:t>
            </a:r>
          </a:p>
          <a:p>
            <a:pPr lvl="3"/>
            <a:r>
              <a:rPr lang="en-US" altLang="ko-KR" dirty="0" smtClean="0"/>
              <a:t>ac,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, </a:t>
            </a:r>
            <a:r>
              <a:rPr lang="en-US" altLang="ko-KR" i="1" strike="sngStrike" dirty="0" err="1" smtClean="0"/>
              <a:t>abbbc</a:t>
            </a:r>
            <a:endParaRPr lang="en-US" altLang="ko-KR" i="1" strike="sngStrike" dirty="0" smtClean="0"/>
          </a:p>
          <a:p>
            <a:pPr lvl="3"/>
            <a:endParaRPr lang="ko-KR" altLang="en-US" dirty="0"/>
          </a:p>
        </p:txBody>
      </p:sp>
      <p:pic>
        <p:nvPicPr>
          <p:cNvPr id="2050" name="Picture 2" descr="http://www.nextree.co.kr/content/images/2016/09/jhkim-140117-RegularExpression-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94378" y="692697"/>
            <a:ext cx="4666118" cy="60486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392261" y="692697"/>
            <a:ext cx="11905323" cy="6048672"/>
          </a:xfrm>
        </p:spPr>
        <p:txBody>
          <a:bodyPr/>
          <a:lstStyle/>
          <a:p>
            <a:r>
              <a:rPr lang="en-US" altLang="ko-KR" dirty="0" smtClean="0"/>
              <a:t>Character classes</a:t>
            </a:r>
          </a:p>
          <a:p>
            <a:pPr lvl="1"/>
            <a:r>
              <a:rPr lang="en-US" altLang="ko-KR" dirty="0" smtClean="0"/>
              <a:t>[], [-], [^],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d,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\</a:t>
            </a:r>
            <a:r>
              <a:rPr lang="en-US" altLang="ko-KR" dirty="0" smtClean="0"/>
              <a:t>s,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S,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</a:t>
            </a:r>
          </a:p>
          <a:p>
            <a:pPr lvl="2"/>
            <a:r>
              <a:rPr lang="en-US" altLang="ko-KR" dirty="0" smtClean="0"/>
              <a:t>[](square </a:t>
            </a:r>
            <a:r>
              <a:rPr lang="en-US" altLang="ko-KR" dirty="0" err="1" smtClean="0"/>
              <a:t>braket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]</a:t>
            </a:r>
          </a:p>
          <a:p>
            <a:pPr lvl="3"/>
            <a:r>
              <a:rPr lang="en-US" altLang="ko-KR" dirty="0" smtClean="0"/>
              <a:t>a, b or c</a:t>
            </a:r>
          </a:p>
          <a:p>
            <a:pPr lvl="2"/>
            <a:r>
              <a:rPr lang="en-US" altLang="ko-KR" dirty="0"/>
              <a:t>-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[a-z]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^</a:t>
            </a:r>
          </a:p>
          <a:p>
            <a:pPr lvl="3"/>
            <a:r>
              <a:rPr lang="en-US" altLang="ko-KR" dirty="0" smtClean="0"/>
              <a:t>[^a-z]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z</a:t>
            </a:r>
            <a:r>
              <a:rPr lang="ko-KR" altLang="en-US" dirty="0" smtClean="0"/>
              <a:t>까지를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Anchors</a:t>
            </a:r>
          </a:p>
          <a:p>
            <a:pPr lvl="1"/>
            <a:r>
              <a:rPr lang="en-US" altLang="ko-KR" dirty="0" smtClean="0"/>
              <a:t>^, $</a:t>
            </a:r>
            <a:r>
              <a:rPr lang="en-US" altLang="ko-KR" dirty="0"/>
              <a:t> 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b,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B</a:t>
            </a:r>
          </a:p>
          <a:p>
            <a:pPr lvl="2"/>
            <a:r>
              <a:rPr lang="en-US" altLang="ko-KR" dirty="0" smtClean="0"/>
              <a:t>^ - Starting position</a:t>
            </a:r>
          </a:p>
          <a:p>
            <a:pPr lvl="2"/>
            <a:r>
              <a:rPr lang="en-US" altLang="ko-KR" dirty="0" smtClean="0"/>
              <a:t>$ - Ending position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Grouping</a:t>
            </a:r>
          </a:p>
          <a:p>
            <a:pPr lvl="2"/>
            <a:r>
              <a:rPr lang="en-US" altLang="ko-KR" dirty="0" smtClean="0"/>
              <a:t>()(parenthesis)</a:t>
            </a:r>
          </a:p>
          <a:p>
            <a:pPr lvl="3"/>
            <a:r>
              <a:rPr lang="en-US" altLang="ko-KR" dirty="0" smtClean="0"/>
              <a:t>(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http://www.nextree.co.kr/content/images/2016/09/jhkim-140117-RegularExpression-19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r="224"/>
          <a:stretch/>
        </p:blipFill>
        <p:spPr bwMode="auto">
          <a:xfrm>
            <a:off x="5636120" y="692696"/>
            <a:ext cx="4924377" cy="60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631504" y="692696"/>
            <a:ext cx="8928992" cy="6048672"/>
          </a:xfrm>
        </p:spPr>
        <p:txBody>
          <a:bodyPr/>
          <a:lstStyle/>
          <a:p>
            <a:r>
              <a:rPr lang="en-US" altLang="ko-KR" dirty="0" smtClean="0"/>
              <a:t>Match method</a:t>
            </a:r>
          </a:p>
          <a:p>
            <a:pPr lvl="1"/>
            <a:r>
              <a:rPr lang="en-US" altLang="ko-KR" dirty="0" smtClean="0"/>
              <a:t>Greedy vs Lazy(non greedy)</a:t>
            </a:r>
          </a:p>
          <a:p>
            <a:pPr lvl="2"/>
            <a:r>
              <a:rPr lang="en-US" altLang="ko-KR" dirty="0" smtClean="0"/>
              <a:t>Greedy – tries to find the last possible match</a:t>
            </a:r>
          </a:p>
          <a:p>
            <a:pPr lvl="2"/>
            <a:r>
              <a:rPr lang="en-US" altLang="ko-KR" dirty="0" smtClean="0"/>
              <a:t>Lazy – tries to find the first possible match</a:t>
            </a:r>
            <a:endParaRPr lang="ko-KR" altLang="en-US" dirty="0"/>
          </a:p>
        </p:txBody>
      </p:sp>
      <p:pic>
        <p:nvPicPr>
          <p:cNvPr id="5122" name="Picture 2" descr="https://cdn-images-1.medium.com/max/2000/1*rNi8qFIB7z0vqx-EKZXX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6" y="1904832"/>
            <a:ext cx="8928991" cy="48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JVM Architecture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980" y="2286000"/>
            <a:ext cx="74804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7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631504" y="692696"/>
            <a:ext cx="8928992" cy="6048672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https://www.regexr.com/</a:t>
            </a:r>
            <a:endParaRPr lang="en-US" altLang="ko-KR" dirty="0"/>
          </a:p>
          <a:p>
            <a:pPr lvl="1"/>
            <a:r>
              <a:rPr lang="en-US" altLang="ko-KR" dirty="0" smtClean="0"/>
              <a:t>https://</a:t>
            </a:r>
            <a:r>
              <a:rPr lang="en-US" altLang="ko-KR" dirty="0"/>
              <a:t>www.regexper.com/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Alternative</a:t>
            </a:r>
          </a:p>
          <a:p>
            <a:pPr lvl="2"/>
            <a:r>
              <a:rPr lang="en-US" altLang="ko-KR" dirty="0" err="1" smtClean="0"/>
              <a:t>cat|mat</a:t>
            </a:r>
            <a:r>
              <a:rPr lang="en-US" altLang="ko-KR" dirty="0"/>
              <a:t> </a:t>
            </a:r>
            <a:r>
              <a:rPr lang="en-US" altLang="ko-KR" dirty="0" smtClean="0"/>
              <a:t>→ ‘car’ or ‘mat’</a:t>
            </a:r>
          </a:p>
          <a:p>
            <a:pPr lvl="2"/>
            <a:r>
              <a:rPr lang="en-US" altLang="ko-KR" dirty="0" err="1" smtClean="0"/>
              <a:t>regular|expression</a:t>
            </a:r>
            <a:r>
              <a:rPr lang="en-US" altLang="ko-KR" dirty="0" smtClean="0"/>
              <a:t> → ‘regular’ or ‘expression’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Grouping</a:t>
            </a:r>
          </a:p>
          <a:p>
            <a:pPr lvl="2"/>
            <a:r>
              <a:rPr lang="en-US" altLang="ko-KR" dirty="0"/>
              <a:t>gr(</a:t>
            </a:r>
            <a:r>
              <a:rPr lang="en-US" altLang="ko-KR" dirty="0" err="1"/>
              <a:t>e|a</a:t>
            </a:r>
            <a:r>
              <a:rPr lang="en-US" altLang="ko-KR" dirty="0"/>
              <a:t>)y </a:t>
            </a:r>
            <a:r>
              <a:rPr lang="en-US" altLang="ko-KR" dirty="0" smtClean="0"/>
              <a:t>→ ‘grey’ or ‘gray’</a:t>
            </a:r>
          </a:p>
          <a:p>
            <a:pPr lvl="2"/>
            <a:r>
              <a:rPr lang="en-US" altLang="ko-KR" dirty="0" err="1" smtClean="0"/>
              <a:t>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pi|tho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n|nic</a:t>
            </a:r>
            <a:r>
              <a:rPr lang="en-US" altLang="ko-KR" dirty="0"/>
              <a:t>) </a:t>
            </a:r>
            <a:r>
              <a:rPr lang="en-US" altLang="ko-KR" dirty="0" smtClean="0"/>
              <a:t>→ ‘</a:t>
            </a:r>
            <a:r>
              <a:rPr lang="en-US" altLang="ko-KR" dirty="0" err="1" smtClean="0"/>
              <a:t>pypi</a:t>
            </a:r>
            <a:r>
              <a:rPr lang="en-US" altLang="ko-KR" dirty="0" smtClean="0"/>
              <a:t>’ or ‘python’ or ‘</a:t>
            </a:r>
            <a:r>
              <a:rPr lang="en-US" altLang="ko-KR" dirty="0" err="1" smtClean="0"/>
              <a:t>pythonic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Quantification</a:t>
            </a:r>
          </a:p>
          <a:p>
            <a:pPr lvl="2"/>
            <a:r>
              <a:rPr lang="en-US" altLang="ko-KR" dirty="0" err="1"/>
              <a:t>colou?r</a:t>
            </a:r>
            <a:r>
              <a:rPr lang="en-US" altLang="ko-KR" dirty="0"/>
              <a:t> </a:t>
            </a:r>
            <a:r>
              <a:rPr lang="en-US" altLang="ko-KR" dirty="0" smtClean="0"/>
              <a:t>→ ’color’ or ‘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81*5 → ‘85’ or ‘815’ or ‘8111115’</a:t>
            </a:r>
          </a:p>
          <a:p>
            <a:pPr lvl="2"/>
            <a:r>
              <a:rPr lang="en-US" altLang="ko-KR" dirty="0"/>
              <a:t>81+5 </a:t>
            </a:r>
            <a:r>
              <a:rPr lang="en-US" altLang="ko-KR" dirty="0" smtClean="0"/>
              <a:t>→ ‘815’ or ‘8111115’</a:t>
            </a:r>
          </a:p>
          <a:p>
            <a:pPr lvl="2"/>
            <a:r>
              <a:rPr lang="en-US" altLang="ko-KR" dirty="0" smtClean="0"/>
              <a:t>go{2,3}</a:t>
            </a:r>
            <a:r>
              <a:rPr lang="en-US" altLang="ko-KR" dirty="0" err="1" smtClean="0"/>
              <a:t>gle</a:t>
            </a:r>
            <a:r>
              <a:rPr lang="en-US" altLang="ko-KR" dirty="0"/>
              <a:t> </a:t>
            </a:r>
            <a:r>
              <a:rPr lang="en-US" altLang="ko-KR" dirty="0" smtClean="0"/>
              <a:t>→ ‘google’ or ‘</a:t>
            </a:r>
            <a:r>
              <a:rPr lang="en-US" altLang="ko-KR" dirty="0" err="1" smtClean="0"/>
              <a:t>gooogle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/>
              <a:t>go{2,} </a:t>
            </a:r>
            <a:r>
              <a:rPr lang="en-US" altLang="ko-KR" dirty="0" smtClean="0"/>
              <a:t>→ ‘goo’ or ‘</a:t>
            </a:r>
            <a:r>
              <a:rPr lang="en-US" altLang="ko-KR" dirty="0" err="1" smtClean="0"/>
              <a:t>gooooooooooooooo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631504" y="692696"/>
            <a:ext cx="8928992" cy="6048672"/>
          </a:xfrm>
        </p:spPr>
        <p:txBody>
          <a:bodyPr/>
          <a:lstStyle/>
          <a:p>
            <a:pPr lvl="1"/>
            <a:r>
              <a:rPr lang="en-US" altLang="ko-KR" dirty="0" smtClean="0"/>
              <a:t>Anchors – match the starting or ending position</a:t>
            </a:r>
          </a:p>
          <a:p>
            <a:pPr lvl="2"/>
            <a:r>
              <a:rPr lang="en-US" altLang="ko-KR" dirty="0" smtClean="0"/>
              <a:t>^</a:t>
            </a:r>
            <a:r>
              <a:rPr lang="en-US" altLang="ko-KR" dirty="0" err="1" smtClean="0"/>
              <a:t>obje</a:t>
            </a:r>
            <a:r>
              <a:rPr lang="en-US" altLang="ko-KR" dirty="0" smtClean="0"/>
              <a:t> → ‘object’ or ‘object-oriented’</a:t>
            </a:r>
          </a:p>
          <a:p>
            <a:pPr lvl="2"/>
            <a:r>
              <a:rPr lang="en-US" altLang="ko-KR" dirty="0"/>
              <a:t>^2018 </a:t>
            </a:r>
            <a:r>
              <a:rPr lang="en-US" altLang="ko-KR" dirty="0" smtClean="0"/>
              <a:t>→ ‘2018’ or ‘2018-07-10’</a:t>
            </a:r>
          </a:p>
          <a:p>
            <a:pPr lvl="2"/>
            <a:r>
              <a:rPr lang="en-US" altLang="ko-KR" dirty="0"/>
              <a:t>gram$ </a:t>
            </a:r>
            <a:r>
              <a:rPr lang="en-US" altLang="ko-KR" dirty="0" smtClean="0"/>
              <a:t>→ ‘program’ or ‘kilogram’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Meta characters – match a single character</a:t>
            </a:r>
          </a:p>
          <a:p>
            <a:pPr lvl="2"/>
            <a:r>
              <a:rPr lang="en-US" altLang="ko-KR" dirty="0" smtClean="0"/>
              <a:t>bat. → ‘bat’ or ‘bats’ or ‘</a:t>
            </a:r>
            <a:r>
              <a:rPr lang="en-US" altLang="ko-KR" dirty="0" err="1" smtClean="0"/>
              <a:t>bata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[xyz]</a:t>
            </a:r>
            <a:r>
              <a:rPr lang="en-US" altLang="ko-KR" dirty="0"/>
              <a:t> </a:t>
            </a:r>
            <a:r>
              <a:rPr lang="en-US" altLang="ko-KR" dirty="0" smtClean="0"/>
              <a:t>→ ‘x’ or ‘y’ or ‘z’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 smtClean="0"/>
              <a:t>aeiou</a:t>
            </a:r>
            <a:r>
              <a:rPr lang="en-US" altLang="ko-KR" dirty="0"/>
              <a:t>] </a:t>
            </a:r>
            <a:r>
              <a:rPr lang="en-US" altLang="ko-KR" dirty="0" smtClean="0"/>
              <a:t>→ any vowel</a:t>
            </a:r>
          </a:p>
          <a:p>
            <a:pPr lvl="2"/>
            <a:r>
              <a:rPr lang="en-US" altLang="ko-KR" dirty="0" smtClean="0"/>
              <a:t>[0123456789</a:t>
            </a:r>
            <a:r>
              <a:rPr lang="en-US" altLang="ko-KR" dirty="0"/>
              <a:t>] </a:t>
            </a:r>
            <a:r>
              <a:rPr lang="en-US" altLang="ko-KR" dirty="0" smtClean="0"/>
              <a:t>→ any digit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smtClean="0"/>
              <a:t>a-c] → ‘a’ or ‘b’ or ‘c’</a:t>
            </a:r>
          </a:p>
          <a:p>
            <a:pPr lvl="2"/>
            <a:r>
              <a:rPr lang="en-US" altLang="ko-KR" dirty="0" smtClean="0"/>
              <a:t>[a-</a:t>
            </a:r>
            <a:r>
              <a:rPr lang="en-US" altLang="ko-KR" dirty="0" err="1" smtClean="0"/>
              <a:t>zA</a:t>
            </a:r>
            <a:r>
              <a:rPr lang="en-US" altLang="ko-KR" dirty="0"/>
              <a:t>-Z] </a:t>
            </a:r>
            <a:r>
              <a:rPr lang="en-US" altLang="ko-KR" dirty="0" smtClean="0"/>
              <a:t>→ all letters(uppercase, lowercase)</a:t>
            </a:r>
          </a:p>
          <a:p>
            <a:pPr lvl="2"/>
            <a:r>
              <a:rPr lang="en-US" altLang="ko-KR" dirty="0"/>
              <a:t>[0-9] </a:t>
            </a:r>
            <a:r>
              <a:rPr lang="en-US" altLang="ko-KR" dirty="0" smtClean="0"/>
              <a:t>→ all digits</a:t>
            </a:r>
          </a:p>
          <a:p>
            <a:pPr lvl="2"/>
            <a:r>
              <a:rPr lang="en-US" altLang="ko-KR" dirty="0" smtClean="0"/>
              <a:t>[^</a:t>
            </a:r>
            <a:r>
              <a:rPr lang="en-US" altLang="ko-KR" dirty="0" err="1" smtClean="0"/>
              <a:t>aeiou</a:t>
            </a:r>
            <a:r>
              <a:rPr lang="en-US" altLang="ko-KR" dirty="0"/>
              <a:t>] </a:t>
            </a:r>
            <a:r>
              <a:rPr lang="en-US" altLang="ko-KR" dirty="0" smtClean="0"/>
              <a:t>→ any non-vowel</a:t>
            </a:r>
          </a:p>
          <a:p>
            <a:pPr lvl="2"/>
            <a:r>
              <a:rPr lang="en-US" altLang="ko-KR" dirty="0" smtClean="0"/>
              <a:t>[^0-9] → any non digit</a:t>
            </a:r>
          </a:p>
          <a:p>
            <a:pPr lvl="2"/>
            <a:r>
              <a:rPr lang="en-US" altLang="ko-KR" dirty="0" smtClean="0"/>
              <a:t>[^xyz]</a:t>
            </a:r>
            <a:r>
              <a:rPr lang="en-US" altLang="ko-KR" dirty="0"/>
              <a:t> </a:t>
            </a:r>
            <a:r>
              <a:rPr lang="en-US" altLang="ko-KR" dirty="0" smtClean="0"/>
              <a:t>→ any character, but not ‘x’ or ‘y’ or ‘z’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Character classes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d – digits /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D – non digits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s </a:t>
            </a:r>
            <a:r>
              <a:rPr lang="en-US" altLang="ko-KR" dirty="0"/>
              <a:t>– </a:t>
            </a:r>
            <a:r>
              <a:rPr lang="en-US" altLang="ko-KR" dirty="0" smtClean="0"/>
              <a:t>a single white space character </a:t>
            </a:r>
            <a:r>
              <a:rPr lang="en-US" altLang="ko-KR" dirty="0"/>
              <a:t>/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S </a:t>
            </a:r>
            <a:r>
              <a:rPr lang="en-US" altLang="ko-KR" dirty="0"/>
              <a:t>– non </a:t>
            </a:r>
            <a:r>
              <a:rPr lang="en-US" altLang="ko-KR" dirty="0" smtClean="0"/>
              <a:t>white space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 </a:t>
            </a:r>
            <a:r>
              <a:rPr lang="en-US" altLang="ko-KR" dirty="0"/>
              <a:t>– </a:t>
            </a:r>
            <a:r>
              <a:rPr lang="en-US" altLang="ko-KR" dirty="0" smtClean="0"/>
              <a:t>alphanumeric character [a-ZA-Z0-9_] </a:t>
            </a:r>
            <a:r>
              <a:rPr lang="en-US" altLang="ko-KR" dirty="0"/>
              <a:t>/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 </a:t>
            </a:r>
            <a:r>
              <a:rPr lang="en-US" altLang="ko-KR" dirty="0"/>
              <a:t>– non </a:t>
            </a:r>
            <a:r>
              <a:rPr lang="en-US" altLang="ko-KR" dirty="0" smtClean="0"/>
              <a:t>alphanumeric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b </a:t>
            </a:r>
            <a:r>
              <a:rPr lang="en-US" altLang="ko-KR" dirty="0"/>
              <a:t>– </a:t>
            </a:r>
            <a:r>
              <a:rPr lang="en-US" altLang="ko-KR" dirty="0" smtClean="0"/>
              <a:t>word boundaries </a:t>
            </a:r>
            <a:r>
              <a:rPr lang="en-US" altLang="ko-KR" dirty="0"/>
              <a:t>/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B </a:t>
            </a:r>
            <a:r>
              <a:rPr lang="en-US" altLang="ko-KR" dirty="0"/>
              <a:t>– non </a:t>
            </a:r>
            <a:r>
              <a:rPr lang="en-US" altLang="ko-KR" dirty="0" smtClean="0"/>
              <a:t>word boundaries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>
          <a:xfrm>
            <a:off x="1631504" y="692696"/>
            <a:ext cx="4464496" cy="6048672"/>
          </a:xfrm>
        </p:spPr>
        <p:txBody>
          <a:bodyPr/>
          <a:lstStyle/>
          <a:p>
            <a:pPr lvl="1"/>
            <a:r>
              <a:rPr lang="en-US" altLang="ko-KR" dirty="0" smtClean="0"/>
              <a:t>‘Hello World’</a:t>
            </a:r>
          </a:p>
          <a:p>
            <a:pPr lvl="2"/>
            <a:r>
              <a:rPr lang="en-US" altLang="ko-KR" dirty="0" smtClean="0"/>
              <a:t>(H . . ) . (o . . )</a:t>
            </a:r>
          </a:p>
          <a:p>
            <a:pPr lvl="3"/>
            <a:r>
              <a:rPr lang="en-US" altLang="ko-KR" dirty="0" smtClean="0"/>
              <a:t>‘Hell’, ‘o W’</a:t>
            </a:r>
          </a:p>
          <a:p>
            <a:pPr lvl="2"/>
            <a:r>
              <a:rPr lang="en-US" altLang="ko-KR" dirty="0" smtClean="0"/>
              <a:t>l+</a:t>
            </a:r>
          </a:p>
          <a:p>
            <a:pPr lvl="3"/>
            <a:r>
              <a:rPr lang="en-US" altLang="ko-KR" dirty="0" err="1" smtClean="0"/>
              <a:t>He‘ll’o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Wor‘l’d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H.?e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‘He’</a:t>
            </a:r>
          </a:p>
          <a:p>
            <a:pPr lvl="2"/>
            <a:r>
              <a:rPr lang="en-US" altLang="ko-KR" dirty="0"/>
              <a:t>l.+?</a:t>
            </a:r>
            <a:r>
              <a:rPr lang="en-US" altLang="ko-KR" dirty="0" smtClean="0"/>
              <a:t>o</a:t>
            </a:r>
          </a:p>
          <a:p>
            <a:pPr lvl="3"/>
            <a:r>
              <a:rPr lang="en-US" altLang="ko-KR" dirty="0" smtClean="0"/>
              <a:t>‘</a:t>
            </a:r>
            <a:r>
              <a:rPr lang="en-US" altLang="ko-KR" dirty="0" err="1" smtClean="0"/>
              <a:t>llo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el*o</a:t>
            </a:r>
          </a:p>
          <a:p>
            <a:pPr lvl="3"/>
            <a:r>
              <a:rPr lang="en-US" altLang="ko-KR" dirty="0" smtClean="0"/>
              <a:t>‘</a:t>
            </a:r>
            <a:r>
              <a:rPr lang="en-US" altLang="ko-KR" dirty="0" err="1" smtClean="0"/>
              <a:t>ello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l{1,2}</a:t>
            </a:r>
          </a:p>
          <a:p>
            <a:pPr lvl="3"/>
            <a:r>
              <a:rPr lang="en-US" altLang="ko-KR" dirty="0" err="1" smtClean="0"/>
              <a:t>He‘l’lo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He‘ll’o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Wor’l’d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aeiou</a:t>
            </a:r>
            <a:r>
              <a:rPr lang="en-US" altLang="ko-KR" dirty="0" smtClean="0"/>
              <a:t>]+</a:t>
            </a:r>
          </a:p>
          <a:p>
            <a:pPr lvl="3"/>
            <a:r>
              <a:rPr lang="en-US" altLang="ko-KR" dirty="0" smtClean="0"/>
              <a:t>‘e’, ‘o’, ‘o’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Hello|Hi|Pogo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‘Hello’</a:t>
            </a:r>
          </a:p>
          <a:p>
            <a:pPr lvl="2"/>
            <a:r>
              <a:rPr lang="en-US" altLang="ko-KR" dirty="0" err="1" smtClean="0"/>
              <a:t>llo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b</a:t>
            </a:r>
          </a:p>
          <a:p>
            <a:pPr lvl="3"/>
            <a:r>
              <a:rPr lang="en-US" altLang="ko-KR" dirty="0" smtClean="0"/>
              <a:t>‘</a:t>
            </a:r>
            <a:r>
              <a:rPr lang="en-US" altLang="ko-KR" dirty="0" err="1" smtClean="0"/>
              <a:t>llo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</a:t>
            </a:r>
          </a:p>
          <a:p>
            <a:pPr lvl="3"/>
            <a:r>
              <a:rPr lang="en-US" altLang="ko-KR" dirty="0" smtClean="0"/>
              <a:t>‘H’, ‘e’, ‘l’, ‘l’, ‘o’, ‘W’, ‘o’, ‘r’, ‘l’, ‘d’</a:t>
            </a:r>
          </a:p>
          <a:p>
            <a:pPr lvl="2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 smtClean="0"/>
              <a:t>W</a:t>
            </a:r>
          </a:p>
          <a:p>
            <a:pPr lvl="3"/>
            <a:r>
              <a:rPr lang="en-US" altLang="ko-KR" dirty="0" smtClean="0"/>
              <a:t>‘ ‘</a:t>
            </a:r>
            <a:endParaRPr lang="ko-KR" altLang="en-US" dirty="0"/>
          </a:p>
        </p:txBody>
      </p:sp>
      <p:sp>
        <p:nvSpPr>
          <p:cNvPr id="9" name="내용 개체 틀 7"/>
          <p:cNvSpPr txBox="1">
            <a:spLocks/>
          </p:cNvSpPr>
          <p:nvPr/>
        </p:nvSpPr>
        <p:spPr>
          <a:xfrm>
            <a:off x="6096000" y="692696"/>
            <a:ext cx="4392488" cy="6048672"/>
          </a:xfrm>
          <a:prstGeom prst="rect">
            <a:avLst/>
          </a:prstGeom>
        </p:spPr>
        <p:txBody>
          <a:bodyPr/>
          <a:lstStyle>
            <a:lvl1pPr marL="288000" indent="-288000" algn="l" defTabSz="914400" rtl="0" eaLnBrk="1" latinLnBrk="1" hangingPunct="1">
              <a:spcBef>
                <a:spcPts val="0"/>
              </a:spcBef>
              <a:spcAft>
                <a:spcPts val="0"/>
              </a:spcAft>
              <a:buFont typeface="맑은 고딕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16000" algn="l" defTabSz="914400" rtl="0" eaLnBrk="1" latinLnBrk="1" hangingPunct="1">
              <a:spcBef>
                <a:spcPts val="1000"/>
              </a:spcBef>
              <a:spcAft>
                <a:spcPts val="500"/>
              </a:spcAft>
              <a:buFont typeface="맑은 고딕" pitchFamily="50" charset="-127"/>
              <a:buChar char="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80000" algn="l" defTabSz="914400" rtl="0" eaLnBrk="1" latinLnBrk="1" hangingPunct="1"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80000" algn="l" defTabSz="914400" rtl="0" eaLnBrk="1" latinLnBrk="1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000" indent="-180000" algn="l" defTabSz="914400" rtl="0" eaLnBrk="1" latinLnBrk="1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‘In Hello World’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/>
              <a:t>s.*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/>
              <a:t>s</a:t>
            </a:r>
          </a:p>
          <a:p>
            <a:pPr lvl="3"/>
            <a:r>
              <a:rPr lang="en-US" altLang="ko-KR" dirty="0"/>
              <a:t>‘ Hello ’</a:t>
            </a:r>
          </a:p>
          <a:p>
            <a:pPr lvl="1"/>
            <a:r>
              <a:rPr lang="en-US" altLang="ko-KR" dirty="0"/>
              <a:t>‘Hello World’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/>
              <a:t>S.*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ko-KR" dirty="0"/>
              <a:t>S</a:t>
            </a:r>
            <a:endParaRPr lang="en-US" altLang="ko-KR" dirty="0"/>
          </a:p>
          <a:p>
            <a:pPr lvl="3"/>
            <a:r>
              <a:rPr lang="en-US" altLang="ko-KR" dirty="0"/>
              <a:t>‘Hello World’</a:t>
            </a:r>
          </a:p>
          <a:p>
            <a:pPr lvl="2"/>
            <a:r>
              <a:rPr lang="en-US" altLang="ko-KR" dirty="0"/>
              <a:t>^He</a:t>
            </a:r>
          </a:p>
          <a:p>
            <a:pPr lvl="3"/>
            <a:r>
              <a:rPr lang="en-US" altLang="ko-KR" dirty="0"/>
              <a:t>‘He’</a:t>
            </a:r>
          </a:p>
          <a:p>
            <a:pPr lvl="2"/>
            <a:r>
              <a:rPr lang="en-US" altLang="ko-KR" dirty="0" err="1"/>
              <a:t>rld</a:t>
            </a:r>
            <a:r>
              <a:rPr lang="en-US" altLang="ko-KR" dirty="0"/>
              <a:t>$</a:t>
            </a:r>
          </a:p>
          <a:p>
            <a:pPr lvl="3"/>
            <a:r>
              <a:rPr lang="en-US" altLang="ko-KR" dirty="0"/>
              <a:t>‘</a:t>
            </a:r>
            <a:r>
              <a:rPr lang="en-US" altLang="ko-KR" dirty="0" err="1"/>
              <a:t>rld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el*o</a:t>
            </a:r>
          </a:p>
          <a:p>
            <a:pPr lvl="3"/>
            <a:r>
              <a:rPr lang="en-US" altLang="ko-KR" dirty="0"/>
              <a:t>‘</a:t>
            </a:r>
            <a:r>
              <a:rPr lang="en-US" altLang="ko-KR" dirty="0" err="1"/>
              <a:t>ello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[^</a:t>
            </a:r>
            <a:r>
              <a:rPr lang="en-US" altLang="ko-KR" dirty="0" err="1"/>
              <a:t>Hlo</a:t>
            </a:r>
            <a:r>
              <a:rPr lang="en-US" altLang="ko-KR" dirty="0"/>
              <a:t>]</a:t>
            </a:r>
          </a:p>
          <a:p>
            <a:pPr lvl="3"/>
            <a:r>
              <a:rPr lang="en-US" altLang="ko-KR" dirty="0"/>
              <a:t>‘e’, ‘ ‘, ‘W’, r’, ‘d’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31950" y="1206103"/>
            <a:ext cx="8928100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31950" y="1206103"/>
            <a:ext cx="8928100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31950" y="1206103"/>
            <a:ext cx="8928100" cy="5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username@domain.com</a:t>
            </a:r>
            <a:endParaRPr lang="ko-KR" altLang="en-US" dirty="0"/>
          </a:p>
        </p:txBody>
      </p:sp>
      <p:pic>
        <p:nvPicPr>
          <p:cNvPr id="13" name="Picture 2" descr="regex-exampl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204864"/>
            <a:ext cx="8829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07569" y="1052736"/>
            <a:ext cx="456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&lt;h1 style=“</a:t>
            </a:r>
            <a:r>
              <a:rPr lang="en-US" altLang="ko-KR" sz="2000" dirty="0" err="1"/>
              <a:t>color:red</a:t>
            </a:r>
            <a:r>
              <a:rPr lang="en-US" altLang="ko-KR" sz="2000" dirty="0"/>
              <a:t>”&gt;Heading&lt;/h1&gt;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1628801"/>
            <a:ext cx="705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&lt;([A-Z][A-Z0-9</a:t>
            </a:r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]*)[^&gt;]*&gt;(.*?)&lt;\/\</a:t>
            </a:r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1&gt;</a:t>
            </a:r>
            <a:endParaRPr lang="ko-KR" altLang="en-US" sz="24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9" y="4494761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000 0000 0000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07568" y="5070826"/>
            <a:ext cx="8047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([\+]?[0-9]{2}[\s\-]?)?0?1[0-9]{1}[\s</a:t>
            </a:r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\-]?</a:t>
            </a:r>
          </a:p>
          <a:p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</a:t>
            </a:r>
            <a:r>
              <a:rPr lang="en-US" altLang="ko-KR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0-9]{4}[\s\-]?[0-9]{4}</a:t>
            </a:r>
            <a:endParaRPr lang="ko-KR" altLang="en-US" sz="2400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7569" y="4006674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000-0000-0000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7568" y="3521340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+00 00 0000 0000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7569" y="3031877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+00-00-0000-0000</a:t>
            </a:r>
          </a:p>
        </p:txBody>
      </p:sp>
    </p:spTree>
    <p:extLst>
      <p:ext uri="{BB962C8B-B14F-4D97-AF65-F5344CB8AC3E}">
        <p14:creationId xmlns:p14="http://schemas.microsoft.com/office/powerpoint/2010/main" val="42051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JVM Architecture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032907"/>
            <a:ext cx="9601202" cy="43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JVM Architecture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53293"/>
            <a:ext cx="9601200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eflection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://brunch.co.kr/@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kd4/8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intro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gyrfalcon.tistory.com/entry/Java-Reflection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사용법 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newInstance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https://kaspyx.tistory.com/80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* </a:t>
            </a:r>
            <a:r>
              <a:rPr lang="en-US" altLang="ko-KR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getMethod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 vs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getDeclaredMethods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hlinkClick r:id="rId5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- </a:t>
            </a:r>
            <a:r>
              <a:rPr lang="en-US" altLang="ko-KR" sz="17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getMethods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 , </a:t>
            </a:r>
            <a:r>
              <a:rPr lang="en-US" altLang="ko-KR" sz="17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getFields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 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등등을 사용하면 함수이나 변수이름을 몰라도 </a:t>
            </a:r>
            <a:r>
              <a:rPr lang="ko-KR" altLang="en-US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불러올 </a:t>
            </a:r>
            <a:r>
              <a:rPr lang="ko-KR" altLang="en-US" sz="17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수있으며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함수는 </a:t>
            </a:r>
            <a:r>
              <a:rPr lang="en-US" altLang="ko-KR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                 	public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선언한 </a:t>
            </a:r>
            <a:r>
              <a:rPr lang="ko-KR" altLang="en-US" sz="17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메소드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 필드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가져온다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en-US" altLang="ko-KR" sz="17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- </a:t>
            </a:r>
            <a:r>
              <a:rPr lang="en-US" altLang="ko-KR" sz="17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getMethod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문자열을 가지고 단일 함수를 </a:t>
            </a:r>
            <a:r>
              <a:rPr lang="ko-KR" altLang="en-US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찾아주지만 </a:t>
            </a:r>
            <a:r>
              <a:rPr lang="en-US" altLang="ko-KR" sz="17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getDeclaredMethods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()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 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private 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포함 </a:t>
            </a:r>
            <a:r>
              <a:rPr lang="en-US" altLang="ko-KR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                	Class</a:t>
            </a:r>
            <a:r>
              <a:rPr lang="ko-KR" altLang="en-US" sz="17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내부에서</a:t>
            </a:r>
            <a:r>
              <a:rPr lang="ko-KR" altLang="en-US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 선언한 함수만 찾아준다</a:t>
            </a:r>
            <a:r>
              <a:rPr lang="en-US" altLang="ko-KR" sz="17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hlinkClick r:id="rId5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https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jdm.kr/blog/68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6"/>
              </a:rPr>
              <a:t>http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6"/>
              </a:rPr>
              <a:t>://www.nextree.co.kr/p3643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6"/>
              </a:rPr>
              <a:t>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사례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처리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7"/>
              </a:rPr>
              <a:t>http://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7"/>
              </a:rPr>
              <a:t>tutorials.jenkov.com/java-reflection/index.html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tutorial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7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Annotation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kang594.blog.me/39704853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Intro</a:t>
            </a: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3"/>
              </a:rPr>
              <a:t>http://tutorials.jenkov.com/java-reflection/annotations.html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사용법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4"/>
              </a:rPr>
              <a:t>m.blog.naver.com/PostView.nhn?blogId=javaking75&amp;logNo=220727816394&amp;proxyReferer=https%3A%2F%2Fwww.google.com%2F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http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://www.nextree.co.kr/p5864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5"/>
              </a:rPr>
              <a:t>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사례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lombok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goddaehee.tistory.com/95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intro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21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5530</TotalTime>
  <Words>1561</Words>
  <Application>Microsoft Office PowerPoint</Application>
  <PresentationFormat>와이드스크린</PresentationFormat>
  <Paragraphs>335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Franklin Gothic Book</vt:lpstr>
      <vt:lpstr>돋움</vt:lpstr>
      <vt:lpstr>맑은 고딕</vt:lpstr>
      <vt:lpstr>배달의민족 주아</vt:lpstr>
      <vt:lpstr>배달의민족 한나는 열한살</vt:lpstr>
      <vt:lpstr>Arial</vt:lpstr>
      <vt:lpstr>Times New Roman</vt:lpstr>
      <vt:lpstr>Verdana</vt:lpstr>
      <vt:lpstr>Wingdings</vt:lpstr>
      <vt:lpstr>Crop</vt:lpstr>
      <vt:lpstr>Summary</vt:lpstr>
      <vt:lpstr>Java(CT)</vt:lpstr>
      <vt:lpstr>JVM Architecture</vt:lpstr>
      <vt:lpstr>JVM Architecture</vt:lpstr>
      <vt:lpstr>JVM Architecture</vt:lpstr>
      <vt:lpstr>JVM Architecture</vt:lpstr>
      <vt:lpstr>Reflection</vt:lpstr>
      <vt:lpstr>Annotation</vt:lpstr>
      <vt:lpstr>lombok</vt:lpstr>
      <vt:lpstr>getProperty() 시스템 프로퍼티 읽기 getenv() 환경변수 읽기</vt:lpstr>
      <vt:lpstr>Exception</vt:lpstr>
      <vt:lpstr>Data Type</vt:lpstr>
      <vt:lpstr>Naming convention</vt:lpstr>
      <vt:lpstr>예약어</vt:lpstr>
      <vt:lpstr>Operator (float, double)</vt:lpstr>
      <vt:lpstr>switch</vt:lpstr>
      <vt:lpstr>arraycopy </vt:lpstr>
      <vt:lpstr>clone</vt:lpstr>
      <vt:lpstr>Java Access Modifiers</vt:lpstr>
      <vt:lpstr>Java Access Modifiers</vt:lpstr>
      <vt:lpstr>Construct is method??? </vt:lpstr>
      <vt:lpstr>리펙토링</vt:lpstr>
      <vt:lpstr>객체지향 설계</vt:lpstr>
      <vt:lpstr>Abstract vs Interface</vt:lpstr>
      <vt:lpstr>Nested class</vt:lpstr>
      <vt:lpstr>singleton</vt:lpstr>
      <vt:lpstr>Java.utill</vt:lpstr>
      <vt:lpstr>Comparable vs Comparator</vt:lpstr>
      <vt:lpstr>Equlas() vs deepEquals()</vt:lpstr>
      <vt:lpstr>Equlas() vs deepEquals()</vt:lpstr>
      <vt:lpstr>Equlas() vs deepEquals()</vt:lpstr>
      <vt:lpstr>Equlas() vs deepEquals()</vt:lpstr>
      <vt:lpstr>isNull() vs nonNull() vs requireNonNull()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YoungJun</dc:creator>
  <cp:lastModifiedBy>Kwon YoungJun</cp:lastModifiedBy>
  <cp:revision>62</cp:revision>
  <dcterms:created xsi:type="dcterms:W3CDTF">2019-04-21T14:55:10Z</dcterms:created>
  <dcterms:modified xsi:type="dcterms:W3CDTF">2019-04-25T11:05:47Z</dcterms:modified>
</cp:coreProperties>
</file>