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26" r:id="rId2"/>
    <p:sldId id="532" r:id="rId3"/>
    <p:sldId id="525" r:id="rId4"/>
    <p:sldId id="527" r:id="rId5"/>
    <p:sldId id="528" r:id="rId6"/>
    <p:sldId id="529" r:id="rId7"/>
    <p:sldId id="531" r:id="rId8"/>
    <p:sldId id="533" r:id="rId9"/>
    <p:sldId id="534" r:id="rId10"/>
    <p:sldId id="53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CFD"/>
    <a:srgbClr val="CCCCCC"/>
    <a:srgbClr val="EFEFEF"/>
    <a:srgbClr val="E8E8E8"/>
    <a:srgbClr val="FF3300"/>
    <a:srgbClr val="3C3C3C"/>
    <a:srgbClr val="195D46"/>
    <a:srgbClr val="1F7E5E"/>
    <a:srgbClr val="7A46C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88707" autoAdjust="0"/>
  </p:normalViewPr>
  <p:slideViewPr>
    <p:cSldViewPr snapToGrid="0">
      <p:cViewPr varScale="1">
        <p:scale>
          <a:sx n="65" d="100"/>
          <a:sy n="65" d="100"/>
        </p:scale>
        <p:origin x="12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8382-5D6B-43F3-B799-8DB7C6E3250D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A0D16-7479-4C25-8818-22BBCD9A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2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0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1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8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0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Function 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함수적 인터페이스의 특징은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매개값과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리턴 값 존재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매개값을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리턴값으로</a:t>
            </a:r>
            <a:r>
              <a:rPr lang="ko-KR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타입변환하는 역할을 함 </a:t>
            </a:r>
            <a:endParaRPr lang="en-US" altLang="ko-KR" dirty="0" smtClean="0"/>
          </a:p>
          <a:p>
            <a:r>
              <a:rPr lang="ko-KR" altLang="en-US" dirty="0" smtClean="0"/>
              <a:t>책 </a:t>
            </a:r>
            <a:r>
              <a:rPr lang="en-US" altLang="ko-KR" dirty="0" smtClean="0"/>
              <a:t>693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3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0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6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836612" y="4297442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이재현</a:t>
            </a:r>
            <a:endParaRPr lang="en-US" altLang="ko-KR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8446" y="2376137"/>
            <a:ext cx="298676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람다식</a:t>
            </a:r>
            <a:endParaRPr lang="en-US" altLang="ko-KR" b="1" dirty="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514227" y="1305913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3740" y="1305912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0" name="자유형 29"/>
          <p:cNvSpPr/>
          <p:nvPr/>
        </p:nvSpPr>
        <p:spPr>
          <a:xfrm>
            <a:off x="6522437" y="4399985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7882" y="4399984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 smtClean="0">
                <a:solidFill>
                  <a:schemeClr val="bg1"/>
                </a:solidFill>
              </a:rPr>
              <a:t>NAME</a:t>
            </a:r>
            <a:endParaRPr lang="en-US" altLang="ko-KR" sz="1100" b="1" i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6200000" flipH="1">
            <a:off x="1305814" y="960417"/>
            <a:ext cx="6037943" cy="4795611"/>
          </a:xfrm>
          <a:prstGeom prst="round2SameRect">
            <a:avLst>
              <a:gd name="adj1" fmla="val 16667"/>
              <a:gd name="adj2" fmla="val 2750"/>
            </a:avLst>
          </a:pr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16200000" flipH="1">
            <a:off x="-671533" y="2950233"/>
            <a:ext cx="6025472" cy="828449"/>
          </a:xfrm>
          <a:custGeom>
            <a:avLst/>
            <a:gdLst>
              <a:gd name="connsiteX0" fmla="*/ 0 w 6025472"/>
              <a:gd name="connsiteY0" fmla="*/ 675573 h 828449"/>
              <a:gd name="connsiteX1" fmla="*/ 75612 w 6025472"/>
              <a:gd name="connsiteY1" fmla="*/ 671755 h 828449"/>
              <a:gd name="connsiteX2" fmla="*/ 5554116 w 6025472"/>
              <a:gd name="connsiteY2" fmla="*/ 671755 h 828449"/>
              <a:gd name="connsiteX3" fmla="*/ 6001003 w 6025472"/>
              <a:gd name="connsiteY3" fmla="*/ 808260 h 828449"/>
              <a:gd name="connsiteX4" fmla="*/ 6025472 w 6025472"/>
              <a:gd name="connsiteY4" fmla="*/ 828449 h 828449"/>
              <a:gd name="connsiteX5" fmla="*/ 6025472 w 6025472"/>
              <a:gd name="connsiteY5" fmla="*/ 799284 h 828449"/>
              <a:gd name="connsiteX6" fmla="*/ 5226188 w 6025472"/>
              <a:gd name="connsiteY6" fmla="*/ 0 h 828449"/>
              <a:gd name="connsiteX7" fmla="*/ 786813 w 6025472"/>
              <a:gd name="connsiteY7" fmla="*/ 0 h 828449"/>
              <a:gd name="connsiteX8" fmla="*/ 3768 w 6025472"/>
              <a:gd name="connsiteY8" fmla="*/ 638201 h 82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472" h="828449">
                <a:moveTo>
                  <a:pt x="0" y="675573"/>
                </a:moveTo>
                <a:lnTo>
                  <a:pt x="75612" y="671755"/>
                </a:lnTo>
                <a:lnTo>
                  <a:pt x="5554116" y="671755"/>
                </a:lnTo>
                <a:cubicBezTo>
                  <a:pt x="5719653" y="671755"/>
                  <a:pt x="5873436" y="722078"/>
                  <a:pt x="6001003" y="808260"/>
                </a:cubicBezTo>
                <a:lnTo>
                  <a:pt x="6025472" y="828449"/>
                </a:lnTo>
                <a:lnTo>
                  <a:pt x="6025472" y="799284"/>
                </a:lnTo>
                <a:cubicBezTo>
                  <a:pt x="6025472" y="357852"/>
                  <a:pt x="5667620" y="0"/>
                  <a:pt x="5226188" y="0"/>
                </a:cubicBezTo>
                <a:lnTo>
                  <a:pt x="786813" y="0"/>
                </a:lnTo>
                <a:cubicBezTo>
                  <a:pt x="400560" y="0"/>
                  <a:pt x="78298" y="273980"/>
                  <a:pt x="3768" y="638201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697441" y="3270518"/>
            <a:ext cx="1328056" cy="45224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2683" y="4867702"/>
            <a:ext cx="959122" cy="1328057"/>
          </a:xfrm>
          <a:prstGeom prst="rect">
            <a:avLst/>
          </a:prstGeom>
          <a:solidFill>
            <a:srgbClr val="8B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3984953" y="2983002"/>
            <a:ext cx="753030" cy="4522428"/>
          </a:xfrm>
          <a:custGeom>
            <a:avLst/>
            <a:gdLst>
              <a:gd name="connsiteX0" fmla="*/ 753030 w 753030"/>
              <a:gd name="connsiteY0" fmla="*/ 664028 h 4522428"/>
              <a:gd name="connsiteX1" fmla="*/ 753030 w 753030"/>
              <a:gd name="connsiteY1" fmla="*/ 4522428 h 4522428"/>
              <a:gd name="connsiteX2" fmla="*/ 594515 w 753030"/>
              <a:gd name="connsiteY2" fmla="*/ 4522428 h 4522428"/>
              <a:gd name="connsiteX3" fmla="*/ 594516 w 753030"/>
              <a:gd name="connsiteY3" fmla="*/ 734512 h 4522428"/>
              <a:gd name="connsiteX4" fmla="*/ 3469 w 753030"/>
              <a:gd name="connsiteY4" fmla="*/ 9322 h 4522428"/>
              <a:gd name="connsiteX5" fmla="*/ 0 w 753030"/>
              <a:gd name="connsiteY5" fmla="*/ 8972 h 4522428"/>
              <a:gd name="connsiteX6" fmla="*/ 89002 w 753030"/>
              <a:gd name="connsiteY6" fmla="*/ 0 h 4522428"/>
              <a:gd name="connsiteX7" fmla="*/ 753030 w 753030"/>
              <a:gd name="connsiteY7" fmla="*/ 664028 h 452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30" h="4522428">
                <a:moveTo>
                  <a:pt x="753030" y="664028"/>
                </a:moveTo>
                <a:lnTo>
                  <a:pt x="753030" y="4522428"/>
                </a:lnTo>
                <a:lnTo>
                  <a:pt x="594515" y="4522428"/>
                </a:lnTo>
                <a:lnTo>
                  <a:pt x="594516" y="734512"/>
                </a:lnTo>
                <a:cubicBezTo>
                  <a:pt x="594516" y="376797"/>
                  <a:pt x="340779" y="78346"/>
                  <a:pt x="3469" y="9322"/>
                </a:cubicBezTo>
                <a:lnTo>
                  <a:pt x="0" y="8972"/>
                </a:lnTo>
                <a:lnTo>
                  <a:pt x="89002" y="0"/>
                </a:lnTo>
                <a:cubicBezTo>
                  <a:pt x="455735" y="0"/>
                  <a:pt x="753030" y="297295"/>
                  <a:pt x="753030" y="6640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5400000">
            <a:off x="2949001" y="5581767"/>
            <a:ext cx="455670" cy="364954"/>
          </a:xfrm>
          <a:custGeom>
            <a:avLst/>
            <a:gdLst>
              <a:gd name="connsiteX0" fmla="*/ 0 w 595254"/>
              <a:gd name="connsiteY0" fmla="*/ 620689 h 620689"/>
              <a:gd name="connsiteX1" fmla="*/ 0 w 595254"/>
              <a:gd name="connsiteY1" fmla="*/ 0 h 620689"/>
              <a:gd name="connsiteX2" fmla="*/ 595254 w 595254"/>
              <a:gd name="connsiteY2" fmla="*/ 0 h 620689"/>
              <a:gd name="connsiteX3" fmla="*/ 284910 w 595254"/>
              <a:gd name="connsiteY3" fmla="*/ 310344 h 620689"/>
              <a:gd name="connsiteX4" fmla="*/ 595254 w 595254"/>
              <a:gd name="connsiteY4" fmla="*/ 620689 h 62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54" h="620689">
                <a:moveTo>
                  <a:pt x="0" y="620689"/>
                </a:moveTo>
                <a:lnTo>
                  <a:pt x="0" y="0"/>
                </a:lnTo>
                <a:lnTo>
                  <a:pt x="595254" y="0"/>
                </a:lnTo>
                <a:lnTo>
                  <a:pt x="284910" y="310344"/>
                </a:lnTo>
                <a:lnTo>
                  <a:pt x="595254" y="62068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55428" y="5522642"/>
            <a:ext cx="1073117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35182" y="2311088"/>
            <a:ext cx="3779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Java Study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5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메소드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참조 예제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7522" r="34108" b="7316"/>
          <a:stretch/>
        </p:blipFill>
        <p:spPr>
          <a:xfrm rot="16200000">
            <a:off x="1333007" y="765481"/>
            <a:ext cx="3103323" cy="573164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14445" r="573" b="8781"/>
          <a:stretch/>
        </p:blipFill>
        <p:spPr>
          <a:xfrm rot="16200000">
            <a:off x="5878702" y="519546"/>
            <a:ext cx="6132953" cy="65439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85982" y="3429001"/>
            <a:ext cx="3421345" cy="30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85982" y="5609305"/>
            <a:ext cx="3421345" cy="30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람다식이란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56459" y="1659286"/>
            <a:ext cx="100060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 </a:t>
            </a:r>
            <a:r>
              <a:rPr lang="ko-KR" altLang="en-US" sz="2800" dirty="0" err="1"/>
              <a:t>람다식</a:t>
            </a:r>
            <a:r>
              <a:rPr lang="ko-KR" altLang="en-US" sz="2800" dirty="0"/>
              <a:t>(</a:t>
            </a:r>
            <a:r>
              <a:rPr lang="ko-KR" altLang="en-US" sz="2800" dirty="0" err="1"/>
              <a:t>Lambda</a:t>
            </a:r>
            <a:r>
              <a:rPr lang="ko-KR" altLang="en-US" sz="2800" dirty="0"/>
              <a:t> </a:t>
            </a:r>
            <a:r>
              <a:rPr lang="ko-KR" altLang="en-US" sz="2800" dirty="0" err="1"/>
              <a:t>Expression</a:t>
            </a:r>
            <a:r>
              <a:rPr lang="ko-KR" altLang="en-US" sz="2800" dirty="0"/>
              <a:t>)이란</a:t>
            </a:r>
            <a:r>
              <a:rPr lang="ko-KR" altLang="en-US" sz="2800" dirty="0" smtClean="0"/>
              <a:t>?</a:t>
            </a:r>
            <a:endParaRPr lang="en-US" altLang="ko-KR" sz="2800" dirty="0" smtClean="0"/>
          </a:p>
          <a:p>
            <a:endParaRPr lang="ko-KR" altLang="en-US" sz="2800" dirty="0"/>
          </a:p>
          <a:p>
            <a:r>
              <a:rPr lang="ko-KR" altLang="en-US" sz="2000" dirty="0"/>
              <a:t>▶ 함수(메서드)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간단한 ‘식(</a:t>
            </a:r>
            <a:r>
              <a:rPr lang="ko-KR" altLang="en-US" sz="2000" dirty="0" err="1"/>
              <a:t>Expression</a:t>
            </a:r>
            <a:r>
              <a:rPr lang="ko-KR" altLang="en-US" sz="2000" dirty="0"/>
              <a:t>)’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표현하는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max</a:t>
            </a:r>
            <a:r>
              <a:rPr lang="ko-KR" altLang="en-US" sz="2000" dirty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 { </a:t>
            </a:r>
            <a:r>
              <a:rPr lang="ko-KR" altLang="en-US" sz="2000" dirty="0" err="1"/>
              <a:t>return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; }</a:t>
            </a:r>
          </a:p>
          <a:p>
            <a:r>
              <a:rPr lang="en-US" altLang="ko-KR" sz="2000" dirty="0" smtClean="0"/>
              <a:t>-&gt; </a:t>
            </a:r>
            <a:r>
              <a:rPr lang="ko-KR" altLang="en-US" sz="2000" dirty="0" smtClean="0"/>
              <a:t>(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 -&gt;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 smtClean="0"/>
              <a:t>b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ko-KR" altLang="en-US" sz="2000" dirty="0" smtClean="0"/>
              <a:t>▶ </a:t>
            </a:r>
            <a:r>
              <a:rPr lang="ko-KR" altLang="en-US" sz="2000" dirty="0"/>
              <a:t>익명 함수(이름이 없는 함수, </a:t>
            </a:r>
            <a:r>
              <a:rPr lang="ko-KR" altLang="en-US" sz="2000" dirty="0" err="1"/>
              <a:t>anonymous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function</a:t>
            </a:r>
            <a:r>
              <a:rPr lang="ko-KR" altLang="en-US" sz="2000" dirty="0"/>
              <a:t>)</a:t>
            </a:r>
          </a:p>
          <a:p>
            <a:r>
              <a:rPr lang="ko-KR" altLang="en-US" sz="2000" dirty="0" err="1" smtClean="0"/>
              <a:t>int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max</a:t>
            </a:r>
            <a:r>
              <a:rPr lang="ko-KR" altLang="en-US" sz="2000" dirty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 { </a:t>
            </a:r>
            <a:r>
              <a:rPr lang="ko-KR" altLang="en-US" sz="2000" dirty="0" err="1"/>
              <a:t>return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/>
              <a:t>b</a:t>
            </a:r>
            <a:r>
              <a:rPr lang="ko-KR" altLang="en-US" sz="2000" dirty="0" smtClean="0"/>
              <a:t>; </a:t>
            </a:r>
            <a:r>
              <a:rPr lang="en-US" altLang="ko-KR" sz="2000" dirty="0" smtClean="0"/>
              <a:t>}</a:t>
            </a:r>
            <a:endParaRPr lang="ko-KR" altLang="en-US" sz="2000" dirty="0"/>
          </a:p>
          <a:p>
            <a:r>
              <a:rPr lang="en-US" altLang="ko-KR" sz="2000" dirty="0" smtClean="0"/>
              <a:t>-&gt; </a:t>
            </a:r>
            <a:r>
              <a:rPr lang="ko-KR" altLang="en-US" sz="2000" strike="sngStrike" dirty="0" err="1" smtClean="0"/>
              <a:t>int</a:t>
            </a:r>
            <a:r>
              <a:rPr lang="ko-KR" altLang="en-US" sz="2000" strike="sngStrike" dirty="0" smtClean="0"/>
              <a:t> </a:t>
            </a:r>
            <a:r>
              <a:rPr lang="ko-KR" altLang="en-US" sz="2000" strike="sngStrike" dirty="0" err="1"/>
              <a:t>max</a:t>
            </a:r>
            <a:r>
              <a:rPr lang="ko-KR" altLang="en-US" sz="2000" dirty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 -&gt; { </a:t>
            </a:r>
            <a:r>
              <a:rPr lang="ko-KR" altLang="en-US" sz="2000" dirty="0" err="1"/>
              <a:t>return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/>
              <a:t>b</a:t>
            </a:r>
            <a:r>
              <a:rPr lang="ko-KR" altLang="en-US" sz="2000" dirty="0" smtClean="0"/>
              <a:t>; </a:t>
            </a:r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57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람다식을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사용하는 이유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0667" y="1456117"/>
            <a:ext cx="3374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람다식을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사용하는 이유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15543" y="2230554"/>
            <a:ext cx="88392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자바 코드가 매우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간결해짐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컨렉션의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요소를 필터링하거나 매핑해서 원하는 결과를 쉽게 집계할 수 있음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3. 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함수적 프로그래밍으로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병렬처리와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 이벤트 지향 프로그래밍에 적합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99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람다식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작성법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7292" y="1435957"/>
            <a:ext cx="992518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  </a:t>
            </a:r>
            <a:r>
              <a:rPr lang="ko-KR" altLang="en-US" sz="2400" b="1" dirty="0" err="1"/>
              <a:t>람다식</a:t>
            </a:r>
            <a:r>
              <a:rPr lang="ko-KR" altLang="en-US" sz="2400" b="1" dirty="0"/>
              <a:t> 작성하기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/>
              <a:t>메서드의 </a:t>
            </a:r>
            <a:r>
              <a:rPr lang="ko-KR" altLang="en-US" sz="2000" dirty="0"/>
              <a:t>이름과 </a:t>
            </a:r>
            <a:r>
              <a:rPr lang="ko-KR" altLang="en-US" sz="2000" dirty="0" err="1"/>
              <a:t>반환타입을</a:t>
            </a:r>
            <a:r>
              <a:rPr lang="ko-KR" altLang="en-US" sz="2000" dirty="0"/>
              <a:t> 제거하고 ‘-&gt;’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블록{} 앞에 추가한다</a:t>
            </a:r>
            <a:r>
              <a:rPr lang="ko-KR" altLang="en-US" sz="2000" dirty="0" smtClean="0"/>
              <a:t>.</a:t>
            </a:r>
            <a:endParaRPr lang="en-US" altLang="ko-KR" sz="2000" dirty="0" smtClean="0"/>
          </a:p>
          <a:p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max</a:t>
            </a:r>
            <a:r>
              <a:rPr lang="ko-KR" altLang="en-US" sz="2000" dirty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 { </a:t>
            </a:r>
            <a:r>
              <a:rPr lang="ko-KR" altLang="en-US" sz="2000" dirty="0" err="1"/>
              <a:t>return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; }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     </a:t>
            </a:r>
            <a:r>
              <a:rPr lang="ko-KR" altLang="en-US" sz="2000" dirty="0" smtClean="0"/>
              <a:t>(</a:t>
            </a:r>
            <a:r>
              <a:rPr lang="ko-KR" altLang="en-US" sz="2000" dirty="0" err="1" smtClean="0"/>
              <a:t>int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 -&gt; </a:t>
            </a:r>
            <a:r>
              <a:rPr lang="ko-KR" altLang="en-US" sz="2000" dirty="0" smtClean="0"/>
              <a:t>{ </a:t>
            </a:r>
            <a:r>
              <a:rPr lang="en-US" altLang="ko-KR" sz="2000" dirty="0" smtClean="0"/>
              <a:t>return a&gt; b ? a : b; }</a:t>
            </a:r>
          </a:p>
          <a:p>
            <a:endParaRPr lang="ko-KR" altLang="en-US" sz="2000" dirty="0"/>
          </a:p>
          <a:p>
            <a:r>
              <a:rPr lang="ko-KR" altLang="en-US" sz="2000" dirty="0"/>
              <a:t>2. </a:t>
            </a:r>
            <a:r>
              <a:rPr lang="ko-KR" altLang="en-US" sz="2000" dirty="0" err="1"/>
              <a:t>반환값이</a:t>
            </a:r>
            <a:r>
              <a:rPr lang="ko-KR" altLang="en-US" sz="2000" dirty="0"/>
              <a:t> 있는 경우, ‘</a:t>
            </a:r>
            <a:r>
              <a:rPr lang="ko-KR" altLang="en-US" sz="2000" dirty="0" err="1"/>
              <a:t>식’이나</a:t>
            </a:r>
            <a:r>
              <a:rPr lang="ko-KR" altLang="en-US" sz="2000" dirty="0"/>
              <a:t> ‘</a:t>
            </a:r>
            <a:r>
              <a:rPr lang="ko-KR" altLang="en-US" sz="2000" dirty="0" err="1"/>
              <a:t>값’만</a:t>
            </a:r>
            <a:r>
              <a:rPr lang="ko-KR" altLang="en-US" sz="2000" dirty="0"/>
              <a:t> 적고 </a:t>
            </a:r>
            <a:r>
              <a:rPr lang="ko-KR" altLang="en-US" sz="2000" dirty="0" err="1"/>
              <a:t>return문은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생략가능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(</a:t>
            </a:r>
            <a:r>
              <a:rPr lang="ko-KR" altLang="en-US" sz="2000" dirty="0"/>
              <a:t>끝에 ‘;’ 안 붙임)</a:t>
            </a:r>
          </a:p>
          <a:p>
            <a:r>
              <a:rPr lang="ko-KR" altLang="en-US" sz="2000" dirty="0" smtClean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 -&gt; { </a:t>
            </a:r>
            <a:r>
              <a:rPr lang="ko-KR" altLang="en-US" sz="2000" dirty="0" err="1"/>
              <a:t>return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/>
              <a:t>b</a:t>
            </a:r>
            <a:r>
              <a:rPr lang="ko-KR" altLang="en-US" sz="2000" dirty="0" smtClean="0"/>
              <a:t>;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     </a:t>
            </a:r>
            <a:r>
              <a:rPr lang="ko-KR" altLang="en-US" sz="2000" dirty="0" smtClean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)-&gt;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3</a:t>
            </a:r>
            <a:r>
              <a:rPr lang="ko-KR" altLang="en-US" sz="2000" dirty="0"/>
              <a:t>. 매개변수의 타입이 추론 가능하면 </a:t>
            </a:r>
            <a:r>
              <a:rPr lang="ko-KR" altLang="en-US" sz="2000" dirty="0" err="1"/>
              <a:t>생략가능</a:t>
            </a:r>
            <a:r>
              <a:rPr lang="ko-KR" altLang="en-US" sz="2000" dirty="0"/>
              <a:t>(대부분의 경우 </a:t>
            </a:r>
            <a:r>
              <a:rPr lang="ko-KR" altLang="en-US" sz="2000" dirty="0" err="1"/>
              <a:t>생략가능</a:t>
            </a:r>
            <a:r>
              <a:rPr lang="ko-KR" altLang="en-US" sz="2000" dirty="0" smtClean="0"/>
              <a:t>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)-&gt;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     </a:t>
            </a:r>
            <a:r>
              <a:rPr lang="ko-KR" altLang="en-US" sz="2000" dirty="0" smtClean="0"/>
              <a:t>(</a:t>
            </a:r>
            <a:r>
              <a:rPr lang="ko-KR" altLang="en-US" sz="2000" dirty="0" err="1"/>
              <a:t>a</a:t>
            </a:r>
            <a:r>
              <a:rPr lang="ko-KR" altLang="en-US" sz="2000" dirty="0"/>
              <a:t>,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)-&gt;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&gt; </a:t>
            </a:r>
            <a:r>
              <a:rPr lang="ko-KR" altLang="en-US" sz="2000" dirty="0" err="1"/>
              <a:t>b</a:t>
            </a:r>
            <a:r>
              <a:rPr lang="ko-KR" altLang="en-US" sz="2000" dirty="0"/>
              <a:t> ?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: </a:t>
            </a:r>
            <a:r>
              <a:rPr lang="ko-KR" altLang="en-US" sz="2000" dirty="0" err="1"/>
              <a:t>b</a:t>
            </a:r>
            <a:endParaRPr lang="ko-KR" altLang="en-US" sz="2000" dirty="0"/>
          </a:p>
        </p:txBody>
      </p:sp>
      <p:sp>
        <p:nvSpPr>
          <p:cNvPr id="17" name="오른쪽 화살표 16"/>
          <p:cNvSpPr/>
          <p:nvPr/>
        </p:nvSpPr>
        <p:spPr>
          <a:xfrm>
            <a:off x="1937292" y="2476311"/>
            <a:ext cx="547759" cy="2816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1937291" y="3734316"/>
            <a:ext cx="547759" cy="2816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1937292" y="4936909"/>
            <a:ext cx="547759" cy="2816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람다식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작성법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6270" y="1443841"/>
            <a:ext cx="97768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b="1" dirty="0" err="1"/>
              <a:t>람다식</a:t>
            </a:r>
            <a:r>
              <a:rPr lang="ko-KR" altLang="en-US" sz="2400" b="1" dirty="0"/>
              <a:t> 작성하기 </a:t>
            </a:r>
            <a:r>
              <a:rPr lang="en-US" altLang="ko-KR" sz="2400" b="1" dirty="0" smtClean="0"/>
              <a:t>–</a:t>
            </a:r>
            <a:r>
              <a:rPr lang="ko-KR" altLang="en-US" sz="2400" b="1" dirty="0" smtClean="0"/>
              <a:t> 주의사항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ko-KR" altLang="en-US" sz="2400" b="1" dirty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매개변수가 </a:t>
            </a:r>
            <a:r>
              <a:rPr lang="ko-KR" altLang="en-US" sz="2000" dirty="0"/>
              <a:t>하나인 경우, 괄호() </a:t>
            </a:r>
            <a:r>
              <a:rPr lang="ko-KR" altLang="en-US" sz="2000" dirty="0" err="1"/>
              <a:t>생략가능</a:t>
            </a:r>
            <a:r>
              <a:rPr lang="ko-KR" altLang="en-US" sz="2000" dirty="0"/>
              <a:t>(타입이 없을 때만</a:t>
            </a:r>
            <a:r>
              <a:rPr lang="ko-KR" altLang="en-US" sz="2000" dirty="0" smtClean="0"/>
              <a:t>)</a:t>
            </a:r>
            <a:endParaRPr lang="en-US" altLang="ko-KR" sz="2000" dirty="0" smtClean="0"/>
          </a:p>
          <a:p>
            <a:pPr marL="457200" indent="-457200">
              <a:buFontTx/>
              <a:buAutoNum type="alphaLcParenBoth"/>
            </a:pPr>
            <a:r>
              <a:rPr lang="ko-KR" altLang="en-US" sz="2000" dirty="0" smtClean="0"/>
              <a:t>-&gt;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*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                        </a:t>
            </a:r>
            <a:r>
              <a:rPr lang="en-US" altLang="ko-KR" sz="2000" dirty="0" smtClean="0"/>
              <a:t>a </a:t>
            </a:r>
            <a:r>
              <a:rPr lang="ko-KR" altLang="en-US" sz="2000" dirty="0" smtClean="0"/>
              <a:t>-&gt;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*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// OK</a:t>
            </a:r>
          </a:p>
          <a:p>
            <a:r>
              <a:rPr lang="ko-KR" altLang="en-US" sz="2000" dirty="0" smtClean="0"/>
              <a:t>(</a:t>
            </a:r>
            <a:r>
              <a:rPr lang="ko-KR" altLang="en-US" sz="2000" dirty="0" err="1" smtClean="0"/>
              <a:t>int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)-&gt; </a:t>
            </a:r>
            <a:r>
              <a:rPr lang="ko-KR" altLang="en-US" sz="2000" dirty="0" err="1"/>
              <a:t>a</a:t>
            </a:r>
            <a:r>
              <a:rPr lang="ko-KR" altLang="en-US" sz="2000" dirty="0"/>
              <a:t> * </a:t>
            </a:r>
            <a:r>
              <a:rPr lang="ko-KR" altLang="en-US" sz="2000" dirty="0" err="1" smtClean="0"/>
              <a:t>a</a:t>
            </a:r>
            <a:r>
              <a:rPr lang="en-US" altLang="ko-KR" sz="2000" dirty="0" smtClean="0"/>
              <a:t>		    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 -&gt; a * a // </a:t>
            </a:r>
            <a:r>
              <a:rPr lang="ko-KR" altLang="en-US" sz="2000" dirty="0" smtClean="0"/>
              <a:t>에러</a:t>
            </a:r>
            <a:r>
              <a:rPr lang="en-US" altLang="ko-KR" sz="2000" dirty="0" smtClean="0"/>
              <a:t> </a:t>
            </a:r>
            <a:endParaRPr lang="ko-KR" altLang="en-US" sz="2000" dirty="0"/>
          </a:p>
          <a:p>
            <a:pPr marL="457200" indent="-457200">
              <a:buAutoNum type="alphaLcParenBoth"/>
            </a:pPr>
            <a:endParaRPr lang="ko-KR" altLang="en-US" sz="2000" dirty="0"/>
          </a:p>
          <a:p>
            <a:r>
              <a:rPr lang="ko-KR" altLang="en-US" sz="2000" dirty="0"/>
              <a:t>2. 블록 안의 문장이 하나뿐 일 때, 괄호{}</a:t>
            </a:r>
            <a:r>
              <a:rPr lang="ko-KR" altLang="en-US" sz="2000" dirty="0" err="1"/>
              <a:t>생략가능</a:t>
            </a:r>
            <a:r>
              <a:rPr lang="ko-KR" altLang="en-US" sz="2000" dirty="0"/>
              <a:t>(끝에 ‘;’ 안 붙임</a:t>
            </a:r>
            <a:r>
              <a:rPr lang="ko-KR" altLang="en-US" sz="2000" dirty="0" smtClean="0"/>
              <a:t>)</a:t>
            </a:r>
            <a:endParaRPr lang="ko-KR" altLang="en-US" sz="2000" dirty="0"/>
          </a:p>
          <a:p>
            <a:r>
              <a:rPr lang="ko-KR" altLang="en-US" sz="2000" dirty="0" smtClean="0"/>
              <a:t>(</a:t>
            </a:r>
            <a:r>
              <a:rPr lang="ko-KR" altLang="en-US" sz="2000" dirty="0" err="1"/>
              <a:t>int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</a:t>
            </a:r>
            <a:r>
              <a:rPr lang="ko-KR" altLang="en-US" sz="2000" dirty="0"/>
              <a:t>) -&gt; { </a:t>
            </a:r>
            <a:r>
              <a:rPr lang="en-US" altLang="ko-KR" sz="2000" dirty="0" smtClean="0"/>
              <a:t>				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System.out.println</a:t>
            </a:r>
            <a:r>
              <a:rPr lang="ko-KR" altLang="en-US" sz="2000" dirty="0" smtClean="0"/>
              <a:t>(</a:t>
            </a:r>
            <a:r>
              <a:rPr lang="ko-KR" altLang="en-US" sz="2000" dirty="0" err="1" smtClean="0"/>
              <a:t>i</a:t>
            </a:r>
            <a:r>
              <a:rPr lang="ko-KR" altLang="en-US" sz="2000" dirty="0" smtClean="0"/>
              <a:t>);</a:t>
            </a:r>
            <a:r>
              <a:rPr lang="en-US" altLang="ko-KR" sz="2000" dirty="0" smtClean="0"/>
              <a:t>		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)-&gt;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4" name="오른쪽 화살표 3"/>
          <p:cNvSpPr/>
          <p:nvPr/>
        </p:nvSpPr>
        <p:spPr>
          <a:xfrm>
            <a:off x="4063903" y="3120611"/>
            <a:ext cx="889815" cy="3083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325678" y="4402434"/>
            <a:ext cx="889815" cy="3083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람다식</a:t>
            </a:r>
            <a:r>
              <a:rPr lang="ko-KR" altLang="en-US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퀴즈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6008" y="2028617"/>
            <a:ext cx="66397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잘못 작성된 </a:t>
            </a:r>
            <a:r>
              <a:rPr lang="ko-KR" altLang="en-US" sz="3200" b="1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람다식은</a:t>
            </a:r>
            <a:r>
              <a:rPr lang="ko-KR" altLang="en-US" sz="32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무엇일까요</a:t>
            </a:r>
            <a:r>
              <a:rPr lang="en-US" altLang="ko-KR" sz="3200" b="1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</a:p>
          <a:p>
            <a:r>
              <a:rPr lang="en-US" altLang="ko-KR" sz="32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/>
            </a:r>
            <a:br>
              <a:rPr lang="en-US" altLang="ko-KR" sz="32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</a:br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a -&gt; a+3</a:t>
            </a:r>
          </a:p>
          <a:p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en-US" altLang="ko-KR" sz="2800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a,b</a:t>
            </a:r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-&gt; a*b</a:t>
            </a:r>
          </a:p>
          <a:p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x-&gt; </a:t>
            </a:r>
            <a:r>
              <a:rPr lang="en-US" altLang="ko-KR" sz="2800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System.out.println</a:t>
            </a:r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(x/5)</a:t>
            </a:r>
          </a:p>
          <a:p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(</a:t>
            </a:r>
            <a:r>
              <a:rPr lang="en-US" altLang="ko-KR" sz="2800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x,y</a:t>
            </a:r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-&gt;</a:t>
            </a:r>
            <a:r>
              <a:rPr lang="en-US" altLang="ko-KR" sz="2800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Math.max</a:t>
            </a:r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en-US" altLang="ko-KR" sz="2800" dirty="0" err="1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x,y</a:t>
            </a:r>
            <a:r>
              <a:rPr lang="en-US" altLang="ko-KR" sz="2800" dirty="0" smtClean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endParaRPr lang="en-US" altLang="ko-KR" sz="2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5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자바에서 제공되는 표준</a:t>
            </a:r>
            <a:r>
              <a:rPr lang="en-US" altLang="ko-KR"/>
              <a:t>API</a:t>
            </a:r>
            <a:r>
              <a:rPr lang="ko-KR" altLang="en-US"/>
              <a:t>에서 한 개의 추상메서드를 가지는 인터페이스는 모두 람다식을 이용해서 익명 구현 객체 표현이 가능하다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java.util.function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253" t="35392" r="56973" b="34375"/>
          <a:stretch/>
        </p:blipFill>
        <p:spPr>
          <a:xfrm>
            <a:off x="1374141" y="1141355"/>
            <a:ext cx="9395934" cy="4220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3221" y="5749041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자바에서 제공되는 표준</a:t>
            </a:r>
            <a:r>
              <a:rPr lang="en-US" altLang="ko-KR" dirty="0"/>
              <a:t>API</a:t>
            </a:r>
            <a:r>
              <a:rPr lang="ko-KR" altLang="en-US" dirty="0"/>
              <a:t>에서 한 개의 추상메서드를 가지는 인터페이스는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모두 </a:t>
            </a:r>
            <a:r>
              <a:rPr lang="ko-KR" altLang="en-US" dirty="0" err="1"/>
              <a:t>람다식을</a:t>
            </a:r>
            <a:r>
              <a:rPr lang="ko-KR" altLang="en-US" dirty="0"/>
              <a:t> 이용해서 익명 구현 객체 표현이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Function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함수적 인터페이스 예제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1515" t="14044" r="32067" b="10841"/>
          <a:stretch/>
        </p:blipFill>
        <p:spPr>
          <a:xfrm>
            <a:off x="5565889" y="781046"/>
            <a:ext cx="6616361" cy="5958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1511" t="18448" r="37456" b="46673"/>
          <a:stretch/>
        </p:blipFill>
        <p:spPr>
          <a:xfrm>
            <a:off x="35014" y="1145440"/>
            <a:ext cx="5488596" cy="28109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53929" t="18045" r="39950" b="54939"/>
          <a:stretch/>
        </p:blipFill>
        <p:spPr>
          <a:xfrm>
            <a:off x="3369369" y="4015809"/>
            <a:ext cx="1674701" cy="24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메소드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참조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0944" y="1261155"/>
            <a:ext cx="69514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메소드</a:t>
            </a:r>
            <a:r>
              <a:rPr lang="ko-KR" altLang="en-US" sz="2400" b="1" dirty="0"/>
              <a:t> 참조</a:t>
            </a:r>
            <a:r>
              <a:rPr lang="en-US" altLang="ko-KR" sz="2400" b="1" dirty="0"/>
              <a:t>(Method references</a:t>
            </a:r>
            <a:r>
              <a:rPr lang="en-US" altLang="ko-KR" sz="2400" b="1" dirty="0" smtClean="0"/>
              <a:t>)</a:t>
            </a:r>
          </a:p>
          <a:p>
            <a:pPr marL="0" lvl="1"/>
            <a:r>
              <a:rPr lang="ko-KR" altLang="en-US" sz="2000" dirty="0" err="1"/>
              <a:t>메소드</a:t>
            </a:r>
            <a:r>
              <a:rPr lang="ko-KR" altLang="en-US" sz="2000" dirty="0"/>
              <a:t> 참조해 매개변수의 정보 및 리턴 타입 </a:t>
            </a:r>
            <a:r>
              <a:rPr lang="ko-KR" altLang="en-US" sz="2000" dirty="0" smtClean="0"/>
              <a:t>알아내어</a:t>
            </a:r>
            <a:r>
              <a:rPr lang="en-US" altLang="ko-KR" sz="2000" dirty="0" smtClean="0"/>
              <a:t>, </a:t>
            </a:r>
            <a:r>
              <a:rPr lang="ko-KR" altLang="en-US" dirty="0" err="1" smtClean="0"/>
              <a:t>람다식에서</a:t>
            </a:r>
            <a:r>
              <a:rPr lang="ko-KR" altLang="en-US" dirty="0" smtClean="0"/>
              <a:t> </a:t>
            </a:r>
            <a:r>
              <a:rPr lang="ko-KR" altLang="en-US" dirty="0"/>
              <a:t>불필요한 매개변수를 제거하는 것이 </a:t>
            </a:r>
            <a:r>
              <a:rPr lang="ko-KR" altLang="en-US" dirty="0" smtClean="0"/>
              <a:t>목적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sp>
        <p:nvSpPr>
          <p:cNvPr id="16" name="내용 개체 틀 1"/>
          <p:cNvSpPr>
            <a:spLocks noGrp="1"/>
          </p:cNvSpPr>
          <p:nvPr>
            <p:ph sz="quarter" idx="10"/>
          </p:nvPr>
        </p:nvSpPr>
        <p:spPr>
          <a:xfrm>
            <a:off x="2173476" y="2574793"/>
            <a:ext cx="5986341" cy="4111711"/>
          </a:xfrm>
        </p:spPr>
        <p:txBody>
          <a:bodyPr/>
          <a:lstStyle/>
          <a:p>
            <a:r>
              <a:rPr lang="ko-KR" altLang="en-US" sz="2400" dirty="0" smtClean="0"/>
              <a:t>정적 </a:t>
            </a:r>
            <a:r>
              <a:rPr lang="ko-KR" altLang="en-US" sz="2400" dirty="0" err="1" smtClean="0"/>
              <a:t>메소드와</a:t>
            </a:r>
            <a:r>
              <a:rPr lang="ko-KR" altLang="en-US" sz="2400" dirty="0" smtClean="0"/>
              <a:t> 인스턴스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참조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참조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인스턴스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참조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매개변수의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참조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참조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endParaRPr lang="ko-KR" altLang="en-US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87" y="3075225"/>
            <a:ext cx="15525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74" y="3836382"/>
            <a:ext cx="1752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376657" y="4836100"/>
            <a:ext cx="5876925" cy="371475"/>
            <a:chOff x="2605853" y="4836100"/>
            <a:chExt cx="5876925" cy="371475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5853" y="4836100"/>
              <a:ext cx="29432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728" y="4836100"/>
              <a:ext cx="23050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오른쪽 화살표 20"/>
            <p:cNvSpPr/>
            <p:nvPr/>
          </p:nvSpPr>
          <p:spPr>
            <a:xfrm>
              <a:off x="5677666" y="4907538"/>
              <a:ext cx="357187" cy="142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76657" y="6002530"/>
            <a:ext cx="5129213" cy="361950"/>
            <a:chOff x="2681456" y="6216820"/>
            <a:chExt cx="5129213" cy="36195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456" y="6216820"/>
              <a:ext cx="32480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644" y="6216820"/>
              <a:ext cx="13430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오른쪽 화살표 23"/>
            <p:cNvSpPr/>
            <p:nvPr/>
          </p:nvSpPr>
          <p:spPr>
            <a:xfrm>
              <a:off x="6059656" y="6308895"/>
              <a:ext cx="285750" cy="142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413</Words>
  <Application>Microsoft Office PowerPoint</Application>
  <PresentationFormat>와이드스크린</PresentationFormat>
  <Paragraphs>84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맑은 고딕</vt:lpstr>
      <vt:lpstr>야놀자 야체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재현</cp:lastModifiedBy>
  <cp:revision>535</cp:revision>
  <dcterms:created xsi:type="dcterms:W3CDTF">2018-08-02T07:05:36Z</dcterms:created>
  <dcterms:modified xsi:type="dcterms:W3CDTF">2019-04-03T13:14:49Z</dcterms:modified>
</cp:coreProperties>
</file>