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526" r:id="rId2"/>
    <p:sldId id="532" r:id="rId3"/>
    <p:sldId id="537" r:id="rId4"/>
    <p:sldId id="525" r:id="rId5"/>
    <p:sldId id="527" r:id="rId6"/>
    <p:sldId id="536" r:id="rId7"/>
    <p:sldId id="528" r:id="rId8"/>
    <p:sldId id="529" r:id="rId9"/>
    <p:sldId id="538" r:id="rId10"/>
    <p:sldId id="53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8CFD"/>
    <a:srgbClr val="CCCCCC"/>
    <a:srgbClr val="EFEFEF"/>
    <a:srgbClr val="E8E8E8"/>
    <a:srgbClr val="FF3300"/>
    <a:srgbClr val="3C3C3C"/>
    <a:srgbClr val="195D46"/>
    <a:srgbClr val="1F7E5E"/>
    <a:srgbClr val="7A46C2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56" autoAdjust="0"/>
    <p:restoredTop sz="91439" autoAdjust="0"/>
  </p:normalViewPr>
  <p:slideViewPr>
    <p:cSldViewPr snapToGrid="0">
      <p:cViewPr varScale="1">
        <p:scale>
          <a:sx n="65" d="100"/>
          <a:sy n="65" d="100"/>
        </p:scale>
        <p:origin x="130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18382-5D6B-43F3-B799-8DB7C6E3250D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A0D16-7479-4C25-8818-22BBCD9A7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723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A0D16-7479-4C25-8818-22BBCD9A7CE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A0D16-7479-4C25-8818-22BBCD9A7CE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76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A0D16-7479-4C25-8818-22BBCD9A7CE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904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A0D16-7479-4C25-8818-22BBCD9A7CE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509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A0D16-7479-4C25-8818-22BBCD9A7CE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40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A0D16-7479-4C25-8818-22BBCD9A7CE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119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A0D16-7479-4C25-8818-22BBCD9A7CE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082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A0D16-7479-4C25-8818-22BBCD9A7CE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958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전체 학생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얻습니다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남학생만 필터링해서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얻습니다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List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수집하는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Collector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얻습니다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Stream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collect()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메소드로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수집해서 새로운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얻습니다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상기 코드에서 변수를 생략하면 다음과 같이 간단하게 작성할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A0D16-7479-4C25-8818-22BBCD9A7CE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608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A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7836612" y="4297442"/>
            <a:ext cx="2750436" cy="518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200000"/>
              </a:lnSpc>
            </a:pPr>
            <a:r>
              <a:rPr lang="ko-KR" altLang="en-US" b="1" i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이재현</a:t>
            </a:r>
            <a:endParaRPr lang="en-US" altLang="ko-KR" b="1" i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18446" y="2376137"/>
            <a:ext cx="2986768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Aharoni" panose="02010803020104030203" pitchFamily="2" charset="-79"/>
              </a:rPr>
              <a:t>- </a:t>
            </a:r>
            <a:r>
              <a:rPr lang="ko-KR" altLang="en-US" b="1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Aharoni" panose="02010803020104030203" pitchFamily="2" charset="-79"/>
              </a:rPr>
              <a:t>스트림</a:t>
            </a:r>
            <a:endParaRPr lang="en-US" altLang="ko-KR" b="1" dirty="0" smtClean="0">
              <a:solidFill>
                <a:prstClr val="black">
                  <a:lumMod val="85000"/>
                  <a:lumOff val="1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6" name="자유형 25"/>
          <p:cNvSpPr/>
          <p:nvPr/>
        </p:nvSpPr>
        <p:spPr>
          <a:xfrm>
            <a:off x="6514227" y="1305913"/>
            <a:ext cx="1020291" cy="369837"/>
          </a:xfrm>
          <a:custGeom>
            <a:avLst/>
            <a:gdLst>
              <a:gd name="connsiteX0" fmla="*/ 0 w 933450"/>
              <a:gd name="connsiteY0" fmla="*/ 219670 h 250030"/>
              <a:gd name="connsiteX1" fmla="*/ 0 w 933450"/>
              <a:gd name="connsiteY1" fmla="*/ 30361 h 250030"/>
              <a:gd name="connsiteX2" fmla="*/ 933450 w 933450"/>
              <a:gd name="connsiteY2" fmla="*/ 30361 h 250030"/>
              <a:gd name="connsiteX3" fmla="*/ 933450 w 933450"/>
              <a:gd name="connsiteY3" fmla="*/ 31872 h 250030"/>
              <a:gd name="connsiteX4" fmla="*/ 825312 w 933450"/>
              <a:gd name="connsiteY4" fmla="*/ 125015 h 250030"/>
              <a:gd name="connsiteX5" fmla="*/ 933450 w 933450"/>
              <a:gd name="connsiteY5" fmla="*/ 218159 h 250030"/>
              <a:gd name="connsiteX6" fmla="*/ 933450 w 933450"/>
              <a:gd name="connsiteY6" fmla="*/ 219670 h 250030"/>
              <a:gd name="connsiteX7" fmla="*/ 0 w 933450"/>
              <a:gd name="connsiteY7" fmla="*/ 219670 h 250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3450" h="250030">
                <a:moveTo>
                  <a:pt x="0" y="219670"/>
                </a:moveTo>
                <a:lnTo>
                  <a:pt x="0" y="30361"/>
                </a:lnTo>
                <a:cubicBezTo>
                  <a:pt x="311150" y="-74811"/>
                  <a:pt x="622300" y="135532"/>
                  <a:pt x="933450" y="30361"/>
                </a:cubicBezTo>
                <a:lnTo>
                  <a:pt x="933450" y="31872"/>
                </a:lnTo>
                <a:lnTo>
                  <a:pt x="825312" y="125015"/>
                </a:lnTo>
                <a:lnTo>
                  <a:pt x="933450" y="218159"/>
                </a:lnTo>
                <a:lnTo>
                  <a:pt x="933450" y="219670"/>
                </a:lnTo>
                <a:cubicBezTo>
                  <a:pt x="622300" y="324841"/>
                  <a:pt x="311150" y="114498"/>
                  <a:pt x="0" y="21967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733740" y="1305912"/>
            <a:ext cx="612668" cy="3135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i="1" dirty="0">
                <a:solidFill>
                  <a:schemeClr val="bg1"/>
                </a:solidFill>
              </a:rPr>
              <a:t>INDEX</a:t>
            </a:r>
          </a:p>
        </p:txBody>
      </p:sp>
      <p:sp>
        <p:nvSpPr>
          <p:cNvPr id="30" name="자유형 29"/>
          <p:cNvSpPr/>
          <p:nvPr/>
        </p:nvSpPr>
        <p:spPr>
          <a:xfrm>
            <a:off x="6522437" y="4399985"/>
            <a:ext cx="1020291" cy="369837"/>
          </a:xfrm>
          <a:custGeom>
            <a:avLst/>
            <a:gdLst>
              <a:gd name="connsiteX0" fmla="*/ 0 w 933450"/>
              <a:gd name="connsiteY0" fmla="*/ 219670 h 250030"/>
              <a:gd name="connsiteX1" fmla="*/ 0 w 933450"/>
              <a:gd name="connsiteY1" fmla="*/ 30361 h 250030"/>
              <a:gd name="connsiteX2" fmla="*/ 933450 w 933450"/>
              <a:gd name="connsiteY2" fmla="*/ 30361 h 250030"/>
              <a:gd name="connsiteX3" fmla="*/ 933450 w 933450"/>
              <a:gd name="connsiteY3" fmla="*/ 31872 h 250030"/>
              <a:gd name="connsiteX4" fmla="*/ 825312 w 933450"/>
              <a:gd name="connsiteY4" fmla="*/ 125015 h 250030"/>
              <a:gd name="connsiteX5" fmla="*/ 933450 w 933450"/>
              <a:gd name="connsiteY5" fmla="*/ 218159 h 250030"/>
              <a:gd name="connsiteX6" fmla="*/ 933450 w 933450"/>
              <a:gd name="connsiteY6" fmla="*/ 219670 h 250030"/>
              <a:gd name="connsiteX7" fmla="*/ 0 w 933450"/>
              <a:gd name="connsiteY7" fmla="*/ 219670 h 250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3450" h="250030">
                <a:moveTo>
                  <a:pt x="0" y="219670"/>
                </a:moveTo>
                <a:lnTo>
                  <a:pt x="0" y="30361"/>
                </a:lnTo>
                <a:cubicBezTo>
                  <a:pt x="311150" y="-74811"/>
                  <a:pt x="622300" y="135532"/>
                  <a:pt x="933450" y="30361"/>
                </a:cubicBezTo>
                <a:lnTo>
                  <a:pt x="933450" y="31872"/>
                </a:lnTo>
                <a:lnTo>
                  <a:pt x="825312" y="125015"/>
                </a:lnTo>
                <a:lnTo>
                  <a:pt x="933450" y="218159"/>
                </a:lnTo>
                <a:lnTo>
                  <a:pt x="933450" y="219670"/>
                </a:lnTo>
                <a:cubicBezTo>
                  <a:pt x="622300" y="324841"/>
                  <a:pt x="311150" y="114498"/>
                  <a:pt x="0" y="21967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777882" y="4399984"/>
            <a:ext cx="607859" cy="3135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i="1" dirty="0" smtClean="0">
                <a:solidFill>
                  <a:schemeClr val="bg1"/>
                </a:solidFill>
              </a:rPr>
              <a:t>NAME</a:t>
            </a:r>
            <a:endParaRPr lang="en-US" altLang="ko-KR" sz="1100" b="1" i="1" dirty="0">
              <a:solidFill>
                <a:schemeClr val="bg1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 rot="16200000" flipH="1">
            <a:off x="1305814" y="960417"/>
            <a:ext cx="6037943" cy="4795611"/>
          </a:xfrm>
          <a:prstGeom prst="round2SameRect">
            <a:avLst>
              <a:gd name="adj1" fmla="val 16667"/>
              <a:gd name="adj2" fmla="val 2750"/>
            </a:avLst>
          </a:prstGeom>
          <a:solidFill>
            <a:srgbClr val="3B52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 rot="16200000" flipH="1">
            <a:off x="-671533" y="2950233"/>
            <a:ext cx="6025472" cy="828449"/>
          </a:xfrm>
          <a:custGeom>
            <a:avLst/>
            <a:gdLst>
              <a:gd name="connsiteX0" fmla="*/ 0 w 6025472"/>
              <a:gd name="connsiteY0" fmla="*/ 675573 h 828449"/>
              <a:gd name="connsiteX1" fmla="*/ 75612 w 6025472"/>
              <a:gd name="connsiteY1" fmla="*/ 671755 h 828449"/>
              <a:gd name="connsiteX2" fmla="*/ 5554116 w 6025472"/>
              <a:gd name="connsiteY2" fmla="*/ 671755 h 828449"/>
              <a:gd name="connsiteX3" fmla="*/ 6001003 w 6025472"/>
              <a:gd name="connsiteY3" fmla="*/ 808260 h 828449"/>
              <a:gd name="connsiteX4" fmla="*/ 6025472 w 6025472"/>
              <a:gd name="connsiteY4" fmla="*/ 828449 h 828449"/>
              <a:gd name="connsiteX5" fmla="*/ 6025472 w 6025472"/>
              <a:gd name="connsiteY5" fmla="*/ 799284 h 828449"/>
              <a:gd name="connsiteX6" fmla="*/ 5226188 w 6025472"/>
              <a:gd name="connsiteY6" fmla="*/ 0 h 828449"/>
              <a:gd name="connsiteX7" fmla="*/ 786813 w 6025472"/>
              <a:gd name="connsiteY7" fmla="*/ 0 h 828449"/>
              <a:gd name="connsiteX8" fmla="*/ 3768 w 6025472"/>
              <a:gd name="connsiteY8" fmla="*/ 638201 h 828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25472" h="828449">
                <a:moveTo>
                  <a:pt x="0" y="675573"/>
                </a:moveTo>
                <a:lnTo>
                  <a:pt x="75612" y="671755"/>
                </a:lnTo>
                <a:lnTo>
                  <a:pt x="5554116" y="671755"/>
                </a:lnTo>
                <a:cubicBezTo>
                  <a:pt x="5719653" y="671755"/>
                  <a:pt x="5873436" y="722078"/>
                  <a:pt x="6001003" y="808260"/>
                </a:cubicBezTo>
                <a:lnTo>
                  <a:pt x="6025472" y="828449"/>
                </a:lnTo>
                <a:lnTo>
                  <a:pt x="6025472" y="799284"/>
                </a:lnTo>
                <a:cubicBezTo>
                  <a:pt x="6025472" y="357852"/>
                  <a:pt x="5667620" y="0"/>
                  <a:pt x="5226188" y="0"/>
                </a:cubicBezTo>
                <a:lnTo>
                  <a:pt x="786813" y="0"/>
                </a:lnTo>
                <a:cubicBezTo>
                  <a:pt x="400560" y="0"/>
                  <a:pt x="78298" y="273980"/>
                  <a:pt x="3768" y="638201"/>
                </a:cubicBezTo>
                <a:close/>
              </a:path>
            </a:pathLst>
          </a:custGeom>
          <a:solidFill>
            <a:schemeClr val="tx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16200000">
            <a:off x="3697441" y="3270518"/>
            <a:ext cx="1328056" cy="452242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622683" y="4867702"/>
            <a:ext cx="959122" cy="1328057"/>
          </a:xfrm>
          <a:prstGeom prst="rect">
            <a:avLst/>
          </a:prstGeom>
          <a:solidFill>
            <a:srgbClr val="8BC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 rot="16200000">
            <a:off x="3984953" y="2983002"/>
            <a:ext cx="753030" cy="4522428"/>
          </a:xfrm>
          <a:custGeom>
            <a:avLst/>
            <a:gdLst>
              <a:gd name="connsiteX0" fmla="*/ 753030 w 753030"/>
              <a:gd name="connsiteY0" fmla="*/ 664028 h 4522428"/>
              <a:gd name="connsiteX1" fmla="*/ 753030 w 753030"/>
              <a:gd name="connsiteY1" fmla="*/ 4522428 h 4522428"/>
              <a:gd name="connsiteX2" fmla="*/ 594515 w 753030"/>
              <a:gd name="connsiteY2" fmla="*/ 4522428 h 4522428"/>
              <a:gd name="connsiteX3" fmla="*/ 594516 w 753030"/>
              <a:gd name="connsiteY3" fmla="*/ 734512 h 4522428"/>
              <a:gd name="connsiteX4" fmla="*/ 3469 w 753030"/>
              <a:gd name="connsiteY4" fmla="*/ 9322 h 4522428"/>
              <a:gd name="connsiteX5" fmla="*/ 0 w 753030"/>
              <a:gd name="connsiteY5" fmla="*/ 8972 h 4522428"/>
              <a:gd name="connsiteX6" fmla="*/ 89002 w 753030"/>
              <a:gd name="connsiteY6" fmla="*/ 0 h 4522428"/>
              <a:gd name="connsiteX7" fmla="*/ 753030 w 753030"/>
              <a:gd name="connsiteY7" fmla="*/ 664028 h 452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030" h="4522428">
                <a:moveTo>
                  <a:pt x="753030" y="664028"/>
                </a:moveTo>
                <a:lnTo>
                  <a:pt x="753030" y="4522428"/>
                </a:lnTo>
                <a:lnTo>
                  <a:pt x="594515" y="4522428"/>
                </a:lnTo>
                <a:lnTo>
                  <a:pt x="594516" y="734512"/>
                </a:lnTo>
                <a:cubicBezTo>
                  <a:pt x="594516" y="376797"/>
                  <a:pt x="340779" y="78346"/>
                  <a:pt x="3469" y="9322"/>
                </a:cubicBezTo>
                <a:lnTo>
                  <a:pt x="0" y="8972"/>
                </a:lnTo>
                <a:lnTo>
                  <a:pt x="89002" y="0"/>
                </a:lnTo>
                <a:cubicBezTo>
                  <a:pt x="455735" y="0"/>
                  <a:pt x="753030" y="297295"/>
                  <a:pt x="753030" y="66402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 rot="5400000">
            <a:off x="2949001" y="5581767"/>
            <a:ext cx="455670" cy="364954"/>
          </a:xfrm>
          <a:custGeom>
            <a:avLst/>
            <a:gdLst>
              <a:gd name="connsiteX0" fmla="*/ 0 w 595254"/>
              <a:gd name="connsiteY0" fmla="*/ 620689 h 620689"/>
              <a:gd name="connsiteX1" fmla="*/ 0 w 595254"/>
              <a:gd name="connsiteY1" fmla="*/ 0 h 620689"/>
              <a:gd name="connsiteX2" fmla="*/ 595254 w 595254"/>
              <a:gd name="connsiteY2" fmla="*/ 0 h 620689"/>
              <a:gd name="connsiteX3" fmla="*/ 284910 w 595254"/>
              <a:gd name="connsiteY3" fmla="*/ 310344 h 620689"/>
              <a:gd name="connsiteX4" fmla="*/ 595254 w 595254"/>
              <a:gd name="connsiteY4" fmla="*/ 620689 h 620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5254" h="620689">
                <a:moveTo>
                  <a:pt x="0" y="620689"/>
                </a:moveTo>
                <a:lnTo>
                  <a:pt x="0" y="0"/>
                </a:lnTo>
                <a:lnTo>
                  <a:pt x="595254" y="0"/>
                </a:lnTo>
                <a:lnTo>
                  <a:pt x="284910" y="310344"/>
                </a:lnTo>
                <a:lnTo>
                  <a:pt x="595254" y="620689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755428" y="5522642"/>
            <a:ext cx="1073117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735182" y="2311088"/>
            <a:ext cx="37790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+mn-ea"/>
              </a:rPr>
              <a:t>Java Study</a:t>
            </a:r>
            <a:endParaRPr lang="ko-KR" altLang="en-US" sz="3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200571" y="289586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456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자유형 56"/>
          <p:cNvSpPr/>
          <p:nvPr/>
        </p:nvSpPr>
        <p:spPr>
          <a:xfrm rot="16200000" flipH="1">
            <a:off x="2574473" y="-2250620"/>
            <a:ext cx="6857998" cy="11359244"/>
          </a:xfrm>
          <a:custGeom>
            <a:avLst/>
            <a:gdLst>
              <a:gd name="connsiteX0" fmla="*/ 0 w 6857998"/>
              <a:gd name="connsiteY0" fmla="*/ 0 h 11359244"/>
              <a:gd name="connsiteX1" fmla="*/ 0 w 6857998"/>
              <a:gd name="connsiteY1" fmla="*/ 11359244 h 11359244"/>
              <a:gd name="connsiteX2" fmla="*/ 781044 w 6857998"/>
              <a:gd name="connsiteY2" fmla="*/ 11359244 h 11359244"/>
              <a:gd name="connsiteX3" fmla="*/ 781044 w 6857998"/>
              <a:gd name="connsiteY3" fmla="*/ 11239260 h 11359244"/>
              <a:gd name="connsiteX4" fmla="*/ 1103083 w 6857998"/>
              <a:gd name="connsiteY4" fmla="*/ 11239260 h 11359244"/>
              <a:gd name="connsiteX5" fmla="*/ 1103083 w 6857998"/>
              <a:gd name="connsiteY5" fmla="*/ 11239047 h 11359244"/>
              <a:gd name="connsiteX6" fmla="*/ 6611252 w 6857998"/>
              <a:gd name="connsiteY6" fmla="*/ 11239047 h 11359244"/>
              <a:gd name="connsiteX7" fmla="*/ 6611252 w 6857998"/>
              <a:gd name="connsiteY7" fmla="*/ 11359244 h 11359244"/>
              <a:gd name="connsiteX8" fmla="*/ 6857998 w 6857998"/>
              <a:gd name="connsiteY8" fmla="*/ 11359244 h 11359244"/>
              <a:gd name="connsiteX9" fmla="*/ 6857998 w 6857998"/>
              <a:gd name="connsiteY9" fmla="*/ 3067102 h 11359244"/>
              <a:gd name="connsiteX10" fmla="*/ 3790896 w 6857998"/>
              <a:gd name="connsiteY10" fmla="*/ 0 h 113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57998" h="11359244">
                <a:moveTo>
                  <a:pt x="0" y="0"/>
                </a:moveTo>
                <a:lnTo>
                  <a:pt x="0" y="11359244"/>
                </a:lnTo>
                <a:lnTo>
                  <a:pt x="781044" y="11359244"/>
                </a:lnTo>
                <a:lnTo>
                  <a:pt x="781044" y="11239260"/>
                </a:lnTo>
                <a:lnTo>
                  <a:pt x="1103083" y="11239260"/>
                </a:lnTo>
                <a:lnTo>
                  <a:pt x="1103083" y="11239047"/>
                </a:lnTo>
                <a:lnTo>
                  <a:pt x="6611252" y="11239047"/>
                </a:lnTo>
                <a:lnTo>
                  <a:pt x="6611252" y="11359244"/>
                </a:lnTo>
                <a:lnTo>
                  <a:pt x="6857998" y="11359244"/>
                </a:lnTo>
                <a:lnTo>
                  <a:pt x="6857998" y="3067102"/>
                </a:lnTo>
                <a:cubicBezTo>
                  <a:pt x="6857998" y="1373188"/>
                  <a:pt x="5484810" y="0"/>
                  <a:pt x="3790896" y="0"/>
                </a:cubicBezTo>
                <a:close/>
              </a:path>
            </a:pathLst>
          </a:custGeom>
          <a:solidFill>
            <a:srgbClr val="3B52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 rot="16200000" flipH="1">
            <a:off x="-1185778" y="1509630"/>
            <a:ext cx="6857998" cy="3838744"/>
          </a:xfrm>
          <a:custGeom>
            <a:avLst/>
            <a:gdLst>
              <a:gd name="connsiteX0" fmla="*/ 0 w 6857998"/>
              <a:gd name="connsiteY0" fmla="*/ 0 h 3838744"/>
              <a:gd name="connsiteX1" fmla="*/ 0 w 6857998"/>
              <a:gd name="connsiteY1" fmla="*/ 1066799 h 3838744"/>
              <a:gd name="connsiteX2" fmla="*/ 3279727 w 6857998"/>
              <a:gd name="connsiteY2" fmla="*/ 1066799 h 3838744"/>
              <a:gd name="connsiteX3" fmla="*/ 6857804 w 6857998"/>
              <a:gd name="connsiteY3" fmla="*/ 3837900 h 3838744"/>
              <a:gd name="connsiteX4" fmla="*/ 6857998 w 6857998"/>
              <a:gd name="connsiteY4" fmla="*/ 3838744 h 3838744"/>
              <a:gd name="connsiteX5" fmla="*/ 6857998 w 6857998"/>
              <a:gd name="connsiteY5" fmla="*/ 3067102 h 3838744"/>
              <a:gd name="connsiteX6" fmla="*/ 3790896 w 6857998"/>
              <a:gd name="connsiteY6" fmla="*/ 0 h 3838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7998" h="3838744">
                <a:moveTo>
                  <a:pt x="0" y="0"/>
                </a:moveTo>
                <a:lnTo>
                  <a:pt x="0" y="1066799"/>
                </a:lnTo>
                <a:lnTo>
                  <a:pt x="3279727" y="1066799"/>
                </a:lnTo>
                <a:cubicBezTo>
                  <a:pt x="5001274" y="1066799"/>
                  <a:pt x="6447796" y="2244328"/>
                  <a:pt x="6857804" y="3837900"/>
                </a:cubicBezTo>
                <a:lnTo>
                  <a:pt x="6857998" y="3838744"/>
                </a:lnTo>
                <a:lnTo>
                  <a:pt x="6857998" y="3067102"/>
                </a:lnTo>
                <a:cubicBezTo>
                  <a:pt x="6857998" y="1373188"/>
                  <a:pt x="5484810" y="0"/>
                  <a:pt x="3790896" y="0"/>
                </a:cubicBezTo>
                <a:close/>
              </a:path>
            </a:pathLst>
          </a:custGeom>
          <a:solidFill>
            <a:schemeClr val="tx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양쪽 모서리가 둥근 사각형 5"/>
          <p:cNvSpPr/>
          <p:nvPr/>
        </p:nvSpPr>
        <p:spPr>
          <a:xfrm rot="16200000">
            <a:off x="3178058" y="-1773797"/>
            <a:ext cx="5830206" cy="109398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/>
              <a:t>자바에서 제공되는 표준</a:t>
            </a:r>
            <a:r>
              <a:rPr lang="en-US" altLang="ko-KR"/>
              <a:t>API</a:t>
            </a:r>
            <a:r>
              <a:rPr lang="ko-KR" altLang="en-US"/>
              <a:t>에서 한 개의 추상메서드를 가지는 인터페이스는 모두 람다식을 이용해서 익명 구현 객체 표현이 가능하다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56" name="자유형 55"/>
          <p:cNvSpPr/>
          <p:nvPr/>
        </p:nvSpPr>
        <p:spPr>
          <a:xfrm rot="16200000">
            <a:off x="4427393" y="-3023134"/>
            <a:ext cx="3331535" cy="10939898"/>
          </a:xfrm>
          <a:custGeom>
            <a:avLst/>
            <a:gdLst>
              <a:gd name="connsiteX0" fmla="*/ 3331535 w 3331535"/>
              <a:gd name="connsiteY0" fmla="*/ 2915103 h 10939898"/>
              <a:gd name="connsiteX1" fmla="*/ 3331535 w 3331535"/>
              <a:gd name="connsiteY1" fmla="*/ 10939898 h 10939898"/>
              <a:gd name="connsiteX2" fmla="*/ 3014036 w 3331535"/>
              <a:gd name="connsiteY2" fmla="*/ 10939898 h 10939898"/>
              <a:gd name="connsiteX3" fmla="*/ 3014036 w 3331535"/>
              <a:gd name="connsiteY3" fmla="*/ 3070359 h 10939898"/>
              <a:gd name="connsiteX4" fmla="*/ 286227 w 3331535"/>
              <a:gd name="connsiteY4" fmla="*/ 47571 h 10939898"/>
              <a:gd name="connsiteX5" fmla="*/ 0 w 3331535"/>
              <a:gd name="connsiteY5" fmla="*/ 33117 h 10939898"/>
              <a:gd name="connsiteX6" fmla="*/ 118380 w 3331535"/>
              <a:gd name="connsiteY6" fmla="*/ 15051 h 10939898"/>
              <a:gd name="connsiteX7" fmla="*/ 416432 w 3331535"/>
              <a:gd name="connsiteY7" fmla="*/ 0 h 10939898"/>
              <a:gd name="connsiteX8" fmla="*/ 3331535 w 3331535"/>
              <a:gd name="connsiteY8" fmla="*/ 2915103 h 10939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31535" h="10939898">
                <a:moveTo>
                  <a:pt x="3331535" y="2915103"/>
                </a:moveTo>
                <a:lnTo>
                  <a:pt x="3331535" y="10939898"/>
                </a:lnTo>
                <a:lnTo>
                  <a:pt x="3014036" y="10939898"/>
                </a:lnTo>
                <a:lnTo>
                  <a:pt x="3014036" y="3070359"/>
                </a:lnTo>
                <a:cubicBezTo>
                  <a:pt x="3014036" y="1497137"/>
                  <a:pt x="1818397" y="203171"/>
                  <a:pt x="286227" y="47571"/>
                </a:cubicBezTo>
                <a:lnTo>
                  <a:pt x="0" y="33117"/>
                </a:lnTo>
                <a:lnTo>
                  <a:pt x="118380" y="15051"/>
                </a:lnTo>
                <a:cubicBezTo>
                  <a:pt x="216377" y="5099"/>
                  <a:pt x="315809" y="0"/>
                  <a:pt x="416432" y="0"/>
                </a:cubicBezTo>
                <a:cubicBezTo>
                  <a:pt x="2026399" y="0"/>
                  <a:pt x="3331535" y="1305136"/>
                  <a:pt x="3331535" y="291510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86008" y="70137"/>
            <a:ext cx="6172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</a:t>
            </a:r>
            <a:r>
              <a:rPr lang="en-US" altLang="ko-KR" sz="320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ollect() </a:t>
            </a:r>
            <a:r>
              <a:rPr lang="ko-KR" altLang="en-US" sz="320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예제</a:t>
            </a:r>
            <a:endParaRPr lang="en-US" altLang="ko-KR" sz="3200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30352" t="37198" r="34509" b="32762"/>
          <a:stretch/>
        </p:blipFill>
        <p:spPr>
          <a:xfrm>
            <a:off x="2697000" y="1805510"/>
            <a:ext cx="7926803" cy="378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36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자유형 56"/>
          <p:cNvSpPr/>
          <p:nvPr/>
        </p:nvSpPr>
        <p:spPr>
          <a:xfrm rot="16200000" flipH="1">
            <a:off x="2574473" y="-2250620"/>
            <a:ext cx="6857998" cy="11359244"/>
          </a:xfrm>
          <a:custGeom>
            <a:avLst/>
            <a:gdLst>
              <a:gd name="connsiteX0" fmla="*/ 0 w 6857998"/>
              <a:gd name="connsiteY0" fmla="*/ 0 h 11359244"/>
              <a:gd name="connsiteX1" fmla="*/ 0 w 6857998"/>
              <a:gd name="connsiteY1" fmla="*/ 11359244 h 11359244"/>
              <a:gd name="connsiteX2" fmla="*/ 781044 w 6857998"/>
              <a:gd name="connsiteY2" fmla="*/ 11359244 h 11359244"/>
              <a:gd name="connsiteX3" fmla="*/ 781044 w 6857998"/>
              <a:gd name="connsiteY3" fmla="*/ 11239260 h 11359244"/>
              <a:gd name="connsiteX4" fmla="*/ 1103083 w 6857998"/>
              <a:gd name="connsiteY4" fmla="*/ 11239260 h 11359244"/>
              <a:gd name="connsiteX5" fmla="*/ 1103083 w 6857998"/>
              <a:gd name="connsiteY5" fmla="*/ 11239047 h 11359244"/>
              <a:gd name="connsiteX6" fmla="*/ 6611252 w 6857998"/>
              <a:gd name="connsiteY6" fmla="*/ 11239047 h 11359244"/>
              <a:gd name="connsiteX7" fmla="*/ 6611252 w 6857998"/>
              <a:gd name="connsiteY7" fmla="*/ 11359244 h 11359244"/>
              <a:gd name="connsiteX8" fmla="*/ 6857998 w 6857998"/>
              <a:gd name="connsiteY8" fmla="*/ 11359244 h 11359244"/>
              <a:gd name="connsiteX9" fmla="*/ 6857998 w 6857998"/>
              <a:gd name="connsiteY9" fmla="*/ 3067102 h 11359244"/>
              <a:gd name="connsiteX10" fmla="*/ 3790896 w 6857998"/>
              <a:gd name="connsiteY10" fmla="*/ 0 h 113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57998" h="11359244">
                <a:moveTo>
                  <a:pt x="0" y="0"/>
                </a:moveTo>
                <a:lnTo>
                  <a:pt x="0" y="11359244"/>
                </a:lnTo>
                <a:lnTo>
                  <a:pt x="781044" y="11359244"/>
                </a:lnTo>
                <a:lnTo>
                  <a:pt x="781044" y="11239260"/>
                </a:lnTo>
                <a:lnTo>
                  <a:pt x="1103083" y="11239260"/>
                </a:lnTo>
                <a:lnTo>
                  <a:pt x="1103083" y="11239047"/>
                </a:lnTo>
                <a:lnTo>
                  <a:pt x="6611252" y="11239047"/>
                </a:lnTo>
                <a:lnTo>
                  <a:pt x="6611252" y="11359244"/>
                </a:lnTo>
                <a:lnTo>
                  <a:pt x="6857998" y="11359244"/>
                </a:lnTo>
                <a:lnTo>
                  <a:pt x="6857998" y="3067102"/>
                </a:lnTo>
                <a:cubicBezTo>
                  <a:pt x="6857998" y="1373188"/>
                  <a:pt x="5484810" y="0"/>
                  <a:pt x="3790896" y="0"/>
                </a:cubicBezTo>
                <a:close/>
              </a:path>
            </a:pathLst>
          </a:custGeom>
          <a:solidFill>
            <a:srgbClr val="3B52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자유형 12"/>
          <p:cNvSpPr/>
          <p:nvPr/>
        </p:nvSpPr>
        <p:spPr>
          <a:xfrm rot="16200000" flipH="1">
            <a:off x="-1185778" y="1509630"/>
            <a:ext cx="6857998" cy="3838744"/>
          </a:xfrm>
          <a:custGeom>
            <a:avLst/>
            <a:gdLst>
              <a:gd name="connsiteX0" fmla="*/ 0 w 6857998"/>
              <a:gd name="connsiteY0" fmla="*/ 0 h 3838744"/>
              <a:gd name="connsiteX1" fmla="*/ 0 w 6857998"/>
              <a:gd name="connsiteY1" fmla="*/ 1066799 h 3838744"/>
              <a:gd name="connsiteX2" fmla="*/ 3279727 w 6857998"/>
              <a:gd name="connsiteY2" fmla="*/ 1066799 h 3838744"/>
              <a:gd name="connsiteX3" fmla="*/ 6857804 w 6857998"/>
              <a:gd name="connsiteY3" fmla="*/ 3837900 h 3838744"/>
              <a:gd name="connsiteX4" fmla="*/ 6857998 w 6857998"/>
              <a:gd name="connsiteY4" fmla="*/ 3838744 h 3838744"/>
              <a:gd name="connsiteX5" fmla="*/ 6857998 w 6857998"/>
              <a:gd name="connsiteY5" fmla="*/ 3067102 h 3838744"/>
              <a:gd name="connsiteX6" fmla="*/ 3790896 w 6857998"/>
              <a:gd name="connsiteY6" fmla="*/ 0 h 3838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7998" h="3838744">
                <a:moveTo>
                  <a:pt x="0" y="0"/>
                </a:moveTo>
                <a:lnTo>
                  <a:pt x="0" y="1066799"/>
                </a:lnTo>
                <a:lnTo>
                  <a:pt x="3279727" y="1066799"/>
                </a:lnTo>
                <a:cubicBezTo>
                  <a:pt x="5001274" y="1066799"/>
                  <a:pt x="6447796" y="2244328"/>
                  <a:pt x="6857804" y="3837900"/>
                </a:cubicBezTo>
                <a:lnTo>
                  <a:pt x="6857998" y="3838744"/>
                </a:lnTo>
                <a:lnTo>
                  <a:pt x="6857998" y="3067102"/>
                </a:lnTo>
                <a:cubicBezTo>
                  <a:pt x="6857998" y="1373188"/>
                  <a:pt x="5484810" y="0"/>
                  <a:pt x="3790896" y="0"/>
                </a:cubicBezTo>
                <a:close/>
              </a:path>
            </a:pathLst>
          </a:custGeom>
          <a:solidFill>
            <a:schemeClr val="tx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양쪽 모서리가 둥근 사각형 5"/>
          <p:cNvSpPr/>
          <p:nvPr/>
        </p:nvSpPr>
        <p:spPr>
          <a:xfrm rot="16200000">
            <a:off x="3238050" y="-1766184"/>
            <a:ext cx="5830206" cy="109398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자유형 55"/>
          <p:cNvSpPr/>
          <p:nvPr/>
        </p:nvSpPr>
        <p:spPr>
          <a:xfrm rot="16200000">
            <a:off x="4427393" y="-3023134"/>
            <a:ext cx="3331535" cy="10939898"/>
          </a:xfrm>
          <a:custGeom>
            <a:avLst/>
            <a:gdLst>
              <a:gd name="connsiteX0" fmla="*/ 3331535 w 3331535"/>
              <a:gd name="connsiteY0" fmla="*/ 2915103 h 10939898"/>
              <a:gd name="connsiteX1" fmla="*/ 3331535 w 3331535"/>
              <a:gd name="connsiteY1" fmla="*/ 10939898 h 10939898"/>
              <a:gd name="connsiteX2" fmla="*/ 3014036 w 3331535"/>
              <a:gd name="connsiteY2" fmla="*/ 10939898 h 10939898"/>
              <a:gd name="connsiteX3" fmla="*/ 3014036 w 3331535"/>
              <a:gd name="connsiteY3" fmla="*/ 3070359 h 10939898"/>
              <a:gd name="connsiteX4" fmla="*/ 286227 w 3331535"/>
              <a:gd name="connsiteY4" fmla="*/ 47571 h 10939898"/>
              <a:gd name="connsiteX5" fmla="*/ 0 w 3331535"/>
              <a:gd name="connsiteY5" fmla="*/ 33117 h 10939898"/>
              <a:gd name="connsiteX6" fmla="*/ 118380 w 3331535"/>
              <a:gd name="connsiteY6" fmla="*/ 15051 h 10939898"/>
              <a:gd name="connsiteX7" fmla="*/ 416432 w 3331535"/>
              <a:gd name="connsiteY7" fmla="*/ 0 h 10939898"/>
              <a:gd name="connsiteX8" fmla="*/ 3331535 w 3331535"/>
              <a:gd name="connsiteY8" fmla="*/ 2915103 h 10939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31535" h="10939898">
                <a:moveTo>
                  <a:pt x="3331535" y="2915103"/>
                </a:moveTo>
                <a:lnTo>
                  <a:pt x="3331535" y="10939898"/>
                </a:lnTo>
                <a:lnTo>
                  <a:pt x="3014036" y="10939898"/>
                </a:lnTo>
                <a:lnTo>
                  <a:pt x="3014036" y="3070359"/>
                </a:lnTo>
                <a:cubicBezTo>
                  <a:pt x="3014036" y="1497137"/>
                  <a:pt x="1818397" y="203171"/>
                  <a:pt x="286227" y="47571"/>
                </a:cubicBezTo>
                <a:lnTo>
                  <a:pt x="0" y="33117"/>
                </a:lnTo>
                <a:lnTo>
                  <a:pt x="118380" y="15051"/>
                </a:lnTo>
                <a:cubicBezTo>
                  <a:pt x="216377" y="5099"/>
                  <a:pt x="315809" y="0"/>
                  <a:pt x="416432" y="0"/>
                </a:cubicBezTo>
                <a:cubicBezTo>
                  <a:pt x="2026399" y="0"/>
                  <a:pt x="3331535" y="1305136"/>
                  <a:pt x="3331535" y="291510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86008" y="70137"/>
            <a:ext cx="6172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스트림이란</a:t>
            </a:r>
            <a:r>
              <a:rPr lang="en-US" altLang="ko-KR" sz="320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?</a:t>
            </a:r>
            <a:endParaRPr lang="en-US" altLang="ko-KR" sz="3200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56459" y="1659286"/>
            <a:ext cx="10006014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 smtClean="0"/>
              <a:t> 스트림</a:t>
            </a:r>
            <a:r>
              <a:rPr lang="en-US" altLang="ko-KR" sz="2800" dirty="0" smtClean="0"/>
              <a:t>(Stream)</a:t>
            </a:r>
            <a:r>
              <a:rPr lang="ko-KR" altLang="en-US" sz="2800" dirty="0" smtClean="0"/>
              <a:t>이란?</a:t>
            </a:r>
            <a:endParaRPr lang="ko-KR" altLang="en-US" sz="2800" dirty="0"/>
          </a:p>
          <a:p>
            <a:r>
              <a:rPr lang="ko-KR" altLang="en-US" sz="2000" dirty="0" smtClean="0"/>
              <a:t>▶람다를 활용할 수 있는 기술 중 하나이다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  <a:p>
            <a:r>
              <a:rPr lang="en-US" altLang="ko-KR" sz="2000" dirty="0" smtClean="0"/>
              <a:t>Ex1. </a:t>
            </a:r>
            <a:r>
              <a:rPr lang="ko-KR" altLang="en-US" sz="2000" dirty="0" smtClean="0"/>
              <a:t>컬렉션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배열 포함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의 저장 요소를 하나씩 참조해서 </a:t>
            </a:r>
            <a:r>
              <a:rPr lang="ko-KR" altLang="en-US" sz="2000" dirty="0" err="1" smtClean="0"/>
              <a:t>람다식으로</a:t>
            </a:r>
            <a:r>
              <a:rPr lang="ko-KR" altLang="en-US" sz="2000" dirty="0" smtClean="0"/>
              <a:t> 처리 </a:t>
            </a:r>
            <a:endParaRPr lang="ko-KR" altLang="en-US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27663" t="38590" r="38179" b="46584"/>
          <a:stretch/>
        </p:blipFill>
        <p:spPr>
          <a:xfrm>
            <a:off x="1689836" y="2752772"/>
            <a:ext cx="7794405" cy="190198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l="27500" t="55451" r="38341" b="36991"/>
          <a:stretch/>
        </p:blipFill>
        <p:spPr>
          <a:xfrm>
            <a:off x="1689836" y="4939888"/>
            <a:ext cx="9138159" cy="113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9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자유형 56"/>
          <p:cNvSpPr/>
          <p:nvPr/>
        </p:nvSpPr>
        <p:spPr>
          <a:xfrm rot="16200000" flipH="1">
            <a:off x="2574473" y="-2250620"/>
            <a:ext cx="6857998" cy="11359244"/>
          </a:xfrm>
          <a:custGeom>
            <a:avLst/>
            <a:gdLst>
              <a:gd name="connsiteX0" fmla="*/ 0 w 6857998"/>
              <a:gd name="connsiteY0" fmla="*/ 0 h 11359244"/>
              <a:gd name="connsiteX1" fmla="*/ 0 w 6857998"/>
              <a:gd name="connsiteY1" fmla="*/ 11359244 h 11359244"/>
              <a:gd name="connsiteX2" fmla="*/ 781044 w 6857998"/>
              <a:gd name="connsiteY2" fmla="*/ 11359244 h 11359244"/>
              <a:gd name="connsiteX3" fmla="*/ 781044 w 6857998"/>
              <a:gd name="connsiteY3" fmla="*/ 11239260 h 11359244"/>
              <a:gd name="connsiteX4" fmla="*/ 1103083 w 6857998"/>
              <a:gd name="connsiteY4" fmla="*/ 11239260 h 11359244"/>
              <a:gd name="connsiteX5" fmla="*/ 1103083 w 6857998"/>
              <a:gd name="connsiteY5" fmla="*/ 11239047 h 11359244"/>
              <a:gd name="connsiteX6" fmla="*/ 6611252 w 6857998"/>
              <a:gd name="connsiteY6" fmla="*/ 11239047 h 11359244"/>
              <a:gd name="connsiteX7" fmla="*/ 6611252 w 6857998"/>
              <a:gd name="connsiteY7" fmla="*/ 11359244 h 11359244"/>
              <a:gd name="connsiteX8" fmla="*/ 6857998 w 6857998"/>
              <a:gd name="connsiteY8" fmla="*/ 11359244 h 11359244"/>
              <a:gd name="connsiteX9" fmla="*/ 6857998 w 6857998"/>
              <a:gd name="connsiteY9" fmla="*/ 3067102 h 11359244"/>
              <a:gd name="connsiteX10" fmla="*/ 3790896 w 6857998"/>
              <a:gd name="connsiteY10" fmla="*/ 0 h 113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57998" h="11359244">
                <a:moveTo>
                  <a:pt x="0" y="0"/>
                </a:moveTo>
                <a:lnTo>
                  <a:pt x="0" y="11359244"/>
                </a:lnTo>
                <a:lnTo>
                  <a:pt x="781044" y="11359244"/>
                </a:lnTo>
                <a:lnTo>
                  <a:pt x="781044" y="11239260"/>
                </a:lnTo>
                <a:lnTo>
                  <a:pt x="1103083" y="11239260"/>
                </a:lnTo>
                <a:lnTo>
                  <a:pt x="1103083" y="11239047"/>
                </a:lnTo>
                <a:lnTo>
                  <a:pt x="6611252" y="11239047"/>
                </a:lnTo>
                <a:lnTo>
                  <a:pt x="6611252" y="11359244"/>
                </a:lnTo>
                <a:lnTo>
                  <a:pt x="6857998" y="11359244"/>
                </a:lnTo>
                <a:lnTo>
                  <a:pt x="6857998" y="3067102"/>
                </a:lnTo>
                <a:cubicBezTo>
                  <a:pt x="6857998" y="1373188"/>
                  <a:pt x="5484810" y="0"/>
                  <a:pt x="3790896" y="0"/>
                </a:cubicBezTo>
                <a:close/>
              </a:path>
            </a:pathLst>
          </a:custGeom>
          <a:solidFill>
            <a:srgbClr val="3B52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자유형 12"/>
          <p:cNvSpPr/>
          <p:nvPr/>
        </p:nvSpPr>
        <p:spPr>
          <a:xfrm rot="16200000" flipH="1">
            <a:off x="-1185778" y="1509630"/>
            <a:ext cx="6857998" cy="3838744"/>
          </a:xfrm>
          <a:custGeom>
            <a:avLst/>
            <a:gdLst>
              <a:gd name="connsiteX0" fmla="*/ 0 w 6857998"/>
              <a:gd name="connsiteY0" fmla="*/ 0 h 3838744"/>
              <a:gd name="connsiteX1" fmla="*/ 0 w 6857998"/>
              <a:gd name="connsiteY1" fmla="*/ 1066799 h 3838744"/>
              <a:gd name="connsiteX2" fmla="*/ 3279727 w 6857998"/>
              <a:gd name="connsiteY2" fmla="*/ 1066799 h 3838744"/>
              <a:gd name="connsiteX3" fmla="*/ 6857804 w 6857998"/>
              <a:gd name="connsiteY3" fmla="*/ 3837900 h 3838744"/>
              <a:gd name="connsiteX4" fmla="*/ 6857998 w 6857998"/>
              <a:gd name="connsiteY4" fmla="*/ 3838744 h 3838744"/>
              <a:gd name="connsiteX5" fmla="*/ 6857998 w 6857998"/>
              <a:gd name="connsiteY5" fmla="*/ 3067102 h 3838744"/>
              <a:gd name="connsiteX6" fmla="*/ 3790896 w 6857998"/>
              <a:gd name="connsiteY6" fmla="*/ 0 h 3838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7998" h="3838744">
                <a:moveTo>
                  <a:pt x="0" y="0"/>
                </a:moveTo>
                <a:lnTo>
                  <a:pt x="0" y="1066799"/>
                </a:lnTo>
                <a:lnTo>
                  <a:pt x="3279727" y="1066799"/>
                </a:lnTo>
                <a:cubicBezTo>
                  <a:pt x="5001274" y="1066799"/>
                  <a:pt x="6447796" y="2244328"/>
                  <a:pt x="6857804" y="3837900"/>
                </a:cubicBezTo>
                <a:lnTo>
                  <a:pt x="6857998" y="3838744"/>
                </a:lnTo>
                <a:lnTo>
                  <a:pt x="6857998" y="3067102"/>
                </a:lnTo>
                <a:cubicBezTo>
                  <a:pt x="6857998" y="1373188"/>
                  <a:pt x="5484810" y="0"/>
                  <a:pt x="3790896" y="0"/>
                </a:cubicBezTo>
                <a:close/>
              </a:path>
            </a:pathLst>
          </a:custGeom>
          <a:solidFill>
            <a:schemeClr val="tx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양쪽 모서리가 둥근 사각형 5"/>
          <p:cNvSpPr/>
          <p:nvPr/>
        </p:nvSpPr>
        <p:spPr>
          <a:xfrm rot="16200000">
            <a:off x="3238050" y="-1766184"/>
            <a:ext cx="5830206" cy="109398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자유형 55"/>
          <p:cNvSpPr/>
          <p:nvPr/>
        </p:nvSpPr>
        <p:spPr>
          <a:xfrm rot="16200000">
            <a:off x="4427393" y="-3023134"/>
            <a:ext cx="3331535" cy="10939898"/>
          </a:xfrm>
          <a:custGeom>
            <a:avLst/>
            <a:gdLst>
              <a:gd name="connsiteX0" fmla="*/ 3331535 w 3331535"/>
              <a:gd name="connsiteY0" fmla="*/ 2915103 h 10939898"/>
              <a:gd name="connsiteX1" fmla="*/ 3331535 w 3331535"/>
              <a:gd name="connsiteY1" fmla="*/ 10939898 h 10939898"/>
              <a:gd name="connsiteX2" fmla="*/ 3014036 w 3331535"/>
              <a:gd name="connsiteY2" fmla="*/ 10939898 h 10939898"/>
              <a:gd name="connsiteX3" fmla="*/ 3014036 w 3331535"/>
              <a:gd name="connsiteY3" fmla="*/ 3070359 h 10939898"/>
              <a:gd name="connsiteX4" fmla="*/ 286227 w 3331535"/>
              <a:gd name="connsiteY4" fmla="*/ 47571 h 10939898"/>
              <a:gd name="connsiteX5" fmla="*/ 0 w 3331535"/>
              <a:gd name="connsiteY5" fmla="*/ 33117 h 10939898"/>
              <a:gd name="connsiteX6" fmla="*/ 118380 w 3331535"/>
              <a:gd name="connsiteY6" fmla="*/ 15051 h 10939898"/>
              <a:gd name="connsiteX7" fmla="*/ 416432 w 3331535"/>
              <a:gd name="connsiteY7" fmla="*/ 0 h 10939898"/>
              <a:gd name="connsiteX8" fmla="*/ 3331535 w 3331535"/>
              <a:gd name="connsiteY8" fmla="*/ 2915103 h 10939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31535" h="10939898">
                <a:moveTo>
                  <a:pt x="3331535" y="2915103"/>
                </a:moveTo>
                <a:lnTo>
                  <a:pt x="3331535" y="10939898"/>
                </a:lnTo>
                <a:lnTo>
                  <a:pt x="3014036" y="10939898"/>
                </a:lnTo>
                <a:lnTo>
                  <a:pt x="3014036" y="3070359"/>
                </a:lnTo>
                <a:cubicBezTo>
                  <a:pt x="3014036" y="1497137"/>
                  <a:pt x="1818397" y="203171"/>
                  <a:pt x="286227" y="47571"/>
                </a:cubicBezTo>
                <a:lnTo>
                  <a:pt x="0" y="33117"/>
                </a:lnTo>
                <a:lnTo>
                  <a:pt x="118380" y="15051"/>
                </a:lnTo>
                <a:cubicBezTo>
                  <a:pt x="216377" y="5099"/>
                  <a:pt x="315809" y="0"/>
                  <a:pt x="416432" y="0"/>
                </a:cubicBezTo>
                <a:cubicBezTo>
                  <a:pt x="2026399" y="0"/>
                  <a:pt x="3331535" y="1305136"/>
                  <a:pt x="3331535" y="291510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86008" y="70137"/>
            <a:ext cx="6172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스트림 </a:t>
            </a:r>
            <a:r>
              <a:rPr lang="ko-KR" altLang="en-US" sz="320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생성</a:t>
            </a:r>
            <a:endParaRPr lang="en-US" altLang="ko-KR" sz="3200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89760" y="1997840"/>
            <a:ext cx="77815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err="1" smtClean="0"/>
              <a:t>컬렉션으로부터</a:t>
            </a:r>
            <a:r>
              <a:rPr lang="ko-KR" altLang="en-US" sz="2800" dirty="0" smtClean="0"/>
              <a:t> 스트림 생성</a:t>
            </a:r>
            <a:endParaRPr lang="en-US" altLang="ko-KR" sz="2800" dirty="0" smtClean="0"/>
          </a:p>
          <a:p>
            <a:r>
              <a:rPr lang="en-US" altLang="ko-KR" sz="2400" dirty="0" smtClean="0"/>
              <a:t>List&lt;String&gt; list = </a:t>
            </a:r>
            <a:r>
              <a:rPr lang="en-US" altLang="ko-KR" sz="2400" dirty="0" err="1" smtClean="0"/>
              <a:t>Arrays.asList</a:t>
            </a:r>
            <a:r>
              <a:rPr lang="en-US" altLang="ko-KR" sz="2400" dirty="0" smtClean="0"/>
              <a:t>(“</a:t>
            </a:r>
            <a:r>
              <a:rPr lang="en-US" altLang="ko-KR" sz="2400" dirty="0" err="1" smtClean="0"/>
              <a:t>a”,”b”,”c</a:t>
            </a:r>
            <a:r>
              <a:rPr lang="en-US" altLang="ko-KR" sz="2400" dirty="0" smtClean="0"/>
              <a:t>”);</a:t>
            </a:r>
          </a:p>
          <a:p>
            <a:r>
              <a:rPr lang="en-US" altLang="ko-KR" sz="2400" dirty="0" smtClean="0"/>
              <a:t>Stream&lt;String&gt; stream =</a:t>
            </a:r>
            <a:r>
              <a:rPr lang="en-US" altLang="ko-KR" sz="2400" dirty="0" err="1" smtClean="0"/>
              <a:t>list.stream</a:t>
            </a:r>
            <a:r>
              <a:rPr lang="en-US" altLang="ko-KR" sz="2400" dirty="0" smtClean="0"/>
              <a:t>();</a:t>
            </a:r>
          </a:p>
          <a:p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배열로부터 스트림 생성</a:t>
            </a:r>
            <a:endParaRPr lang="en-US" altLang="ko-KR" sz="2800" dirty="0" smtClean="0"/>
          </a:p>
          <a:p>
            <a:r>
              <a:rPr lang="en-US" altLang="ko-KR" sz="2400" dirty="0" smtClean="0"/>
              <a:t>String[] </a:t>
            </a:r>
            <a:r>
              <a:rPr lang="en-US" altLang="ko-KR" sz="2400" dirty="0" err="1" smtClean="0"/>
              <a:t>strArray</a:t>
            </a:r>
            <a:r>
              <a:rPr lang="en-US" altLang="ko-KR" sz="2400" dirty="0" smtClean="0"/>
              <a:t> = {“</a:t>
            </a:r>
            <a:r>
              <a:rPr lang="ko-KR" altLang="en-US" sz="2400" dirty="0" smtClean="0"/>
              <a:t>홍길동</a:t>
            </a:r>
            <a:r>
              <a:rPr lang="en-US" altLang="ko-KR" sz="2400" dirty="0" smtClean="0"/>
              <a:t>”, “</a:t>
            </a:r>
            <a:r>
              <a:rPr lang="ko-KR" altLang="en-US" sz="2400" dirty="0" err="1" smtClean="0"/>
              <a:t>신용권</a:t>
            </a:r>
            <a:r>
              <a:rPr lang="en-US" altLang="ko-KR" sz="2400" dirty="0" smtClean="0"/>
              <a:t>”, “</a:t>
            </a:r>
            <a:r>
              <a:rPr lang="ko-KR" altLang="en-US" sz="2400" dirty="0" smtClean="0"/>
              <a:t>김미나</a:t>
            </a:r>
            <a:r>
              <a:rPr lang="en-US" altLang="ko-KR" sz="2400" dirty="0" smtClean="0"/>
              <a:t>“};</a:t>
            </a:r>
          </a:p>
          <a:p>
            <a:r>
              <a:rPr lang="en-US" altLang="ko-KR" sz="2400" dirty="0" smtClean="0"/>
              <a:t>Stream&lt;String&gt; </a:t>
            </a:r>
            <a:r>
              <a:rPr lang="en-US" altLang="ko-KR" sz="2400" dirty="0" err="1" smtClean="0"/>
              <a:t>strStream</a:t>
            </a:r>
            <a:r>
              <a:rPr lang="en-US" altLang="ko-KR" sz="2400" dirty="0" smtClean="0"/>
              <a:t> = </a:t>
            </a:r>
            <a:r>
              <a:rPr lang="en-US" altLang="ko-KR" sz="2400" dirty="0" err="1" smtClean="0"/>
              <a:t>Arrays.stream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strArray</a:t>
            </a:r>
            <a:r>
              <a:rPr lang="en-US" altLang="ko-KR" sz="2400" dirty="0" smtClean="0"/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738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A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자유형 56"/>
          <p:cNvSpPr/>
          <p:nvPr/>
        </p:nvSpPr>
        <p:spPr>
          <a:xfrm rot="16200000" flipH="1">
            <a:off x="2574473" y="-2250620"/>
            <a:ext cx="6857998" cy="11359244"/>
          </a:xfrm>
          <a:custGeom>
            <a:avLst/>
            <a:gdLst>
              <a:gd name="connsiteX0" fmla="*/ 0 w 6857998"/>
              <a:gd name="connsiteY0" fmla="*/ 0 h 11359244"/>
              <a:gd name="connsiteX1" fmla="*/ 0 w 6857998"/>
              <a:gd name="connsiteY1" fmla="*/ 11359244 h 11359244"/>
              <a:gd name="connsiteX2" fmla="*/ 781044 w 6857998"/>
              <a:gd name="connsiteY2" fmla="*/ 11359244 h 11359244"/>
              <a:gd name="connsiteX3" fmla="*/ 781044 w 6857998"/>
              <a:gd name="connsiteY3" fmla="*/ 11239260 h 11359244"/>
              <a:gd name="connsiteX4" fmla="*/ 1103083 w 6857998"/>
              <a:gd name="connsiteY4" fmla="*/ 11239260 h 11359244"/>
              <a:gd name="connsiteX5" fmla="*/ 1103083 w 6857998"/>
              <a:gd name="connsiteY5" fmla="*/ 11239047 h 11359244"/>
              <a:gd name="connsiteX6" fmla="*/ 6611252 w 6857998"/>
              <a:gd name="connsiteY6" fmla="*/ 11239047 h 11359244"/>
              <a:gd name="connsiteX7" fmla="*/ 6611252 w 6857998"/>
              <a:gd name="connsiteY7" fmla="*/ 11359244 h 11359244"/>
              <a:gd name="connsiteX8" fmla="*/ 6857998 w 6857998"/>
              <a:gd name="connsiteY8" fmla="*/ 11359244 h 11359244"/>
              <a:gd name="connsiteX9" fmla="*/ 6857998 w 6857998"/>
              <a:gd name="connsiteY9" fmla="*/ 3067102 h 11359244"/>
              <a:gd name="connsiteX10" fmla="*/ 3790896 w 6857998"/>
              <a:gd name="connsiteY10" fmla="*/ 0 h 113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57998" h="11359244">
                <a:moveTo>
                  <a:pt x="0" y="0"/>
                </a:moveTo>
                <a:lnTo>
                  <a:pt x="0" y="11359244"/>
                </a:lnTo>
                <a:lnTo>
                  <a:pt x="781044" y="11359244"/>
                </a:lnTo>
                <a:lnTo>
                  <a:pt x="781044" y="11239260"/>
                </a:lnTo>
                <a:lnTo>
                  <a:pt x="1103083" y="11239260"/>
                </a:lnTo>
                <a:lnTo>
                  <a:pt x="1103083" y="11239047"/>
                </a:lnTo>
                <a:lnTo>
                  <a:pt x="6611252" y="11239047"/>
                </a:lnTo>
                <a:lnTo>
                  <a:pt x="6611252" y="11359244"/>
                </a:lnTo>
                <a:lnTo>
                  <a:pt x="6857998" y="11359244"/>
                </a:lnTo>
                <a:lnTo>
                  <a:pt x="6857998" y="3067102"/>
                </a:lnTo>
                <a:cubicBezTo>
                  <a:pt x="6857998" y="1373188"/>
                  <a:pt x="5484810" y="0"/>
                  <a:pt x="3790896" y="0"/>
                </a:cubicBezTo>
                <a:close/>
              </a:path>
            </a:pathLst>
          </a:custGeom>
          <a:solidFill>
            <a:srgbClr val="3B52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자유형 12"/>
          <p:cNvSpPr/>
          <p:nvPr/>
        </p:nvSpPr>
        <p:spPr>
          <a:xfrm rot="16200000" flipH="1">
            <a:off x="-1185778" y="1509630"/>
            <a:ext cx="6857998" cy="3838744"/>
          </a:xfrm>
          <a:custGeom>
            <a:avLst/>
            <a:gdLst>
              <a:gd name="connsiteX0" fmla="*/ 0 w 6857998"/>
              <a:gd name="connsiteY0" fmla="*/ 0 h 3838744"/>
              <a:gd name="connsiteX1" fmla="*/ 0 w 6857998"/>
              <a:gd name="connsiteY1" fmla="*/ 1066799 h 3838744"/>
              <a:gd name="connsiteX2" fmla="*/ 3279727 w 6857998"/>
              <a:gd name="connsiteY2" fmla="*/ 1066799 h 3838744"/>
              <a:gd name="connsiteX3" fmla="*/ 6857804 w 6857998"/>
              <a:gd name="connsiteY3" fmla="*/ 3837900 h 3838744"/>
              <a:gd name="connsiteX4" fmla="*/ 6857998 w 6857998"/>
              <a:gd name="connsiteY4" fmla="*/ 3838744 h 3838744"/>
              <a:gd name="connsiteX5" fmla="*/ 6857998 w 6857998"/>
              <a:gd name="connsiteY5" fmla="*/ 3067102 h 3838744"/>
              <a:gd name="connsiteX6" fmla="*/ 3790896 w 6857998"/>
              <a:gd name="connsiteY6" fmla="*/ 0 h 3838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7998" h="3838744">
                <a:moveTo>
                  <a:pt x="0" y="0"/>
                </a:moveTo>
                <a:lnTo>
                  <a:pt x="0" y="1066799"/>
                </a:lnTo>
                <a:lnTo>
                  <a:pt x="3279727" y="1066799"/>
                </a:lnTo>
                <a:cubicBezTo>
                  <a:pt x="5001274" y="1066799"/>
                  <a:pt x="6447796" y="2244328"/>
                  <a:pt x="6857804" y="3837900"/>
                </a:cubicBezTo>
                <a:lnTo>
                  <a:pt x="6857998" y="3838744"/>
                </a:lnTo>
                <a:lnTo>
                  <a:pt x="6857998" y="3067102"/>
                </a:lnTo>
                <a:cubicBezTo>
                  <a:pt x="6857998" y="1373188"/>
                  <a:pt x="5484810" y="0"/>
                  <a:pt x="3790896" y="0"/>
                </a:cubicBezTo>
                <a:close/>
              </a:path>
            </a:pathLst>
          </a:custGeom>
          <a:solidFill>
            <a:schemeClr val="tx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양쪽 모서리가 둥근 사각형 5"/>
          <p:cNvSpPr/>
          <p:nvPr/>
        </p:nvSpPr>
        <p:spPr>
          <a:xfrm rot="16200000">
            <a:off x="3238050" y="-1766184"/>
            <a:ext cx="5830206" cy="109398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자유형 55"/>
          <p:cNvSpPr/>
          <p:nvPr/>
        </p:nvSpPr>
        <p:spPr>
          <a:xfrm rot="16200000">
            <a:off x="4427393" y="-3023134"/>
            <a:ext cx="3331535" cy="10939898"/>
          </a:xfrm>
          <a:custGeom>
            <a:avLst/>
            <a:gdLst>
              <a:gd name="connsiteX0" fmla="*/ 3331535 w 3331535"/>
              <a:gd name="connsiteY0" fmla="*/ 2915103 h 10939898"/>
              <a:gd name="connsiteX1" fmla="*/ 3331535 w 3331535"/>
              <a:gd name="connsiteY1" fmla="*/ 10939898 h 10939898"/>
              <a:gd name="connsiteX2" fmla="*/ 3014036 w 3331535"/>
              <a:gd name="connsiteY2" fmla="*/ 10939898 h 10939898"/>
              <a:gd name="connsiteX3" fmla="*/ 3014036 w 3331535"/>
              <a:gd name="connsiteY3" fmla="*/ 3070359 h 10939898"/>
              <a:gd name="connsiteX4" fmla="*/ 286227 w 3331535"/>
              <a:gd name="connsiteY4" fmla="*/ 47571 h 10939898"/>
              <a:gd name="connsiteX5" fmla="*/ 0 w 3331535"/>
              <a:gd name="connsiteY5" fmla="*/ 33117 h 10939898"/>
              <a:gd name="connsiteX6" fmla="*/ 118380 w 3331535"/>
              <a:gd name="connsiteY6" fmla="*/ 15051 h 10939898"/>
              <a:gd name="connsiteX7" fmla="*/ 416432 w 3331535"/>
              <a:gd name="connsiteY7" fmla="*/ 0 h 10939898"/>
              <a:gd name="connsiteX8" fmla="*/ 3331535 w 3331535"/>
              <a:gd name="connsiteY8" fmla="*/ 2915103 h 10939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31535" h="10939898">
                <a:moveTo>
                  <a:pt x="3331535" y="2915103"/>
                </a:moveTo>
                <a:lnTo>
                  <a:pt x="3331535" y="10939898"/>
                </a:lnTo>
                <a:lnTo>
                  <a:pt x="3014036" y="10939898"/>
                </a:lnTo>
                <a:lnTo>
                  <a:pt x="3014036" y="3070359"/>
                </a:lnTo>
                <a:cubicBezTo>
                  <a:pt x="3014036" y="1497137"/>
                  <a:pt x="1818397" y="203171"/>
                  <a:pt x="286227" y="47571"/>
                </a:cubicBezTo>
                <a:lnTo>
                  <a:pt x="0" y="33117"/>
                </a:lnTo>
                <a:lnTo>
                  <a:pt x="118380" y="15051"/>
                </a:lnTo>
                <a:cubicBezTo>
                  <a:pt x="216377" y="5099"/>
                  <a:pt x="315809" y="0"/>
                  <a:pt x="416432" y="0"/>
                </a:cubicBezTo>
                <a:cubicBezTo>
                  <a:pt x="2026399" y="0"/>
                  <a:pt x="3331535" y="1305136"/>
                  <a:pt x="3331535" y="291510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86008" y="70137"/>
            <a:ext cx="6172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스트림 파이프라인</a:t>
            </a:r>
            <a:endParaRPr lang="en-US" altLang="ko-KR" sz="3200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16351" y="1295304"/>
            <a:ext cx="66447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/>
              <a:t>리덕션</a:t>
            </a:r>
            <a:r>
              <a:rPr lang="en-US" altLang="ko-KR" sz="2000" b="1" dirty="0" smtClean="0"/>
              <a:t>(Reduction)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대량의 데이터를 필요한 정보만 남기고 축소하는 것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리덕션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대표적으로 합계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평균값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최대값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최소값 등등</a:t>
            </a:r>
            <a:r>
              <a:rPr lang="en-US" altLang="ko-KR" dirty="0" smtClean="0"/>
              <a:t>..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83" t="5069" r="31693" b="3889"/>
          <a:stretch/>
        </p:blipFill>
        <p:spPr>
          <a:xfrm rot="16200000">
            <a:off x="5229474" y="1029636"/>
            <a:ext cx="2286352" cy="81219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51833" y="6184437"/>
            <a:ext cx="2898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그림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스트림 파이프라인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3662026" y="2812165"/>
            <a:ext cx="1978479" cy="1074294"/>
            <a:chOff x="12501483" y="1374918"/>
            <a:chExt cx="2038350" cy="1357903"/>
          </a:xfrm>
        </p:grpSpPr>
        <p:sp>
          <p:nvSpPr>
            <p:cNvPr id="5" name="직사각형 4"/>
            <p:cNvSpPr/>
            <p:nvPr/>
          </p:nvSpPr>
          <p:spPr>
            <a:xfrm>
              <a:off x="12501483" y="1374918"/>
              <a:ext cx="2038350" cy="135790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660637" y="1655602"/>
              <a:ext cx="17145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/>
                <a:t>필터링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매핑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정렬</a:t>
              </a:r>
              <a:r>
                <a:rPr lang="en-US" altLang="ko-KR" dirty="0" smtClean="0"/>
                <a:t>, </a:t>
              </a:r>
              <a:r>
                <a:rPr lang="ko-KR" altLang="en-US" dirty="0" err="1" smtClean="0"/>
                <a:t>그룹핑</a:t>
              </a:r>
              <a:endParaRPr lang="ko-KR" altLang="en-US" dirty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7314875" y="2821690"/>
            <a:ext cx="1978479" cy="1074294"/>
            <a:chOff x="12501483" y="1374918"/>
            <a:chExt cx="2038350" cy="1357903"/>
          </a:xfrm>
        </p:grpSpPr>
        <p:sp>
          <p:nvSpPr>
            <p:cNvPr id="16" name="직사각형 15"/>
            <p:cNvSpPr/>
            <p:nvPr/>
          </p:nvSpPr>
          <p:spPr>
            <a:xfrm>
              <a:off x="12501483" y="1374918"/>
              <a:ext cx="2038350" cy="135790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660637" y="1655602"/>
              <a:ext cx="17145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/>
                <a:t>필터링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매핑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정렬</a:t>
              </a:r>
              <a:r>
                <a:rPr lang="en-US" altLang="ko-KR" dirty="0" smtClean="0"/>
                <a:t>, </a:t>
              </a:r>
              <a:r>
                <a:rPr lang="ko-KR" altLang="en-US" dirty="0" err="1" smtClean="0"/>
                <a:t>그룹핑</a:t>
              </a:r>
              <a:endParaRPr lang="ko-KR" alt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119730" y="245311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중간 처리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706588" y="240088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최종 처리</a:t>
            </a:r>
            <a:endParaRPr lang="ko-KR" altLang="en-US" dirty="0"/>
          </a:p>
        </p:txBody>
      </p:sp>
      <p:sp>
        <p:nvSpPr>
          <p:cNvPr id="10" name="덧셈 기호 9"/>
          <p:cNvSpPr/>
          <p:nvPr/>
        </p:nvSpPr>
        <p:spPr>
          <a:xfrm>
            <a:off x="6180508" y="3056821"/>
            <a:ext cx="636968" cy="51378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92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자유형 56"/>
          <p:cNvSpPr/>
          <p:nvPr/>
        </p:nvSpPr>
        <p:spPr>
          <a:xfrm rot="16200000" flipH="1">
            <a:off x="2574473" y="-2250620"/>
            <a:ext cx="6857998" cy="11359244"/>
          </a:xfrm>
          <a:custGeom>
            <a:avLst/>
            <a:gdLst>
              <a:gd name="connsiteX0" fmla="*/ 0 w 6857998"/>
              <a:gd name="connsiteY0" fmla="*/ 0 h 11359244"/>
              <a:gd name="connsiteX1" fmla="*/ 0 w 6857998"/>
              <a:gd name="connsiteY1" fmla="*/ 11359244 h 11359244"/>
              <a:gd name="connsiteX2" fmla="*/ 781044 w 6857998"/>
              <a:gd name="connsiteY2" fmla="*/ 11359244 h 11359244"/>
              <a:gd name="connsiteX3" fmla="*/ 781044 w 6857998"/>
              <a:gd name="connsiteY3" fmla="*/ 11239260 h 11359244"/>
              <a:gd name="connsiteX4" fmla="*/ 1103083 w 6857998"/>
              <a:gd name="connsiteY4" fmla="*/ 11239260 h 11359244"/>
              <a:gd name="connsiteX5" fmla="*/ 1103083 w 6857998"/>
              <a:gd name="connsiteY5" fmla="*/ 11239047 h 11359244"/>
              <a:gd name="connsiteX6" fmla="*/ 6611252 w 6857998"/>
              <a:gd name="connsiteY6" fmla="*/ 11239047 h 11359244"/>
              <a:gd name="connsiteX7" fmla="*/ 6611252 w 6857998"/>
              <a:gd name="connsiteY7" fmla="*/ 11359244 h 11359244"/>
              <a:gd name="connsiteX8" fmla="*/ 6857998 w 6857998"/>
              <a:gd name="connsiteY8" fmla="*/ 11359244 h 11359244"/>
              <a:gd name="connsiteX9" fmla="*/ 6857998 w 6857998"/>
              <a:gd name="connsiteY9" fmla="*/ 3067102 h 11359244"/>
              <a:gd name="connsiteX10" fmla="*/ 3790896 w 6857998"/>
              <a:gd name="connsiteY10" fmla="*/ 0 h 113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57998" h="11359244">
                <a:moveTo>
                  <a:pt x="0" y="0"/>
                </a:moveTo>
                <a:lnTo>
                  <a:pt x="0" y="11359244"/>
                </a:lnTo>
                <a:lnTo>
                  <a:pt x="781044" y="11359244"/>
                </a:lnTo>
                <a:lnTo>
                  <a:pt x="781044" y="11239260"/>
                </a:lnTo>
                <a:lnTo>
                  <a:pt x="1103083" y="11239260"/>
                </a:lnTo>
                <a:lnTo>
                  <a:pt x="1103083" y="11239047"/>
                </a:lnTo>
                <a:lnTo>
                  <a:pt x="6611252" y="11239047"/>
                </a:lnTo>
                <a:lnTo>
                  <a:pt x="6611252" y="11359244"/>
                </a:lnTo>
                <a:lnTo>
                  <a:pt x="6857998" y="11359244"/>
                </a:lnTo>
                <a:lnTo>
                  <a:pt x="6857998" y="3067102"/>
                </a:lnTo>
                <a:cubicBezTo>
                  <a:pt x="6857998" y="1373188"/>
                  <a:pt x="5484810" y="0"/>
                  <a:pt x="3790896" y="0"/>
                </a:cubicBezTo>
                <a:close/>
              </a:path>
            </a:pathLst>
          </a:custGeom>
          <a:solidFill>
            <a:srgbClr val="3B52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 rot="16200000" flipH="1">
            <a:off x="-1185778" y="1509630"/>
            <a:ext cx="6857998" cy="3838744"/>
          </a:xfrm>
          <a:custGeom>
            <a:avLst/>
            <a:gdLst>
              <a:gd name="connsiteX0" fmla="*/ 0 w 6857998"/>
              <a:gd name="connsiteY0" fmla="*/ 0 h 3838744"/>
              <a:gd name="connsiteX1" fmla="*/ 0 w 6857998"/>
              <a:gd name="connsiteY1" fmla="*/ 1066799 h 3838744"/>
              <a:gd name="connsiteX2" fmla="*/ 3279727 w 6857998"/>
              <a:gd name="connsiteY2" fmla="*/ 1066799 h 3838744"/>
              <a:gd name="connsiteX3" fmla="*/ 6857804 w 6857998"/>
              <a:gd name="connsiteY3" fmla="*/ 3837900 h 3838744"/>
              <a:gd name="connsiteX4" fmla="*/ 6857998 w 6857998"/>
              <a:gd name="connsiteY4" fmla="*/ 3838744 h 3838744"/>
              <a:gd name="connsiteX5" fmla="*/ 6857998 w 6857998"/>
              <a:gd name="connsiteY5" fmla="*/ 3067102 h 3838744"/>
              <a:gd name="connsiteX6" fmla="*/ 3790896 w 6857998"/>
              <a:gd name="connsiteY6" fmla="*/ 0 h 3838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7998" h="3838744">
                <a:moveTo>
                  <a:pt x="0" y="0"/>
                </a:moveTo>
                <a:lnTo>
                  <a:pt x="0" y="1066799"/>
                </a:lnTo>
                <a:lnTo>
                  <a:pt x="3279727" y="1066799"/>
                </a:lnTo>
                <a:cubicBezTo>
                  <a:pt x="5001274" y="1066799"/>
                  <a:pt x="6447796" y="2244328"/>
                  <a:pt x="6857804" y="3837900"/>
                </a:cubicBezTo>
                <a:lnTo>
                  <a:pt x="6857998" y="3838744"/>
                </a:lnTo>
                <a:lnTo>
                  <a:pt x="6857998" y="3067102"/>
                </a:lnTo>
                <a:cubicBezTo>
                  <a:pt x="6857998" y="1373188"/>
                  <a:pt x="5484810" y="0"/>
                  <a:pt x="3790896" y="0"/>
                </a:cubicBezTo>
                <a:close/>
              </a:path>
            </a:pathLst>
          </a:custGeom>
          <a:solidFill>
            <a:schemeClr val="tx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양쪽 모서리가 둥근 사각형 5"/>
          <p:cNvSpPr/>
          <p:nvPr/>
        </p:nvSpPr>
        <p:spPr>
          <a:xfrm rot="16200000">
            <a:off x="3178058" y="-1773797"/>
            <a:ext cx="5830206" cy="109398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자유형 55"/>
          <p:cNvSpPr/>
          <p:nvPr/>
        </p:nvSpPr>
        <p:spPr>
          <a:xfrm rot="16200000">
            <a:off x="4427393" y="-3023134"/>
            <a:ext cx="3331535" cy="10939898"/>
          </a:xfrm>
          <a:custGeom>
            <a:avLst/>
            <a:gdLst>
              <a:gd name="connsiteX0" fmla="*/ 3331535 w 3331535"/>
              <a:gd name="connsiteY0" fmla="*/ 2915103 h 10939898"/>
              <a:gd name="connsiteX1" fmla="*/ 3331535 w 3331535"/>
              <a:gd name="connsiteY1" fmla="*/ 10939898 h 10939898"/>
              <a:gd name="connsiteX2" fmla="*/ 3014036 w 3331535"/>
              <a:gd name="connsiteY2" fmla="*/ 10939898 h 10939898"/>
              <a:gd name="connsiteX3" fmla="*/ 3014036 w 3331535"/>
              <a:gd name="connsiteY3" fmla="*/ 3070359 h 10939898"/>
              <a:gd name="connsiteX4" fmla="*/ 286227 w 3331535"/>
              <a:gd name="connsiteY4" fmla="*/ 47571 h 10939898"/>
              <a:gd name="connsiteX5" fmla="*/ 0 w 3331535"/>
              <a:gd name="connsiteY5" fmla="*/ 33117 h 10939898"/>
              <a:gd name="connsiteX6" fmla="*/ 118380 w 3331535"/>
              <a:gd name="connsiteY6" fmla="*/ 15051 h 10939898"/>
              <a:gd name="connsiteX7" fmla="*/ 416432 w 3331535"/>
              <a:gd name="connsiteY7" fmla="*/ 0 h 10939898"/>
              <a:gd name="connsiteX8" fmla="*/ 3331535 w 3331535"/>
              <a:gd name="connsiteY8" fmla="*/ 2915103 h 10939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31535" h="10939898">
                <a:moveTo>
                  <a:pt x="3331535" y="2915103"/>
                </a:moveTo>
                <a:lnTo>
                  <a:pt x="3331535" y="10939898"/>
                </a:lnTo>
                <a:lnTo>
                  <a:pt x="3014036" y="10939898"/>
                </a:lnTo>
                <a:lnTo>
                  <a:pt x="3014036" y="3070359"/>
                </a:lnTo>
                <a:cubicBezTo>
                  <a:pt x="3014036" y="1497137"/>
                  <a:pt x="1818397" y="203171"/>
                  <a:pt x="286227" y="47571"/>
                </a:cubicBezTo>
                <a:lnTo>
                  <a:pt x="0" y="33117"/>
                </a:lnTo>
                <a:lnTo>
                  <a:pt x="118380" y="15051"/>
                </a:lnTo>
                <a:cubicBezTo>
                  <a:pt x="216377" y="5099"/>
                  <a:pt x="315809" y="0"/>
                  <a:pt x="416432" y="0"/>
                </a:cubicBezTo>
                <a:cubicBezTo>
                  <a:pt x="2026399" y="0"/>
                  <a:pt x="3331535" y="1305136"/>
                  <a:pt x="3331535" y="291510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86008" y="70137"/>
            <a:ext cx="6172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스트림 파이프라인</a:t>
            </a:r>
            <a:endParaRPr lang="en-US" altLang="ko-KR" sz="3200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37292" y="1435957"/>
            <a:ext cx="99251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761639" y="13098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자바코드</a:t>
            </a:r>
            <a:endParaRPr lang="ko-KR" altLang="en-US" b="1" dirty="0"/>
          </a:p>
        </p:txBody>
      </p:sp>
      <p:grpSp>
        <p:nvGrpSpPr>
          <p:cNvPr id="8" name="그룹 7"/>
          <p:cNvGrpSpPr/>
          <p:nvPr/>
        </p:nvGrpSpPr>
        <p:grpSpPr>
          <a:xfrm>
            <a:off x="1594392" y="1982497"/>
            <a:ext cx="9492708" cy="3418178"/>
            <a:chOff x="2325188" y="2604007"/>
            <a:chExt cx="7900510" cy="2500404"/>
          </a:xfrm>
        </p:grpSpPr>
        <p:sp>
          <p:nvSpPr>
            <p:cNvPr id="18" name="오른쪽 화살표 17"/>
            <p:cNvSpPr/>
            <p:nvPr/>
          </p:nvSpPr>
          <p:spPr>
            <a:xfrm>
              <a:off x="2325188" y="4238719"/>
              <a:ext cx="547759" cy="281637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/>
            <a:srcRect l="27746" t="55078" r="23609" b="18750"/>
            <a:stretch/>
          </p:blipFill>
          <p:spPr>
            <a:xfrm>
              <a:off x="3095105" y="2604007"/>
              <a:ext cx="7130593" cy="2385090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3095104" y="3761000"/>
              <a:ext cx="7106170" cy="1343411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219354" y="4163875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중간 처리 스트림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219354" y="461202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최종 처리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219354" y="3681958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오리지널 스트림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02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자유형 56"/>
          <p:cNvSpPr/>
          <p:nvPr/>
        </p:nvSpPr>
        <p:spPr>
          <a:xfrm rot="16200000" flipH="1">
            <a:off x="2574473" y="-2250620"/>
            <a:ext cx="6857998" cy="11359244"/>
          </a:xfrm>
          <a:custGeom>
            <a:avLst/>
            <a:gdLst>
              <a:gd name="connsiteX0" fmla="*/ 0 w 6857998"/>
              <a:gd name="connsiteY0" fmla="*/ 0 h 11359244"/>
              <a:gd name="connsiteX1" fmla="*/ 0 w 6857998"/>
              <a:gd name="connsiteY1" fmla="*/ 11359244 h 11359244"/>
              <a:gd name="connsiteX2" fmla="*/ 781044 w 6857998"/>
              <a:gd name="connsiteY2" fmla="*/ 11359244 h 11359244"/>
              <a:gd name="connsiteX3" fmla="*/ 781044 w 6857998"/>
              <a:gd name="connsiteY3" fmla="*/ 11239260 h 11359244"/>
              <a:gd name="connsiteX4" fmla="*/ 1103083 w 6857998"/>
              <a:gd name="connsiteY4" fmla="*/ 11239260 h 11359244"/>
              <a:gd name="connsiteX5" fmla="*/ 1103083 w 6857998"/>
              <a:gd name="connsiteY5" fmla="*/ 11239047 h 11359244"/>
              <a:gd name="connsiteX6" fmla="*/ 6611252 w 6857998"/>
              <a:gd name="connsiteY6" fmla="*/ 11239047 h 11359244"/>
              <a:gd name="connsiteX7" fmla="*/ 6611252 w 6857998"/>
              <a:gd name="connsiteY7" fmla="*/ 11359244 h 11359244"/>
              <a:gd name="connsiteX8" fmla="*/ 6857998 w 6857998"/>
              <a:gd name="connsiteY8" fmla="*/ 11359244 h 11359244"/>
              <a:gd name="connsiteX9" fmla="*/ 6857998 w 6857998"/>
              <a:gd name="connsiteY9" fmla="*/ 3067102 h 11359244"/>
              <a:gd name="connsiteX10" fmla="*/ 3790896 w 6857998"/>
              <a:gd name="connsiteY10" fmla="*/ 0 h 113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57998" h="11359244">
                <a:moveTo>
                  <a:pt x="0" y="0"/>
                </a:moveTo>
                <a:lnTo>
                  <a:pt x="0" y="11359244"/>
                </a:lnTo>
                <a:lnTo>
                  <a:pt x="781044" y="11359244"/>
                </a:lnTo>
                <a:lnTo>
                  <a:pt x="781044" y="11239260"/>
                </a:lnTo>
                <a:lnTo>
                  <a:pt x="1103083" y="11239260"/>
                </a:lnTo>
                <a:lnTo>
                  <a:pt x="1103083" y="11239047"/>
                </a:lnTo>
                <a:lnTo>
                  <a:pt x="6611252" y="11239047"/>
                </a:lnTo>
                <a:lnTo>
                  <a:pt x="6611252" y="11359244"/>
                </a:lnTo>
                <a:lnTo>
                  <a:pt x="6857998" y="11359244"/>
                </a:lnTo>
                <a:lnTo>
                  <a:pt x="6857998" y="3067102"/>
                </a:lnTo>
                <a:cubicBezTo>
                  <a:pt x="6857998" y="1373188"/>
                  <a:pt x="5484810" y="0"/>
                  <a:pt x="3790896" y="0"/>
                </a:cubicBezTo>
                <a:close/>
              </a:path>
            </a:pathLst>
          </a:custGeom>
          <a:solidFill>
            <a:srgbClr val="3B52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 rot="16200000" flipH="1">
            <a:off x="-1185778" y="1509630"/>
            <a:ext cx="6857998" cy="3838744"/>
          </a:xfrm>
          <a:custGeom>
            <a:avLst/>
            <a:gdLst>
              <a:gd name="connsiteX0" fmla="*/ 0 w 6857998"/>
              <a:gd name="connsiteY0" fmla="*/ 0 h 3838744"/>
              <a:gd name="connsiteX1" fmla="*/ 0 w 6857998"/>
              <a:gd name="connsiteY1" fmla="*/ 1066799 h 3838744"/>
              <a:gd name="connsiteX2" fmla="*/ 3279727 w 6857998"/>
              <a:gd name="connsiteY2" fmla="*/ 1066799 h 3838744"/>
              <a:gd name="connsiteX3" fmla="*/ 6857804 w 6857998"/>
              <a:gd name="connsiteY3" fmla="*/ 3837900 h 3838744"/>
              <a:gd name="connsiteX4" fmla="*/ 6857998 w 6857998"/>
              <a:gd name="connsiteY4" fmla="*/ 3838744 h 3838744"/>
              <a:gd name="connsiteX5" fmla="*/ 6857998 w 6857998"/>
              <a:gd name="connsiteY5" fmla="*/ 3067102 h 3838744"/>
              <a:gd name="connsiteX6" fmla="*/ 3790896 w 6857998"/>
              <a:gd name="connsiteY6" fmla="*/ 0 h 3838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7998" h="3838744">
                <a:moveTo>
                  <a:pt x="0" y="0"/>
                </a:moveTo>
                <a:lnTo>
                  <a:pt x="0" y="1066799"/>
                </a:lnTo>
                <a:lnTo>
                  <a:pt x="3279727" y="1066799"/>
                </a:lnTo>
                <a:cubicBezTo>
                  <a:pt x="5001274" y="1066799"/>
                  <a:pt x="6447796" y="2244328"/>
                  <a:pt x="6857804" y="3837900"/>
                </a:cubicBezTo>
                <a:lnTo>
                  <a:pt x="6857998" y="3838744"/>
                </a:lnTo>
                <a:lnTo>
                  <a:pt x="6857998" y="3067102"/>
                </a:lnTo>
                <a:cubicBezTo>
                  <a:pt x="6857998" y="1373188"/>
                  <a:pt x="5484810" y="0"/>
                  <a:pt x="3790896" y="0"/>
                </a:cubicBezTo>
                <a:close/>
              </a:path>
            </a:pathLst>
          </a:custGeom>
          <a:solidFill>
            <a:schemeClr val="tx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양쪽 모서리가 둥근 사각형 5"/>
          <p:cNvSpPr/>
          <p:nvPr/>
        </p:nvSpPr>
        <p:spPr>
          <a:xfrm rot="16200000">
            <a:off x="3178057" y="-1734793"/>
            <a:ext cx="5830206" cy="109398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z</a:t>
            </a:r>
            <a:endParaRPr lang="ko-KR" altLang="en-US" dirty="0"/>
          </a:p>
        </p:txBody>
      </p:sp>
      <p:sp>
        <p:nvSpPr>
          <p:cNvPr id="56" name="자유형 55"/>
          <p:cNvSpPr/>
          <p:nvPr/>
        </p:nvSpPr>
        <p:spPr>
          <a:xfrm rot="16200000">
            <a:off x="4427393" y="-3023134"/>
            <a:ext cx="3331535" cy="10939898"/>
          </a:xfrm>
          <a:custGeom>
            <a:avLst/>
            <a:gdLst>
              <a:gd name="connsiteX0" fmla="*/ 3331535 w 3331535"/>
              <a:gd name="connsiteY0" fmla="*/ 2915103 h 10939898"/>
              <a:gd name="connsiteX1" fmla="*/ 3331535 w 3331535"/>
              <a:gd name="connsiteY1" fmla="*/ 10939898 h 10939898"/>
              <a:gd name="connsiteX2" fmla="*/ 3014036 w 3331535"/>
              <a:gd name="connsiteY2" fmla="*/ 10939898 h 10939898"/>
              <a:gd name="connsiteX3" fmla="*/ 3014036 w 3331535"/>
              <a:gd name="connsiteY3" fmla="*/ 3070359 h 10939898"/>
              <a:gd name="connsiteX4" fmla="*/ 286227 w 3331535"/>
              <a:gd name="connsiteY4" fmla="*/ 47571 h 10939898"/>
              <a:gd name="connsiteX5" fmla="*/ 0 w 3331535"/>
              <a:gd name="connsiteY5" fmla="*/ 33117 h 10939898"/>
              <a:gd name="connsiteX6" fmla="*/ 118380 w 3331535"/>
              <a:gd name="connsiteY6" fmla="*/ 15051 h 10939898"/>
              <a:gd name="connsiteX7" fmla="*/ 416432 w 3331535"/>
              <a:gd name="connsiteY7" fmla="*/ 0 h 10939898"/>
              <a:gd name="connsiteX8" fmla="*/ 3331535 w 3331535"/>
              <a:gd name="connsiteY8" fmla="*/ 2915103 h 10939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31535" h="10939898">
                <a:moveTo>
                  <a:pt x="3331535" y="2915103"/>
                </a:moveTo>
                <a:lnTo>
                  <a:pt x="3331535" y="10939898"/>
                </a:lnTo>
                <a:lnTo>
                  <a:pt x="3014036" y="10939898"/>
                </a:lnTo>
                <a:lnTo>
                  <a:pt x="3014036" y="3070359"/>
                </a:lnTo>
                <a:cubicBezTo>
                  <a:pt x="3014036" y="1497137"/>
                  <a:pt x="1818397" y="203171"/>
                  <a:pt x="286227" y="47571"/>
                </a:cubicBezTo>
                <a:lnTo>
                  <a:pt x="0" y="33117"/>
                </a:lnTo>
                <a:lnTo>
                  <a:pt x="118380" y="15051"/>
                </a:lnTo>
                <a:cubicBezTo>
                  <a:pt x="216377" y="5099"/>
                  <a:pt x="315809" y="0"/>
                  <a:pt x="416432" y="0"/>
                </a:cubicBezTo>
                <a:cubicBezTo>
                  <a:pt x="2026399" y="0"/>
                  <a:pt x="3331535" y="1305136"/>
                  <a:pt x="3331535" y="291510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86008" y="70137"/>
            <a:ext cx="6172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중간 처리 </a:t>
            </a:r>
            <a:r>
              <a:rPr lang="ko-KR" altLang="en-US" sz="3200" dirty="0" err="1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메소드</a:t>
            </a:r>
            <a:endParaRPr lang="en-US" altLang="ko-KR" sz="3200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95736" y="1536570"/>
            <a:ext cx="872933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 </a:t>
            </a:r>
            <a:r>
              <a:rPr lang="ko-KR" altLang="en-US" sz="2400" b="1" dirty="0" smtClean="0"/>
              <a:t>중간 처리 </a:t>
            </a:r>
            <a:r>
              <a:rPr lang="ko-KR" altLang="en-US" sz="2400" b="1" dirty="0" err="1" smtClean="0"/>
              <a:t>메소드</a:t>
            </a:r>
            <a:r>
              <a:rPr lang="ko-KR" altLang="en-US" sz="2400" b="1" dirty="0" smtClean="0"/>
              <a:t> 종류</a:t>
            </a:r>
            <a:endParaRPr lang="en-US" altLang="ko-KR" sz="2400" b="1" dirty="0"/>
          </a:p>
          <a:p>
            <a:endParaRPr lang="ko-KR" alt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err="1" smtClean="0"/>
              <a:t>필터링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중간 처리 기능으로 요소를 걸러내는 역할</a:t>
            </a:r>
            <a:endParaRPr lang="en-US" altLang="ko-KR" sz="2400" dirty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-&gt; distinct(), filter() // </a:t>
            </a:r>
            <a:r>
              <a:rPr lang="ko-KR" altLang="en-US" dirty="0" err="1" smtClean="0"/>
              <a:t>중복제거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조건 </a:t>
            </a:r>
            <a:r>
              <a:rPr lang="ko-KR" altLang="en-US" dirty="0" err="1" smtClean="0"/>
              <a:t>필터링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매핑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스트림의 요소를 다른 요소로 대체하는 작업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-&gt; </a:t>
            </a:r>
            <a:r>
              <a:rPr lang="en-US" altLang="ko-KR" sz="2400" dirty="0" err="1" smtClean="0"/>
              <a:t>flatMapXXX</a:t>
            </a:r>
            <a:r>
              <a:rPr lang="en-US" altLang="ko-KR" sz="2400" dirty="0" smtClean="0"/>
              <a:t>(), </a:t>
            </a:r>
            <a:r>
              <a:rPr lang="en-US" altLang="ko-KR" sz="2400" dirty="0" err="1" smtClean="0"/>
              <a:t>mapXXX</a:t>
            </a:r>
            <a:r>
              <a:rPr lang="en-US" altLang="ko-KR" sz="2400" dirty="0" smtClean="0"/>
              <a:t>(), </a:t>
            </a:r>
            <a:r>
              <a:rPr lang="en-US" altLang="ko-KR" sz="2400" dirty="0" err="1" smtClean="0"/>
              <a:t>asXXXStream</a:t>
            </a:r>
            <a:r>
              <a:rPr lang="en-US" altLang="ko-KR" sz="2400" dirty="0" smtClean="0"/>
              <a:t>(), boxed()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 smtClean="0"/>
              <a:t>// </a:t>
            </a:r>
            <a:r>
              <a:rPr lang="ko-KR" altLang="en-US" dirty="0" smtClean="0"/>
              <a:t>복수 개의 요소로 대체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요소로 대체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정렬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최종 처리 전에 중간 단계에서 요소를 정렬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-&gt; sorted()</a:t>
            </a:r>
            <a:endParaRPr lang="en-US" altLang="ko-K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err="1" smtClean="0"/>
              <a:t>루핑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요소 전체를 반복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-&gt; peek(), </a:t>
            </a:r>
            <a:r>
              <a:rPr lang="en-US" altLang="ko-KR" sz="2400" dirty="0" err="1" smtClean="0"/>
              <a:t>forEach</a:t>
            </a:r>
            <a:r>
              <a:rPr lang="en-US" altLang="ko-KR" sz="2400" dirty="0" smtClean="0"/>
              <a:t>() // </a:t>
            </a:r>
            <a:r>
              <a:rPr lang="ko-KR" altLang="en-US" dirty="0" smtClean="0"/>
              <a:t>중간처리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최종처리</a:t>
            </a:r>
            <a:r>
              <a:rPr lang="ko-KR" altLang="en-US" dirty="0" smtClean="0"/>
              <a:t> </a:t>
            </a:r>
            <a:endParaRPr lang="en-US" altLang="ko-KR" sz="2400" dirty="0" smtClean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7311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자유형 56"/>
          <p:cNvSpPr/>
          <p:nvPr/>
        </p:nvSpPr>
        <p:spPr>
          <a:xfrm rot="16200000" flipH="1">
            <a:off x="2574473" y="-2250620"/>
            <a:ext cx="6857998" cy="11359244"/>
          </a:xfrm>
          <a:custGeom>
            <a:avLst/>
            <a:gdLst>
              <a:gd name="connsiteX0" fmla="*/ 0 w 6857998"/>
              <a:gd name="connsiteY0" fmla="*/ 0 h 11359244"/>
              <a:gd name="connsiteX1" fmla="*/ 0 w 6857998"/>
              <a:gd name="connsiteY1" fmla="*/ 11359244 h 11359244"/>
              <a:gd name="connsiteX2" fmla="*/ 781044 w 6857998"/>
              <a:gd name="connsiteY2" fmla="*/ 11359244 h 11359244"/>
              <a:gd name="connsiteX3" fmla="*/ 781044 w 6857998"/>
              <a:gd name="connsiteY3" fmla="*/ 11239260 h 11359244"/>
              <a:gd name="connsiteX4" fmla="*/ 1103083 w 6857998"/>
              <a:gd name="connsiteY4" fmla="*/ 11239260 h 11359244"/>
              <a:gd name="connsiteX5" fmla="*/ 1103083 w 6857998"/>
              <a:gd name="connsiteY5" fmla="*/ 11239047 h 11359244"/>
              <a:gd name="connsiteX6" fmla="*/ 6611252 w 6857998"/>
              <a:gd name="connsiteY6" fmla="*/ 11239047 h 11359244"/>
              <a:gd name="connsiteX7" fmla="*/ 6611252 w 6857998"/>
              <a:gd name="connsiteY7" fmla="*/ 11359244 h 11359244"/>
              <a:gd name="connsiteX8" fmla="*/ 6857998 w 6857998"/>
              <a:gd name="connsiteY8" fmla="*/ 11359244 h 11359244"/>
              <a:gd name="connsiteX9" fmla="*/ 6857998 w 6857998"/>
              <a:gd name="connsiteY9" fmla="*/ 3067102 h 11359244"/>
              <a:gd name="connsiteX10" fmla="*/ 3790896 w 6857998"/>
              <a:gd name="connsiteY10" fmla="*/ 0 h 113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57998" h="11359244">
                <a:moveTo>
                  <a:pt x="0" y="0"/>
                </a:moveTo>
                <a:lnTo>
                  <a:pt x="0" y="11359244"/>
                </a:lnTo>
                <a:lnTo>
                  <a:pt x="781044" y="11359244"/>
                </a:lnTo>
                <a:lnTo>
                  <a:pt x="781044" y="11239260"/>
                </a:lnTo>
                <a:lnTo>
                  <a:pt x="1103083" y="11239260"/>
                </a:lnTo>
                <a:lnTo>
                  <a:pt x="1103083" y="11239047"/>
                </a:lnTo>
                <a:lnTo>
                  <a:pt x="6611252" y="11239047"/>
                </a:lnTo>
                <a:lnTo>
                  <a:pt x="6611252" y="11359244"/>
                </a:lnTo>
                <a:lnTo>
                  <a:pt x="6857998" y="11359244"/>
                </a:lnTo>
                <a:lnTo>
                  <a:pt x="6857998" y="3067102"/>
                </a:lnTo>
                <a:cubicBezTo>
                  <a:pt x="6857998" y="1373188"/>
                  <a:pt x="5484810" y="0"/>
                  <a:pt x="3790896" y="0"/>
                </a:cubicBezTo>
                <a:close/>
              </a:path>
            </a:pathLst>
          </a:custGeom>
          <a:solidFill>
            <a:srgbClr val="3B52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 rot="16200000" flipH="1">
            <a:off x="-1185778" y="1509630"/>
            <a:ext cx="6857998" cy="3838744"/>
          </a:xfrm>
          <a:custGeom>
            <a:avLst/>
            <a:gdLst>
              <a:gd name="connsiteX0" fmla="*/ 0 w 6857998"/>
              <a:gd name="connsiteY0" fmla="*/ 0 h 3838744"/>
              <a:gd name="connsiteX1" fmla="*/ 0 w 6857998"/>
              <a:gd name="connsiteY1" fmla="*/ 1066799 h 3838744"/>
              <a:gd name="connsiteX2" fmla="*/ 3279727 w 6857998"/>
              <a:gd name="connsiteY2" fmla="*/ 1066799 h 3838744"/>
              <a:gd name="connsiteX3" fmla="*/ 6857804 w 6857998"/>
              <a:gd name="connsiteY3" fmla="*/ 3837900 h 3838744"/>
              <a:gd name="connsiteX4" fmla="*/ 6857998 w 6857998"/>
              <a:gd name="connsiteY4" fmla="*/ 3838744 h 3838744"/>
              <a:gd name="connsiteX5" fmla="*/ 6857998 w 6857998"/>
              <a:gd name="connsiteY5" fmla="*/ 3067102 h 3838744"/>
              <a:gd name="connsiteX6" fmla="*/ 3790896 w 6857998"/>
              <a:gd name="connsiteY6" fmla="*/ 0 h 3838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7998" h="3838744">
                <a:moveTo>
                  <a:pt x="0" y="0"/>
                </a:moveTo>
                <a:lnTo>
                  <a:pt x="0" y="1066799"/>
                </a:lnTo>
                <a:lnTo>
                  <a:pt x="3279727" y="1066799"/>
                </a:lnTo>
                <a:cubicBezTo>
                  <a:pt x="5001274" y="1066799"/>
                  <a:pt x="6447796" y="2244328"/>
                  <a:pt x="6857804" y="3837900"/>
                </a:cubicBezTo>
                <a:lnTo>
                  <a:pt x="6857998" y="3838744"/>
                </a:lnTo>
                <a:lnTo>
                  <a:pt x="6857998" y="3067102"/>
                </a:lnTo>
                <a:cubicBezTo>
                  <a:pt x="6857998" y="1373188"/>
                  <a:pt x="5484810" y="0"/>
                  <a:pt x="3790896" y="0"/>
                </a:cubicBezTo>
                <a:close/>
              </a:path>
            </a:pathLst>
          </a:custGeom>
          <a:solidFill>
            <a:schemeClr val="tx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양쪽 모서리가 둥근 사각형 5"/>
          <p:cNvSpPr/>
          <p:nvPr/>
        </p:nvSpPr>
        <p:spPr>
          <a:xfrm rot="16200000">
            <a:off x="3178057" y="-1734793"/>
            <a:ext cx="5830206" cy="109398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z</a:t>
            </a:r>
            <a:endParaRPr lang="ko-KR" altLang="en-US" dirty="0"/>
          </a:p>
        </p:txBody>
      </p:sp>
      <p:sp>
        <p:nvSpPr>
          <p:cNvPr id="56" name="자유형 55"/>
          <p:cNvSpPr/>
          <p:nvPr/>
        </p:nvSpPr>
        <p:spPr>
          <a:xfrm rot="16200000">
            <a:off x="4427393" y="-3023134"/>
            <a:ext cx="3331535" cy="10939898"/>
          </a:xfrm>
          <a:custGeom>
            <a:avLst/>
            <a:gdLst>
              <a:gd name="connsiteX0" fmla="*/ 3331535 w 3331535"/>
              <a:gd name="connsiteY0" fmla="*/ 2915103 h 10939898"/>
              <a:gd name="connsiteX1" fmla="*/ 3331535 w 3331535"/>
              <a:gd name="connsiteY1" fmla="*/ 10939898 h 10939898"/>
              <a:gd name="connsiteX2" fmla="*/ 3014036 w 3331535"/>
              <a:gd name="connsiteY2" fmla="*/ 10939898 h 10939898"/>
              <a:gd name="connsiteX3" fmla="*/ 3014036 w 3331535"/>
              <a:gd name="connsiteY3" fmla="*/ 3070359 h 10939898"/>
              <a:gd name="connsiteX4" fmla="*/ 286227 w 3331535"/>
              <a:gd name="connsiteY4" fmla="*/ 47571 h 10939898"/>
              <a:gd name="connsiteX5" fmla="*/ 0 w 3331535"/>
              <a:gd name="connsiteY5" fmla="*/ 33117 h 10939898"/>
              <a:gd name="connsiteX6" fmla="*/ 118380 w 3331535"/>
              <a:gd name="connsiteY6" fmla="*/ 15051 h 10939898"/>
              <a:gd name="connsiteX7" fmla="*/ 416432 w 3331535"/>
              <a:gd name="connsiteY7" fmla="*/ 0 h 10939898"/>
              <a:gd name="connsiteX8" fmla="*/ 3331535 w 3331535"/>
              <a:gd name="connsiteY8" fmla="*/ 2915103 h 10939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31535" h="10939898">
                <a:moveTo>
                  <a:pt x="3331535" y="2915103"/>
                </a:moveTo>
                <a:lnTo>
                  <a:pt x="3331535" y="10939898"/>
                </a:lnTo>
                <a:lnTo>
                  <a:pt x="3014036" y="10939898"/>
                </a:lnTo>
                <a:lnTo>
                  <a:pt x="3014036" y="3070359"/>
                </a:lnTo>
                <a:cubicBezTo>
                  <a:pt x="3014036" y="1497137"/>
                  <a:pt x="1818397" y="203171"/>
                  <a:pt x="286227" y="47571"/>
                </a:cubicBezTo>
                <a:lnTo>
                  <a:pt x="0" y="33117"/>
                </a:lnTo>
                <a:lnTo>
                  <a:pt x="118380" y="15051"/>
                </a:lnTo>
                <a:cubicBezTo>
                  <a:pt x="216377" y="5099"/>
                  <a:pt x="315809" y="0"/>
                  <a:pt x="416432" y="0"/>
                </a:cubicBezTo>
                <a:cubicBezTo>
                  <a:pt x="2026399" y="0"/>
                  <a:pt x="3331535" y="1305136"/>
                  <a:pt x="3331535" y="291510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86008" y="70137"/>
            <a:ext cx="6172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중간 처리 </a:t>
            </a:r>
            <a:r>
              <a:rPr lang="ko-KR" altLang="en-US" sz="3200" dirty="0" err="1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메소드</a:t>
            </a:r>
            <a:endParaRPr lang="en-US" altLang="ko-KR" sz="3200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28085" t="40424" r="41763" b="16834"/>
          <a:stretch/>
        </p:blipFill>
        <p:spPr>
          <a:xfrm>
            <a:off x="323848" y="820051"/>
            <a:ext cx="5529589" cy="445919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l="54043" t="17843" r="28728" b="63407"/>
          <a:stretch/>
        </p:blipFill>
        <p:spPr>
          <a:xfrm>
            <a:off x="6180106" y="1320479"/>
            <a:ext cx="3485475" cy="21325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rcRect l="27858" t="67238" r="27934" b="22077"/>
          <a:stretch/>
        </p:blipFill>
        <p:spPr>
          <a:xfrm>
            <a:off x="203864" y="5466311"/>
            <a:ext cx="7280063" cy="120462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/>
          <a:srcRect l="54156" t="17440" r="40289" b="71270"/>
          <a:stretch/>
        </p:blipFill>
        <p:spPr>
          <a:xfrm>
            <a:off x="8494088" y="5102648"/>
            <a:ext cx="1084547" cy="123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27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자유형 56"/>
          <p:cNvSpPr/>
          <p:nvPr/>
        </p:nvSpPr>
        <p:spPr>
          <a:xfrm rot="16200000" flipH="1">
            <a:off x="2574473" y="-2250620"/>
            <a:ext cx="6857998" cy="11359244"/>
          </a:xfrm>
          <a:custGeom>
            <a:avLst/>
            <a:gdLst>
              <a:gd name="connsiteX0" fmla="*/ 0 w 6857998"/>
              <a:gd name="connsiteY0" fmla="*/ 0 h 11359244"/>
              <a:gd name="connsiteX1" fmla="*/ 0 w 6857998"/>
              <a:gd name="connsiteY1" fmla="*/ 11359244 h 11359244"/>
              <a:gd name="connsiteX2" fmla="*/ 781044 w 6857998"/>
              <a:gd name="connsiteY2" fmla="*/ 11359244 h 11359244"/>
              <a:gd name="connsiteX3" fmla="*/ 781044 w 6857998"/>
              <a:gd name="connsiteY3" fmla="*/ 11239260 h 11359244"/>
              <a:gd name="connsiteX4" fmla="*/ 1103083 w 6857998"/>
              <a:gd name="connsiteY4" fmla="*/ 11239260 h 11359244"/>
              <a:gd name="connsiteX5" fmla="*/ 1103083 w 6857998"/>
              <a:gd name="connsiteY5" fmla="*/ 11239047 h 11359244"/>
              <a:gd name="connsiteX6" fmla="*/ 6611252 w 6857998"/>
              <a:gd name="connsiteY6" fmla="*/ 11239047 h 11359244"/>
              <a:gd name="connsiteX7" fmla="*/ 6611252 w 6857998"/>
              <a:gd name="connsiteY7" fmla="*/ 11359244 h 11359244"/>
              <a:gd name="connsiteX8" fmla="*/ 6857998 w 6857998"/>
              <a:gd name="connsiteY8" fmla="*/ 11359244 h 11359244"/>
              <a:gd name="connsiteX9" fmla="*/ 6857998 w 6857998"/>
              <a:gd name="connsiteY9" fmla="*/ 3067102 h 11359244"/>
              <a:gd name="connsiteX10" fmla="*/ 3790896 w 6857998"/>
              <a:gd name="connsiteY10" fmla="*/ 0 h 113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57998" h="11359244">
                <a:moveTo>
                  <a:pt x="0" y="0"/>
                </a:moveTo>
                <a:lnTo>
                  <a:pt x="0" y="11359244"/>
                </a:lnTo>
                <a:lnTo>
                  <a:pt x="781044" y="11359244"/>
                </a:lnTo>
                <a:lnTo>
                  <a:pt x="781044" y="11239260"/>
                </a:lnTo>
                <a:lnTo>
                  <a:pt x="1103083" y="11239260"/>
                </a:lnTo>
                <a:lnTo>
                  <a:pt x="1103083" y="11239047"/>
                </a:lnTo>
                <a:lnTo>
                  <a:pt x="6611252" y="11239047"/>
                </a:lnTo>
                <a:lnTo>
                  <a:pt x="6611252" y="11359244"/>
                </a:lnTo>
                <a:lnTo>
                  <a:pt x="6857998" y="11359244"/>
                </a:lnTo>
                <a:lnTo>
                  <a:pt x="6857998" y="3067102"/>
                </a:lnTo>
                <a:cubicBezTo>
                  <a:pt x="6857998" y="1373188"/>
                  <a:pt x="5484810" y="0"/>
                  <a:pt x="3790896" y="0"/>
                </a:cubicBezTo>
                <a:close/>
              </a:path>
            </a:pathLst>
          </a:custGeom>
          <a:solidFill>
            <a:srgbClr val="3B52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자유형 12"/>
          <p:cNvSpPr/>
          <p:nvPr/>
        </p:nvSpPr>
        <p:spPr>
          <a:xfrm rot="16200000" flipH="1">
            <a:off x="-1185778" y="1509630"/>
            <a:ext cx="6857998" cy="3838744"/>
          </a:xfrm>
          <a:custGeom>
            <a:avLst/>
            <a:gdLst>
              <a:gd name="connsiteX0" fmla="*/ 0 w 6857998"/>
              <a:gd name="connsiteY0" fmla="*/ 0 h 3838744"/>
              <a:gd name="connsiteX1" fmla="*/ 0 w 6857998"/>
              <a:gd name="connsiteY1" fmla="*/ 1066799 h 3838744"/>
              <a:gd name="connsiteX2" fmla="*/ 3279727 w 6857998"/>
              <a:gd name="connsiteY2" fmla="*/ 1066799 h 3838744"/>
              <a:gd name="connsiteX3" fmla="*/ 6857804 w 6857998"/>
              <a:gd name="connsiteY3" fmla="*/ 3837900 h 3838744"/>
              <a:gd name="connsiteX4" fmla="*/ 6857998 w 6857998"/>
              <a:gd name="connsiteY4" fmla="*/ 3838744 h 3838744"/>
              <a:gd name="connsiteX5" fmla="*/ 6857998 w 6857998"/>
              <a:gd name="connsiteY5" fmla="*/ 3067102 h 3838744"/>
              <a:gd name="connsiteX6" fmla="*/ 3790896 w 6857998"/>
              <a:gd name="connsiteY6" fmla="*/ 0 h 3838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7998" h="3838744">
                <a:moveTo>
                  <a:pt x="0" y="0"/>
                </a:moveTo>
                <a:lnTo>
                  <a:pt x="0" y="1066799"/>
                </a:lnTo>
                <a:lnTo>
                  <a:pt x="3279727" y="1066799"/>
                </a:lnTo>
                <a:cubicBezTo>
                  <a:pt x="5001274" y="1066799"/>
                  <a:pt x="6447796" y="2244328"/>
                  <a:pt x="6857804" y="3837900"/>
                </a:cubicBezTo>
                <a:lnTo>
                  <a:pt x="6857998" y="3838744"/>
                </a:lnTo>
                <a:lnTo>
                  <a:pt x="6857998" y="3067102"/>
                </a:lnTo>
                <a:cubicBezTo>
                  <a:pt x="6857998" y="1373188"/>
                  <a:pt x="5484810" y="0"/>
                  <a:pt x="3790896" y="0"/>
                </a:cubicBezTo>
                <a:close/>
              </a:path>
            </a:pathLst>
          </a:custGeom>
          <a:solidFill>
            <a:schemeClr val="tx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양쪽 모서리가 둥근 사각형 5"/>
          <p:cNvSpPr/>
          <p:nvPr/>
        </p:nvSpPr>
        <p:spPr>
          <a:xfrm rot="16200000">
            <a:off x="3178058" y="-1773797"/>
            <a:ext cx="5830206" cy="109398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자유형 55"/>
          <p:cNvSpPr/>
          <p:nvPr/>
        </p:nvSpPr>
        <p:spPr>
          <a:xfrm rot="16200000">
            <a:off x="4427393" y="-3023134"/>
            <a:ext cx="3331535" cy="10939898"/>
          </a:xfrm>
          <a:custGeom>
            <a:avLst/>
            <a:gdLst>
              <a:gd name="connsiteX0" fmla="*/ 3331535 w 3331535"/>
              <a:gd name="connsiteY0" fmla="*/ 2915103 h 10939898"/>
              <a:gd name="connsiteX1" fmla="*/ 3331535 w 3331535"/>
              <a:gd name="connsiteY1" fmla="*/ 10939898 h 10939898"/>
              <a:gd name="connsiteX2" fmla="*/ 3014036 w 3331535"/>
              <a:gd name="connsiteY2" fmla="*/ 10939898 h 10939898"/>
              <a:gd name="connsiteX3" fmla="*/ 3014036 w 3331535"/>
              <a:gd name="connsiteY3" fmla="*/ 3070359 h 10939898"/>
              <a:gd name="connsiteX4" fmla="*/ 286227 w 3331535"/>
              <a:gd name="connsiteY4" fmla="*/ 47571 h 10939898"/>
              <a:gd name="connsiteX5" fmla="*/ 0 w 3331535"/>
              <a:gd name="connsiteY5" fmla="*/ 33117 h 10939898"/>
              <a:gd name="connsiteX6" fmla="*/ 118380 w 3331535"/>
              <a:gd name="connsiteY6" fmla="*/ 15051 h 10939898"/>
              <a:gd name="connsiteX7" fmla="*/ 416432 w 3331535"/>
              <a:gd name="connsiteY7" fmla="*/ 0 h 10939898"/>
              <a:gd name="connsiteX8" fmla="*/ 3331535 w 3331535"/>
              <a:gd name="connsiteY8" fmla="*/ 2915103 h 10939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31535" h="10939898">
                <a:moveTo>
                  <a:pt x="3331535" y="2915103"/>
                </a:moveTo>
                <a:lnTo>
                  <a:pt x="3331535" y="10939898"/>
                </a:lnTo>
                <a:lnTo>
                  <a:pt x="3014036" y="10939898"/>
                </a:lnTo>
                <a:lnTo>
                  <a:pt x="3014036" y="3070359"/>
                </a:lnTo>
                <a:cubicBezTo>
                  <a:pt x="3014036" y="1497137"/>
                  <a:pt x="1818397" y="203171"/>
                  <a:pt x="286227" y="47571"/>
                </a:cubicBezTo>
                <a:lnTo>
                  <a:pt x="0" y="33117"/>
                </a:lnTo>
                <a:lnTo>
                  <a:pt x="118380" y="15051"/>
                </a:lnTo>
                <a:cubicBezTo>
                  <a:pt x="216377" y="5099"/>
                  <a:pt x="315809" y="0"/>
                  <a:pt x="416432" y="0"/>
                </a:cubicBezTo>
                <a:cubicBezTo>
                  <a:pt x="2026399" y="0"/>
                  <a:pt x="3331535" y="1305136"/>
                  <a:pt x="3331535" y="291510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86008" y="70137"/>
            <a:ext cx="6172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최종 처리 </a:t>
            </a:r>
            <a:r>
              <a:rPr lang="ko-KR" altLang="en-US" sz="3200" dirty="0" err="1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메소드</a:t>
            </a:r>
            <a:endParaRPr lang="en-US" altLang="ko-KR" sz="3200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06255" y="1435957"/>
            <a:ext cx="9776839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 </a:t>
            </a:r>
            <a:r>
              <a:rPr lang="ko-KR" altLang="en-US" sz="2400" b="1" dirty="0" smtClean="0"/>
              <a:t>최종</a:t>
            </a:r>
            <a:r>
              <a:rPr lang="ko-KR" altLang="en-US" sz="2400" b="1" dirty="0" smtClean="0"/>
              <a:t> 처리 </a:t>
            </a:r>
            <a:r>
              <a:rPr lang="ko-KR" altLang="en-US" sz="2400" b="1" dirty="0" err="1" smtClean="0"/>
              <a:t>메소드</a:t>
            </a:r>
            <a:r>
              <a:rPr lang="ko-KR" altLang="en-US" sz="2400" b="1" dirty="0" smtClean="0"/>
              <a:t> 종류</a:t>
            </a:r>
            <a:endParaRPr lang="en-US" altLang="ko-KR" sz="2400" b="1" dirty="0"/>
          </a:p>
          <a:p>
            <a:endParaRPr lang="ko-KR" altLang="en-US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매칭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최종 처리 단계에서 </a:t>
            </a:r>
            <a:r>
              <a:rPr lang="ko-KR" altLang="en-US" sz="2400" dirty="0" err="1" smtClean="0"/>
              <a:t>요소등이</a:t>
            </a:r>
            <a:r>
              <a:rPr lang="ko-KR" altLang="en-US" sz="2400" dirty="0" smtClean="0"/>
              <a:t> 특정 조건에 만족하는 지 조사하는 메서드</a:t>
            </a:r>
            <a:endParaRPr lang="en-US" altLang="ko-KR" sz="2400" dirty="0" smtClean="0"/>
          </a:p>
          <a:p>
            <a:r>
              <a:rPr lang="en-US" altLang="ko-KR" sz="2400" dirty="0" smtClean="0"/>
              <a:t>    -&gt; </a:t>
            </a:r>
            <a:r>
              <a:rPr lang="en-US" altLang="ko-KR" sz="2400" dirty="0" err="1" smtClean="0"/>
              <a:t>allMatch</a:t>
            </a:r>
            <a:r>
              <a:rPr lang="en-US" altLang="ko-KR" sz="2400" dirty="0" smtClean="0"/>
              <a:t>(), </a:t>
            </a:r>
            <a:r>
              <a:rPr lang="en-US" altLang="ko-KR" sz="2400" dirty="0" err="1" smtClean="0"/>
              <a:t>anyMatch</a:t>
            </a:r>
            <a:r>
              <a:rPr lang="en-US" altLang="ko-KR" sz="2400" dirty="0" smtClean="0"/>
              <a:t>(), </a:t>
            </a:r>
            <a:r>
              <a:rPr lang="en-US" altLang="ko-KR" sz="2400" dirty="0" err="1" smtClean="0"/>
              <a:t>noneMatch</a:t>
            </a:r>
            <a:r>
              <a:rPr lang="en-US" altLang="ko-KR" sz="2400" dirty="0" smtClean="0"/>
              <a:t>()</a:t>
            </a:r>
          </a:p>
          <a:p>
            <a:endParaRPr lang="en-US" altLang="ko-K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집계</a:t>
            </a:r>
            <a:r>
              <a:rPr lang="en-US" altLang="ko-KR" sz="2400" dirty="0" smtClean="0"/>
              <a:t>: </a:t>
            </a:r>
            <a:r>
              <a:rPr lang="ko-KR" altLang="en-US" sz="2400" dirty="0" err="1" smtClean="0"/>
              <a:t>카운팅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합계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평균값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최대최소값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등과 같이 하나의 값으로 산출하는 것</a:t>
            </a:r>
            <a:endParaRPr lang="en-US" altLang="ko-KR" sz="2400" dirty="0" smtClean="0"/>
          </a:p>
          <a:p>
            <a:r>
              <a:rPr lang="en-US" altLang="ko-KR" sz="2400" dirty="0" smtClean="0"/>
              <a:t>    -&gt; sum(), count(), average(), max(), min()</a:t>
            </a:r>
          </a:p>
          <a:p>
            <a:endParaRPr lang="en-US" altLang="ko-K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수집</a:t>
            </a:r>
            <a:r>
              <a:rPr lang="en-US" altLang="ko-KR" sz="2400" dirty="0" smtClean="0"/>
              <a:t>: </a:t>
            </a:r>
            <a:r>
              <a:rPr lang="ko-KR" altLang="en-US" sz="2400" dirty="0" err="1" smtClean="0"/>
              <a:t>필터링과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매핑후</a:t>
            </a:r>
            <a:r>
              <a:rPr lang="ko-KR" altLang="en-US" sz="2400" dirty="0" smtClean="0"/>
              <a:t> 최종 처리 </a:t>
            </a:r>
            <a:r>
              <a:rPr lang="ko-KR" altLang="en-US" sz="2400" dirty="0" err="1" smtClean="0"/>
              <a:t>메소드인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collect</a:t>
            </a:r>
            <a:r>
              <a:rPr lang="ko-KR" altLang="en-US" sz="2400" dirty="0" smtClean="0"/>
              <a:t>를 제공하여 필요 요소만 컬렉션에 담을 수 있음</a:t>
            </a:r>
            <a:endParaRPr lang="en-US" altLang="ko-KR" sz="2400" dirty="0" smtClean="0"/>
          </a:p>
          <a:p>
            <a:r>
              <a:rPr lang="en-US" altLang="ko-KR" sz="2400" dirty="0" smtClean="0"/>
              <a:t>    -&gt; collect()</a:t>
            </a:r>
          </a:p>
        </p:txBody>
      </p:sp>
    </p:spTree>
    <p:extLst>
      <p:ext uri="{BB962C8B-B14F-4D97-AF65-F5344CB8AC3E}">
        <p14:creationId xmlns:p14="http://schemas.microsoft.com/office/powerpoint/2010/main" val="137955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자유형 56"/>
          <p:cNvSpPr/>
          <p:nvPr/>
        </p:nvSpPr>
        <p:spPr>
          <a:xfrm rot="16200000" flipH="1">
            <a:off x="2574473" y="-2250620"/>
            <a:ext cx="6857998" cy="11359244"/>
          </a:xfrm>
          <a:custGeom>
            <a:avLst/>
            <a:gdLst>
              <a:gd name="connsiteX0" fmla="*/ 0 w 6857998"/>
              <a:gd name="connsiteY0" fmla="*/ 0 h 11359244"/>
              <a:gd name="connsiteX1" fmla="*/ 0 w 6857998"/>
              <a:gd name="connsiteY1" fmla="*/ 11359244 h 11359244"/>
              <a:gd name="connsiteX2" fmla="*/ 781044 w 6857998"/>
              <a:gd name="connsiteY2" fmla="*/ 11359244 h 11359244"/>
              <a:gd name="connsiteX3" fmla="*/ 781044 w 6857998"/>
              <a:gd name="connsiteY3" fmla="*/ 11239260 h 11359244"/>
              <a:gd name="connsiteX4" fmla="*/ 1103083 w 6857998"/>
              <a:gd name="connsiteY4" fmla="*/ 11239260 h 11359244"/>
              <a:gd name="connsiteX5" fmla="*/ 1103083 w 6857998"/>
              <a:gd name="connsiteY5" fmla="*/ 11239047 h 11359244"/>
              <a:gd name="connsiteX6" fmla="*/ 6611252 w 6857998"/>
              <a:gd name="connsiteY6" fmla="*/ 11239047 h 11359244"/>
              <a:gd name="connsiteX7" fmla="*/ 6611252 w 6857998"/>
              <a:gd name="connsiteY7" fmla="*/ 11359244 h 11359244"/>
              <a:gd name="connsiteX8" fmla="*/ 6857998 w 6857998"/>
              <a:gd name="connsiteY8" fmla="*/ 11359244 h 11359244"/>
              <a:gd name="connsiteX9" fmla="*/ 6857998 w 6857998"/>
              <a:gd name="connsiteY9" fmla="*/ 3067102 h 11359244"/>
              <a:gd name="connsiteX10" fmla="*/ 3790896 w 6857998"/>
              <a:gd name="connsiteY10" fmla="*/ 0 h 113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57998" h="11359244">
                <a:moveTo>
                  <a:pt x="0" y="0"/>
                </a:moveTo>
                <a:lnTo>
                  <a:pt x="0" y="11359244"/>
                </a:lnTo>
                <a:lnTo>
                  <a:pt x="781044" y="11359244"/>
                </a:lnTo>
                <a:lnTo>
                  <a:pt x="781044" y="11239260"/>
                </a:lnTo>
                <a:lnTo>
                  <a:pt x="1103083" y="11239260"/>
                </a:lnTo>
                <a:lnTo>
                  <a:pt x="1103083" y="11239047"/>
                </a:lnTo>
                <a:lnTo>
                  <a:pt x="6611252" y="11239047"/>
                </a:lnTo>
                <a:lnTo>
                  <a:pt x="6611252" y="11359244"/>
                </a:lnTo>
                <a:lnTo>
                  <a:pt x="6857998" y="11359244"/>
                </a:lnTo>
                <a:lnTo>
                  <a:pt x="6857998" y="3067102"/>
                </a:lnTo>
                <a:cubicBezTo>
                  <a:pt x="6857998" y="1373188"/>
                  <a:pt x="5484810" y="0"/>
                  <a:pt x="3790896" y="0"/>
                </a:cubicBezTo>
                <a:close/>
              </a:path>
            </a:pathLst>
          </a:custGeom>
          <a:solidFill>
            <a:srgbClr val="3B52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자유형 12"/>
          <p:cNvSpPr/>
          <p:nvPr/>
        </p:nvSpPr>
        <p:spPr>
          <a:xfrm rot="16200000" flipH="1">
            <a:off x="-1185778" y="1509630"/>
            <a:ext cx="6857998" cy="3838744"/>
          </a:xfrm>
          <a:custGeom>
            <a:avLst/>
            <a:gdLst>
              <a:gd name="connsiteX0" fmla="*/ 0 w 6857998"/>
              <a:gd name="connsiteY0" fmla="*/ 0 h 3838744"/>
              <a:gd name="connsiteX1" fmla="*/ 0 w 6857998"/>
              <a:gd name="connsiteY1" fmla="*/ 1066799 h 3838744"/>
              <a:gd name="connsiteX2" fmla="*/ 3279727 w 6857998"/>
              <a:gd name="connsiteY2" fmla="*/ 1066799 h 3838744"/>
              <a:gd name="connsiteX3" fmla="*/ 6857804 w 6857998"/>
              <a:gd name="connsiteY3" fmla="*/ 3837900 h 3838744"/>
              <a:gd name="connsiteX4" fmla="*/ 6857998 w 6857998"/>
              <a:gd name="connsiteY4" fmla="*/ 3838744 h 3838744"/>
              <a:gd name="connsiteX5" fmla="*/ 6857998 w 6857998"/>
              <a:gd name="connsiteY5" fmla="*/ 3067102 h 3838744"/>
              <a:gd name="connsiteX6" fmla="*/ 3790896 w 6857998"/>
              <a:gd name="connsiteY6" fmla="*/ 0 h 3838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7998" h="3838744">
                <a:moveTo>
                  <a:pt x="0" y="0"/>
                </a:moveTo>
                <a:lnTo>
                  <a:pt x="0" y="1066799"/>
                </a:lnTo>
                <a:lnTo>
                  <a:pt x="3279727" y="1066799"/>
                </a:lnTo>
                <a:cubicBezTo>
                  <a:pt x="5001274" y="1066799"/>
                  <a:pt x="6447796" y="2244328"/>
                  <a:pt x="6857804" y="3837900"/>
                </a:cubicBezTo>
                <a:lnTo>
                  <a:pt x="6857998" y="3838744"/>
                </a:lnTo>
                <a:lnTo>
                  <a:pt x="6857998" y="3067102"/>
                </a:lnTo>
                <a:cubicBezTo>
                  <a:pt x="6857998" y="1373188"/>
                  <a:pt x="5484810" y="0"/>
                  <a:pt x="3790896" y="0"/>
                </a:cubicBezTo>
                <a:close/>
              </a:path>
            </a:pathLst>
          </a:custGeom>
          <a:solidFill>
            <a:schemeClr val="tx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양쪽 모서리가 둥근 사각형 5"/>
          <p:cNvSpPr/>
          <p:nvPr/>
        </p:nvSpPr>
        <p:spPr>
          <a:xfrm rot="16200000">
            <a:off x="3178058" y="-1773797"/>
            <a:ext cx="5830206" cy="109398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자유형 55"/>
          <p:cNvSpPr/>
          <p:nvPr/>
        </p:nvSpPr>
        <p:spPr>
          <a:xfrm rot="16200000">
            <a:off x="4427393" y="-3023134"/>
            <a:ext cx="3331535" cy="10939898"/>
          </a:xfrm>
          <a:custGeom>
            <a:avLst/>
            <a:gdLst>
              <a:gd name="connsiteX0" fmla="*/ 3331535 w 3331535"/>
              <a:gd name="connsiteY0" fmla="*/ 2915103 h 10939898"/>
              <a:gd name="connsiteX1" fmla="*/ 3331535 w 3331535"/>
              <a:gd name="connsiteY1" fmla="*/ 10939898 h 10939898"/>
              <a:gd name="connsiteX2" fmla="*/ 3014036 w 3331535"/>
              <a:gd name="connsiteY2" fmla="*/ 10939898 h 10939898"/>
              <a:gd name="connsiteX3" fmla="*/ 3014036 w 3331535"/>
              <a:gd name="connsiteY3" fmla="*/ 3070359 h 10939898"/>
              <a:gd name="connsiteX4" fmla="*/ 286227 w 3331535"/>
              <a:gd name="connsiteY4" fmla="*/ 47571 h 10939898"/>
              <a:gd name="connsiteX5" fmla="*/ 0 w 3331535"/>
              <a:gd name="connsiteY5" fmla="*/ 33117 h 10939898"/>
              <a:gd name="connsiteX6" fmla="*/ 118380 w 3331535"/>
              <a:gd name="connsiteY6" fmla="*/ 15051 h 10939898"/>
              <a:gd name="connsiteX7" fmla="*/ 416432 w 3331535"/>
              <a:gd name="connsiteY7" fmla="*/ 0 h 10939898"/>
              <a:gd name="connsiteX8" fmla="*/ 3331535 w 3331535"/>
              <a:gd name="connsiteY8" fmla="*/ 2915103 h 10939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31535" h="10939898">
                <a:moveTo>
                  <a:pt x="3331535" y="2915103"/>
                </a:moveTo>
                <a:lnTo>
                  <a:pt x="3331535" y="10939898"/>
                </a:lnTo>
                <a:lnTo>
                  <a:pt x="3014036" y="10939898"/>
                </a:lnTo>
                <a:lnTo>
                  <a:pt x="3014036" y="3070359"/>
                </a:lnTo>
                <a:cubicBezTo>
                  <a:pt x="3014036" y="1497137"/>
                  <a:pt x="1818397" y="203171"/>
                  <a:pt x="286227" y="47571"/>
                </a:cubicBezTo>
                <a:lnTo>
                  <a:pt x="0" y="33117"/>
                </a:lnTo>
                <a:lnTo>
                  <a:pt x="118380" y="15051"/>
                </a:lnTo>
                <a:cubicBezTo>
                  <a:pt x="216377" y="5099"/>
                  <a:pt x="315809" y="0"/>
                  <a:pt x="416432" y="0"/>
                </a:cubicBezTo>
                <a:cubicBezTo>
                  <a:pt x="2026399" y="0"/>
                  <a:pt x="3331535" y="1305136"/>
                  <a:pt x="3331535" y="291510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86008" y="70137"/>
            <a:ext cx="6172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최종 처리 </a:t>
            </a:r>
            <a:r>
              <a:rPr lang="ko-KR" altLang="en-US" sz="3200" dirty="0" err="1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메소드</a:t>
            </a:r>
            <a:endParaRPr lang="en-US" altLang="ko-KR" sz="3200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06255" y="1435957"/>
            <a:ext cx="9776839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 </a:t>
            </a:r>
            <a:r>
              <a:rPr lang="ko-KR" altLang="en-US" sz="2400" b="1" dirty="0" smtClean="0"/>
              <a:t>최종</a:t>
            </a:r>
            <a:r>
              <a:rPr lang="ko-KR" altLang="en-US" sz="2400" b="1" dirty="0" smtClean="0"/>
              <a:t> 처리 </a:t>
            </a:r>
            <a:r>
              <a:rPr lang="ko-KR" altLang="en-US" sz="2400" b="1" dirty="0" err="1" smtClean="0"/>
              <a:t>메소드</a:t>
            </a:r>
            <a:r>
              <a:rPr lang="ko-KR" altLang="en-US" sz="2400" b="1" dirty="0" smtClean="0"/>
              <a:t> 종류</a:t>
            </a:r>
            <a:endParaRPr lang="en-US" altLang="ko-KR" sz="2400" b="1" dirty="0"/>
          </a:p>
          <a:p>
            <a:endParaRPr lang="ko-KR" altLang="en-US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매칭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최종 처리 단계에서 </a:t>
            </a:r>
            <a:r>
              <a:rPr lang="ko-KR" altLang="en-US" sz="2400" dirty="0" err="1" smtClean="0"/>
              <a:t>요소등이</a:t>
            </a:r>
            <a:r>
              <a:rPr lang="ko-KR" altLang="en-US" sz="2400" dirty="0" smtClean="0"/>
              <a:t> 특정 조건에 만족하는 지 조사하는 메서드</a:t>
            </a:r>
            <a:endParaRPr lang="en-US" altLang="ko-KR" sz="2400" dirty="0" smtClean="0"/>
          </a:p>
          <a:p>
            <a:r>
              <a:rPr lang="en-US" altLang="ko-KR" sz="2400" dirty="0" smtClean="0"/>
              <a:t>    -&gt; </a:t>
            </a:r>
            <a:r>
              <a:rPr lang="en-US" altLang="ko-KR" sz="2400" dirty="0" err="1" smtClean="0"/>
              <a:t>allMatch</a:t>
            </a:r>
            <a:r>
              <a:rPr lang="en-US" altLang="ko-KR" sz="2400" dirty="0" smtClean="0"/>
              <a:t>(), </a:t>
            </a:r>
            <a:r>
              <a:rPr lang="en-US" altLang="ko-KR" sz="2400" dirty="0" err="1" smtClean="0"/>
              <a:t>anyMatch</a:t>
            </a:r>
            <a:r>
              <a:rPr lang="en-US" altLang="ko-KR" sz="2400" dirty="0" smtClean="0"/>
              <a:t>(), </a:t>
            </a:r>
            <a:r>
              <a:rPr lang="en-US" altLang="ko-KR" sz="2400" dirty="0" err="1" smtClean="0"/>
              <a:t>noneMatch</a:t>
            </a:r>
            <a:r>
              <a:rPr lang="en-US" altLang="ko-KR" sz="2400" dirty="0" smtClean="0"/>
              <a:t>()</a:t>
            </a:r>
          </a:p>
          <a:p>
            <a:endParaRPr lang="en-US" altLang="ko-K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집계</a:t>
            </a:r>
            <a:r>
              <a:rPr lang="en-US" altLang="ko-KR" sz="2400" dirty="0" smtClean="0"/>
              <a:t>: </a:t>
            </a:r>
            <a:r>
              <a:rPr lang="ko-KR" altLang="en-US" sz="2400" dirty="0" err="1" smtClean="0"/>
              <a:t>카운팅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합계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평균값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최대최소값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등과 같이 하나의 값으로 산출하는 것</a:t>
            </a:r>
            <a:endParaRPr lang="en-US" altLang="ko-KR" sz="2400" dirty="0" smtClean="0"/>
          </a:p>
          <a:p>
            <a:r>
              <a:rPr lang="en-US" altLang="ko-KR" sz="2400" dirty="0" smtClean="0"/>
              <a:t>    -&gt; sum(), count(), average(), max(), min()</a:t>
            </a:r>
          </a:p>
          <a:p>
            <a:endParaRPr lang="en-US" altLang="ko-K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수집</a:t>
            </a:r>
            <a:r>
              <a:rPr lang="en-US" altLang="ko-KR" sz="2400" dirty="0" smtClean="0"/>
              <a:t>: </a:t>
            </a:r>
            <a:r>
              <a:rPr lang="ko-KR" altLang="en-US" sz="2400" dirty="0" err="1" smtClean="0"/>
              <a:t>필터링과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매핑후</a:t>
            </a:r>
            <a:r>
              <a:rPr lang="ko-KR" altLang="en-US" sz="2400" dirty="0" smtClean="0"/>
              <a:t> 최종 처리 </a:t>
            </a:r>
            <a:r>
              <a:rPr lang="ko-KR" altLang="en-US" sz="2400" dirty="0" err="1" smtClean="0"/>
              <a:t>메소드인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collect</a:t>
            </a:r>
            <a:r>
              <a:rPr lang="ko-KR" altLang="en-US" sz="2400" dirty="0" smtClean="0"/>
              <a:t>를 제공하여 필요 요소만 컬렉션에 담을 수 있음</a:t>
            </a:r>
            <a:endParaRPr lang="en-US" altLang="ko-KR" sz="2400" dirty="0" smtClean="0"/>
          </a:p>
          <a:p>
            <a:r>
              <a:rPr lang="en-US" altLang="ko-KR" sz="2400" dirty="0" smtClean="0"/>
              <a:t>    -&gt; collect()</a:t>
            </a:r>
          </a:p>
        </p:txBody>
      </p:sp>
    </p:spTree>
    <p:extLst>
      <p:ext uri="{BB962C8B-B14F-4D97-AF65-F5344CB8AC3E}">
        <p14:creationId xmlns:p14="http://schemas.microsoft.com/office/powerpoint/2010/main" val="398228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3399</TotalTime>
  <Words>421</Words>
  <Application>Microsoft Office PowerPoint</Application>
  <PresentationFormat>와이드스크린</PresentationFormat>
  <Paragraphs>80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Aharoni</vt:lpstr>
      <vt:lpstr>맑은 고딕</vt:lpstr>
      <vt:lpstr>야놀자 야체 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이 재현</cp:lastModifiedBy>
  <cp:revision>568</cp:revision>
  <dcterms:created xsi:type="dcterms:W3CDTF">2018-08-02T07:05:36Z</dcterms:created>
  <dcterms:modified xsi:type="dcterms:W3CDTF">2019-04-15T03:23:40Z</dcterms:modified>
</cp:coreProperties>
</file>