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97" r:id="rId11"/>
    <p:sldId id="264" r:id="rId12"/>
    <p:sldId id="265" r:id="rId13"/>
    <p:sldId id="266" r:id="rId14"/>
    <p:sldId id="272" r:id="rId15"/>
    <p:sldId id="270" r:id="rId16"/>
    <p:sldId id="271" r:id="rId17"/>
    <p:sldId id="267" r:id="rId18"/>
    <p:sldId id="269" r:id="rId19"/>
    <p:sldId id="275" r:id="rId20"/>
    <p:sldId id="277" r:id="rId21"/>
    <p:sldId id="296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4ED"/>
    <a:srgbClr val="5FD0C4"/>
    <a:srgbClr val="ED7D31"/>
    <a:srgbClr val="344398"/>
    <a:srgbClr val="41B1A9"/>
    <a:srgbClr val="A0AEF3"/>
    <a:srgbClr val="E4E8FC"/>
    <a:srgbClr val="E3F3FD"/>
    <a:srgbClr val="5EBBF2"/>
    <a:srgbClr val="FF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 autoAdjust="0"/>
    <p:restoredTop sz="94660"/>
  </p:normalViewPr>
  <p:slideViewPr>
    <p:cSldViewPr snapToGrid="0">
      <p:cViewPr>
        <p:scale>
          <a:sx n="75" d="100"/>
          <a:sy n="75" d="100"/>
        </p:scale>
        <p:origin x="208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D2E97-E5EC-49AC-9C5B-B6673FEE365E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52F8E-B6F8-4001-BC0F-EDD2C7F5A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38D46-E20C-CE81-3C87-A4A99F84D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FED468-BE2B-437D-0C76-974B391EA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DBE69-E4E7-F9F9-EA05-C99C6A64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CBA84-A24E-6B36-7A2A-B6E67EB1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7BA61-55BA-CAEF-7024-D9940349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2892" y="6544175"/>
            <a:ext cx="866215" cy="250825"/>
          </a:xfrm>
          <a:prstGeom prst="rect">
            <a:avLst/>
          </a:prstGeom>
        </p:spPr>
        <p:txBody>
          <a:bodyPr/>
          <a:lstStyle/>
          <a:p>
            <a:fld id="{AE6674E9-FF76-46F3-BB12-5332BDFB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5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E0985-E50C-403C-D103-49ADAADF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404911-7489-F80B-0A35-37AA4A7C6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80FC6-E275-7D6A-2C83-017D22DE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8A8-A7A0-C528-2E72-EF59CA8E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E228F-2D03-2F93-6218-347EEAE9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2892" y="6544175"/>
            <a:ext cx="866215" cy="250825"/>
          </a:xfrm>
          <a:prstGeom prst="rect">
            <a:avLst/>
          </a:prstGeom>
        </p:spPr>
        <p:txBody>
          <a:bodyPr/>
          <a:lstStyle/>
          <a:p>
            <a:fld id="{AE6674E9-FF76-46F3-BB12-5332BDFB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1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5D2526-B23C-80C3-AD16-3D6F63C3E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1B6AF-3D8D-4ADB-B256-01373CFBA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6DBAC-51D5-89EA-0A01-003283BB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35AAC-A4BD-454D-9DEB-8DF9C7AE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35477-5F42-EC72-A4BC-FDA174DA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2892" y="6544175"/>
            <a:ext cx="866215" cy="250825"/>
          </a:xfrm>
          <a:prstGeom prst="rect">
            <a:avLst/>
          </a:prstGeom>
        </p:spPr>
        <p:txBody>
          <a:bodyPr/>
          <a:lstStyle/>
          <a:p>
            <a:fld id="{AE6674E9-FF76-46F3-BB12-5332BDFB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0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D9E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CF3327-D022-4C0E-E2C7-61D1583D489A}"/>
              </a:ext>
            </a:extLst>
          </p:cNvPr>
          <p:cNvSpPr/>
          <p:nvPr userDrawn="1"/>
        </p:nvSpPr>
        <p:spPr>
          <a:xfrm>
            <a:off x="120000" y="63000"/>
            <a:ext cx="11952000" cy="6732000"/>
          </a:xfrm>
          <a:prstGeom prst="roundRect">
            <a:avLst>
              <a:gd name="adj" fmla="val 5100"/>
            </a:avLst>
          </a:prstGeom>
          <a:solidFill>
            <a:schemeClr val="bg1"/>
          </a:solidFill>
          <a:ln w="19050">
            <a:solidFill>
              <a:srgbClr val="3443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EDE4FCC-2A1B-0DD6-2E5A-41607A86732E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atinLnBrk="0"/>
            <a:r>
              <a:rPr lang="en-US" altLang="ko-KR" sz="1600" b="1" dirty="0">
                <a:solidFill>
                  <a:srgbClr val="344398"/>
                </a:solidFill>
                <a:latin typeface="16"/>
                <a:ea typeface="나눔고딕OTF" panose="020D0604000000000000"/>
                <a:cs typeface="+mn-cs"/>
              </a:rPr>
              <a:t> </a:t>
            </a:r>
            <a:endParaRPr lang="ko-KR" altLang="en-US" sz="1600" b="1" dirty="0">
              <a:solidFill>
                <a:srgbClr val="344398"/>
              </a:solidFill>
              <a:latin typeface="16"/>
              <a:ea typeface="나눔고딕OTF" panose="020D060400000000000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34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B7B20-A3A9-7819-69B7-50637147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84036-01EA-2E83-05E2-4B51E878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43B3C-F011-01F7-5D00-4CAB33ED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BCFAD-B8C5-9C22-4101-F895D7F7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92A45-CB60-8751-ECD1-FB925F3A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2892" y="6544175"/>
            <a:ext cx="866215" cy="250825"/>
          </a:xfrm>
          <a:prstGeom prst="rect">
            <a:avLst/>
          </a:prstGeom>
        </p:spPr>
        <p:txBody>
          <a:bodyPr/>
          <a:lstStyle/>
          <a:p>
            <a:fld id="{AE6674E9-FF76-46F3-BB12-5332BDFB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1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72925-3B2B-8F83-4962-23B98407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CCA91B-5389-4D5E-C3DB-72891A0EC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D0AF51-71F9-419B-6CD0-DFB196720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0F929-2FD1-02B4-0D66-A3E890BD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7A962-5339-4D5C-48D2-5BBAC5EF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18DF3-8A21-1D9C-4E17-0EEA069F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2892" y="6544175"/>
            <a:ext cx="866215" cy="250825"/>
          </a:xfrm>
          <a:prstGeom prst="rect">
            <a:avLst/>
          </a:prstGeom>
        </p:spPr>
        <p:txBody>
          <a:bodyPr/>
          <a:lstStyle/>
          <a:p>
            <a:fld id="{AE6674E9-FF76-46F3-BB12-5332BDFB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15EE1-1D75-7BEA-764C-4BD0827F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2B02C6-2CB7-B39F-D2EC-C77D6D43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149060-7C0D-3F4D-0A01-AC7581B07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D5826A-BD0A-BDB7-A4B6-B228860A7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4EBCA4-14F7-44B1-02AC-BE2FA9F84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B862F4-BA4A-9300-C7E2-FEF19FEF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A514D1-7890-3C53-30DE-880C63D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015478-A9E1-7F0F-8C65-FAD7D032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2892" y="6544175"/>
            <a:ext cx="866215" cy="250825"/>
          </a:xfrm>
          <a:prstGeom prst="rect">
            <a:avLst/>
          </a:prstGeom>
        </p:spPr>
        <p:txBody>
          <a:bodyPr/>
          <a:lstStyle/>
          <a:p>
            <a:fld id="{AE6674E9-FF76-46F3-BB12-5332BDFB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8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9D85B-D178-4379-A105-9BB289E9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B03521-475D-836B-0830-F8B91D5F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2359D7-F2B6-6CAD-CB7F-F3ADF201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402F15-61F6-0B51-2583-27FF679D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2892" y="6544175"/>
            <a:ext cx="866215" cy="250825"/>
          </a:xfrm>
          <a:prstGeom prst="rect">
            <a:avLst/>
          </a:prstGeom>
        </p:spPr>
        <p:txBody>
          <a:bodyPr/>
          <a:lstStyle/>
          <a:p>
            <a:fld id="{AE6674E9-FF76-46F3-BB12-5332BDFB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2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628B83-8F84-5A50-D016-7E4AB775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B0FB51-B3B9-1843-E7E4-165797AC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E1A49B-F621-D64F-46B4-67D93050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2892" y="6544175"/>
            <a:ext cx="866215" cy="250825"/>
          </a:xfrm>
          <a:prstGeom prst="rect">
            <a:avLst/>
          </a:prstGeom>
        </p:spPr>
        <p:txBody>
          <a:bodyPr/>
          <a:lstStyle/>
          <a:p>
            <a:fld id="{AE6674E9-FF76-46F3-BB12-5332BDFB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9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8A693-591B-FE31-0177-C892DF0D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70B2D-5E69-26A2-77A0-4C978D45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98823E-8D36-18ED-FEA0-C38CF326D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006AB-71D8-369E-4D3A-B1B5CD36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A960C6-2125-3BEB-7608-2810723C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FE389-8B59-573D-100F-72133AFC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2892" y="6544175"/>
            <a:ext cx="866215" cy="250825"/>
          </a:xfrm>
          <a:prstGeom prst="rect">
            <a:avLst/>
          </a:prstGeom>
        </p:spPr>
        <p:txBody>
          <a:bodyPr/>
          <a:lstStyle/>
          <a:p>
            <a:fld id="{AE6674E9-FF76-46F3-BB12-5332BDFB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70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67CD6-EA07-8A79-8581-E7C2C511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C665CC-C315-BEF8-6335-B1BC85BA6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BA8349-C29D-05F0-77D8-F9FA33B10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96B4CA-D758-E109-23F9-A530645C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3F47EB-1172-A9B2-2994-DE4EDAA8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1E6A12-588D-D24D-D117-7F6D5ADF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2892" y="6544175"/>
            <a:ext cx="866215" cy="250825"/>
          </a:xfrm>
          <a:prstGeom prst="rect">
            <a:avLst/>
          </a:prstGeom>
        </p:spPr>
        <p:txBody>
          <a:bodyPr/>
          <a:lstStyle/>
          <a:p>
            <a:fld id="{AE6674E9-FF76-46F3-BB12-5332BDFB7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6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36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ieunshin/high-univ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he Evolution of Statistical Methods in Speech, Language, and Hearing  Sciences | Journal of Speech, Language, and Hearing Research">
            <a:extLst>
              <a:ext uri="{FF2B5EF4-FFF2-40B4-BE49-F238E27FC236}">
                <a16:creationId xmlns:a16="http://schemas.microsoft.com/office/drawing/2014/main" id="{C4053B9A-EDE5-712D-4F4C-F1070C0BC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87917CF3-839B-6C90-108C-EC527D9B5D2C}"/>
              </a:ext>
            </a:extLst>
          </p:cNvPr>
          <p:cNvSpPr/>
          <p:nvPr/>
        </p:nvSpPr>
        <p:spPr>
          <a:xfrm>
            <a:off x="2618" y="0"/>
            <a:ext cx="12189382" cy="6858000"/>
          </a:xfrm>
          <a:prstGeom prst="parallelogram">
            <a:avLst>
              <a:gd name="adj" fmla="val 0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8474D-510A-B7C6-20D8-EEBAFAB3DF8C}"/>
              </a:ext>
            </a:extLst>
          </p:cNvPr>
          <p:cNvSpPr txBox="1"/>
          <p:nvPr/>
        </p:nvSpPr>
        <p:spPr>
          <a:xfrm>
            <a:off x="717070" y="2277198"/>
            <a:ext cx="4148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빅데이터 특강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5486EB-8C5A-DC5C-AE3C-C775E84487F1}"/>
              </a:ext>
            </a:extLst>
          </p:cNvPr>
          <p:cNvCxnSpPr>
            <a:cxnSpLocks/>
          </p:cNvCxnSpPr>
          <p:nvPr/>
        </p:nvCxnSpPr>
        <p:spPr>
          <a:xfrm>
            <a:off x="815036" y="3198733"/>
            <a:ext cx="4644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7570E1-6432-3E6A-01B9-0709BC36570F}"/>
              </a:ext>
            </a:extLst>
          </p:cNvPr>
          <p:cNvSpPr txBox="1"/>
          <p:nvPr/>
        </p:nvSpPr>
        <p:spPr>
          <a:xfrm>
            <a:off x="717070" y="3198733"/>
            <a:ext cx="3534942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신지은 </a:t>
            </a:r>
            <a:r>
              <a:rPr lang="en-US" altLang="ko-KR" sz="20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서울시립대학교 통계학과</a:t>
            </a:r>
            <a:r>
              <a:rPr lang="en-US" altLang="ko-KR" sz="2000" b="1" spc="-15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5949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5048D-80EC-E044-D4BF-66D4A5564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Pie graph chart analysis - Infographics Icons">
            <a:extLst>
              <a:ext uri="{FF2B5EF4-FFF2-40B4-BE49-F238E27FC236}">
                <a16:creationId xmlns:a16="http://schemas.microsoft.com/office/drawing/2014/main" id="{67D667FE-360E-B01C-2B0B-788A2E9C1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381" y="1765300"/>
            <a:ext cx="2326453" cy="232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able icon - Download in SVG, PNG, ICO, ICNS">
            <a:extLst>
              <a:ext uri="{FF2B5EF4-FFF2-40B4-BE49-F238E27FC236}">
                <a16:creationId xmlns:a16="http://schemas.microsoft.com/office/drawing/2014/main" id="{07832743-BA34-037B-CD87-CBE5C728C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96" y="203025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BA65130-47F9-95AF-821D-B8F3DCE51F77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02F1330-1EA5-E422-C8DA-0596E84136C9}"/>
              </a:ext>
            </a:extLst>
          </p:cNvPr>
          <p:cNvSpPr txBox="1">
            <a:spLocks/>
          </p:cNvSpPr>
          <p:nvPr/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방법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59304F-63B6-0FAA-FA21-D8AF6F739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08" y="1778000"/>
            <a:ext cx="4514528" cy="388071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83DD06F-F9FD-B21D-0C62-758AECE44E6A}"/>
              </a:ext>
            </a:extLst>
          </p:cNvPr>
          <p:cNvSpPr/>
          <p:nvPr/>
        </p:nvSpPr>
        <p:spPr>
          <a:xfrm>
            <a:off x="4265058" y="1765300"/>
            <a:ext cx="647700" cy="391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28064-F32D-0187-935B-ED23D30974D2}"/>
              </a:ext>
            </a:extLst>
          </p:cNvPr>
          <p:cNvSpPr txBox="1"/>
          <p:nvPr/>
        </p:nvSpPr>
        <p:spPr>
          <a:xfrm>
            <a:off x="5611047" y="1984315"/>
            <a:ext cx="1198506" cy="480060"/>
          </a:xfrm>
          <a:prstGeom prst="roundRect">
            <a:avLst>
              <a:gd name="adj" fmla="val 39917"/>
            </a:avLst>
          </a:prstGeom>
          <a:solidFill>
            <a:srgbClr val="5FD0C4"/>
          </a:solidFill>
        </p:spPr>
        <p:txBody>
          <a:bodyPr wrap="square" anchor="ctr">
            <a:spAutoFit/>
          </a:bodyPr>
          <a:lstStyle/>
          <a:p>
            <a:pPr marL="0" indent="0" algn="ctr">
              <a:buNone/>
            </a:pPr>
            <a:r>
              <a:rPr lang="ko-KR" altLang="en-US" b="1" spc="-15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  <a:endParaRPr lang="en-US" altLang="ko-KR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774A1-025C-4CE9-AD58-ACD3797DD48D}"/>
              </a:ext>
            </a:extLst>
          </p:cNvPr>
          <p:cNvSpPr txBox="1"/>
          <p:nvPr/>
        </p:nvSpPr>
        <p:spPr>
          <a:xfrm>
            <a:off x="8381928" y="1985508"/>
            <a:ext cx="1198506" cy="480060"/>
          </a:xfrm>
          <a:prstGeom prst="roundRect">
            <a:avLst>
              <a:gd name="adj" fmla="val 39917"/>
            </a:avLst>
          </a:prstGeom>
          <a:solidFill>
            <a:srgbClr val="5FD0C4"/>
          </a:solidFill>
        </p:spPr>
        <p:txBody>
          <a:bodyPr wrap="square" anchor="ctr">
            <a:spAutoFit/>
          </a:bodyPr>
          <a:lstStyle/>
          <a:p>
            <a:pPr marL="0" indent="0" algn="ctr">
              <a:buNone/>
            </a:pPr>
            <a:r>
              <a:rPr lang="ko-KR" altLang="en-US" b="1" spc="-15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그래프</a:t>
            </a:r>
            <a:endParaRPr lang="en-US" altLang="ko-KR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22AB584-DD2F-614D-1287-9F470F4E48FF}"/>
              </a:ext>
            </a:extLst>
          </p:cNvPr>
          <p:cNvSpPr txBox="1">
            <a:spLocks/>
          </p:cNvSpPr>
          <p:nvPr/>
        </p:nvSpPr>
        <p:spPr>
          <a:xfrm>
            <a:off x="5552893" y="1338319"/>
            <a:ext cx="657407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변수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F14B4F5-458C-50F2-3724-B180B47614F9}"/>
              </a:ext>
            </a:extLst>
          </p:cNvPr>
          <p:cNvCxnSpPr>
            <a:cxnSpLocks/>
          </p:cNvCxnSpPr>
          <p:nvPr/>
        </p:nvCxnSpPr>
        <p:spPr>
          <a:xfrm flipV="1">
            <a:off x="4616894" y="1520274"/>
            <a:ext cx="935999" cy="216000"/>
          </a:xfrm>
          <a:prstGeom prst="bentConnector3">
            <a:avLst>
              <a:gd name="adj1" fmla="val 379"/>
            </a:avLst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CD42B7-4F99-DB98-F5FE-6B24D1B7CEB4}"/>
              </a:ext>
            </a:extLst>
          </p:cNvPr>
          <p:cNvSpPr/>
          <p:nvPr/>
        </p:nvSpPr>
        <p:spPr>
          <a:xfrm>
            <a:off x="1623458" y="1765300"/>
            <a:ext cx="924608" cy="3911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33D6093-8FE7-F1E8-98DE-8CD62DF72196}"/>
              </a:ext>
            </a:extLst>
          </p:cNvPr>
          <p:cNvSpPr txBox="1">
            <a:spLocks/>
          </p:cNvSpPr>
          <p:nvPr/>
        </p:nvSpPr>
        <p:spPr>
          <a:xfrm>
            <a:off x="5697374" y="4818908"/>
            <a:ext cx="5369107" cy="1067466"/>
          </a:xfrm>
          <a:prstGeom prst="rect">
            <a:avLst/>
          </a:prstGeom>
        </p:spPr>
        <p:txBody>
          <a:bodyPr numCol="2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하나의 변수에서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두 변수의 조합에서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spc="-150" dirty="0">
                <a:solidFill>
                  <a:srgbClr val="6F84E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수치형  변수에서</a:t>
            </a:r>
            <a:r>
              <a:rPr lang="en-US" altLang="ko-KR" sz="1600" b="1" spc="-150" dirty="0">
                <a:solidFill>
                  <a:srgbClr val="6F84E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spc="-150" dirty="0">
                <a:solidFill>
                  <a:srgbClr val="6F84E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범주형 변수에서</a:t>
            </a:r>
            <a:r>
              <a:rPr lang="en-US" altLang="ko-KR" sz="1600" b="1" spc="-150" dirty="0">
                <a:solidFill>
                  <a:srgbClr val="6F84ED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</a:t>
            </a:r>
            <a:endParaRPr lang="ko-KR" altLang="en-US" sz="1600" b="1" spc="-150" dirty="0">
              <a:solidFill>
                <a:srgbClr val="6F84ED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D9FBDFB-AC5F-F43C-C420-2004806CEC1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548068" y="5337726"/>
            <a:ext cx="3149306" cy="14915"/>
          </a:xfrm>
          <a:prstGeom prst="bentConnector3">
            <a:avLst>
              <a:gd name="adj1" fmla="val 50000"/>
            </a:avLst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0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48F3210-B0F5-75D1-FA77-1FBB7A058461}"/>
              </a:ext>
            </a:extLst>
          </p:cNvPr>
          <p:cNvSpPr txBox="1">
            <a:spLocks/>
          </p:cNvSpPr>
          <p:nvPr/>
        </p:nvSpPr>
        <p:spPr>
          <a:xfrm>
            <a:off x="1361340" y="723564"/>
            <a:ext cx="4986299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정형 데이터의 시각화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AE4E965-D3DE-B5CF-AB5A-AB52CEB4855C}"/>
              </a:ext>
            </a:extLst>
          </p:cNvPr>
          <p:cNvCxnSpPr>
            <a:cxnSpLocks/>
          </p:cNvCxnSpPr>
          <p:nvPr/>
        </p:nvCxnSpPr>
        <p:spPr>
          <a:xfrm flipV="1">
            <a:off x="425341" y="905519"/>
            <a:ext cx="935999" cy="216000"/>
          </a:xfrm>
          <a:prstGeom prst="bentConnector3">
            <a:avLst>
              <a:gd name="adj1" fmla="val 379"/>
            </a:avLst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A400231-0461-494E-7BFC-AD1CAC291EB6}"/>
              </a:ext>
            </a:extLst>
          </p:cNvPr>
          <p:cNvGrpSpPr/>
          <p:nvPr/>
        </p:nvGrpSpPr>
        <p:grpSpPr>
          <a:xfrm>
            <a:off x="319185" y="2027138"/>
            <a:ext cx="3600580" cy="2039252"/>
            <a:chOff x="363009" y="4690224"/>
            <a:chExt cx="3600580" cy="2039252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1DFD47E-1286-24B4-3D71-3C5085FA5F10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9" y="6130224"/>
              <a:ext cx="3403600" cy="0"/>
            </a:xfrm>
            <a:prstGeom prst="line">
              <a:avLst/>
            </a:prstGeom>
            <a:ln w="19050">
              <a:solidFill>
                <a:srgbClr val="011F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4DD06EF-EA10-8393-12D0-68DAC7F34274}"/>
                </a:ext>
              </a:extLst>
            </p:cNvPr>
            <p:cNvSpPr/>
            <p:nvPr/>
          </p:nvSpPr>
          <p:spPr>
            <a:xfrm>
              <a:off x="799775" y="5787324"/>
              <a:ext cx="431793" cy="324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11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2FEF8D-5779-F134-7B23-9DE78BB2E385}"/>
                </a:ext>
              </a:extLst>
            </p:cNvPr>
            <p:cNvSpPr/>
            <p:nvPr/>
          </p:nvSpPr>
          <p:spPr>
            <a:xfrm>
              <a:off x="1387653" y="5399974"/>
              <a:ext cx="431791" cy="7121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11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9B95206-E754-BCE8-C523-36869DDC2155}"/>
                </a:ext>
              </a:extLst>
            </p:cNvPr>
            <p:cNvSpPr/>
            <p:nvPr/>
          </p:nvSpPr>
          <p:spPr>
            <a:xfrm>
              <a:off x="1975531" y="4915542"/>
              <a:ext cx="431800" cy="1196556"/>
            </a:xfrm>
            <a:prstGeom prst="rect">
              <a:avLst/>
            </a:prstGeom>
            <a:solidFill>
              <a:srgbClr val="FF99FF"/>
            </a:solidFill>
            <a:ln>
              <a:solidFill>
                <a:srgbClr val="011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C7F62F0-CC4B-2576-1CDE-00926FA53C8F}"/>
                </a:ext>
              </a:extLst>
            </p:cNvPr>
            <p:cNvSpPr/>
            <p:nvPr/>
          </p:nvSpPr>
          <p:spPr>
            <a:xfrm>
              <a:off x="2563409" y="5203124"/>
              <a:ext cx="431800" cy="9089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11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DB7C10D-737F-417A-EAC3-7110E91380A9}"/>
                </a:ext>
              </a:extLst>
            </p:cNvPr>
            <p:cNvSpPr/>
            <p:nvPr/>
          </p:nvSpPr>
          <p:spPr>
            <a:xfrm>
              <a:off x="3151285" y="5533324"/>
              <a:ext cx="431800" cy="578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11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3540A56-0F82-BF4D-83FB-7FCE938E83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809" y="4690224"/>
              <a:ext cx="0" cy="1643761"/>
            </a:xfrm>
            <a:prstGeom prst="line">
              <a:avLst/>
            </a:prstGeom>
            <a:ln w="19050">
              <a:solidFill>
                <a:srgbClr val="011F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C6BA63-15EB-A89D-E898-6C8515185DD2}"/>
                </a:ext>
              </a:extLst>
            </p:cNvPr>
            <p:cNvSpPr txBox="1"/>
            <p:nvPr/>
          </p:nvSpPr>
          <p:spPr>
            <a:xfrm>
              <a:off x="413549" y="6206256"/>
              <a:ext cx="116459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매우 </a:t>
              </a:r>
              <a:endPara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불만족</a:t>
              </a:r>
              <a:endPara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A9D605-3C31-0B2E-24FB-E2CA83E0BABC}"/>
                </a:ext>
              </a:extLst>
            </p:cNvPr>
            <p:cNvSpPr txBox="1"/>
            <p:nvPr/>
          </p:nvSpPr>
          <p:spPr>
            <a:xfrm>
              <a:off x="1026832" y="6313977"/>
              <a:ext cx="11645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불만족</a:t>
              </a:r>
              <a:endPara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7F7B6F-9CDF-341D-FD44-C049C41B3BC1}"/>
                </a:ext>
              </a:extLst>
            </p:cNvPr>
            <p:cNvSpPr txBox="1"/>
            <p:nvPr/>
          </p:nvSpPr>
          <p:spPr>
            <a:xfrm>
              <a:off x="1596810" y="6313977"/>
              <a:ext cx="11645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보통</a:t>
              </a:r>
              <a:endPara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D32A77-A1C3-A15F-4D30-0E21EF840CAD}"/>
                </a:ext>
              </a:extLst>
            </p:cNvPr>
            <p:cNvSpPr txBox="1"/>
            <p:nvPr/>
          </p:nvSpPr>
          <p:spPr>
            <a:xfrm>
              <a:off x="2179109" y="6313977"/>
              <a:ext cx="11645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만족</a:t>
              </a:r>
              <a:endPara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675C42-A013-A4D1-363E-41E7C899615D}"/>
                </a:ext>
              </a:extLst>
            </p:cNvPr>
            <p:cNvSpPr txBox="1"/>
            <p:nvPr/>
          </p:nvSpPr>
          <p:spPr>
            <a:xfrm>
              <a:off x="2798990" y="6206256"/>
              <a:ext cx="116459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매우</a:t>
              </a:r>
              <a:endPara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4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만족</a:t>
              </a:r>
              <a:endPara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44E752C-2DFA-B3BD-5BE8-A5ABB81C5F9E}"/>
              </a:ext>
            </a:extLst>
          </p:cNvPr>
          <p:cNvSpPr txBox="1"/>
          <p:nvPr/>
        </p:nvSpPr>
        <p:spPr>
          <a:xfrm>
            <a:off x="408272" y="1208448"/>
            <a:ext cx="2016000" cy="338554"/>
          </a:xfrm>
          <a:prstGeom prst="rect">
            <a:avLst/>
          </a:prstGeom>
          <a:noFill/>
          <a:ln>
            <a:solidFill>
              <a:srgbClr val="344398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 자료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95C0AD-214C-402E-9115-8C31931696F3}"/>
              </a:ext>
            </a:extLst>
          </p:cNvPr>
          <p:cNvSpPr txBox="1"/>
          <p:nvPr/>
        </p:nvSpPr>
        <p:spPr>
          <a:xfrm>
            <a:off x="971847" y="1718466"/>
            <a:ext cx="21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막대그래프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72019E-1F92-0D53-765D-278488A0BB09}"/>
              </a:ext>
            </a:extLst>
          </p:cNvPr>
          <p:cNvSpPr txBox="1"/>
          <p:nvPr/>
        </p:nvSpPr>
        <p:spPr>
          <a:xfrm>
            <a:off x="4620630" y="1718466"/>
            <a:ext cx="21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그래프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424C9B79-2ED4-4D1F-3A4C-5912FB82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31" y="2123439"/>
            <a:ext cx="3403598" cy="4524592"/>
          </a:xfrm>
          <a:prstGeom prst="rect">
            <a:avLst/>
          </a:prstGeom>
        </p:spPr>
      </p:pic>
      <p:graphicFrame>
        <p:nvGraphicFramePr>
          <p:cNvPr id="59" name="표 2">
            <a:extLst>
              <a:ext uri="{FF2B5EF4-FFF2-40B4-BE49-F238E27FC236}">
                <a16:creationId xmlns:a16="http://schemas.microsoft.com/office/drawing/2014/main" id="{52C1756B-E079-74EC-0151-468863F0F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298216"/>
              </p:ext>
            </p:extLst>
          </p:nvPr>
        </p:nvGraphicFramePr>
        <p:xfrm>
          <a:off x="7656617" y="2323255"/>
          <a:ext cx="4320000" cy="20624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4067996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55130771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345596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2316613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교육수준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ysClr val="windowText" lastClr="000000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결혼생활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21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빈약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원만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대단히 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양호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07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대학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72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112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245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531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고등학교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65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90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120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431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중학교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95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103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고딕OTF" panose="020D0604000000000000" pitchFamily="34" charset="-127"/>
                          <a:ea typeface="나눔고딕OTF" panose="020D0604000000000000" pitchFamily="34" charset="-127"/>
                        </a:rPr>
                        <a:t>98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OTF" panose="020D0604000000000000" pitchFamily="34" charset="-127"/>
                        <a:ea typeface="나눔고딕OTF" panose="020D0604000000000000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4115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538F96A0-DD1E-77F5-D8D8-54B6FB8B5842}"/>
              </a:ext>
            </a:extLst>
          </p:cNvPr>
          <p:cNvSpPr txBox="1"/>
          <p:nvPr/>
        </p:nvSpPr>
        <p:spPr>
          <a:xfrm>
            <a:off x="8556980" y="4482693"/>
            <a:ext cx="25474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교육수준과 결혼생활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A3689-6C2C-13D4-E299-D3FCDE993626}"/>
              </a:ext>
            </a:extLst>
          </p:cNvPr>
          <p:cNvSpPr txBox="1"/>
          <p:nvPr/>
        </p:nvSpPr>
        <p:spPr>
          <a:xfrm>
            <a:off x="8893888" y="1718466"/>
            <a:ext cx="21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 dirty="0" err="1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분할표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AD8A76-9578-4868-0994-7FF527CF4110}"/>
              </a:ext>
            </a:extLst>
          </p:cNvPr>
          <p:cNvSpPr txBox="1">
            <a:spLocks/>
          </p:cNvSpPr>
          <p:nvPr/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방법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19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48F3210-B0F5-75D1-FA77-1FBB7A058461}"/>
              </a:ext>
            </a:extLst>
          </p:cNvPr>
          <p:cNvSpPr txBox="1">
            <a:spLocks/>
          </p:cNvSpPr>
          <p:nvPr/>
        </p:nvSpPr>
        <p:spPr>
          <a:xfrm>
            <a:off x="1361340" y="723564"/>
            <a:ext cx="4986299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정형 데이터의 시각화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AE4E965-D3DE-B5CF-AB5A-AB52CEB4855C}"/>
              </a:ext>
            </a:extLst>
          </p:cNvPr>
          <p:cNvCxnSpPr>
            <a:cxnSpLocks/>
          </p:cNvCxnSpPr>
          <p:nvPr/>
        </p:nvCxnSpPr>
        <p:spPr>
          <a:xfrm flipV="1">
            <a:off x="425341" y="905519"/>
            <a:ext cx="935999" cy="216000"/>
          </a:xfrm>
          <a:prstGeom prst="bentConnector3">
            <a:avLst>
              <a:gd name="adj1" fmla="val 379"/>
            </a:avLst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4E752C-2DFA-B3BD-5BE8-A5ABB81C5F9E}"/>
              </a:ext>
            </a:extLst>
          </p:cNvPr>
          <p:cNvSpPr txBox="1"/>
          <p:nvPr/>
        </p:nvSpPr>
        <p:spPr>
          <a:xfrm>
            <a:off x="408272" y="1208448"/>
            <a:ext cx="2016000" cy="338554"/>
          </a:xfrm>
          <a:prstGeom prst="rect">
            <a:avLst/>
          </a:prstGeom>
          <a:noFill/>
          <a:ln>
            <a:solidFill>
              <a:srgbClr val="344398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 자료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 descr="기술정보자료(글내용 보기) &lt; 기업지원자료 | e기업사랑센터">
            <a:extLst>
              <a:ext uri="{FF2B5EF4-FFF2-40B4-BE49-F238E27FC236}">
                <a16:creationId xmlns:a16="http://schemas.microsoft.com/office/drawing/2014/main" id="{09EC60C0-4935-BB43-49DB-5A562ABE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55" y="2175789"/>
            <a:ext cx="5035589" cy="377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네티즌 “대선 개표방송 SBS가 돋보였다”">
            <a:extLst>
              <a:ext uri="{FF2B5EF4-FFF2-40B4-BE49-F238E27FC236}">
                <a16:creationId xmlns:a16="http://schemas.microsoft.com/office/drawing/2014/main" id="{F210CEBE-986C-1820-95B6-6C9BBE23B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701" y="2175789"/>
            <a:ext cx="6684407" cy="377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9A00A198-7275-1A6C-B6A6-CB4068937311}"/>
              </a:ext>
            </a:extLst>
          </p:cNvPr>
          <p:cNvSpPr txBox="1">
            <a:spLocks/>
          </p:cNvSpPr>
          <p:nvPr/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방법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92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48F3210-B0F5-75D1-FA77-1FBB7A058461}"/>
              </a:ext>
            </a:extLst>
          </p:cNvPr>
          <p:cNvSpPr txBox="1">
            <a:spLocks/>
          </p:cNvSpPr>
          <p:nvPr/>
        </p:nvSpPr>
        <p:spPr>
          <a:xfrm>
            <a:off x="1361340" y="723564"/>
            <a:ext cx="4986299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정형 데이터의 시각화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AE4E965-D3DE-B5CF-AB5A-AB52CEB4855C}"/>
              </a:ext>
            </a:extLst>
          </p:cNvPr>
          <p:cNvCxnSpPr>
            <a:cxnSpLocks/>
          </p:cNvCxnSpPr>
          <p:nvPr/>
        </p:nvCxnSpPr>
        <p:spPr>
          <a:xfrm flipV="1">
            <a:off x="425341" y="905519"/>
            <a:ext cx="935999" cy="216000"/>
          </a:xfrm>
          <a:prstGeom prst="bentConnector3">
            <a:avLst>
              <a:gd name="adj1" fmla="val 379"/>
            </a:avLst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4E752C-2DFA-B3BD-5BE8-A5ABB81C5F9E}"/>
              </a:ext>
            </a:extLst>
          </p:cNvPr>
          <p:cNvSpPr txBox="1"/>
          <p:nvPr/>
        </p:nvSpPr>
        <p:spPr>
          <a:xfrm>
            <a:off x="408272" y="1208448"/>
            <a:ext cx="2016000" cy="338554"/>
          </a:xfrm>
          <a:prstGeom prst="rect">
            <a:avLst/>
          </a:prstGeom>
          <a:noFill/>
          <a:ln>
            <a:solidFill>
              <a:srgbClr val="344398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수치형 자료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486C1-D079-9E3E-B93C-C1493C7EBF47}"/>
              </a:ext>
            </a:extLst>
          </p:cNvPr>
          <p:cNvSpPr txBox="1"/>
          <p:nvPr/>
        </p:nvSpPr>
        <p:spPr>
          <a:xfrm>
            <a:off x="408272" y="1718466"/>
            <a:ext cx="2563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tabLst>
                <a:tab pos="174625" algn="l"/>
              </a:tabLst>
            </a:pPr>
            <a:r>
              <a:rPr lang="ko-KR" altLang="en-US" sz="1600" b="1" spc="-15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도수분포표와 히스토그램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8" name="그래픽 37" descr="갈매기형 화살표 단색으로 채워진">
            <a:extLst>
              <a:ext uri="{FF2B5EF4-FFF2-40B4-BE49-F238E27FC236}">
                <a16:creationId xmlns:a16="http://schemas.microsoft.com/office/drawing/2014/main" id="{B0F8DDDF-9D2D-512E-44CC-55CBDE03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5334" y="3556137"/>
            <a:ext cx="412185" cy="432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53D39F8-BC5E-1815-7BDA-9EFF84CD6DB7}"/>
              </a:ext>
            </a:extLst>
          </p:cNvPr>
          <p:cNvSpPr txBox="1"/>
          <p:nvPr/>
        </p:nvSpPr>
        <p:spPr>
          <a:xfrm>
            <a:off x="6181725" y="2228484"/>
            <a:ext cx="6107667" cy="336867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관측치의 최댓값과 최솟값의 차이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즉 </a:t>
            </a:r>
            <a:r>
              <a:rPr lang="ko-KR" altLang="en-US" sz="1600" b="1" u="sng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범위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구한다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⇒ 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85-7 = 78</a:t>
            </a:r>
          </a:p>
          <a:p>
            <a:pPr>
              <a:lnSpc>
                <a:spcPct val="150000"/>
              </a:lnSpc>
            </a:pP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u="sng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구간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몇 개로 나눌 것인가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⇒ 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b="1" u="sng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구간 폭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정하자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⇒ 구간 폭 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(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최댓값 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최솟값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/ </a:t>
            </a:r>
            <a:r>
              <a:rPr lang="ko-KR" altLang="en-US" sz="1600" b="1" spc="-150" dirty="0" err="1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구간수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78 / 10 = 7.8</a:t>
            </a:r>
          </a:p>
          <a:p>
            <a:pPr>
              <a:lnSpc>
                <a:spcPct val="150000"/>
              </a:lnSpc>
            </a:pP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600" b="1" u="sng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도수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600" b="1" spc="-150" dirty="0" err="1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상대도수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spc="-150" dirty="0" err="1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누적도수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spc="-150" dirty="0" err="1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누적상대도수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등을 산출한다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57423C-E097-6442-562C-8EBC193F3BA3}"/>
              </a:ext>
            </a:extLst>
          </p:cNvPr>
          <p:cNvSpPr txBox="1"/>
          <p:nvPr/>
        </p:nvSpPr>
        <p:spPr>
          <a:xfrm>
            <a:off x="714982" y="2228484"/>
            <a:ext cx="4512716" cy="41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아래의 수학 </a:t>
            </a:r>
            <a:r>
              <a:rPr lang="ko-KR" altLang="en-US" sz="1600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점수를 도수분포표로 </a:t>
            </a:r>
            <a:r>
              <a:rPr lang="ko-KR" altLang="en-US" sz="1600" b="1" dirty="0" err="1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나타내보자</a:t>
            </a:r>
            <a:endParaRPr lang="ko-KR" altLang="en-US" sz="160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1D711B8-C21E-C993-81F2-2F05204DFD44}"/>
              </a:ext>
            </a:extLst>
          </p:cNvPr>
          <p:cNvCxnSpPr>
            <a:cxnSpLocks/>
          </p:cNvCxnSpPr>
          <p:nvPr/>
        </p:nvCxnSpPr>
        <p:spPr>
          <a:xfrm flipV="1">
            <a:off x="6098552" y="2024448"/>
            <a:ext cx="0" cy="3483516"/>
          </a:xfrm>
          <a:prstGeom prst="line">
            <a:avLst/>
          </a:prstGeom>
          <a:ln w="28575">
            <a:solidFill>
              <a:srgbClr val="5FD0C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BC3496F-8041-CBC6-09AC-E3AB9B913468}"/>
              </a:ext>
            </a:extLst>
          </p:cNvPr>
          <p:cNvSpPr/>
          <p:nvPr/>
        </p:nvSpPr>
        <p:spPr>
          <a:xfrm>
            <a:off x="694454" y="2865284"/>
            <a:ext cx="4429847" cy="633920"/>
          </a:xfrm>
          <a:prstGeom prst="roundRect">
            <a:avLst>
              <a:gd name="adj" fmla="val 28115"/>
            </a:avLst>
          </a:prstGeom>
          <a:solidFill>
            <a:srgbClr val="5FD0C4"/>
          </a:solidFill>
          <a:ln w="19050">
            <a:solidFill>
              <a:srgbClr val="3443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B53E6E-E071-534E-F86B-D21C1BF76D30}"/>
              </a:ext>
            </a:extLst>
          </p:cNvPr>
          <p:cNvSpPr/>
          <p:nvPr/>
        </p:nvSpPr>
        <p:spPr>
          <a:xfrm>
            <a:off x="694454" y="3227059"/>
            <a:ext cx="4429847" cy="2052000"/>
          </a:xfrm>
          <a:prstGeom prst="rect">
            <a:avLst/>
          </a:prstGeom>
          <a:solidFill>
            <a:schemeClr val="bg1"/>
          </a:solidFill>
          <a:ln w="19050">
            <a:solidFill>
              <a:srgbClr val="3443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FB9227-01A2-80B4-16B1-E764A2B48B7F}"/>
              </a:ext>
            </a:extLst>
          </p:cNvPr>
          <p:cNvSpPr txBox="1"/>
          <p:nvPr/>
        </p:nvSpPr>
        <p:spPr>
          <a:xfrm>
            <a:off x="962935" y="2877163"/>
            <a:ext cx="1526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kern="120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Female</a:t>
            </a:r>
            <a:endParaRPr lang="ko-KR" altLang="en-US" sz="160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FF9508-885D-C829-BAF8-4F1672BC6991}"/>
              </a:ext>
            </a:extLst>
          </p:cNvPr>
          <p:cNvSpPr txBox="1"/>
          <p:nvPr/>
        </p:nvSpPr>
        <p:spPr>
          <a:xfrm>
            <a:off x="3239268" y="2877163"/>
            <a:ext cx="15269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b="1" kern="120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Male</a:t>
            </a:r>
            <a:endParaRPr lang="ko-KR" altLang="en-US" sz="160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12BA96-4288-C05F-E91A-58CB89E03BEF}"/>
              </a:ext>
            </a:extLst>
          </p:cNvPr>
          <p:cNvSpPr txBox="1"/>
          <p:nvPr/>
        </p:nvSpPr>
        <p:spPr>
          <a:xfrm>
            <a:off x="768697" y="3499204"/>
            <a:ext cx="20379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120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7, 59, 78, 79, 60, 65, 68, 71, 75, 48, 51, 55, 56, 41, 43, 44, 75, 78, 80, 81, 83, 83, 85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87A064-7450-022C-159F-14DF70D21FB9}"/>
              </a:ext>
            </a:extLst>
          </p:cNvPr>
          <p:cNvSpPr txBox="1"/>
          <p:nvPr/>
        </p:nvSpPr>
        <p:spPr>
          <a:xfrm>
            <a:off x="3015359" y="3499204"/>
            <a:ext cx="20378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0"/>
            <a:r>
              <a:rPr lang="en-US" altLang="ko-KR" sz="1600" b="1" kern="120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48, 49, 49, 30, 30, 31, 32, 35, 37, 41, 86, 42, 51, 53, 56, 42, 44, 50, 51, 65, 67, 51, 56, 58, 64, 64, 75</a:t>
            </a:r>
            <a:endParaRPr lang="ko-KR" altLang="en-US" sz="160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CB55B48-42AB-6AF7-7E03-FB5EE03B074B}"/>
              </a:ext>
            </a:extLst>
          </p:cNvPr>
          <p:cNvCxnSpPr>
            <a:cxnSpLocks/>
            <a:stCxn id="44" idx="0"/>
            <a:endCxn id="44" idx="2"/>
          </p:cNvCxnSpPr>
          <p:nvPr/>
        </p:nvCxnSpPr>
        <p:spPr>
          <a:xfrm>
            <a:off x="2909378" y="3227059"/>
            <a:ext cx="0" cy="205200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DC25B08-0C4A-D807-DC12-65500517B604}"/>
              </a:ext>
            </a:extLst>
          </p:cNvPr>
          <p:cNvSpPr txBox="1">
            <a:spLocks/>
          </p:cNvSpPr>
          <p:nvPr/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방법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1594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676720-7E95-23A1-A732-C686A26000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4" b="3919"/>
          <a:stretch/>
        </p:blipFill>
        <p:spPr>
          <a:xfrm>
            <a:off x="5791904" y="1885648"/>
            <a:ext cx="5991824" cy="4443797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48F3210-B0F5-75D1-FA77-1FBB7A058461}"/>
              </a:ext>
            </a:extLst>
          </p:cNvPr>
          <p:cNvSpPr txBox="1">
            <a:spLocks/>
          </p:cNvSpPr>
          <p:nvPr/>
        </p:nvSpPr>
        <p:spPr>
          <a:xfrm>
            <a:off x="1361340" y="723564"/>
            <a:ext cx="4986299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정형 데이터의 시각화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AE4E965-D3DE-B5CF-AB5A-AB52CEB4855C}"/>
              </a:ext>
            </a:extLst>
          </p:cNvPr>
          <p:cNvCxnSpPr>
            <a:cxnSpLocks/>
          </p:cNvCxnSpPr>
          <p:nvPr/>
        </p:nvCxnSpPr>
        <p:spPr>
          <a:xfrm flipV="1">
            <a:off x="425341" y="905519"/>
            <a:ext cx="935999" cy="216000"/>
          </a:xfrm>
          <a:prstGeom prst="bentConnector3">
            <a:avLst>
              <a:gd name="adj1" fmla="val 379"/>
            </a:avLst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4E752C-2DFA-B3BD-5BE8-A5ABB81C5F9E}"/>
              </a:ext>
            </a:extLst>
          </p:cNvPr>
          <p:cNvSpPr txBox="1"/>
          <p:nvPr/>
        </p:nvSpPr>
        <p:spPr>
          <a:xfrm>
            <a:off x="408272" y="1208448"/>
            <a:ext cx="2016000" cy="338554"/>
          </a:xfrm>
          <a:prstGeom prst="rect">
            <a:avLst/>
          </a:prstGeom>
          <a:noFill/>
          <a:ln>
            <a:solidFill>
              <a:srgbClr val="344398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수치형 자료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486C1-D079-9E3E-B93C-C1493C7EBF47}"/>
              </a:ext>
            </a:extLst>
          </p:cNvPr>
          <p:cNvSpPr txBox="1"/>
          <p:nvPr/>
        </p:nvSpPr>
        <p:spPr>
          <a:xfrm>
            <a:off x="408272" y="1718466"/>
            <a:ext cx="2563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tabLst>
                <a:tab pos="174625" algn="l"/>
              </a:tabLst>
            </a:pPr>
            <a:r>
              <a:rPr lang="ko-KR" altLang="en-US" sz="1600" b="1" spc="-15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도수분포표와 히스토그램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설명선: 왼쪽 화살표 1">
            <a:extLst>
              <a:ext uri="{FF2B5EF4-FFF2-40B4-BE49-F238E27FC236}">
                <a16:creationId xmlns:a16="http://schemas.microsoft.com/office/drawing/2014/main" id="{9FA1EC43-D89B-8307-AFEE-DF547C0B1425}"/>
              </a:ext>
            </a:extLst>
          </p:cNvPr>
          <p:cNvSpPr/>
          <p:nvPr/>
        </p:nvSpPr>
        <p:spPr>
          <a:xfrm rot="20734326">
            <a:off x="4182642" y="1449866"/>
            <a:ext cx="1819825" cy="90832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496"/>
            </a:avLst>
          </a:prstGeom>
          <a:solidFill>
            <a:schemeClr val="bg1"/>
          </a:solidFill>
          <a:ln w="19050">
            <a:solidFill>
              <a:srgbClr val="5FD0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구간</a:t>
            </a:r>
            <a:r>
              <a:rPr lang="en-US" altLang="ko-KR" sz="1600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</a:t>
            </a:r>
            <a:r>
              <a:rPr lang="ko-KR" altLang="en-US" sz="1600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600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구간 폭</a:t>
            </a:r>
            <a:r>
              <a:rPr lang="en-US" altLang="ko-KR" sz="1600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10</a:t>
            </a:r>
          </a:p>
        </p:txBody>
      </p:sp>
      <p:graphicFrame>
        <p:nvGraphicFramePr>
          <p:cNvPr id="3" name="표 13">
            <a:extLst>
              <a:ext uri="{FF2B5EF4-FFF2-40B4-BE49-F238E27FC236}">
                <a16:creationId xmlns:a16="http://schemas.microsoft.com/office/drawing/2014/main" id="{A17E32CA-0897-6840-595E-734DB9998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48181"/>
              </p:ext>
            </p:extLst>
          </p:nvPr>
        </p:nvGraphicFramePr>
        <p:xfrm>
          <a:off x="1651034" y="2095866"/>
          <a:ext cx="2412000" cy="40233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20858">
                  <a:extLst>
                    <a:ext uri="{9D8B030D-6E8A-4147-A177-3AD203B41FA5}">
                      <a16:colId xmlns:a16="http://schemas.microsoft.com/office/drawing/2014/main" val="3204582562"/>
                    </a:ext>
                  </a:extLst>
                </a:gridCol>
                <a:gridCol w="1291142">
                  <a:extLst>
                    <a:ext uri="{9D8B030D-6E8A-4147-A177-3AD203B41FA5}">
                      <a16:colId xmlns:a16="http://schemas.microsoft.com/office/drawing/2014/main" val="4248058458"/>
                    </a:ext>
                  </a:extLst>
                </a:gridCol>
              </a:tblGrid>
              <a:tr h="317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344398"/>
                          </a:solidFill>
                        </a:rPr>
                        <a:t>점수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D0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rgbClr val="344398"/>
                          </a:solidFill>
                        </a:rPr>
                        <a:t>학생 수 </a:t>
                      </a:r>
                      <a:r>
                        <a:rPr lang="en-US" altLang="ko-KR" sz="1600" b="1" dirty="0">
                          <a:solidFill>
                            <a:srgbClr val="344398"/>
                          </a:solidFill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344398"/>
                          </a:solidFill>
                        </a:rPr>
                        <a:t>명</a:t>
                      </a:r>
                      <a:r>
                        <a:rPr lang="en-US" altLang="ko-KR" sz="1600" b="1" dirty="0">
                          <a:solidFill>
                            <a:srgbClr val="344398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D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131113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344398"/>
                          </a:solidFill>
                        </a:rPr>
                        <a:t>(0, 10]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344398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92847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344398"/>
                          </a:solidFill>
                        </a:rPr>
                        <a:t>(10, 20]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344398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760167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344398"/>
                          </a:solidFill>
                        </a:rPr>
                        <a:t>(20, 30]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344398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578797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344398"/>
                          </a:solidFill>
                        </a:rPr>
                        <a:t>(30, 40]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344398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83602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344398"/>
                          </a:solidFill>
                        </a:rPr>
                        <a:t>(40, 50]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344398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288877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344398"/>
                          </a:solidFill>
                        </a:rPr>
                        <a:t>(50, 60]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344398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29330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344398"/>
                          </a:solidFill>
                        </a:rPr>
                        <a:t>(60, 70]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344398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1676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344398"/>
                          </a:solidFill>
                        </a:rPr>
                        <a:t>(70, 80]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rgbClr val="344398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483919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344398"/>
                          </a:solidFill>
                        </a:rPr>
                        <a:t>(80, 90]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344398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63347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344398"/>
                          </a:solidFill>
                        </a:rPr>
                        <a:t>(90, 100]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344398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199246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344398"/>
                          </a:solidFill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D0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344398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1600" b="1" dirty="0">
                        <a:solidFill>
                          <a:srgbClr val="344398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D0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801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ED3AB2D-ED03-7B0E-122B-83215A1A2D79}"/>
              </a:ext>
            </a:extLst>
          </p:cNvPr>
          <p:cNvSpPr txBox="1"/>
          <p:nvPr/>
        </p:nvSpPr>
        <p:spPr>
          <a:xfrm>
            <a:off x="8128968" y="6261631"/>
            <a:ext cx="1903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히스토그램</a:t>
            </a:r>
            <a:endParaRPr lang="ko-KR" altLang="en-US" sz="160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67DB0-6CB8-015E-3BE5-A0DB65CA4004}"/>
              </a:ext>
            </a:extLst>
          </p:cNvPr>
          <p:cNvSpPr txBox="1"/>
          <p:nvPr/>
        </p:nvSpPr>
        <p:spPr>
          <a:xfrm>
            <a:off x="1902970" y="6261631"/>
            <a:ext cx="19032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도수분포표</a:t>
            </a:r>
            <a:endParaRPr lang="ko-KR" altLang="en-US" sz="160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래픽 7" descr="갈매기형 화살표 단색으로 채워진">
            <a:extLst>
              <a:ext uri="{FF2B5EF4-FFF2-40B4-BE49-F238E27FC236}">
                <a16:creationId xmlns:a16="http://schemas.microsoft.com/office/drawing/2014/main" id="{7DB06B74-2F91-0D91-4958-E342505A9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6461" y="3891546"/>
            <a:ext cx="412185" cy="432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FB61E5E-58EE-A08B-38F2-D9DC21E707DA}"/>
              </a:ext>
            </a:extLst>
          </p:cNvPr>
          <p:cNvSpPr txBox="1">
            <a:spLocks/>
          </p:cNvSpPr>
          <p:nvPr/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방법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71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48F3210-B0F5-75D1-FA77-1FBB7A058461}"/>
              </a:ext>
            </a:extLst>
          </p:cNvPr>
          <p:cNvSpPr txBox="1">
            <a:spLocks/>
          </p:cNvSpPr>
          <p:nvPr/>
        </p:nvSpPr>
        <p:spPr>
          <a:xfrm>
            <a:off x="1361340" y="723564"/>
            <a:ext cx="4986299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정형 데이터의 시각화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AE4E965-D3DE-B5CF-AB5A-AB52CEB4855C}"/>
              </a:ext>
            </a:extLst>
          </p:cNvPr>
          <p:cNvCxnSpPr>
            <a:cxnSpLocks/>
          </p:cNvCxnSpPr>
          <p:nvPr/>
        </p:nvCxnSpPr>
        <p:spPr>
          <a:xfrm flipV="1">
            <a:off x="425341" y="905519"/>
            <a:ext cx="935999" cy="216000"/>
          </a:xfrm>
          <a:prstGeom prst="bentConnector3">
            <a:avLst>
              <a:gd name="adj1" fmla="val 379"/>
            </a:avLst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4E752C-2DFA-B3BD-5BE8-A5ABB81C5F9E}"/>
              </a:ext>
            </a:extLst>
          </p:cNvPr>
          <p:cNvSpPr txBox="1"/>
          <p:nvPr/>
        </p:nvSpPr>
        <p:spPr>
          <a:xfrm>
            <a:off x="408272" y="1208448"/>
            <a:ext cx="2016000" cy="338554"/>
          </a:xfrm>
          <a:prstGeom prst="rect">
            <a:avLst/>
          </a:prstGeom>
          <a:noFill/>
          <a:ln>
            <a:solidFill>
              <a:srgbClr val="344398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수치형 자료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9793E87-2380-5205-04F2-37E3B16E41E2}"/>
              </a:ext>
            </a:extLst>
          </p:cNvPr>
          <p:cNvGrpSpPr/>
          <p:nvPr/>
        </p:nvGrpSpPr>
        <p:grpSpPr>
          <a:xfrm>
            <a:off x="2073469" y="2136030"/>
            <a:ext cx="8045062" cy="1497417"/>
            <a:chOff x="2073469" y="2237635"/>
            <a:chExt cx="8045062" cy="149741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7642E2-C708-33DB-3558-F40B8114811F}"/>
                </a:ext>
              </a:extLst>
            </p:cNvPr>
            <p:cNvSpPr/>
            <p:nvPr/>
          </p:nvSpPr>
          <p:spPr>
            <a:xfrm>
              <a:off x="2073469" y="2237635"/>
              <a:ext cx="8045062" cy="1497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629C5F-E988-E824-583C-711424125C1F}"/>
                </a:ext>
              </a:extLst>
            </p:cNvPr>
            <p:cNvSpPr txBox="1"/>
            <p:nvPr/>
          </p:nvSpPr>
          <p:spPr>
            <a:xfrm>
              <a:off x="3155414" y="2866048"/>
              <a:ext cx="5881172" cy="646331"/>
            </a:xfrm>
            <a:prstGeom prst="rect">
              <a:avLst/>
            </a:prstGeom>
            <a:noFill/>
            <a:ln w="19050">
              <a:solidFill>
                <a:srgbClr val="011F5E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0, 1, 2, </a:t>
              </a:r>
              <a:r>
                <a:rPr lang="en-US" altLang="ko-KR" b="1" dirty="0">
                  <a:solidFill>
                    <a:srgbClr val="00920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2, 3, 4 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→ 평균 </a:t>
              </a:r>
              <a:r>
                <a:rPr lang="en-US" altLang="ko-KR" b="1" u="sng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 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중앙값 </a:t>
              </a:r>
              <a:r>
                <a:rPr lang="en-US" altLang="ko-KR" b="1" dirty="0">
                  <a:solidFill>
                    <a:srgbClr val="00920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</a:p>
            <a:p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70, 1, 2, </a:t>
              </a:r>
              <a:r>
                <a:rPr lang="en-US" altLang="ko-KR" b="1" dirty="0">
                  <a:solidFill>
                    <a:srgbClr val="00920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2, 3, 4 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→ 평균 </a:t>
              </a:r>
              <a:r>
                <a:rPr lang="en-US" altLang="ko-KR" b="1" u="sng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</a:t>
              </a: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중앙값 </a:t>
              </a:r>
              <a:r>
                <a:rPr lang="en-US" altLang="ko-KR" b="1" dirty="0">
                  <a:solidFill>
                    <a:srgbClr val="00920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F927BC-A034-3A1C-D39E-BDE4621B4CD3}"/>
                </a:ext>
              </a:extLst>
            </p:cNvPr>
            <p:cNvSpPr txBox="1"/>
            <p:nvPr/>
          </p:nvSpPr>
          <p:spPr>
            <a:xfrm>
              <a:off x="2073469" y="2368262"/>
              <a:ext cx="8045062" cy="4185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두 가지 자료 </a:t>
              </a: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600" b="1" u="sng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</a:t>
              </a: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1, 2, 2, 2, 3, 4)</a:t>
              </a:r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와 </a:t>
              </a: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en-US" altLang="ko-KR" sz="1600" b="1" u="sng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70</a:t>
              </a: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1, 2, 2, 2, 3, 4)</a:t>
              </a:r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의 평균</a:t>
              </a:r>
              <a:r>
                <a: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중앙값을 비교해보자</a:t>
              </a:r>
              <a:endPara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B7486C1-D079-9E3E-B93C-C1493C7EBF47}"/>
              </a:ext>
            </a:extLst>
          </p:cNvPr>
          <p:cNvSpPr txBox="1"/>
          <p:nvPr/>
        </p:nvSpPr>
        <p:spPr>
          <a:xfrm>
            <a:off x="408272" y="1718466"/>
            <a:ext cx="21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tabLst>
                <a:tab pos="174625" algn="l"/>
              </a:tabLst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평균과 </a:t>
            </a:r>
            <a:r>
              <a:rPr lang="ko-KR" altLang="en-US" sz="1600" b="1" spc="-150" dirty="0" err="1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중위수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3E5588-6BF5-E970-BFF6-F9D5CAAEE4AB}"/>
              </a:ext>
            </a:extLst>
          </p:cNvPr>
          <p:cNvSpPr txBox="1"/>
          <p:nvPr/>
        </p:nvSpPr>
        <p:spPr>
          <a:xfrm>
            <a:off x="3755565" y="5398115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26/2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0C9846-4BAA-41C6-4FEE-1600E7E15F66}"/>
              </a:ext>
            </a:extLst>
          </p:cNvPr>
          <p:cNvSpPr txBox="1"/>
          <p:nvPr/>
        </p:nvSpPr>
        <p:spPr>
          <a:xfrm>
            <a:off x="7006765" y="5398115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51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3C98EF-61CE-0CD1-A4CE-140361736CF5}"/>
              </a:ext>
            </a:extLst>
          </p:cNvPr>
          <p:cNvSpPr txBox="1"/>
          <p:nvPr/>
        </p:nvSpPr>
        <p:spPr>
          <a:xfrm>
            <a:off x="5381165" y="5398115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36</a:t>
            </a:r>
            <a:endParaRPr lang="ko-KR" altLang="en-US" b="1" dirty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6737166-0740-F805-2586-06DA4322EA9B}"/>
              </a:ext>
            </a:extLst>
          </p:cNvPr>
          <p:cNvCxnSpPr/>
          <p:nvPr/>
        </p:nvCxnSpPr>
        <p:spPr>
          <a:xfrm>
            <a:off x="6111415" y="4296389"/>
            <a:ext cx="0" cy="7200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2108B54-9CEA-EB21-3F97-8850A5E5D8D7}"/>
              </a:ext>
            </a:extLst>
          </p:cNvPr>
          <p:cNvCxnSpPr/>
          <p:nvPr/>
        </p:nvCxnSpPr>
        <p:spPr>
          <a:xfrm>
            <a:off x="4473115" y="4296389"/>
            <a:ext cx="0" cy="7200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11EEC23-D469-D033-7FEB-7495F7160CA6}"/>
              </a:ext>
            </a:extLst>
          </p:cNvPr>
          <p:cNvCxnSpPr/>
          <p:nvPr/>
        </p:nvCxnSpPr>
        <p:spPr>
          <a:xfrm>
            <a:off x="7724315" y="4296389"/>
            <a:ext cx="0" cy="7200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91CD3E-8489-CE0B-F0C2-2AE9888D4741}"/>
              </a:ext>
            </a:extLst>
          </p:cNvPr>
          <p:cNvSpPr txBox="1"/>
          <p:nvPr/>
        </p:nvSpPr>
        <p:spPr>
          <a:xfrm>
            <a:off x="3755565" y="3831995"/>
            <a:ext cx="143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first quantile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E62417-6730-281E-0C6D-5545151F1632}"/>
              </a:ext>
            </a:extLst>
          </p:cNvPr>
          <p:cNvSpPr txBox="1"/>
          <p:nvPr/>
        </p:nvSpPr>
        <p:spPr>
          <a:xfrm>
            <a:off x="7006765" y="3831995"/>
            <a:ext cx="143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third quantile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F7E7F2-88AE-10EF-CB17-3A24142A623F}"/>
              </a:ext>
            </a:extLst>
          </p:cNvPr>
          <p:cNvSpPr txBox="1"/>
          <p:nvPr/>
        </p:nvSpPr>
        <p:spPr>
          <a:xfrm>
            <a:off x="5381165" y="3724273"/>
            <a:ext cx="143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second quantile</a:t>
            </a:r>
            <a:endParaRPr lang="ko-KR" altLang="en-US" sz="1400" b="1" dirty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5E78D4-F1F8-07D4-F3B4-78B73D5EE325}"/>
              </a:ext>
            </a:extLst>
          </p:cNvPr>
          <p:cNvSpPr txBox="1"/>
          <p:nvPr/>
        </p:nvSpPr>
        <p:spPr>
          <a:xfrm>
            <a:off x="3755565" y="502878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1001C7-1B4B-633E-EFE2-FAB488BF79FF}"/>
              </a:ext>
            </a:extLst>
          </p:cNvPr>
          <p:cNvSpPr txBox="1"/>
          <p:nvPr/>
        </p:nvSpPr>
        <p:spPr>
          <a:xfrm>
            <a:off x="7006765" y="502878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566893-E327-F0FA-4856-E9A17BBB359A}"/>
              </a:ext>
            </a:extLst>
          </p:cNvPr>
          <p:cNvSpPr txBox="1"/>
          <p:nvPr/>
        </p:nvSpPr>
        <p:spPr>
          <a:xfrm>
            <a:off x="5381165" y="5028783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A5497A-1A65-D22A-40CB-F1014B7FD992}"/>
              </a:ext>
            </a:extLst>
          </p:cNvPr>
          <p:cNvSpPr txBox="1"/>
          <p:nvPr/>
        </p:nvSpPr>
        <p:spPr>
          <a:xfrm>
            <a:off x="2971340" y="4179655"/>
            <a:ext cx="1311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first quarter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D6C89A-5106-FC8E-4B6D-AB4A45A07B64}"/>
              </a:ext>
            </a:extLst>
          </p:cNvPr>
          <p:cNvSpPr txBox="1"/>
          <p:nvPr/>
        </p:nvSpPr>
        <p:spPr>
          <a:xfrm>
            <a:off x="4523385" y="4179655"/>
            <a:ext cx="1501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second quarter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86B9F9-258B-EC76-6735-B6A5880F1DA8}"/>
              </a:ext>
            </a:extLst>
          </p:cNvPr>
          <p:cNvSpPr txBox="1"/>
          <p:nvPr/>
        </p:nvSpPr>
        <p:spPr>
          <a:xfrm>
            <a:off x="6265931" y="4179655"/>
            <a:ext cx="1311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third quarter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F2A94C-7271-4411-785A-18785AB83DFF}"/>
              </a:ext>
            </a:extLst>
          </p:cNvPr>
          <p:cNvSpPr txBox="1"/>
          <p:nvPr/>
        </p:nvSpPr>
        <p:spPr>
          <a:xfrm>
            <a:off x="7817975" y="4179655"/>
            <a:ext cx="144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fourth quarter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2237B6-9EFC-5EF7-0456-F69C1F1E8EE4}"/>
              </a:ext>
            </a:extLst>
          </p:cNvPr>
          <p:cNvSpPr txBox="1"/>
          <p:nvPr/>
        </p:nvSpPr>
        <p:spPr>
          <a:xfrm>
            <a:off x="2808546" y="4464698"/>
            <a:ext cx="6574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24, 25, 26, 27, 30, 32, 40, 44, 50, 52, 55, 57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0A7736-1439-3B32-3AEF-01C2127EDF3F}"/>
              </a:ext>
            </a:extLst>
          </p:cNvPr>
          <p:cNvSpPr/>
          <p:nvPr/>
        </p:nvSpPr>
        <p:spPr>
          <a:xfrm>
            <a:off x="4473115" y="5890984"/>
            <a:ext cx="3251195" cy="673100"/>
          </a:xfrm>
          <a:prstGeom prst="rect">
            <a:avLst/>
          </a:prstGeom>
          <a:solidFill>
            <a:schemeClr val="bg1"/>
          </a:solidFill>
          <a:ln w="28575">
            <a:solidFill>
              <a:srgbClr val="344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BCE63AA-C874-1664-C506-931E8722B190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2935084" y="6227534"/>
            <a:ext cx="1538031" cy="0"/>
          </a:xfrm>
          <a:prstGeom prst="line">
            <a:avLst/>
          </a:prstGeom>
          <a:ln w="28575">
            <a:solidFill>
              <a:srgbClr val="34439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EF1728-F5C1-54A7-2AEB-C7BC99ADF731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7724310" y="6227534"/>
            <a:ext cx="1406718" cy="0"/>
          </a:xfrm>
          <a:prstGeom prst="line">
            <a:avLst/>
          </a:prstGeom>
          <a:ln w="28575">
            <a:solidFill>
              <a:srgbClr val="34439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69E86A-CD47-B842-C598-08B1B47563D2}"/>
              </a:ext>
            </a:extLst>
          </p:cNvPr>
          <p:cNvCxnSpPr>
            <a:cxnSpLocks/>
          </p:cNvCxnSpPr>
          <p:nvPr/>
        </p:nvCxnSpPr>
        <p:spPr>
          <a:xfrm>
            <a:off x="2935084" y="5890984"/>
            <a:ext cx="0" cy="673100"/>
          </a:xfrm>
          <a:prstGeom prst="line">
            <a:avLst/>
          </a:prstGeom>
          <a:ln w="28575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F673CD-E9BE-BB32-2260-BC7EE060C98C}"/>
              </a:ext>
            </a:extLst>
          </p:cNvPr>
          <p:cNvCxnSpPr>
            <a:cxnSpLocks/>
          </p:cNvCxnSpPr>
          <p:nvPr/>
        </p:nvCxnSpPr>
        <p:spPr>
          <a:xfrm>
            <a:off x="9131028" y="5890984"/>
            <a:ext cx="0" cy="673100"/>
          </a:xfrm>
          <a:prstGeom prst="line">
            <a:avLst/>
          </a:prstGeom>
          <a:ln w="28575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BEF3CE-61AD-AC38-FF39-03E4E1847708}"/>
              </a:ext>
            </a:extLst>
          </p:cNvPr>
          <p:cNvCxnSpPr>
            <a:cxnSpLocks/>
          </p:cNvCxnSpPr>
          <p:nvPr/>
        </p:nvCxnSpPr>
        <p:spPr>
          <a:xfrm>
            <a:off x="6096000" y="5890984"/>
            <a:ext cx="0" cy="673100"/>
          </a:xfrm>
          <a:prstGeom prst="line">
            <a:avLst/>
          </a:prstGeom>
          <a:ln w="28575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FACA71C-CE39-28CB-43DC-C8A2525D7913}"/>
              </a:ext>
            </a:extLst>
          </p:cNvPr>
          <p:cNvSpPr txBox="1"/>
          <p:nvPr/>
        </p:nvSpPr>
        <p:spPr>
          <a:xfrm>
            <a:off x="408272" y="3764074"/>
            <a:ext cx="21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tabLst>
                <a:tab pos="174625" algn="l"/>
              </a:tabLst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백분위수와 상자그림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7399349A-8A99-3DA3-8091-D75432C82E0E}"/>
              </a:ext>
            </a:extLst>
          </p:cNvPr>
          <p:cNvSpPr txBox="1">
            <a:spLocks/>
          </p:cNvSpPr>
          <p:nvPr/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방법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178BDD6C-CA5D-CE03-EEBD-38D385E7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88" y="1546847"/>
            <a:ext cx="9602335" cy="5112594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48F3210-B0F5-75D1-FA77-1FBB7A058461}"/>
              </a:ext>
            </a:extLst>
          </p:cNvPr>
          <p:cNvSpPr txBox="1">
            <a:spLocks/>
          </p:cNvSpPr>
          <p:nvPr/>
        </p:nvSpPr>
        <p:spPr>
          <a:xfrm>
            <a:off x="1361340" y="723564"/>
            <a:ext cx="4986299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정형 데이터의 시각화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AE4E965-D3DE-B5CF-AB5A-AB52CEB4855C}"/>
              </a:ext>
            </a:extLst>
          </p:cNvPr>
          <p:cNvCxnSpPr>
            <a:cxnSpLocks/>
          </p:cNvCxnSpPr>
          <p:nvPr/>
        </p:nvCxnSpPr>
        <p:spPr>
          <a:xfrm flipV="1">
            <a:off x="425341" y="905519"/>
            <a:ext cx="935999" cy="216000"/>
          </a:xfrm>
          <a:prstGeom prst="bentConnector3">
            <a:avLst>
              <a:gd name="adj1" fmla="val 379"/>
            </a:avLst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4E752C-2DFA-B3BD-5BE8-A5ABB81C5F9E}"/>
              </a:ext>
            </a:extLst>
          </p:cNvPr>
          <p:cNvSpPr txBox="1"/>
          <p:nvPr/>
        </p:nvSpPr>
        <p:spPr>
          <a:xfrm>
            <a:off x="408272" y="1208448"/>
            <a:ext cx="2016000" cy="338554"/>
          </a:xfrm>
          <a:prstGeom prst="rect">
            <a:avLst/>
          </a:prstGeom>
          <a:noFill/>
          <a:ln>
            <a:solidFill>
              <a:srgbClr val="344398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수치형 자료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FD4A17-8ACD-4F9E-E6BC-EC6DB5002045}"/>
              </a:ext>
            </a:extLst>
          </p:cNvPr>
          <p:cNvSpPr txBox="1">
            <a:spLocks/>
          </p:cNvSpPr>
          <p:nvPr/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방법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374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48F3210-B0F5-75D1-FA77-1FBB7A058461}"/>
              </a:ext>
            </a:extLst>
          </p:cNvPr>
          <p:cNvSpPr txBox="1">
            <a:spLocks/>
          </p:cNvSpPr>
          <p:nvPr/>
        </p:nvSpPr>
        <p:spPr>
          <a:xfrm>
            <a:off x="1361340" y="723564"/>
            <a:ext cx="4986299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정형 데이터의 시각화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AE4E965-D3DE-B5CF-AB5A-AB52CEB4855C}"/>
              </a:ext>
            </a:extLst>
          </p:cNvPr>
          <p:cNvCxnSpPr>
            <a:cxnSpLocks/>
          </p:cNvCxnSpPr>
          <p:nvPr/>
        </p:nvCxnSpPr>
        <p:spPr>
          <a:xfrm flipV="1">
            <a:off x="425341" y="905519"/>
            <a:ext cx="935999" cy="216000"/>
          </a:xfrm>
          <a:prstGeom prst="bentConnector3">
            <a:avLst>
              <a:gd name="adj1" fmla="val 379"/>
            </a:avLst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4E752C-2DFA-B3BD-5BE8-A5ABB81C5F9E}"/>
              </a:ext>
            </a:extLst>
          </p:cNvPr>
          <p:cNvSpPr txBox="1"/>
          <p:nvPr/>
        </p:nvSpPr>
        <p:spPr>
          <a:xfrm>
            <a:off x="408272" y="1208448"/>
            <a:ext cx="2016000" cy="338554"/>
          </a:xfrm>
          <a:prstGeom prst="rect">
            <a:avLst/>
          </a:prstGeom>
          <a:noFill/>
          <a:ln>
            <a:solidFill>
              <a:srgbClr val="344398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수치형 자료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486C1-D079-9E3E-B93C-C1493C7EBF47}"/>
              </a:ext>
            </a:extLst>
          </p:cNvPr>
          <p:cNvSpPr txBox="1"/>
          <p:nvPr/>
        </p:nvSpPr>
        <p:spPr>
          <a:xfrm>
            <a:off x="408272" y="1718466"/>
            <a:ext cx="21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tabLst>
                <a:tab pos="174625" algn="l"/>
              </a:tabLst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분산과 표준편차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B0E542-3B52-9CC9-1BE4-2E3309253362}"/>
                  </a:ext>
                </a:extLst>
              </p:cNvPr>
              <p:cNvSpPr txBox="1"/>
              <p:nvPr/>
            </p:nvSpPr>
            <p:spPr>
              <a:xfrm>
                <a:off x="667800" y="2165274"/>
                <a:ext cx="10475105" cy="394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분산</a:t>
                </a: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 (variance)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: </a:t>
                </a: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각 </a:t>
                </a:r>
                <a:r>
                  <a:rPr lang="ko-KR" altLang="en-US" sz="1600" b="1" spc="-150" dirty="0" err="1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자료값들과</a:t>
                </a: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평균과의 차이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5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5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pc="-15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pc="-150" smtClean="0">
                        <a:solidFill>
                          <a:srgbClr val="34439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1600" b="1" i="1" spc="-15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1" i="1" spc="-15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산포를 나타낸다</a:t>
                </a: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즉</a:t>
                </a: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평균으로부터 멀리 떨어져 있을수록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pc="-15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pc="-15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pc="-15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pc="-150">
                        <a:solidFill>
                          <a:srgbClr val="34439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1600" b="1" i="1" spc="-15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1" i="1" spc="-15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절댓값이 커짐</a:t>
                </a: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</a:t>
                </a:r>
                <a:r>
                  <a:rPr lang="ko-KR" altLang="en-US" sz="1600" b="1" u="sng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표본분산</a:t>
                </a: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1" i="1" spc="-15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1" i="1" spc="-15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ko-KR" sz="1600" b="1" i="1" spc="-15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1600" b="1" i="1" spc="-150" smtClean="0">
                        <a:solidFill>
                          <a:srgbClr val="34439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 다음과 같은 식으로 구한다</a:t>
                </a: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1" i="1" spc="-15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1" i="1" spc="-15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600" b="1" i="1" spc="-15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600" b="1" i="1" spc="-150" smtClean="0">
                          <a:solidFill>
                            <a:srgbClr val="34439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pc="-15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pc="-15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600" b="1" i="1" spc="-15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1600" b="1" i="1" spc="-15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1" i="1" spc="-15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b="1" i="1" spc="-15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1" i="1" spc="-15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600" b="1" i="1" spc="-15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600" b="1" i="1" spc="-15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600" b="1" i="1" spc="-15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b="1" i="1" spc="-150" smtClean="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spc="-15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1" i="1" spc="-15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pc="-15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600" b="1" i="1" spc="-15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600" b="1" i="1" spc="-15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1600" b="1" i="1" spc="-15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b="1" i="1" spc="-15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ko-KR" sz="1600" b="1" i="1" spc="-15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600" b="1" i="1" spc="-150" smtClean="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600" b="1" spc="-150" dirty="0">
                  <a:solidFill>
                    <a:srgbClr val="34439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표준편차 </a:t>
                </a: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en-US" altLang="ko-KR" sz="1600" b="1" spc="-150" dirty="0" err="1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s.d.</a:t>
                </a: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standard deviation)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: </a:t>
                </a: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분산의 제곱근</a:t>
                </a: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분산을 구할 때 제곱을 취함으로써 원래 </a:t>
                </a:r>
                <a:r>
                  <a:rPr lang="ko-KR" altLang="en-US" sz="1600" b="1" spc="-150" dirty="0" err="1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자료값의</a:t>
                </a: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단위가 달라진 것을 복구한 것이다</a:t>
                </a: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</a:t>
                </a:r>
                <a:r>
                  <a:rPr lang="ko-KR" altLang="en-US" sz="1600" b="1" u="sng" spc="-150" dirty="0" err="1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표본표준편차</a:t>
                </a: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1" spc="-150">
                        <a:solidFill>
                          <a:srgbClr val="344398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 다음과 같은 식으로 구한다</a:t>
                </a: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en-US" altLang="ko-KR" sz="1600" b="1" i="1" spc="-150" dirty="0">
                  <a:solidFill>
                    <a:srgbClr val="34439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pc="-150" smtClean="0">
                          <a:solidFill>
                            <a:srgbClr val="344398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600" b="1" i="1" spc="-150" smtClean="0">
                          <a:solidFill>
                            <a:srgbClr val="344398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600" b="1" i="1" spc="-15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600" b="1" i="1" spc="-15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1" i="1" spc="-15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600" b="1" i="1" spc="-15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sz="1600" b="1" i="1" spc="-15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1" i="1" spc="-15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sz="1600" b="1" i="1" spc="-15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b="1" i="1" spc="-15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1600" b="1" i="1" spc="-15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1" i="1" spc="-15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600" b="1" i="1" spc="-15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600" b="1" i="1" spc="-15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b="1" i="1" spc="-15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600" b="1" i="1" spc="-150">
                                          <a:solidFill>
                                            <a:srgbClr val="3443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1" i="1" spc="-150">
                                          <a:solidFill>
                                            <a:srgbClr val="3443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1600" b="1" i="1" spc="-150">
                                          <a:solidFill>
                                            <a:srgbClr val="3443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600" b="1" i="1" spc="-15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1600" b="1" i="1" spc="-150">
                                          <a:solidFill>
                                            <a:srgbClr val="3443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 spc="-150">
                                          <a:solidFill>
                                            <a:srgbClr val="34439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  <m:r>
                                    <a:rPr lang="en-US" altLang="ko-KR" sz="1600" b="1" i="1" spc="-15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600" b="1" i="1" spc="-15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altLang="ko-KR" sz="1600" b="1" spc="-150" dirty="0">
                  <a:solidFill>
                    <a:srgbClr val="34439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B0E542-3B52-9CC9-1BE4-2E3309253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00" y="2165274"/>
                <a:ext cx="10475105" cy="3945760"/>
              </a:xfrm>
              <a:prstGeom prst="rect">
                <a:avLst/>
              </a:prstGeom>
              <a:blipFill>
                <a:blip r:embed="rId2"/>
                <a:stretch>
                  <a:fillRect l="-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90398FAE-7ED0-957E-9C15-280A857DFADA}"/>
              </a:ext>
            </a:extLst>
          </p:cNvPr>
          <p:cNvSpPr txBox="1">
            <a:spLocks/>
          </p:cNvSpPr>
          <p:nvPr/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방법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831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48F3210-B0F5-75D1-FA77-1FBB7A058461}"/>
              </a:ext>
            </a:extLst>
          </p:cNvPr>
          <p:cNvSpPr txBox="1">
            <a:spLocks/>
          </p:cNvSpPr>
          <p:nvPr/>
        </p:nvSpPr>
        <p:spPr>
          <a:xfrm>
            <a:off x="1361340" y="723564"/>
            <a:ext cx="4986299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정형 데이터의 시각화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AE4E965-D3DE-B5CF-AB5A-AB52CEB4855C}"/>
              </a:ext>
            </a:extLst>
          </p:cNvPr>
          <p:cNvCxnSpPr>
            <a:cxnSpLocks/>
          </p:cNvCxnSpPr>
          <p:nvPr/>
        </p:nvCxnSpPr>
        <p:spPr>
          <a:xfrm flipV="1">
            <a:off x="425341" y="905519"/>
            <a:ext cx="935999" cy="216000"/>
          </a:xfrm>
          <a:prstGeom prst="bentConnector3">
            <a:avLst>
              <a:gd name="adj1" fmla="val 379"/>
            </a:avLst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4E752C-2DFA-B3BD-5BE8-A5ABB81C5F9E}"/>
              </a:ext>
            </a:extLst>
          </p:cNvPr>
          <p:cNvSpPr txBox="1"/>
          <p:nvPr/>
        </p:nvSpPr>
        <p:spPr>
          <a:xfrm>
            <a:off x="408272" y="1208448"/>
            <a:ext cx="2016000" cy="338554"/>
          </a:xfrm>
          <a:prstGeom prst="rect">
            <a:avLst/>
          </a:prstGeom>
          <a:noFill/>
          <a:ln>
            <a:solidFill>
              <a:srgbClr val="344398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수치형 자료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194" name="Picture 2" descr="한국인 6000명의 키와 몸무게는 정규분포 모양일까??">
            <a:extLst>
              <a:ext uri="{FF2B5EF4-FFF2-40B4-BE49-F238E27FC236}">
                <a16:creationId xmlns:a16="http://schemas.microsoft.com/office/drawing/2014/main" id="{A697D0A1-284A-9C31-938C-F031E59F3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19" y="1648603"/>
            <a:ext cx="7128101" cy="506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6ADDC9-1CD5-BE50-DE1A-AEE94B90026F}"/>
              </a:ext>
            </a:extLst>
          </p:cNvPr>
          <p:cNvSpPr txBox="1">
            <a:spLocks/>
          </p:cNvSpPr>
          <p:nvPr/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방법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43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E5A6A9-D987-660A-D4AE-FE60E402599A}"/>
              </a:ext>
            </a:extLst>
          </p:cNvPr>
          <p:cNvSpPr txBox="1"/>
          <p:nvPr/>
        </p:nvSpPr>
        <p:spPr>
          <a:xfrm>
            <a:off x="332399" y="536390"/>
            <a:ext cx="11473415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 err="1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이변량</a:t>
            </a:r>
            <a:r>
              <a:rPr lang="ko-KR" altLang="en-US" sz="32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</a:t>
            </a:r>
            <a:endParaRPr lang="en-US" altLang="ko-KR" sz="32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3D60407-F6A2-50C4-40EA-07D68944EF6F}"/>
              </a:ext>
            </a:extLst>
          </p:cNvPr>
          <p:cNvGrpSpPr/>
          <p:nvPr/>
        </p:nvGrpSpPr>
        <p:grpSpPr>
          <a:xfrm>
            <a:off x="902517" y="2639670"/>
            <a:ext cx="4429847" cy="2413775"/>
            <a:chOff x="694454" y="2865284"/>
            <a:chExt cx="4429847" cy="241377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55101D31-44B8-2C04-C45D-320906356547}"/>
                </a:ext>
              </a:extLst>
            </p:cNvPr>
            <p:cNvSpPr/>
            <p:nvPr/>
          </p:nvSpPr>
          <p:spPr>
            <a:xfrm>
              <a:off x="694454" y="2865284"/>
              <a:ext cx="4429847" cy="633920"/>
            </a:xfrm>
            <a:prstGeom prst="roundRect">
              <a:avLst>
                <a:gd name="adj" fmla="val 28115"/>
              </a:avLst>
            </a:prstGeom>
            <a:solidFill>
              <a:srgbClr val="5FD0C4"/>
            </a:solidFill>
            <a:ln w="19050">
              <a:solidFill>
                <a:srgbClr val="3443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7C4DE6-79F9-23B8-EB03-33A8FC4A5E9C}"/>
                </a:ext>
              </a:extLst>
            </p:cNvPr>
            <p:cNvSpPr/>
            <p:nvPr/>
          </p:nvSpPr>
          <p:spPr>
            <a:xfrm>
              <a:off x="694454" y="3227059"/>
              <a:ext cx="4429847" cy="205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443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770871-FA22-924F-D725-0EA31EB7A206}"/>
                </a:ext>
              </a:extLst>
            </p:cNvPr>
            <p:cNvSpPr txBox="1"/>
            <p:nvPr/>
          </p:nvSpPr>
          <p:spPr>
            <a:xfrm>
              <a:off x="962935" y="2877163"/>
              <a:ext cx="152695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600" b="1" kern="1200" dirty="0">
                  <a:solidFill>
                    <a:srgbClr val="34439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Female</a:t>
              </a:r>
              <a:endParaRPr lang="ko-KR" altLang="en-US" sz="160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1BB71A-99B8-84BF-5536-F13F777C8B01}"/>
                </a:ext>
              </a:extLst>
            </p:cNvPr>
            <p:cNvSpPr txBox="1"/>
            <p:nvPr/>
          </p:nvSpPr>
          <p:spPr>
            <a:xfrm>
              <a:off x="3239268" y="2877163"/>
              <a:ext cx="152695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sz="1600" b="1" kern="1200" dirty="0">
                  <a:solidFill>
                    <a:srgbClr val="34439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Male</a:t>
              </a:r>
              <a:endParaRPr lang="ko-KR" altLang="en-US" sz="160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44B3E7-BAED-6896-4246-A56A400799D6}"/>
                </a:ext>
              </a:extLst>
            </p:cNvPr>
            <p:cNvSpPr txBox="1"/>
            <p:nvPr/>
          </p:nvSpPr>
          <p:spPr>
            <a:xfrm>
              <a:off x="768697" y="3499204"/>
              <a:ext cx="203790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600" b="1" kern="1200" dirty="0">
                  <a:solidFill>
                    <a:srgbClr val="34439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7, 59, 78, 79, 60, 65, 68, 71, 75, 48, 51, 55, 56, 41, 43, 44, 75, 78, 80, 81, 83, 83, 85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0B12A7-FC77-13F2-C7C8-9E81B159A577}"/>
                </a:ext>
              </a:extLst>
            </p:cNvPr>
            <p:cNvSpPr txBox="1"/>
            <p:nvPr/>
          </p:nvSpPr>
          <p:spPr>
            <a:xfrm>
              <a:off x="3015359" y="3499204"/>
              <a:ext cx="2037897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latinLnBrk="0"/>
              <a:r>
                <a:rPr lang="en-US" altLang="ko-KR" sz="1600" b="1" kern="1200" dirty="0">
                  <a:solidFill>
                    <a:srgbClr val="34439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48, 49, 49, 30, 30, 31, 32, 35, 37, 41, 86, 42, 51, 53, 56, 42, 44, 50, 51, 65, 67, 51, 56, 58, 64, 64, 75</a:t>
              </a:r>
              <a:endParaRPr lang="ko-KR" altLang="en-US" sz="160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EE2C88E-4A45-79C5-30F4-F7FCCA9FC208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2909378" y="3227059"/>
              <a:ext cx="0" cy="2052000"/>
            </a:xfrm>
            <a:prstGeom prst="line">
              <a:avLst/>
            </a:prstGeom>
            <a:ln w="19050">
              <a:solidFill>
                <a:srgbClr val="3443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78CD3268-BBA8-75D8-0D51-D65759865F0D}"/>
              </a:ext>
            </a:extLst>
          </p:cNvPr>
          <p:cNvSpPr txBox="1">
            <a:spLocks/>
          </p:cNvSpPr>
          <p:nvPr/>
        </p:nvSpPr>
        <p:spPr>
          <a:xfrm>
            <a:off x="1640114" y="1769222"/>
            <a:ext cx="4104000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1800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Female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과 </a:t>
            </a:r>
            <a:r>
              <a:rPr lang="en-US" altLang="ko-KR" sz="1800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Male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을 동시에 분석할 수는 없을까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</a:t>
            </a:r>
            <a:endParaRPr lang="ko-KR" altLang="en-US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8F19F93-4B9C-3512-7899-1F9A0B193F46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76760" y="1965691"/>
            <a:ext cx="663354" cy="475663"/>
          </a:xfrm>
          <a:prstGeom prst="bentConnector3">
            <a:avLst>
              <a:gd name="adj1" fmla="val 2137"/>
            </a:avLst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E4A94B5-E177-C2E8-DD88-7028B5612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01361"/>
              </p:ext>
            </p:extLst>
          </p:nvPr>
        </p:nvGraphicFramePr>
        <p:xfrm>
          <a:off x="7417177" y="2363198"/>
          <a:ext cx="2881506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60502">
                  <a:extLst>
                    <a:ext uri="{9D8B030D-6E8A-4147-A177-3AD203B41FA5}">
                      <a16:colId xmlns:a16="http://schemas.microsoft.com/office/drawing/2014/main" val="3624931772"/>
                    </a:ext>
                  </a:extLst>
                </a:gridCol>
                <a:gridCol w="960502">
                  <a:extLst>
                    <a:ext uri="{9D8B030D-6E8A-4147-A177-3AD203B41FA5}">
                      <a16:colId xmlns:a16="http://schemas.microsoft.com/office/drawing/2014/main" val="2064356704"/>
                    </a:ext>
                  </a:extLst>
                </a:gridCol>
                <a:gridCol w="960502">
                  <a:extLst>
                    <a:ext uri="{9D8B030D-6E8A-4147-A177-3AD203B41FA5}">
                      <a16:colId xmlns:a16="http://schemas.microsoft.com/office/drawing/2014/main" val="3066019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ea typeface="나눔고딕OTF" panose="020D0604000000000000"/>
                        </a:rPr>
                        <a:t>obs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Female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Male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52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1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7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48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4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2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59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49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7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3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78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49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8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4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79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30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31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5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60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30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6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65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31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5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…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…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나눔고딕OTF" panose="020D0604000000000000"/>
                        </a:rPr>
                        <a:t>…</a:t>
                      </a:r>
                      <a:endParaRPr lang="ko-KR" altLang="en-US" sz="1600" dirty="0">
                        <a:ea typeface="나눔고딕OTF" panose="020D060400000000000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755873"/>
                  </a:ext>
                </a:extLst>
              </a:tr>
            </a:tbl>
          </a:graphicData>
        </a:graphic>
      </p:graphicFrame>
      <p:pic>
        <p:nvPicPr>
          <p:cNvPr id="31" name="그래픽 30" descr="갈매기형 화살표 단색으로 채워진">
            <a:extLst>
              <a:ext uri="{FF2B5EF4-FFF2-40B4-BE49-F238E27FC236}">
                <a16:creationId xmlns:a16="http://schemas.microsoft.com/office/drawing/2014/main" id="{CBAFE86A-0BC4-2CC0-5B66-389564681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8678" y="3630558"/>
            <a:ext cx="412185" cy="432000"/>
          </a:xfrm>
          <a:prstGeom prst="rect">
            <a:avLst/>
          </a:prstGeom>
        </p:spPr>
      </p:pic>
      <p:sp>
        <p:nvSpPr>
          <p:cNvPr id="38" name="제목 1">
            <a:extLst>
              <a:ext uri="{FF2B5EF4-FFF2-40B4-BE49-F238E27FC236}">
                <a16:creationId xmlns:a16="http://schemas.microsoft.com/office/drawing/2014/main" id="{5694CC25-B5A9-7585-2852-47E7835E4E14}"/>
              </a:ext>
            </a:extLst>
          </p:cNvPr>
          <p:cNvSpPr txBox="1">
            <a:spLocks/>
          </p:cNvSpPr>
          <p:nvPr/>
        </p:nvSpPr>
        <p:spPr>
          <a:xfrm>
            <a:off x="7327332" y="1769222"/>
            <a:ext cx="2235768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테이블을 재구성하자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A291C0-3BD0-FE97-F9AD-942D43500634}"/>
              </a:ext>
            </a:extLst>
          </p:cNvPr>
          <p:cNvSpPr txBox="1">
            <a:spLocks/>
          </p:cNvSpPr>
          <p:nvPr/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방법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79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내용 개체 틀 2">
            <a:extLst>
              <a:ext uri="{FF2B5EF4-FFF2-40B4-BE49-F238E27FC236}">
                <a16:creationId xmlns:a16="http://schemas.microsoft.com/office/drawing/2014/main" id="{2FA644EC-BD47-E37D-CD54-CEF4335F4C3C}"/>
              </a:ext>
            </a:extLst>
          </p:cNvPr>
          <p:cNvSpPr txBox="1">
            <a:spLocks/>
          </p:cNvSpPr>
          <p:nvPr/>
        </p:nvSpPr>
        <p:spPr>
          <a:xfrm>
            <a:off x="721897" y="5544998"/>
            <a:ext cx="6364703" cy="102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실습자료 다운로드</a:t>
            </a:r>
            <a:r>
              <a:rPr lang="en-US" altLang="ko-KR" sz="160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altLang="ko-KR" sz="160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/jiieunshin</a:t>
            </a:r>
            <a:r>
              <a:rPr lang="en-US" altLang="ko-KR" sz="160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/high-univ</a:t>
            </a:r>
            <a:endParaRPr lang="en-US" altLang="ko-KR" sz="160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문의메일</a:t>
            </a:r>
            <a:r>
              <a:rPr lang="en-US" altLang="ko-KR" sz="160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jieunstat@gmail.com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69E35B3-2E9F-27D6-2F15-B5332B403968}"/>
              </a:ext>
            </a:extLst>
          </p:cNvPr>
          <p:cNvSpPr txBox="1"/>
          <p:nvPr/>
        </p:nvSpPr>
        <p:spPr>
          <a:xfrm>
            <a:off x="332399" y="246727"/>
            <a:ext cx="11473415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32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7DF866E0-3849-2437-C351-A5A88BC58BA7}"/>
              </a:ext>
            </a:extLst>
          </p:cNvPr>
          <p:cNvCxnSpPr>
            <a:cxnSpLocks/>
          </p:cNvCxnSpPr>
          <p:nvPr/>
        </p:nvCxnSpPr>
        <p:spPr>
          <a:xfrm>
            <a:off x="145143" y="1230130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08BC8DE-D1A6-B54F-7D73-381B8FE95830}"/>
              </a:ext>
            </a:extLst>
          </p:cNvPr>
          <p:cNvSpPr txBox="1"/>
          <p:nvPr/>
        </p:nvSpPr>
        <p:spPr>
          <a:xfrm>
            <a:off x="4653453" y="331473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2313492-271D-213E-B979-49D16F59A2C8}"/>
              </a:ext>
            </a:extLst>
          </p:cNvPr>
          <p:cNvSpPr txBox="1"/>
          <p:nvPr/>
        </p:nvSpPr>
        <p:spPr>
          <a:xfrm>
            <a:off x="4047482" y="3263988"/>
            <a:ext cx="605971" cy="440055"/>
          </a:xfrm>
          <a:prstGeom prst="roundRect">
            <a:avLst>
              <a:gd name="adj" fmla="val 39917"/>
            </a:avLst>
          </a:prstGeom>
          <a:solidFill>
            <a:srgbClr val="5FD0C4"/>
          </a:solidFill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#03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199CBDA-4331-47BF-DBEA-280F8C66F21A}"/>
              </a:ext>
            </a:extLst>
          </p:cNvPr>
          <p:cNvSpPr txBox="1"/>
          <p:nvPr/>
        </p:nvSpPr>
        <p:spPr>
          <a:xfrm>
            <a:off x="4653453" y="249257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방법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B950D01-1165-2A52-B35B-0A9ECCED6987}"/>
              </a:ext>
            </a:extLst>
          </p:cNvPr>
          <p:cNvSpPr txBox="1"/>
          <p:nvPr/>
        </p:nvSpPr>
        <p:spPr>
          <a:xfrm>
            <a:off x="4047482" y="2452544"/>
            <a:ext cx="605971" cy="440055"/>
          </a:xfrm>
          <a:prstGeom prst="roundRect">
            <a:avLst>
              <a:gd name="adj" fmla="val 39917"/>
            </a:avLst>
          </a:prstGeom>
          <a:solidFill>
            <a:srgbClr val="5FD0C4"/>
          </a:solidFill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#02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C9AB06C-3615-5994-F8D1-AE00B1DD860C}"/>
              </a:ext>
            </a:extLst>
          </p:cNvPr>
          <p:cNvSpPr txBox="1"/>
          <p:nvPr/>
        </p:nvSpPr>
        <p:spPr>
          <a:xfrm>
            <a:off x="4653453" y="169185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이해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E839F90-8FF6-72B7-6451-2E91CB386814}"/>
              </a:ext>
            </a:extLst>
          </p:cNvPr>
          <p:cNvSpPr txBox="1"/>
          <p:nvPr/>
        </p:nvSpPr>
        <p:spPr>
          <a:xfrm>
            <a:off x="4047482" y="1641101"/>
            <a:ext cx="605971" cy="440055"/>
          </a:xfrm>
          <a:prstGeom prst="roundRect">
            <a:avLst>
              <a:gd name="adj" fmla="val 39917"/>
            </a:avLst>
          </a:prstGeom>
          <a:solidFill>
            <a:srgbClr val="5FD0C4"/>
          </a:solidFill>
        </p:spPr>
        <p:txBody>
          <a:bodyPr wrap="square" anchor="ctr">
            <a:spAutoFit/>
          </a:bodyPr>
          <a:lstStyle/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#01</a:t>
            </a:r>
          </a:p>
        </p:txBody>
      </p:sp>
    </p:spTree>
    <p:extLst>
      <p:ext uri="{BB962C8B-B14F-4D97-AF65-F5344CB8AC3E}">
        <p14:creationId xmlns:p14="http://schemas.microsoft.com/office/powerpoint/2010/main" val="2845601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340AAE7-D5AE-DA9A-E855-F09376FD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985" y="1086129"/>
            <a:ext cx="5350816" cy="31734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531F1E9-1C95-B85C-8E22-CB8084453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83" y="1494560"/>
            <a:ext cx="5756873" cy="1540740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DEA867CD-9138-FEC9-28F4-B05163D115C3}"/>
              </a:ext>
            </a:extLst>
          </p:cNvPr>
          <p:cNvSpPr txBox="1">
            <a:spLocks/>
          </p:cNvSpPr>
          <p:nvPr/>
        </p:nvSpPr>
        <p:spPr>
          <a:xfrm>
            <a:off x="1026136" y="889660"/>
            <a:ext cx="4561367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800" b="1" dirty="0" err="1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이변량</a:t>
            </a:r>
            <a:r>
              <a:rPr lang="ko-KR" altLang="en-US" sz="1800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데이터의 시각화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lang="ko-KR" altLang="en-US" sz="1600" b="1" spc="-150" dirty="0" err="1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산점도</a:t>
            </a:r>
            <a:endParaRPr lang="ko-KR" altLang="en-US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5316DC2-866A-A5A2-CC6E-7127512DEB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62783" y="1086129"/>
            <a:ext cx="663353" cy="288000"/>
          </a:xfrm>
          <a:prstGeom prst="bentConnector3">
            <a:avLst>
              <a:gd name="adj1" fmla="val -1692"/>
            </a:avLst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래픽 19" descr="갈매기형 화살표 단색으로 채워진">
            <a:extLst>
              <a:ext uri="{FF2B5EF4-FFF2-40B4-BE49-F238E27FC236}">
                <a16:creationId xmlns:a16="http://schemas.microsoft.com/office/drawing/2014/main" id="{DFEC7C9A-9477-E949-2B0C-3F3A7890A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8678" y="2061008"/>
            <a:ext cx="412185" cy="432000"/>
          </a:xfrm>
          <a:prstGeom prst="rect">
            <a:avLst/>
          </a:prstGeom>
        </p:spPr>
      </p:pic>
      <p:sp>
        <p:nvSpPr>
          <p:cNvPr id="21" name="AutoShape 2" descr="Correlation">
            <a:extLst>
              <a:ext uri="{FF2B5EF4-FFF2-40B4-BE49-F238E27FC236}">
                <a16:creationId xmlns:a16="http://schemas.microsoft.com/office/drawing/2014/main" id="{AA583591-4784-28B6-8A6E-66E917CBA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87504" y="3857223"/>
            <a:ext cx="3345543" cy="334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Picture 8" descr="corelationchart">
            <a:extLst>
              <a:ext uri="{FF2B5EF4-FFF2-40B4-BE49-F238E27FC236}">
                <a16:creationId xmlns:a16="http://schemas.microsoft.com/office/drawing/2014/main" id="{85743745-3219-A121-3B2A-0B33797F4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01" y="4399515"/>
            <a:ext cx="11097753" cy="209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6D40DD49-061B-BE55-4E6E-85F47224D41A}"/>
              </a:ext>
            </a:extLst>
          </p:cNvPr>
          <p:cNvSpPr txBox="1">
            <a:spLocks/>
          </p:cNvSpPr>
          <p:nvPr/>
        </p:nvSpPr>
        <p:spPr>
          <a:xfrm>
            <a:off x="1026136" y="3772380"/>
            <a:ext cx="4561367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두 변수간 관련성이 있는가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?</a:t>
            </a:r>
            <a:endParaRPr lang="ko-KR" altLang="en-US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B480562-0D60-F093-F3E1-E7B41518D265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62783" y="3968849"/>
            <a:ext cx="663353" cy="288000"/>
          </a:xfrm>
          <a:prstGeom prst="bentConnector3">
            <a:avLst>
              <a:gd name="adj1" fmla="val -1692"/>
            </a:avLst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3869289B-3CBE-E801-67C7-36FFA7C5051A}"/>
              </a:ext>
            </a:extLst>
          </p:cNvPr>
          <p:cNvSpPr txBox="1">
            <a:spLocks/>
          </p:cNvSpPr>
          <p:nvPr/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방법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402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2" descr="Correlation">
            <a:extLst>
              <a:ext uri="{FF2B5EF4-FFF2-40B4-BE49-F238E27FC236}">
                <a16:creationId xmlns:a16="http://schemas.microsoft.com/office/drawing/2014/main" id="{AA583591-4784-28B6-8A6E-66E917CBAD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87504" y="3857223"/>
            <a:ext cx="3345543" cy="334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FEB9B-52AB-C1B6-9D31-C911492A2A76}"/>
              </a:ext>
            </a:extLst>
          </p:cNvPr>
          <p:cNvSpPr txBox="1"/>
          <p:nvPr/>
        </p:nvSpPr>
        <p:spPr>
          <a:xfrm>
            <a:off x="408272" y="1079838"/>
            <a:ext cx="3268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tabLst>
                <a:tab pos="174625" algn="l"/>
              </a:tabLst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상관계수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F72FC6-AAE3-5D22-E635-497F397757E0}"/>
                  </a:ext>
                </a:extLst>
              </p:cNvPr>
              <p:cNvSpPr txBox="1"/>
              <p:nvPr/>
            </p:nvSpPr>
            <p:spPr>
              <a:xfrm>
                <a:off x="667800" y="1526646"/>
                <a:ext cx="10475105" cy="4123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변수 간의 관계의 강함을 보는 척도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ko-KR" altLang="en-US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  <m:t>𝒚</m:t>
                            </m:r>
                          </m:e>
                          <m:sub>
                            <m:r>
                              <a:rPr lang="ko-KR" altLang="en-US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1600" b="1" i="1" spc="-150" dirty="0" smtClean="0">
                        <a:solidFill>
                          <a:srgbClr val="344398"/>
                        </a:solidFill>
                        <a:latin typeface="Cambria Math" panose="02040503050406030204" pitchFamily="18" charset="0"/>
                        <a:ea typeface="나눔고딕OTF" panose="020D0604000000000000" pitchFamily="34" charset="-127"/>
                      </a:rPr>
                      <m:t>,</m:t>
                    </m:r>
                    <m:d>
                      <m:dPr>
                        <m:ctrlPr>
                          <a:rPr lang="en-US" altLang="ko-KR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ko-KR" altLang="en-US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  <m:t>𝒚</m:t>
                            </m:r>
                          </m:e>
                          <m:sub>
                            <m:r>
                              <a:rPr lang="ko-KR" altLang="en-US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1600" b="1" i="1" spc="-150" dirty="0" smtClean="0">
                        <a:solidFill>
                          <a:srgbClr val="344398"/>
                        </a:solidFill>
                        <a:latin typeface="Cambria Math" panose="02040503050406030204" pitchFamily="18" charset="0"/>
                        <a:ea typeface="나눔고딕OTF" panose="020D0604000000000000" pitchFamily="34" charset="-127"/>
                      </a:rPr>
                      <m:t>, ⋯,</m:t>
                    </m:r>
                    <m:d>
                      <m:dPr>
                        <m:ctrlPr>
                          <a:rPr lang="en-US" altLang="ko-KR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  <m:t>𝒙</m:t>
                            </m:r>
                          </m:e>
                          <m:sub>
                            <m:r>
                              <a:rPr lang="ko-KR" altLang="en-US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  <m:t>𝒏</m:t>
                            </m:r>
                          </m:sub>
                        </m:sSub>
                        <m:r>
                          <a:rPr lang="en-US" altLang="ko-KR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  <m:t>𝒚</m:t>
                            </m:r>
                          </m:e>
                          <m:sub>
                            <m:r>
                              <a:rPr lang="ko-KR" altLang="en-US" sz="1600" b="1" i="1" spc="-150" dirty="0" smtClean="0">
                                <a:solidFill>
                                  <a:srgbClr val="344398"/>
                                </a:solidFill>
                                <a:latin typeface="Cambria Math" panose="02040503050406030204" pitchFamily="18" charset="0"/>
                                <a:ea typeface="나눔고딕OTF" panose="020D0604000000000000" pitchFamily="34" charset="-127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얻어진 표본 </a:t>
                </a: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(2</a:t>
                </a: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변량 자료</a:t>
                </a: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이라 하자</a:t>
                </a: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</m:ctrlPr>
                      </m:accPr>
                      <m:e>
                        <m:r>
                          <a:rPr lang="ko-KR" altLang="en-US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  <m:t>𝒙</m:t>
                        </m:r>
                      </m:e>
                    </m:acc>
                    <m:r>
                      <a:rPr lang="ko-KR" altLang="en-US" sz="1600" b="1" i="1" spc="-150" dirty="0" smtClean="0">
                        <a:solidFill>
                          <a:srgbClr val="344398"/>
                        </a:solidFill>
                        <a:latin typeface="Cambria Math" panose="02040503050406030204" pitchFamily="18" charset="0"/>
                        <a:ea typeface="나눔고딕OTF" panose="020D0604000000000000" pitchFamily="34" charset="-127"/>
                      </a:rPr>
                      <m:t>와</m:t>
                    </m:r>
                    <m:r>
                      <a:rPr lang="ko-KR" altLang="en-US" sz="1600" b="1" i="1" spc="-150" dirty="0" smtClean="0">
                        <a:solidFill>
                          <a:srgbClr val="344398"/>
                        </a:solidFill>
                        <a:latin typeface="Cambria Math" panose="02040503050406030204" pitchFamily="18" charset="0"/>
                        <a:ea typeface="나눔고딕OTF" panose="020D0604000000000000" pitchFamily="34" charset="-127"/>
                      </a:rPr>
                      <m:t> </m:t>
                    </m:r>
                    <m:acc>
                      <m:accPr>
                        <m:chr m:val="̅"/>
                        <m:ctrlPr>
                          <a:rPr lang="ko-KR" altLang="en-US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</m:ctrlPr>
                      </m:accPr>
                      <m:e>
                        <m:r>
                          <a:rPr lang="ko-KR" altLang="en-US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  <m:t>𝒚</m:t>
                        </m:r>
                      </m:e>
                    </m:acc>
                  </m:oMath>
                </a14:m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각각 </a:t>
                </a:r>
                <a14:m>
                  <m:oMath xmlns:m="http://schemas.openxmlformats.org/officeDocument/2006/math">
                    <m:r>
                      <a:rPr lang="ko-KR" altLang="en-US" sz="1600" b="1" i="1" spc="-150" dirty="0" smtClean="0">
                        <a:solidFill>
                          <a:srgbClr val="344398"/>
                        </a:solidFill>
                        <a:latin typeface="Cambria Math" panose="02040503050406030204" pitchFamily="18" charset="0"/>
                        <a:ea typeface="나눔고딕OTF" panose="020D0604000000000000" pitchFamily="34" charset="-127"/>
                      </a:rPr>
                      <m:t>𝒙</m:t>
                    </m:r>
                  </m:oMath>
                </a14:m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ko-KR" altLang="en-US" sz="1600" b="1" i="1" spc="-150" dirty="0" smtClean="0">
                        <a:solidFill>
                          <a:srgbClr val="344398"/>
                        </a:solidFill>
                        <a:latin typeface="Cambria Math" panose="02040503050406030204" pitchFamily="18" charset="0"/>
                        <a:ea typeface="나눔고딕OTF" panose="020D0604000000000000" pitchFamily="34" charset="-127"/>
                      </a:rPr>
                      <m:t>𝒚</m:t>
                    </m:r>
                  </m:oMath>
                </a14:m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표본평균으로 하였을 때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spc="-150" dirty="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  <a:ea typeface="나눔고딕OTF" panose="020D0604000000000000" pitchFamily="34" charset="-127"/>
                            </a:rPr>
                          </m:ctrlPr>
                        </m:sSubPr>
                        <m:e>
                          <m:r>
                            <a:rPr lang="ko-KR" altLang="en-US" sz="1600" b="1" i="1" spc="-150" dirty="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  <a:ea typeface="나눔고딕OTF" panose="020D0604000000000000" pitchFamily="34" charset="-127"/>
                            </a:rPr>
                            <m:t>𝑺</m:t>
                          </m:r>
                        </m:e>
                        <m:sub>
                          <m:r>
                            <a:rPr lang="ko-KR" altLang="en-US" sz="1600" b="1" i="1" spc="-150" dirty="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  <a:ea typeface="나눔고딕OTF" panose="020D0604000000000000" pitchFamily="34" charset="-127"/>
                            </a:rPr>
                            <m:t>𝒙𝒚</m:t>
                          </m:r>
                        </m:sub>
                      </m:sSub>
                      <m:r>
                        <a:rPr lang="en-US" altLang="ko-KR" sz="1600" b="1" i="1" spc="-150" dirty="0" smtClean="0">
                          <a:solidFill>
                            <a:srgbClr val="344398"/>
                          </a:solidFill>
                          <a:latin typeface="Cambria Math" panose="02040503050406030204" pitchFamily="18" charset="0"/>
                          <a:ea typeface="나눔고딕OTF" panose="020D0604000000000000" pitchFamily="34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pc="-150" dirty="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  <a:ea typeface="나눔고딕OTF" panose="020D0604000000000000" pitchFamily="34" charset="-127"/>
                            </a:rPr>
                          </m:ctrlPr>
                        </m:fPr>
                        <m:num>
                          <m:r>
                            <a:rPr lang="ko-KR" altLang="en-US" sz="1600" b="1" i="1" spc="-150" dirty="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  <a:ea typeface="나눔고딕OTF" panose="020D0604000000000000" pitchFamily="34" charset="-127"/>
                            </a:rPr>
                            <m:t>𝟏</m:t>
                          </m:r>
                        </m:num>
                        <m:den>
                          <m:r>
                            <a:rPr lang="ko-KR" altLang="en-US" sz="1600" b="1" i="1" spc="-150" dirty="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  <a:ea typeface="나눔고딕OTF" panose="020D0604000000000000" pitchFamily="34" charset="-127"/>
                            </a:rPr>
                            <m:t>𝒏</m:t>
                          </m:r>
                          <m:r>
                            <a:rPr lang="ko-KR" altLang="en-US" sz="1600" b="1" i="1" spc="-150" dirty="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  <a:ea typeface="나눔고딕OTF" panose="020D0604000000000000" pitchFamily="34" charset="-127"/>
                            </a:rPr>
                            <m:t>−</m:t>
                          </m:r>
                          <m:r>
                            <a:rPr lang="ko-KR" altLang="en-US" sz="1600" b="1" i="1" spc="-150" dirty="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  <a:ea typeface="나눔고딕OTF" panose="020D0604000000000000" pitchFamily="34" charset="-127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b="1" i="1" spc="-150" dirty="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  <a:ea typeface="나눔고딕OTF" panose="020D0604000000000000" pitchFamily="34" charset="-127"/>
                            </a:rPr>
                          </m:ctrlPr>
                        </m:naryPr>
                        <m:sub>
                          <m:r>
                            <a:rPr lang="ko-KR" altLang="en-US" sz="1600" b="1" i="1" spc="-150" dirty="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  <a:ea typeface="나눔고딕OTF" panose="020D0604000000000000" pitchFamily="34" charset="-127"/>
                            </a:rPr>
                            <m:t>𝒊</m:t>
                          </m:r>
                          <m:r>
                            <a:rPr lang="en-US" altLang="ko-KR" sz="1600" b="1" i="1" spc="-150" dirty="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  <a:ea typeface="나눔고딕OTF" panose="020D0604000000000000" pitchFamily="34" charset="-127"/>
                            </a:rPr>
                            <m:t>=</m:t>
                          </m:r>
                          <m:r>
                            <a:rPr lang="ko-KR" altLang="en-US" sz="1600" b="1" i="1" spc="-150" dirty="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  <a:ea typeface="나눔고딕OTF" panose="020D0604000000000000" pitchFamily="34" charset="-127"/>
                            </a:rPr>
                            <m:t>𝟏</m:t>
                          </m:r>
                        </m:sub>
                        <m:sup>
                          <m:r>
                            <a:rPr lang="ko-KR" altLang="en-US" sz="1600" b="1" i="1" spc="-150" dirty="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  <a:ea typeface="나눔고딕OTF" panose="020D0604000000000000" pitchFamily="34" charset="-127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600" b="1" i="1" spc="-150" dirty="0" smtClean="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  <a:ea typeface="나눔고딕OTF" panose="020D0604000000000000" pitchFamily="34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ko-KR" altLang="en-US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ko-KR" altLang="en-US" sz="1600" b="1" i="1" spc="-150" dirty="0" smtClean="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  <a:ea typeface="나눔고딕OTF" panose="020D0604000000000000" pitchFamily="34" charset="-127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en-US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altLang="ko-KR" sz="1600" b="1" i="1" spc="-150" dirty="0" smtClean="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  <a:ea typeface="나눔고딕OTF" panose="020D0604000000000000" pitchFamily="34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ko-KR" altLang="en-US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ko-KR" altLang="en-US" sz="1600" b="1" i="1" spc="-150" dirty="0" smtClean="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  <a:ea typeface="나눔고딕OTF" panose="020D0604000000000000" pitchFamily="34" charset="-127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en-US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600" b="1" spc="-150" dirty="0">
                  <a:solidFill>
                    <a:srgbClr val="34439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 </a:t>
                </a:r>
                <a14:m>
                  <m:oMath xmlns:m="http://schemas.openxmlformats.org/officeDocument/2006/math">
                    <m:r>
                      <a:rPr lang="ko-KR" altLang="en-US" sz="1600" b="1" i="1" spc="-150" dirty="0" smtClean="0">
                        <a:solidFill>
                          <a:srgbClr val="344398"/>
                        </a:solidFill>
                        <a:latin typeface="Cambria Math" panose="02040503050406030204" pitchFamily="18" charset="0"/>
                        <a:ea typeface="나눔고딕OTF" panose="020D0604000000000000" pitchFamily="34" charset="-127"/>
                      </a:rPr>
                      <m:t>𝒙</m:t>
                    </m:r>
                  </m:oMath>
                </a14:m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ko-KR" altLang="en-US" sz="1600" b="1" i="1" spc="-150" dirty="0" smtClean="0">
                        <a:solidFill>
                          <a:srgbClr val="344398"/>
                        </a:solidFill>
                        <a:latin typeface="Cambria Math" panose="02040503050406030204" pitchFamily="18" charset="0"/>
                        <a:ea typeface="나눔고딕OTF" panose="020D0604000000000000" pitchFamily="34" charset="-127"/>
                      </a:rPr>
                      <m:t>𝒚</m:t>
                    </m:r>
                  </m:oMath>
                </a14:m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표본 공분산</a:t>
                </a: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(sample covariance)</a:t>
                </a: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이라고 한다</a:t>
                </a: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또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</m:ctrlPr>
                      </m:sSubSupPr>
                      <m:e>
                        <m:r>
                          <a:rPr lang="ko-KR" altLang="en-US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  <m:t>𝑺</m:t>
                        </m:r>
                      </m:e>
                      <m:sub>
                        <m:r>
                          <a:rPr lang="ko-KR" altLang="en-US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  <m:t>𝒙</m:t>
                        </m:r>
                      </m:sub>
                      <m:sup>
                        <m:r>
                          <a:rPr lang="ko-KR" altLang="en-US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</m:ctrlPr>
                      </m:sSubSupPr>
                      <m:e>
                        <m:r>
                          <a:rPr lang="ko-KR" altLang="en-US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  <m:t>𝑺</m:t>
                        </m:r>
                      </m:e>
                      <m:sub>
                        <m:r>
                          <a:rPr lang="ko-KR" altLang="en-US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  <m:t>𝒚</m:t>
                        </m:r>
                      </m:sub>
                      <m:sup>
                        <m:r>
                          <a:rPr lang="ko-KR" altLang="en-US" sz="1600" b="1" i="1" spc="-150" dirty="0" smtClean="0">
                            <a:solidFill>
                              <a:srgbClr val="344398"/>
                            </a:solidFill>
                            <a:latin typeface="Cambria Math" panose="02040503050406030204" pitchFamily="18" charset="0"/>
                            <a:ea typeface="나눔고딕OTF" panose="020D0604000000000000" pitchFamily="34" charset="-127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각각 </a:t>
                </a:r>
                <a14:m>
                  <m:oMath xmlns:m="http://schemas.openxmlformats.org/officeDocument/2006/math">
                    <m:r>
                      <a:rPr lang="ko-KR" altLang="en-US" sz="1600" b="1" i="1" spc="-150" dirty="0" smtClean="0">
                        <a:solidFill>
                          <a:srgbClr val="344398"/>
                        </a:solidFill>
                        <a:latin typeface="Cambria Math" panose="02040503050406030204" pitchFamily="18" charset="0"/>
                        <a:ea typeface="나눔고딕OTF" panose="020D0604000000000000" pitchFamily="34" charset="-127"/>
                      </a:rPr>
                      <m:t>𝒙</m:t>
                    </m:r>
                  </m:oMath>
                </a14:m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ko-KR" altLang="en-US" sz="1600" b="1" i="1" spc="-150" dirty="0" smtClean="0">
                        <a:solidFill>
                          <a:srgbClr val="344398"/>
                        </a:solidFill>
                        <a:latin typeface="Cambria Math" panose="02040503050406030204" pitchFamily="18" charset="0"/>
                        <a:ea typeface="나눔고딕OTF" panose="020D0604000000000000" pitchFamily="34" charset="-127"/>
                      </a:rPr>
                      <m:t>𝒚</m:t>
                    </m:r>
                  </m:oMath>
                </a14:m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표본분산이라고 하면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 spc="-150" dirty="0" smtClean="0">
                          <a:solidFill>
                            <a:srgbClr val="344398"/>
                          </a:solidFill>
                          <a:latin typeface="Cambria Math" panose="02040503050406030204" pitchFamily="18" charset="0"/>
                          <a:ea typeface="나눔고딕OTF" panose="020D0604000000000000" pitchFamily="34" charset="-127"/>
                        </a:rPr>
                        <m:t>𝜸</m:t>
                      </m:r>
                      <m:r>
                        <a:rPr lang="en-US" altLang="ko-KR" sz="1600" b="1" i="1" spc="-150" dirty="0" smtClean="0">
                          <a:solidFill>
                            <a:srgbClr val="344398"/>
                          </a:solidFill>
                          <a:latin typeface="Cambria Math" panose="02040503050406030204" pitchFamily="18" charset="0"/>
                          <a:ea typeface="나눔고딕OTF" panose="020D0604000000000000" pitchFamily="34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pc="-150" dirty="0" smtClean="0">
                              <a:solidFill>
                                <a:srgbClr val="344398"/>
                              </a:solidFill>
                              <a:latin typeface="Cambria Math" panose="02040503050406030204" pitchFamily="18" charset="0"/>
                              <a:ea typeface="나눔고딕OTF" panose="020D0604000000000000" pitchFamily="34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1" i="1" spc="-150" dirty="0" smtClean="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  <a:ea typeface="나눔고딕OTF" panose="020D0604000000000000" pitchFamily="34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sz="1600" b="1" i="1" spc="-150" dirty="0" smtClean="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  <a:ea typeface="나눔고딕OTF" panose="020D0604000000000000" pitchFamily="34" charset="-127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ko-KR" altLang="en-US" sz="1600" b="1" i="1" spc="-150" dirty="0" smtClean="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  <a:ea typeface="나눔고딕OTF" panose="020D0604000000000000" pitchFamily="34" charset="-127"/>
                                </a:rPr>
                                <m:t>𝒙𝒚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600" b="1" i="1" spc="-150" dirty="0" smtClean="0">
                                  <a:solidFill>
                                    <a:srgbClr val="344398"/>
                                  </a:solidFill>
                                  <a:latin typeface="Cambria Math" panose="02040503050406030204" pitchFamily="18" charset="0"/>
                                  <a:ea typeface="나눔고딕OTF" panose="020D0604000000000000" pitchFamily="34" charset="-127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ko-KR" altLang="en-US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ko-KR" altLang="en-US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  <m:t>𝟐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ko-KR" altLang="en-US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  <m:t>𝒚</m:t>
                                  </m:r>
                                </m:sub>
                                <m:sup>
                                  <m:r>
                                    <a:rPr lang="ko-KR" altLang="en-US" sz="1600" b="1" i="1" spc="-150" dirty="0" smtClean="0">
                                      <a:solidFill>
                                        <a:srgbClr val="344398"/>
                                      </a:solidFill>
                                      <a:latin typeface="Cambria Math" panose="02040503050406030204" pitchFamily="18" charset="0"/>
                                      <a:ea typeface="나눔고딕OTF" panose="020D0604000000000000" pitchFamily="34" charset="-127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sz="1600" b="1" spc="-150" dirty="0">
                  <a:solidFill>
                    <a:srgbClr val="34439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b="1" spc="-150" dirty="0" err="1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</a:t>
                </a: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표본상관계수 </a:t>
                </a: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(sample correlation coefficient)</a:t>
                </a:r>
                <a:r>
                  <a:rPr lang="ko-KR" altLang="en-US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라고 한다</a:t>
                </a:r>
                <a:r>
                  <a:rPr lang="en-US" altLang="ko-KR" sz="1600" b="1" spc="-150" dirty="0">
                    <a:solidFill>
                      <a:srgbClr val="344398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F72FC6-AAE3-5D22-E635-497F39775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00" y="1526646"/>
                <a:ext cx="10475105" cy="4123758"/>
              </a:xfrm>
              <a:prstGeom prst="rect">
                <a:avLst/>
              </a:prstGeom>
              <a:blipFill>
                <a:blip r:embed="rId2"/>
                <a:stretch>
                  <a:fillRect l="-349" b="-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4E1518AD-2FFA-0EDE-2020-92809A10F99F}"/>
              </a:ext>
            </a:extLst>
          </p:cNvPr>
          <p:cNvSpPr txBox="1">
            <a:spLocks/>
          </p:cNvSpPr>
          <p:nvPr/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방법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502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AA7DA2-FD7E-CE1A-0B23-EF763BA8757E}"/>
              </a:ext>
            </a:extLst>
          </p:cNvPr>
          <p:cNvSpPr txBox="1"/>
          <p:nvPr/>
        </p:nvSpPr>
        <p:spPr>
          <a:xfrm>
            <a:off x="332399" y="536390"/>
            <a:ext cx="11473415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정형 데이터 분석방법</a:t>
            </a:r>
            <a:endParaRPr lang="en-US" altLang="ko-KR" sz="32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31DC4-31EF-13CF-E88B-2854EBADE943}"/>
              </a:ext>
            </a:extLst>
          </p:cNvPr>
          <p:cNvSpPr txBox="1"/>
          <p:nvPr/>
        </p:nvSpPr>
        <p:spPr>
          <a:xfrm>
            <a:off x="2674994" y="1527842"/>
            <a:ext cx="1980000" cy="840105"/>
          </a:xfrm>
          <a:prstGeom prst="roundRect">
            <a:avLst>
              <a:gd name="adj" fmla="val 39917"/>
            </a:avLst>
          </a:prstGeom>
          <a:solidFill>
            <a:srgbClr val="5FD0C4"/>
          </a:solidFill>
        </p:spPr>
        <p:txBody>
          <a:bodyPr wrap="square" anchor="ctr">
            <a:spAutoFit/>
          </a:bodyPr>
          <a:lstStyle/>
          <a:p>
            <a:pPr marL="0" indent="0" algn="ctr">
              <a:buNone/>
            </a:pPr>
            <a:r>
              <a:rPr lang="ko-KR" altLang="en-US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회귀</a:t>
            </a:r>
            <a:endParaRPr lang="en-US" altLang="ko-KR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r>
              <a:rPr lang="en-US" altLang="ko-KR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(regression)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AE4DA-3F33-D5BD-80D4-C5805679DEC2}"/>
              </a:ext>
            </a:extLst>
          </p:cNvPr>
          <p:cNvSpPr txBox="1"/>
          <p:nvPr/>
        </p:nvSpPr>
        <p:spPr>
          <a:xfrm>
            <a:off x="7537006" y="1527841"/>
            <a:ext cx="1980000" cy="840105"/>
          </a:xfrm>
          <a:prstGeom prst="roundRect">
            <a:avLst>
              <a:gd name="adj" fmla="val 39917"/>
            </a:avLst>
          </a:prstGeom>
          <a:solidFill>
            <a:srgbClr val="5FD0C4"/>
          </a:solidFill>
        </p:spPr>
        <p:txBody>
          <a:bodyPr wrap="square" anchor="ctr">
            <a:spAutoFit/>
          </a:bodyPr>
          <a:lstStyle/>
          <a:p>
            <a:pPr marL="0" indent="0" algn="ctr">
              <a:buNone/>
            </a:pPr>
            <a:r>
              <a:rPr lang="ko-KR" altLang="en-US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군집</a:t>
            </a:r>
            <a:endParaRPr lang="en-US" altLang="ko-KR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ctr">
              <a:buNone/>
            </a:pPr>
            <a:r>
              <a:rPr lang="en-US" altLang="ko-KR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(clustering)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1D43048-E7A6-7345-395C-97F5A578960B}"/>
              </a:ext>
            </a:extLst>
          </p:cNvPr>
          <p:cNvSpPr txBox="1">
            <a:spLocks/>
          </p:cNvSpPr>
          <p:nvPr/>
        </p:nvSpPr>
        <p:spPr>
          <a:xfrm>
            <a:off x="880545" y="1387479"/>
            <a:ext cx="1742464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41B1A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분석 목적에 따라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C404E78-1954-64C9-D274-84A08719EB83}"/>
              </a:ext>
            </a:extLst>
          </p:cNvPr>
          <p:cNvCxnSpPr>
            <a:cxnSpLocks/>
          </p:cNvCxnSpPr>
          <p:nvPr/>
        </p:nvCxnSpPr>
        <p:spPr>
          <a:xfrm flipV="1">
            <a:off x="376545" y="1558547"/>
            <a:ext cx="504000" cy="288000"/>
          </a:xfrm>
          <a:prstGeom prst="bentConnector3">
            <a:avLst>
              <a:gd name="adj1" fmla="val -1692"/>
            </a:avLst>
          </a:prstGeom>
          <a:ln w="28575">
            <a:solidFill>
              <a:srgbClr val="41B1A9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C5573049-8ECF-C78E-026F-10E238B40598}"/>
              </a:ext>
            </a:extLst>
          </p:cNvPr>
          <p:cNvSpPr txBox="1">
            <a:spLocks/>
          </p:cNvSpPr>
          <p:nvPr/>
        </p:nvSpPr>
        <p:spPr>
          <a:xfrm>
            <a:off x="879051" y="2403214"/>
            <a:ext cx="2622948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41B1A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분석 방법이 다르다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09A4F07-AB95-04B7-E188-2BD613E8CA13}"/>
              </a:ext>
            </a:extLst>
          </p:cNvPr>
          <p:cNvCxnSpPr>
            <a:cxnSpLocks/>
          </p:cNvCxnSpPr>
          <p:nvPr/>
        </p:nvCxnSpPr>
        <p:spPr>
          <a:xfrm flipV="1">
            <a:off x="375051" y="2574282"/>
            <a:ext cx="504000" cy="288000"/>
          </a:xfrm>
          <a:prstGeom prst="bentConnector3">
            <a:avLst>
              <a:gd name="adj1" fmla="val -1692"/>
            </a:avLst>
          </a:prstGeom>
          <a:ln w="28575">
            <a:solidFill>
              <a:srgbClr val="41B1A9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ED208683-7689-0590-82FA-ACD94E8627D2}"/>
              </a:ext>
            </a:extLst>
          </p:cNvPr>
          <p:cNvSpPr/>
          <p:nvPr/>
        </p:nvSpPr>
        <p:spPr>
          <a:xfrm>
            <a:off x="2740772" y="2532204"/>
            <a:ext cx="1848444" cy="41795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344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회귀분석</a:t>
            </a:r>
            <a:endParaRPr lang="en-US" altLang="ko-KR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0B41B04E-B12B-F45B-4632-9AE9AD1E4389}"/>
              </a:ext>
            </a:extLst>
          </p:cNvPr>
          <p:cNvSpPr/>
          <p:nvPr/>
        </p:nvSpPr>
        <p:spPr>
          <a:xfrm>
            <a:off x="6611437" y="2520754"/>
            <a:ext cx="3831138" cy="41795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344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K-means</a:t>
            </a:r>
            <a:r>
              <a:rPr lang="ko-KR" altLang="en-US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clustering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A68859D-6B00-B153-EDE1-DD6E44C8A43F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3664994" y="2367947"/>
            <a:ext cx="0" cy="164257"/>
          </a:xfrm>
          <a:prstGeom prst="straightConnector1">
            <a:avLst/>
          </a:prstGeom>
          <a:ln w="19050">
            <a:solidFill>
              <a:srgbClr val="344398"/>
            </a:solidFill>
            <a:prstDash val="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1FCB7F-9B05-12ED-A3C6-F36DF1764C29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527006" y="2367946"/>
            <a:ext cx="0" cy="152808"/>
          </a:xfrm>
          <a:prstGeom prst="straightConnector1">
            <a:avLst/>
          </a:prstGeom>
          <a:ln w="19050">
            <a:solidFill>
              <a:srgbClr val="344398"/>
            </a:solidFill>
            <a:prstDash val="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DCB4BC2A-4642-D585-6493-4B41151B8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60" y="3024456"/>
            <a:ext cx="3393268" cy="3667376"/>
          </a:xfrm>
          <a:prstGeom prst="rect">
            <a:avLst/>
          </a:prstGeom>
        </p:spPr>
      </p:pic>
      <p:pic>
        <p:nvPicPr>
          <p:cNvPr id="1026" name="Picture 2" descr="K-means 알고리즘">
            <a:extLst>
              <a:ext uri="{FF2B5EF4-FFF2-40B4-BE49-F238E27FC236}">
                <a16:creationId xmlns:a16="http://schemas.microsoft.com/office/drawing/2014/main" id="{21786283-6F09-A890-61A4-EB456ED56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3" t="14408"/>
          <a:stretch/>
        </p:blipFill>
        <p:spPr bwMode="auto">
          <a:xfrm>
            <a:off x="6680514" y="3157473"/>
            <a:ext cx="3692983" cy="362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4AE9A955-DC21-B230-C54F-4CFDCDEBD20F}"/>
              </a:ext>
            </a:extLst>
          </p:cNvPr>
          <p:cNvSpPr txBox="1">
            <a:spLocks/>
          </p:cNvSpPr>
          <p:nvPr/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방법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703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A916D7-25E0-FE6C-7A8B-C6528B02CF9B}"/>
              </a:ext>
            </a:extLst>
          </p:cNvPr>
          <p:cNvSpPr txBox="1"/>
          <p:nvPr/>
        </p:nvSpPr>
        <p:spPr>
          <a:xfrm>
            <a:off x="563377" y="1439114"/>
            <a:ext cx="37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가장 잘 설명하는 선을 찾는 방법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388" name="Picture 4" descr="SPSS를 활용한 쉬운통계 9.단순선형회귀분석">
            <a:extLst>
              <a:ext uri="{FF2B5EF4-FFF2-40B4-BE49-F238E27FC236}">
                <a16:creationId xmlns:a16="http://schemas.microsoft.com/office/drawing/2014/main" id="{0A6BF50A-25F9-B178-8CCA-BF9C7FB08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803068"/>
            <a:ext cx="6115050" cy="473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17D658-2FFA-D15D-82E0-BA002AB1D716}"/>
              </a:ext>
            </a:extLst>
          </p:cNvPr>
          <p:cNvSpPr txBox="1"/>
          <p:nvPr/>
        </p:nvSpPr>
        <p:spPr>
          <a:xfrm>
            <a:off x="5815294" y="1853868"/>
            <a:ext cx="915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회귀식</a:t>
            </a:r>
            <a:r>
              <a:rPr lang="ko-KR" altLang="en-US" sz="16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B09AD1-2BE2-80F5-0AC2-B4EA746C2BD8}"/>
                  </a:ext>
                </a:extLst>
              </p:cNvPr>
              <p:cNvSpPr txBox="1"/>
              <p:nvPr/>
            </p:nvSpPr>
            <p:spPr>
              <a:xfrm>
                <a:off x="6597499" y="3844977"/>
                <a:ext cx="25040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 포인트</a:t>
                </a:r>
                <a:r>
                  <a:rPr lang="en-US" altLang="ko-KR" sz="16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6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B09AD1-2BE2-80F5-0AC2-B4EA746C2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499" y="3844977"/>
                <a:ext cx="2504048" cy="338554"/>
              </a:xfrm>
              <a:prstGeom prst="rect">
                <a:avLst/>
              </a:prstGeom>
              <a:blipFill>
                <a:blip r:embed="rId3"/>
                <a:stretch>
                  <a:fillRect l="-1217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C032173-F3ED-CCB3-613E-BEE764EE5A97}"/>
              </a:ext>
            </a:extLst>
          </p:cNvPr>
          <p:cNvCxnSpPr>
            <a:cxnSpLocks/>
          </p:cNvCxnSpPr>
          <p:nvPr/>
        </p:nvCxnSpPr>
        <p:spPr>
          <a:xfrm>
            <a:off x="6098273" y="3754653"/>
            <a:ext cx="459948" cy="259601"/>
          </a:xfrm>
          <a:prstGeom prst="bentConnector3">
            <a:avLst>
              <a:gd name="adj1" fmla="val 299"/>
            </a:avLst>
          </a:prstGeom>
          <a:ln w="28575">
            <a:solidFill>
              <a:srgbClr val="ED7D31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3DBADEBD-45DC-2CE5-31BB-36BF9D269573}"/>
              </a:ext>
            </a:extLst>
          </p:cNvPr>
          <p:cNvSpPr/>
          <p:nvPr/>
        </p:nvSpPr>
        <p:spPr>
          <a:xfrm>
            <a:off x="604933" y="839296"/>
            <a:ext cx="1848444" cy="41795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344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회귀분석</a:t>
            </a:r>
            <a:endParaRPr lang="en-US" altLang="ko-KR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1F07819-2E73-5523-4653-6F1D008D4A14}"/>
              </a:ext>
            </a:extLst>
          </p:cNvPr>
          <p:cNvSpPr txBox="1">
            <a:spLocks/>
          </p:cNvSpPr>
          <p:nvPr/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방법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66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B62BBCF9-9E27-713E-EBC7-2FB392963169}"/>
              </a:ext>
            </a:extLst>
          </p:cNvPr>
          <p:cNvSpPr/>
          <p:nvPr/>
        </p:nvSpPr>
        <p:spPr>
          <a:xfrm>
            <a:off x="604933" y="839295"/>
            <a:ext cx="3831138" cy="417955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3443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K-means</a:t>
            </a:r>
            <a:r>
              <a:rPr lang="ko-KR" altLang="en-US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9CC92-17F0-7984-850C-FD92449AB99C}"/>
              </a:ext>
            </a:extLst>
          </p:cNvPr>
          <p:cNvSpPr txBox="1"/>
          <p:nvPr/>
        </p:nvSpPr>
        <p:spPr>
          <a:xfrm>
            <a:off x="563377" y="1439114"/>
            <a:ext cx="37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비슷한 특성을 갖는 데이터를 묶는 방법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 descr="K-means 알고리즘">
            <a:extLst>
              <a:ext uri="{FF2B5EF4-FFF2-40B4-BE49-F238E27FC236}">
                <a16:creationId xmlns:a16="http://schemas.microsoft.com/office/drawing/2014/main" id="{A555521A-375E-AD46-1162-C1CBD742F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" t="-789" r="1" b="-1"/>
          <a:stretch/>
        </p:blipFill>
        <p:spPr bwMode="auto">
          <a:xfrm>
            <a:off x="1893501" y="1959532"/>
            <a:ext cx="8404997" cy="426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41C7B52-230B-0833-5871-E605059DD14E}"/>
              </a:ext>
            </a:extLst>
          </p:cNvPr>
          <p:cNvSpPr txBox="1">
            <a:spLocks/>
          </p:cNvSpPr>
          <p:nvPr/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방법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60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909C5-CD13-71D4-9234-05559A994D65}"/>
              </a:ext>
            </a:extLst>
          </p:cNvPr>
          <p:cNvSpPr txBox="1"/>
          <p:nvPr/>
        </p:nvSpPr>
        <p:spPr>
          <a:xfrm>
            <a:off x="4164221" y="3075057"/>
            <a:ext cx="3642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40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4000" b="1" spc="-15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40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데이터의</a:t>
            </a:r>
            <a:r>
              <a:rPr lang="en-US" altLang="ko-KR" sz="40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40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</a:t>
            </a:r>
            <a:endParaRPr lang="en-US" altLang="ko-KR" sz="40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43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015C06C-E199-737E-DF99-BBAAA8322000}"/>
              </a:ext>
            </a:extLst>
          </p:cNvPr>
          <p:cNvSpPr txBox="1"/>
          <p:nvPr/>
        </p:nvSpPr>
        <p:spPr>
          <a:xfrm>
            <a:off x="332399" y="536390"/>
            <a:ext cx="11473415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데이터의 분류</a:t>
            </a:r>
            <a:endParaRPr lang="en-US" altLang="ko-KR" sz="32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560E0F8C-1492-FCDB-B198-C2A91E5CF8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atinLnBrk="0"/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1. 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데이터의 이해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9C6B475-E0B1-C2ED-F45F-D5025500F997}"/>
              </a:ext>
            </a:extLst>
          </p:cNvPr>
          <p:cNvSpPr/>
          <p:nvPr/>
        </p:nvSpPr>
        <p:spPr>
          <a:xfrm>
            <a:off x="1201270" y="1424288"/>
            <a:ext cx="9789459" cy="50560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730D73-B93D-844D-E19A-79FBC7248AC1}"/>
              </a:ext>
            </a:extLst>
          </p:cNvPr>
          <p:cNvSpPr txBox="1"/>
          <p:nvPr/>
        </p:nvSpPr>
        <p:spPr>
          <a:xfrm>
            <a:off x="5463990" y="1507735"/>
            <a:ext cx="1210234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endParaRPr lang="en-US" altLang="ko-KR" b="1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08D9A10-9B9F-DBB1-520E-68805C421958}"/>
              </a:ext>
            </a:extLst>
          </p:cNvPr>
          <p:cNvSpPr/>
          <p:nvPr/>
        </p:nvSpPr>
        <p:spPr>
          <a:xfrm>
            <a:off x="1552678" y="2014252"/>
            <a:ext cx="4458015" cy="3889076"/>
          </a:xfrm>
          <a:prstGeom prst="ellipse">
            <a:avLst/>
          </a:prstGeom>
          <a:solidFill>
            <a:srgbClr val="C2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103B11B-33D3-404B-538E-54133D97B431}"/>
              </a:ext>
            </a:extLst>
          </p:cNvPr>
          <p:cNvSpPr/>
          <p:nvPr/>
        </p:nvSpPr>
        <p:spPr>
          <a:xfrm>
            <a:off x="6188122" y="2014252"/>
            <a:ext cx="4458015" cy="3889076"/>
          </a:xfrm>
          <a:prstGeom prst="ellipse">
            <a:avLst/>
          </a:prstGeom>
          <a:solidFill>
            <a:srgbClr val="BAE2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F761A6-5E5B-716C-2192-E437A6DE7472}"/>
              </a:ext>
            </a:extLst>
          </p:cNvPr>
          <p:cNvSpPr txBox="1"/>
          <p:nvPr/>
        </p:nvSpPr>
        <p:spPr>
          <a:xfrm>
            <a:off x="2731376" y="2352754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정형 데이터</a:t>
            </a:r>
            <a:endParaRPr lang="en-US" altLang="ko-KR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7263D3-D03D-FE25-1602-2CA06687618B}"/>
              </a:ext>
            </a:extLst>
          </p:cNvPr>
          <p:cNvSpPr txBox="1"/>
          <p:nvPr/>
        </p:nvSpPr>
        <p:spPr>
          <a:xfrm>
            <a:off x="7548183" y="2352754"/>
            <a:ext cx="173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비정형 데이터</a:t>
            </a:r>
            <a:endParaRPr lang="en-US" altLang="ko-KR" b="1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84A4163-ABA1-AD8B-A2CE-7229C73CE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10999"/>
              </p:ext>
            </p:extLst>
          </p:nvPr>
        </p:nvGraphicFramePr>
        <p:xfrm>
          <a:off x="1891310" y="2734619"/>
          <a:ext cx="3607544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01886">
                  <a:extLst>
                    <a:ext uri="{9D8B030D-6E8A-4147-A177-3AD203B41FA5}">
                      <a16:colId xmlns:a16="http://schemas.microsoft.com/office/drawing/2014/main" val="4091554749"/>
                    </a:ext>
                  </a:extLst>
                </a:gridCol>
                <a:gridCol w="901886">
                  <a:extLst>
                    <a:ext uri="{9D8B030D-6E8A-4147-A177-3AD203B41FA5}">
                      <a16:colId xmlns:a16="http://schemas.microsoft.com/office/drawing/2014/main" val="2152637555"/>
                    </a:ext>
                  </a:extLst>
                </a:gridCol>
                <a:gridCol w="901886">
                  <a:extLst>
                    <a:ext uri="{9D8B030D-6E8A-4147-A177-3AD203B41FA5}">
                      <a16:colId xmlns:a16="http://schemas.microsoft.com/office/drawing/2014/main" val="3481614186"/>
                    </a:ext>
                  </a:extLst>
                </a:gridCol>
                <a:gridCol w="901886">
                  <a:extLst>
                    <a:ext uri="{9D8B030D-6E8A-4147-A177-3AD203B41FA5}">
                      <a16:colId xmlns:a16="http://schemas.microsoft.com/office/drawing/2014/main" val="499937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ea typeface="나눔고딕OTF" panose="020D0604000000000000"/>
                        </a:rPr>
                        <a:t>id</a:t>
                      </a:r>
                      <a:endParaRPr lang="ko-KR" altLang="en-US" dirty="0">
                        <a:solidFill>
                          <a:schemeClr val="bg1"/>
                        </a:solidFill>
                        <a:ea typeface="나눔고딕OTF" panose="020D060400000000000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3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ea typeface="나눔고딕OTF" panose="020D0604000000000000"/>
                        </a:rPr>
                        <a:t>이름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3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ea typeface="나눔고딕OTF" panose="020D0604000000000000"/>
                        </a:rPr>
                        <a:t>나이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3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ea typeface="나눔고딕OTF" panose="020D0604000000000000"/>
                        </a:rPr>
                        <a:t>성별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43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314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344398"/>
                          </a:solidFill>
                          <a:ea typeface="나눔고딕OTF" panose="020D0604000000000000"/>
                        </a:rPr>
                        <a:t>01</a:t>
                      </a:r>
                      <a:endParaRPr lang="ko-KR" altLang="en-US" b="0" dirty="0">
                        <a:solidFill>
                          <a:srgbClr val="344398"/>
                        </a:solidFill>
                        <a:ea typeface="나눔고딕OTF" panose="020D0604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344398"/>
                          </a:solidFill>
                          <a:ea typeface="나눔고딕OTF" panose="020D0604000000000000"/>
                        </a:rPr>
                        <a:t>Kim</a:t>
                      </a:r>
                      <a:endParaRPr lang="ko-KR" altLang="en-US" b="0" dirty="0">
                        <a:solidFill>
                          <a:srgbClr val="344398"/>
                        </a:solidFill>
                        <a:ea typeface="나눔고딕OTF" panose="020D0604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344398"/>
                          </a:solidFill>
                          <a:ea typeface="나눔고딕OTF" panose="020D0604000000000000"/>
                        </a:rPr>
                        <a:t>32</a:t>
                      </a:r>
                      <a:endParaRPr lang="ko-KR" altLang="en-US" b="0" dirty="0">
                        <a:solidFill>
                          <a:srgbClr val="344398"/>
                        </a:solidFill>
                        <a:ea typeface="나눔고딕OTF" panose="020D0604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344398"/>
                          </a:solidFill>
                          <a:ea typeface="나눔고딕OTF" panose="020D0604000000000000"/>
                        </a:rPr>
                        <a:t>M</a:t>
                      </a:r>
                      <a:endParaRPr lang="ko-KR" altLang="en-US" b="0" dirty="0">
                        <a:solidFill>
                          <a:srgbClr val="344398"/>
                        </a:solidFill>
                        <a:ea typeface="나눔고딕OTF" panose="020D0604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344398"/>
                          </a:solidFill>
                          <a:ea typeface="나눔고딕OTF" panose="020D0604000000000000"/>
                        </a:rPr>
                        <a:t>02</a:t>
                      </a:r>
                      <a:endParaRPr lang="ko-KR" altLang="en-US" b="0" dirty="0">
                        <a:solidFill>
                          <a:srgbClr val="344398"/>
                        </a:solidFill>
                        <a:ea typeface="나눔고딕OTF" panose="020D0604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344398"/>
                          </a:solidFill>
                          <a:ea typeface="나눔고딕OTF" panose="020D0604000000000000"/>
                        </a:rPr>
                        <a:t>Lee</a:t>
                      </a:r>
                      <a:endParaRPr lang="ko-KR" altLang="en-US" b="0" dirty="0">
                        <a:solidFill>
                          <a:srgbClr val="344398"/>
                        </a:solidFill>
                        <a:ea typeface="나눔고딕OTF" panose="020D0604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344398"/>
                          </a:solidFill>
                          <a:ea typeface="나눔고딕OTF" panose="020D0604000000000000"/>
                        </a:rPr>
                        <a:t>26</a:t>
                      </a:r>
                      <a:endParaRPr lang="ko-KR" altLang="en-US" b="0" dirty="0">
                        <a:solidFill>
                          <a:srgbClr val="344398"/>
                        </a:solidFill>
                        <a:ea typeface="나눔고딕OTF" panose="020D0604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344398"/>
                          </a:solidFill>
                          <a:ea typeface="나눔고딕OTF" panose="020D0604000000000000"/>
                        </a:rPr>
                        <a:t>F</a:t>
                      </a:r>
                      <a:endParaRPr lang="ko-KR" altLang="en-US" b="0" dirty="0">
                        <a:solidFill>
                          <a:srgbClr val="344398"/>
                        </a:solidFill>
                        <a:ea typeface="나눔고딕OTF" panose="020D0604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02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344398"/>
                          </a:solidFill>
                          <a:ea typeface="나눔고딕OTF" panose="020D0604000000000000"/>
                        </a:rPr>
                        <a:t>03</a:t>
                      </a:r>
                      <a:endParaRPr lang="ko-KR" altLang="en-US" b="0" dirty="0">
                        <a:solidFill>
                          <a:srgbClr val="344398"/>
                        </a:solidFill>
                        <a:ea typeface="나눔고딕OTF" panose="020D0604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344398"/>
                          </a:solidFill>
                          <a:ea typeface="나눔고딕OTF" panose="020D0604000000000000"/>
                        </a:rPr>
                        <a:t>Park</a:t>
                      </a:r>
                      <a:endParaRPr lang="ko-KR" altLang="en-US" b="0" dirty="0">
                        <a:solidFill>
                          <a:srgbClr val="344398"/>
                        </a:solidFill>
                        <a:ea typeface="나눔고딕OTF" panose="020D0604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344398"/>
                          </a:solidFill>
                          <a:ea typeface="나눔고딕OTF" panose="020D0604000000000000"/>
                        </a:rPr>
                        <a:t>72</a:t>
                      </a:r>
                      <a:endParaRPr lang="ko-KR" altLang="en-US" b="0" dirty="0">
                        <a:solidFill>
                          <a:srgbClr val="344398"/>
                        </a:solidFill>
                        <a:ea typeface="나눔고딕OTF" panose="020D0604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344398"/>
                          </a:solidFill>
                          <a:ea typeface="나눔고딕OTF" panose="020D0604000000000000"/>
                        </a:rPr>
                        <a:t>F</a:t>
                      </a:r>
                      <a:endParaRPr lang="ko-KR" altLang="en-US" b="0" dirty="0">
                        <a:solidFill>
                          <a:srgbClr val="344398"/>
                        </a:solidFill>
                        <a:ea typeface="나눔고딕OTF" panose="020D0604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8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344398"/>
                          </a:solidFill>
                          <a:ea typeface="나눔고딕OTF" panose="020D0604000000000000"/>
                        </a:rPr>
                        <a:t>04</a:t>
                      </a:r>
                      <a:endParaRPr lang="ko-KR" altLang="en-US" b="0" dirty="0">
                        <a:solidFill>
                          <a:srgbClr val="344398"/>
                        </a:solidFill>
                        <a:ea typeface="나눔고딕OTF" panose="020D0604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344398"/>
                          </a:solidFill>
                          <a:ea typeface="나눔고딕OTF" panose="020D0604000000000000"/>
                        </a:rPr>
                        <a:t>Choi</a:t>
                      </a:r>
                      <a:endParaRPr lang="ko-KR" altLang="en-US" b="0" dirty="0">
                        <a:solidFill>
                          <a:srgbClr val="344398"/>
                        </a:solidFill>
                        <a:ea typeface="나눔고딕OTF" panose="020D0604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344398"/>
                          </a:solidFill>
                          <a:ea typeface="나눔고딕OTF" panose="020D0604000000000000"/>
                        </a:rPr>
                        <a:t>15</a:t>
                      </a:r>
                      <a:endParaRPr lang="ko-KR" altLang="en-US" b="0" dirty="0">
                        <a:solidFill>
                          <a:srgbClr val="344398"/>
                        </a:solidFill>
                        <a:ea typeface="나눔고딕OTF" panose="020D0604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rgbClr val="344398"/>
                          </a:solidFill>
                          <a:ea typeface="나눔고딕OTF" panose="020D0604000000000000"/>
                        </a:rPr>
                        <a:t>M</a:t>
                      </a:r>
                      <a:endParaRPr lang="ko-KR" altLang="en-US" b="0" dirty="0">
                        <a:solidFill>
                          <a:srgbClr val="344398"/>
                        </a:solidFill>
                        <a:ea typeface="나눔고딕OTF" panose="020D0604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478969"/>
                  </a:ext>
                </a:extLst>
              </a:tr>
            </a:tbl>
          </a:graphicData>
        </a:graphic>
      </p:graphicFrame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50CD350-9257-EA63-59C2-75774A2FD3DB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웹 간단한 스타일에 대한 Jpg 파일 아이콘의 현대적인 평면 디자인 | 프리미엄 벡터">
            <a:extLst>
              <a:ext uri="{FF2B5EF4-FFF2-40B4-BE49-F238E27FC236}">
                <a16:creationId xmlns:a16="http://schemas.microsoft.com/office/drawing/2014/main" id="{65BEAD75-54EA-17EE-F6A7-FBEB6AF4C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459" y="2805988"/>
            <a:ext cx="1436946" cy="143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p4 - 무료 상호 작용개 아이콘">
            <a:extLst>
              <a:ext uri="{FF2B5EF4-FFF2-40B4-BE49-F238E27FC236}">
                <a16:creationId xmlns:a16="http://schemas.microsoft.com/office/drawing/2014/main" id="{EBFDB638-4AC3-BE07-1041-80DCD0AAA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327" y="2792004"/>
            <a:ext cx="1436947" cy="143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aph Databases - M2M / IoT Integration Platform">
            <a:extLst>
              <a:ext uri="{FF2B5EF4-FFF2-40B4-BE49-F238E27FC236}">
                <a16:creationId xmlns:a16="http://schemas.microsoft.com/office/drawing/2014/main" id="{B39555A7-5977-62E0-97D6-F189A6A8C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83" y="4281176"/>
            <a:ext cx="1436946" cy="143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excel icon logo symbol 27179371 PNG">
            <a:extLst>
              <a:ext uri="{FF2B5EF4-FFF2-40B4-BE49-F238E27FC236}">
                <a16:creationId xmlns:a16="http://schemas.microsoft.com/office/drawing/2014/main" id="{4F8D9F98-689C-9BED-52DC-66A4E80BB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27" y="4713905"/>
            <a:ext cx="1668710" cy="166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9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1B676A-A189-18B0-FE5A-E775D9D4D5B9}"/>
              </a:ext>
            </a:extLst>
          </p:cNvPr>
          <p:cNvSpPr txBox="1"/>
          <p:nvPr/>
        </p:nvSpPr>
        <p:spPr>
          <a:xfrm>
            <a:off x="1233216" y="2370124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남자</a:t>
            </a:r>
            <a:r>
              <a:rPr lang="en-US" altLang="ko-KR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  <a:endParaRPr lang="en-US" altLang="ko-KR" sz="1400" b="1" spc="-150" dirty="0">
              <a:solidFill>
                <a:srgbClr val="26317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좋고</a:t>
            </a:r>
            <a:r>
              <a:rPr lang="en-US" altLang="ko-KR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나쁨</a:t>
            </a:r>
            <a:endParaRPr lang="en-US" altLang="ko-KR" sz="1400" b="1" spc="-150" dirty="0">
              <a:solidFill>
                <a:srgbClr val="26317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E0BAD8-B2C0-9B79-00D7-A08E4A2525D9}"/>
              </a:ext>
            </a:extLst>
          </p:cNvPr>
          <p:cNvSpPr txBox="1"/>
          <p:nvPr/>
        </p:nvSpPr>
        <p:spPr>
          <a:xfrm>
            <a:off x="1262244" y="5195178"/>
            <a:ext cx="216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순서가 있는 범주형 자료</a:t>
            </a:r>
            <a:endParaRPr lang="en-US" altLang="ko-KR" sz="1400" b="1" spc="-150" dirty="0">
              <a:solidFill>
                <a:srgbClr val="26317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ex. </a:t>
            </a:r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만족도</a:t>
            </a:r>
            <a:r>
              <a:rPr lang="en-US" altLang="ko-KR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지지도</a:t>
            </a:r>
            <a:endParaRPr lang="en-US" altLang="ko-KR" sz="1400" b="1" spc="-150" dirty="0">
              <a:solidFill>
                <a:srgbClr val="26317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69EF3-439A-FA9E-8C62-831972217618}"/>
              </a:ext>
            </a:extLst>
          </p:cNvPr>
          <p:cNvSpPr txBox="1"/>
          <p:nvPr/>
        </p:nvSpPr>
        <p:spPr>
          <a:xfrm>
            <a:off x="6321056" y="5195178"/>
            <a:ext cx="21688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정수형 자료</a:t>
            </a:r>
            <a:endParaRPr lang="en-US" altLang="ko-KR" sz="1400" b="1" spc="-150" dirty="0">
              <a:solidFill>
                <a:srgbClr val="26317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ex. </a:t>
            </a:r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가정의 어린이 수</a:t>
            </a:r>
            <a:r>
              <a:rPr lang="en-US" altLang="ko-KR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교통사고 발생 건수</a:t>
            </a:r>
            <a:endParaRPr lang="en-US" altLang="ko-KR" sz="1400" b="1" spc="-150" dirty="0">
              <a:solidFill>
                <a:srgbClr val="26317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2D169-DDA5-3556-9D71-8339AFAFDD42}"/>
              </a:ext>
            </a:extLst>
          </p:cNvPr>
          <p:cNvSpPr txBox="1"/>
          <p:nvPr/>
        </p:nvSpPr>
        <p:spPr>
          <a:xfrm>
            <a:off x="9651546" y="2372038"/>
            <a:ext cx="200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개체의 특성을 수치로</a:t>
            </a:r>
            <a:endParaRPr lang="en-US" altLang="ko-KR" sz="1400" b="1" spc="-150" dirty="0">
              <a:solidFill>
                <a:srgbClr val="26317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나타내는 자료</a:t>
            </a:r>
            <a:endParaRPr lang="en-US" altLang="ko-KR" sz="1400" b="1" spc="-150" dirty="0">
              <a:solidFill>
                <a:srgbClr val="26317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6A59E-909D-13F8-055B-22CF9BE929CA}"/>
              </a:ext>
            </a:extLst>
          </p:cNvPr>
          <p:cNvSpPr txBox="1"/>
          <p:nvPr/>
        </p:nvSpPr>
        <p:spPr>
          <a:xfrm>
            <a:off x="8726023" y="5195178"/>
            <a:ext cx="131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실수형 자료</a:t>
            </a:r>
            <a:endParaRPr lang="en-US" altLang="ko-KR" sz="1400" b="1" spc="-150" dirty="0">
              <a:solidFill>
                <a:srgbClr val="26317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ex. </a:t>
            </a:r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체중</a:t>
            </a:r>
            <a:r>
              <a:rPr lang="en-US" altLang="ko-KR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기온</a:t>
            </a:r>
            <a:endParaRPr lang="en-US" altLang="ko-KR" sz="1400" b="1" spc="-150" dirty="0">
              <a:solidFill>
                <a:srgbClr val="26317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BF0233-2D19-40A4-342E-2E26D845DAB8}"/>
              </a:ext>
            </a:extLst>
          </p:cNvPr>
          <p:cNvSpPr/>
          <p:nvPr/>
        </p:nvSpPr>
        <p:spPr>
          <a:xfrm>
            <a:off x="2490516" y="2075640"/>
            <a:ext cx="2130232" cy="1407240"/>
          </a:xfrm>
          <a:prstGeom prst="rect">
            <a:avLst/>
          </a:prstGeom>
          <a:solidFill>
            <a:schemeClr val="bg1"/>
          </a:solidFill>
          <a:ln w="28575">
            <a:solidFill>
              <a:srgbClr val="41B1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 자료 </a:t>
            </a:r>
            <a:endParaRPr lang="en-US" altLang="ko-KR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질적자료</a:t>
            </a:r>
            <a:r>
              <a:rPr lang="en-US" altLang="ko-KR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en-US" altLang="ko-KR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Categorical data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599C97-08C1-8F39-57B2-2F5EC3756B2D}"/>
              </a:ext>
            </a:extLst>
          </p:cNvPr>
          <p:cNvSpPr/>
          <p:nvPr/>
        </p:nvSpPr>
        <p:spPr>
          <a:xfrm>
            <a:off x="7448744" y="2075640"/>
            <a:ext cx="2130232" cy="1407240"/>
          </a:xfrm>
          <a:prstGeom prst="rect">
            <a:avLst/>
          </a:prstGeom>
          <a:solidFill>
            <a:schemeClr val="bg1"/>
          </a:solidFill>
          <a:ln w="28575">
            <a:solidFill>
              <a:srgbClr val="6F84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수치형 자료</a:t>
            </a:r>
            <a:endParaRPr lang="en-US" altLang="ko-KR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양적 자료</a:t>
            </a:r>
            <a:r>
              <a:rPr lang="en-US" altLang="ko-KR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/>
            <a:r>
              <a:rPr lang="en-US" altLang="ko-KR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numerical data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DC8837-26C3-367B-D2A7-25FB0BD99F1A}"/>
              </a:ext>
            </a:extLst>
          </p:cNvPr>
          <p:cNvSpPr/>
          <p:nvPr/>
        </p:nvSpPr>
        <p:spPr>
          <a:xfrm>
            <a:off x="3678140" y="4221268"/>
            <a:ext cx="2004020" cy="903177"/>
          </a:xfrm>
          <a:prstGeom prst="rect">
            <a:avLst/>
          </a:prstGeom>
          <a:solidFill>
            <a:schemeClr val="bg1"/>
          </a:solidFill>
          <a:ln w="28575">
            <a:solidFill>
              <a:srgbClr val="41B1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명목형 자료</a:t>
            </a:r>
            <a:endParaRPr lang="en-US" altLang="ko-KR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nominal data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BEA9A2-CBED-0877-87D1-DB489D7AACFF}"/>
              </a:ext>
            </a:extLst>
          </p:cNvPr>
          <p:cNvSpPr/>
          <p:nvPr/>
        </p:nvSpPr>
        <p:spPr>
          <a:xfrm>
            <a:off x="1335745" y="4221268"/>
            <a:ext cx="2130232" cy="903177"/>
          </a:xfrm>
          <a:prstGeom prst="rect">
            <a:avLst/>
          </a:prstGeom>
          <a:solidFill>
            <a:schemeClr val="bg1"/>
          </a:solidFill>
          <a:ln w="28575">
            <a:solidFill>
              <a:srgbClr val="41B1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순서형 자료</a:t>
            </a:r>
            <a:endParaRPr lang="en-US" altLang="ko-KR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ordinal data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AD90B5-E5C6-9538-A768-17D7E3A6A947}"/>
              </a:ext>
            </a:extLst>
          </p:cNvPr>
          <p:cNvSpPr/>
          <p:nvPr/>
        </p:nvSpPr>
        <p:spPr>
          <a:xfrm>
            <a:off x="8726023" y="4221268"/>
            <a:ext cx="2130232" cy="903177"/>
          </a:xfrm>
          <a:prstGeom prst="rect">
            <a:avLst/>
          </a:prstGeom>
          <a:solidFill>
            <a:schemeClr val="bg1"/>
          </a:solidFill>
          <a:ln w="28575">
            <a:solidFill>
              <a:srgbClr val="6F84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연속형 자료</a:t>
            </a:r>
            <a:endParaRPr lang="en-US" altLang="ko-KR" b="1" spc="-15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spc="-15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continuous data</a:t>
            </a:r>
            <a:endParaRPr lang="en-US" altLang="ko-KR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FA0551-69EA-83D5-FBFC-2C79963B903B}"/>
              </a:ext>
            </a:extLst>
          </p:cNvPr>
          <p:cNvSpPr/>
          <p:nvPr/>
        </p:nvSpPr>
        <p:spPr>
          <a:xfrm>
            <a:off x="6359717" y="4225900"/>
            <a:ext cx="2130232" cy="903177"/>
          </a:xfrm>
          <a:prstGeom prst="rect">
            <a:avLst/>
          </a:prstGeom>
          <a:solidFill>
            <a:schemeClr val="bg1"/>
          </a:solidFill>
          <a:ln w="28575">
            <a:solidFill>
              <a:srgbClr val="6F84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이산형 자료</a:t>
            </a:r>
            <a:endParaRPr lang="en-US" altLang="ko-KR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discrete data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81AFD97-03DD-B023-5EB0-EC35946FF580}"/>
              </a:ext>
            </a:extLst>
          </p:cNvPr>
          <p:cNvCxnSpPr>
            <a:cxnSpLocks/>
          </p:cNvCxnSpPr>
          <p:nvPr/>
        </p:nvCxnSpPr>
        <p:spPr>
          <a:xfrm>
            <a:off x="3555632" y="3482880"/>
            <a:ext cx="1124518" cy="738388"/>
          </a:xfrm>
          <a:prstGeom prst="line">
            <a:avLst/>
          </a:prstGeom>
          <a:ln w="28575">
            <a:solidFill>
              <a:srgbClr val="41B1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8299E3B-D3A6-1FE4-FCF6-16D950341C43}"/>
              </a:ext>
            </a:extLst>
          </p:cNvPr>
          <p:cNvCxnSpPr>
            <a:cxnSpLocks/>
          </p:cNvCxnSpPr>
          <p:nvPr/>
        </p:nvCxnSpPr>
        <p:spPr>
          <a:xfrm flipH="1" flipV="1">
            <a:off x="8513860" y="3482880"/>
            <a:ext cx="1277279" cy="738388"/>
          </a:xfrm>
          <a:prstGeom prst="line">
            <a:avLst/>
          </a:prstGeom>
          <a:ln w="28575">
            <a:solidFill>
              <a:srgbClr val="6F84E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47A6CC1-B138-1D5B-490D-ACFF62BC9F07}"/>
              </a:ext>
            </a:extLst>
          </p:cNvPr>
          <p:cNvCxnSpPr>
            <a:cxnSpLocks/>
          </p:cNvCxnSpPr>
          <p:nvPr/>
        </p:nvCxnSpPr>
        <p:spPr>
          <a:xfrm flipH="1">
            <a:off x="2400861" y="3482880"/>
            <a:ext cx="1154771" cy="738388"/>
          </a:xfrm>
          <a:prstGeom prst="line">
            <a:avLst/>
          </a:prstGeom>
          <a:ln w="28575">
            <a:solidFill>
              <a:srgbClr val="41B1A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746C20B-9D05-F0AA-1C3F-B739A722CA45}"/>
              </a:ext>
            </a:extLst>
          </p:cNvPr>
          <p:cNvCxnSpPr>
            <a:cxnSpLocks/>
          </p:cNvCxnSpPr>
          <p:nvPr/>
        </p:nvCxnSpPr>
        <p:spPr>
          <a:xfrm flipH="1">
            <a:off x="7424833" y="3482880"/>
            <a:ext cx="1089027" cy="743020"/>
          </a:xfrm>
          <a:prstGeom prst="line">
            <a:avLst/>
          </a:prstGeom>
          <a:ln w="28575">
            <a:solidFill>
              <a:srgbClr val="6F84E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631C456-76F0-6C73-6E04-E265B7B8461F}"/>
              </a:ext>
            </a:extLst>
          </p:cNvPr>
          <p:cNvSpPr txBox="1"/>
          <p:nvPr/>
        </p:nvSpPr>
        <p:spPr>
          <a:xfrm>
            <a:off x="332399" y="536390"/>
            <a:ext cx="11473415" cy="74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정형 데이터의 분류</a:t>
            </a:r>
            <a:endParaRPr lang="en-US" altLang="ko-KR" sz="32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2CB4515A-4294-F866-0664-95C5B7C77E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atinLnBrk="0"/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1. 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데이터의 이해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A776B-F03E-D57B-2BE1-A87284B08936}"/>
              </a:ext>
            </a:extLst>
          </p:cNvPr>
          <p:cNvSpPr txBox="1"/>
          <p:nvPr/>
        </p:nvSpPr>
        <p:spPr>
          <a:xfrm>
            <a:off x="3646052" y="5195178"/>
            <a:ext cx="281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범주에 아무런 순서가 없는 자료</a:t>
            </a:r>
            <a:endParaRPr lang="en-US" altLang="ko-KR" sz="1400" b="1" spc="-150" dirty="0">
              <a:solidFill>
                <a:srgbClr val="26317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ex. </a:t>
            </a:r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성별</a:t>
            </a:r>
            <a:r>
              <a:rPr lang="en-US" altLang="ko-KR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400" b="1" spc="-150" dirty="0">
                <a:solidFill>
                  <a:srgbClr val="2631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종교</a:t>
            </a:r>
            <a:endParaRPr lang="en-US" altLang="ko-KR" sz="1400" b="1" spc="-150" dirty="0">
              <a:solidFill>
                <a:srgbClr val="26317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131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4A078EF-F8F6-8B34-91A0-CD07C070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122961"/>
            <a:ext cx="4991100" cy="37242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1CB75A5-4BB9-99A6-1FE0-857A51AB7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1240710"/>
            <a:ext cx="5981700" cy="5141905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DF1BF6A7-C93A-C4F1-BB4E-E1E45C621DA2}"/>
              </a:ext>
            </a:extLst>
          </p:cNvPr>
          <p:cNvSpPr txBox="1">
            <a:spLocks/>
          </p:cNvSpPr>
          <p:nvPr/>
        </p:nvSpPr>
        <p:spPr>
          <a:xfrm>
            <a:off x="1974828" y="694536"/>
            <a:ext cx="2052000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파이썬 데이터프레임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DB5B2D7-4B21-094A-0A74-8C6CE59986F6}"/>
              </a:ext>
            </a:extLst>
          </p:cNvPr>
          <p:cNvCxnSpPr>
            <a:cxnSpLocks/>
            <a:endCxn id="26" idx="1"/>
          </p:cNvCxnSpPr>
          <p:nvPr/>
        </p:nvCxnSpPr>
        <p:spPr>
          <a:xfrm rot="5400000" flipH="1" flipV="1">
            <a:off x="1398828" y="531005"/>
            <a:ext cx="216000" cy="936000"/>
          </a:xfrm>
          <a:prstGeom prst="bentConnector2">
            <a:avLst/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제목 1">
            <a:extLst>
              <a:ext uri="{FF2B5EF4-FFF2-40B4-BE49-F238E27FC236}">
                <a16:creationId xmlns:a16="http://schemas.microsoft.com/office/drawing/2014/main" id="{E09600BD-3912-E34A-DDB0-329E56F8D7A1}"/>
              </a:ext>
            </a:extLst>
          </p:cNvPr>
          <p:cNvSpPr txBox="1">
            <a:spLocks/>
          </p:cNvSpPr>
          <p:nvPr/>
        </p:nvSpPr>
        <p:spPr>
          <a:xfrm>
            <a:off x="6766206" y="694536"/>
            <a:ext cx="2052000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화재발생 데이터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.csv</a:t>
            </a:r>
            <a:endParaRPr lang="ko-KR" altLang="en-US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E60E3D7A-EC16-D227-6F54-63274530D3E9}"/>
              </a:ext>
            </a:extLst>
          </p:cNvPr>
          <p:cNvCxnSpPr>
            <a:cxnSpLocks/>
            <a:endCxn id="36" idx="1"/>
          </p:cNvCxnSpPr>
          <p:nvPr/>
        </p:nvCxnSpPr>
        <p:spPr>
          <a:xfrm rot="5400000" flipH="1" flipV="1">
            <a:off x="6190206" y="531005"/>
            <a:ext cx="216000" cy="936000"/>
          </a:xfrm>
          <a:prstGeom prst="bentConnector2">
            <a:avLst/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제목 1">
            <a:extLst>
              <a:ext uri="{FF2B5EF4-FFF2-40B4-BE49-F238E27FC236}">
                <a16:creationId xmlns:a16="http://schemas.microsoft.com/office/drawing/2014/main" id="{3397E294-F346-E554-CB8A-A8F4B4F0CE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atinLnBrk="0"/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1. 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데이터의 이해</a:t>
            </a:r>
          </a:p>
        </p:txBody>
      </p:sp>
    </p:spTree>
    <p:extLst>
      <p:ext uri="{BB962C8B-B14F-4D97-AF65-F5344CB8AC3E}">
        <p14:creationId xmlns:p14="http://schemas.microsoft.com/office/powerpoint/2010/main" val="41403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0E9C64C-A290-DB3E-B30F-F0DC7B18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08" y="1240710"/>
            <a:ext cx="5981700" cy="514190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648F3210-B0F5-75D1-FA77-1FBB7A058461}"/>
              </a:ext>
            </a:extLst>
          </p:cNvPr>
          <p:cNvSpPr txBox="1">
            <a:spLocks/>
          </p:cNvSpPr>
          <p:nvPr/>
        </p:nvSpPr>
        <p:spPr>
          <a:xfrm>
            <a:off x="6766205" y="694536"/>
            <a:ext cx="4986299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정형 데이터의 집계 방법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기초 통계량 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AE4E965-D3DE-B5CF-AB5A-AB52CEB4855C}"/>
              </a:ext>
            </a:extLst>
          </p:cNvPr>
          <p:cNvCxnSpPr>
            <a:cxnSpLocks/>
          </p:cNvCxnSpPr>
          <p:nvPr/>
        </p:nvCxnSpPr>
        <p:spPr>
          <a:xfrm flipV="1">
            <a:off x="5830206" y="876491"/>
            <a:ext cx="935999" cy="216000"/>
          </a:xfrm>
          <a:prstGeom prst="bentConnector3">
            <a:avLst>
              <a:gd name="adj1" fmla="val 379"/>
            </a:avLst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47C954-BE99-5C77-039C-7DF3A2FA7904}"/>
              </a:ext>
            </a:extLst>
          </p:cNvPr>
          <p:cNvSpPr txBox="1"/>
          <p:nvPr/>
        </p:nvSpPr>
        <p:spPr>
          <a:xfrm>
            <a:off x="6650094" y="1372153"/>
            <a:ext cx="1152000" cy="440055"/>
          </a:xfrm>
          <a:prstGeom prst="roundRect">
            <a:avLst>
              <a:gd name="adj" fmla="val 39917"/>
            </a:avLst>
          </a:prstGeom>
          <a:solidFill>
            <a:srgbClr val="5FD0C4"/>
          </a:solidFill>
        </p:spPr>
        <p:txBody>
          <a:bodyPr wrap="square" anchor="ctr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셈 척도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8A765-50F1-594A-2903-01188734D3EA}"/>
              </a:ext>
            </a:extLst>
          </p:cNvPr>
          <p:cNvSpPr txBox="1"/>
          <p:nvPr/>
        </p:nvSpPr>
        <p:spPr>
          <a:xfrm>
            <a:off x="7824503" y="1419388"/>
            <a:ext cx="342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600" b="1" spc="-150" dirty="0" err="1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갯수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(count),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합산 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(sum)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907B1-A783-D909-9D67-AD1B87E5284F}"/>
              </a:ext>
            </a:extLst>
          </p:cNvPr>
          <p:cNvSpPr txBox="1"/>
          <p:nvPr/>
        </p:nvSpPr>
        <p:spPr>
          <a:xfrm>
            <a:off x="6650094" y="1934818"/>
            <a:ext cx="1152000" cy="440055"/>
          </a:xfrm>
          <a:prstGeom prst="roundRect">
            <a:avLst>
              <a:gd name="adj" fmla="val 39917"/>
            </a:avLst>
          </a:prstGeom>
          <a:solidFill>
            <a:srgbClr val="5FD0C4"/>
          </a:solidFill>
        </p:spPr>
        <p:txBody>
          <a:bodyPr wrap="square" anchor="ctr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중심척도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4315DB-401B-560A-96A7-C3056C71B4AA}"/>
              </a:ext>
            </a:extLst>
          </p:cNvPr>
          <p:cNvSpPr txBox="1"/>
          <p:nvPr/>
        </p:nvSpPr>
        <p:spPr>
          <a:xfrm>
            <a:off x="7824503" y="1982053"/>
            <a:ext cx="342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 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(mean), </a:t>
            </a:r>
            <a:r>
              <a:rPr lang="ko-KR" altLang="en-US" sz="1600" b="1" spc="-150" dirty="0" err="1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중위수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(median)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D5993-8A74-7B4B-26BD-974C15D47B3B}"/>
              </a:ext>
            </a:extLst>
          </p:cNvPr>
          <p:cNvSpPr txBox="1"/>
          <p:nvPr/>
        </p:nvSpPr>
        <p:spPr>
          <a:xfrm>
            <a:off x="6650094" y="2486622"/>
            <a:ext cx="1152000" cy="440055"/>
          </a:xfrm>
          <a:prstGeom prst="roundRect">
            <a:avLst>
              <a:gd name="adj" fmla="val 39917"/>
            </a:avLst>
          </a:prstGeom>
          <a:solidFill>
            <a:srgbClr val="5FD0C4"/>
          </a:solidFill>
        </p:spPr>
        <p:txBody>
          <a:bodyPr wrap="square" anchor="ctr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산포척도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B0077-2AF9-A79E-AFBD-E1F428B6FA4E}"/>
              </a:ext>
            </a:extLst>
          </p:cNvPr>
          <p:cNvSpPr txBox="1"/>
          <p:nvPr/>
        </p:nvSpPr>
        <p:spPr>
          <a:xfrm>
            <a:off x="7824502" y="2508620"/>
            <a:ext cx="4164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latinLnBrk="0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최댓값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(max),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최솟값 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(min),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분산 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(variance),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표준편차 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(standard deviation),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백분위 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(quantile)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2678E-20EF-391A-7EA0-A3178E1EF4E0}"/>
              </a:ext>
            </a:extLst>
          </p:cNvPr>
          <p:cNvSpPr txBox="1"/>
          <p:nvPr/>
        </p:nvSpPr>
        <p:spPr>
          <a:xfrm>
            <a:off x="6894509" y="3747115"/>
            <a:ext cx="2046286" cy="338554"/>
          </a:xfrm>
          <a:prstGeom prst="rect">
            <a:avLst/>
          </a:prstGeom>
          <a:noFill/>
          <a:ln>
            <a:solidFill>
              <a:srgbClr val="344398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범주형 자료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5253060-01A6-A814-1F73-7F336983EF9A}"/>
              </a:ext>
            </a:extLst>
          </p:cNvPr>
          <p:cNvCxnSpPr>
            <a:cxnSpLocks/>
          </p:cNvCxnSpPr>
          <p:nvPr/>
        </p:nvCxnSpPr>
        <p:spPr>
          <a:xfrm>
            <a:off x="6650094" y="3454485"/>
            <a:ext cx="5166176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583F79-72BF-CC0F-CE46-0B2DEC201003}"/>
              </a:ext>
            </a:extLst>
          </p:cNvPr>
          <p:cNvSpPr txBox="1"/>
          <p:nvPr/>
        </p:nvSpPr>
        <p:spPr>
          <a:xfrm>
            <a:off x="9503011" y="3747114"/>
            <a:ext cx="2046287" cy="338554"/>
          </a:xfrm>
          <a:prstGeom prst="rect">
            <a:avLst/>
          </a:prstGeom>
          <a:noFill/>
          <a:ln>
            <a:solidFill>
              <a:srgbClr val="344398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수치형 자료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0E746D-8AD7-FCB6-18FB-99CD3E92B379}"/>
              </a:ext>
            </a:extLst>
          </p:cNvPr>
          <p:cNvSpPr txBox="1"/>
          <p:nvPr/>
        </p:nvSpPr>
        <p:spPr>
          <a:xfrm>
            <a:off x="6894509" y="4209089"/>
            <a:ext cx="21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셈 척도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count,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percent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1D694-6299-F5ED-9D56-B8B391280D89}"/>
              </a:ext>
            </a:extLst>
          </p:cNvPr>
          <p:cNvSpPr txBox="1"/>
          <p:nvPr/>
        </p:nvSpPr>
        <p:spPr>
          <a:xfrm>
            <a:off x="9503011" y="4209089"/>
            <a:ext cx="23658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latinLnBrk="0">
              <a:buNone/>
            </a:pP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셈 척도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sum</a:t>
            </a:r>
          </a:p>
          <a:p>
            <a:pPr marL="0" indent="0" latinLnBrk="0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중심척도 모두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latinLnBrk="0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산포척도 모두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F2BEC52C-FEA4-39ED-BB58-FBA1869D41D4}"/>
              </a:ext>
            </a:extLst>
          </p:cNvPr>
          <p:cNvCxnSpPr>
            <a:cxnSpLocks/>
          </p:cNvCxnSpPr>
          <p:nvPr/>
        </p:nvCxnSpPr>
        <p:spPr>
          <a:xfrm>
            <a:off x="5825799" y="3652004"/>
            <a:ext cx="940406" cy="252000"/>
          </a:xfrm>
          <a:prstGeom prst="bentConnector3">
            <a:avLst>
              <a:gd name="adj1" fmla="val 611"/>
            </a:avLst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05B992E-A837-94EC-F760-068861C073A3}"/>
              </a:ext>
            </a:extLst>
          </p:cNvPr>
          <p:cNvCxnSpPr>
            <a:cxnSpLocks/>
          </p:cNvCxnSpPr>
          <p:nvPr/>
        </p:nvCxnSpPr>
        <p:spPr>
          <a:xfrm>
            <a:off x="6679122" y="5282083"/>
            <a:ext cx="2440415" cy="0"/>
          </a:xfrm>
          <a:prstGeom prst="line">
            <a:avLst/>
          </a:prstGeom>
          <a:ln w="19050">
            <a:solidFill>
              <a:srgbClr val="41B1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1E82734-BE54-EE70-A84D-7C3A9E95D55B}"/>
              </a:ext>
            </a:extLst>
          </p:cNvPr>
          <p:cNvCxnSpPr>
            <a:cxnSpLocks/>
          </p:cNvCxnSpPr>
          <p:nvPr/>
        </p:nvCxnSpPr>
        <p:spPr>
          <a:xfrm>
            <a:off x="9341117" y="5282083"/>
            <a:ext cx="2440415" cy="0"/>
          </a:xfrm>
          <a:prstGeom prst="line">
            <a:avLst/>
          </a:prstGeom>
          <a:ln w="19050">
            <a:solidFill>
              <a:srgbClr val="41B1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DA3622-A73B-4ECE-5BAC-2E856F076E85}"/>
              </a:ext>
            </a:extLst>
          </p:cNvPr>
          <p:cNvSpPr txBox="1"/>
          <p:nvPr/>
        </p:nvSpPr>
        <p:spPr>
          <a:xfrm>
            <a:off x="6894509" y="5500084"/>
            <a:ext cx="21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600" b="1" spc="-150" dirty="0">
                <a:solidFill>
                  <a:srgbClr val="41B1A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화재발생연도</a:t>
            </a:r>
            <a:r>
              <a:rPr lang="en-US" altLang="ko-KR" sz="1600" b="1" spc="-150" dirty="0">
                <a:solidFill>
                  <a:srgbClr val="41B1A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spc="-150" dirty="0" err="1">
                <a:solidFill>
                  <a:srgbClr val="41B1A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시군구</a:t>
            </a:r>
            <a:endParaRPr lang="en-US" altLang="ko-KR" sz="1600" b="1" spc="-150" dirty="0">
              <a:solidFill>
                <a:srgbClr val="41B1A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E666F1-E33E-9521-4B59-E3180DC489A0}"/>
              </a:ext>
            </a:extLst>
          </p:cNvPr>
          <p:cNvSpPr txBox="1"/>
          <p:nvPr/>
        </p:nvSpPr>
        <p:spPr>
          <a:xfrm>
            <a:off x="9503011" y="5500084"/>
            <a:ext cx="23658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latinLnBrk="0">
              <a:buNone/>
            </a:pPr>
            <a:r>
              <a:rPr lang="ko-KR" altLang="en-US" sz="1600" b="1" spc="-150" dirty="0">
                <a:solidFill>
                  <a:srgbClr val="41B1A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사망자수</a:t>
            </a:r>
            <a:r>
              <a:rPr lang="en-US" altLang="ko-KR" sz="1600" b="1" spc="-150" dirty="0">
                <a:solidFill>
                  <a:srgbClr val="41B1A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spc="-150" dirty="0">
                <a:solidFill>
                  <a:srgbClr val="41B1A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부상자수</a:t>
            </a:r>
            <a:r>
              <a:rPr lang="en-US" altLang="ko-KR" sz="1600" b="1" spc="-150" dirty="0">
                <a:solidFill>
                  <a:srgbClr val="41B1A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 marL="0" indent="0" latinLnBrk="0">
              <a:buNone/>
            </a:pPr>
            <a:r>
              <a:rPr lang="ko-KR" altLang="en-US" sz="1600" b="1" spc="-150" dirty="0">
                <a:solidFill>
                  <a:srgbClr val="41B1A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재산피해금액</a:t>
            </a:r>
            <a:r>
              <a:rPr lang="en-US" altLang="ko-KR" sz="1600" b="1" spc="-150" dirty="0">
                <a:solidFill>
                  <a:srgbClr val="41B1A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1" spc="-150" dirty="0">
                <a:solidFill>
                  <a:srgbClr val="41B1A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출동횟수</a:t>
            </a:r>
            <a:endParaRPr lang="en-US" altLang="ko-KR" sz="1600" b="1" spc="-150" dirty="0">
              <a:solidFill>
                <a:srgbClr val="41B1A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1C77CBE-0646-DA92-17AF-CB4443C66A74}"/>
              </a:ext>
            </a:extLst>
          </p:cNvPr>
          <p:cNvCxnSpPr>
            <a:cxnSpLocks/>
          </p:cNvCxnSpPr>
          <p:nvPr/>
        </p:nvCxnSpPr>
        <p:spPr>
          <a:xfrm>
            <a:off x="5825799" y="5388333"/>
            <a:ext cx="940406" cy="252000"/>
          </a:xfrm>
          <a:prstGeom prst="bentConnector3">
            <a:avLst>
              <a:gd name="adj1" fmla="val 611"/>
            </a:avLst>
          </a:prstGeom>
          <a:ln w="28575">
            <a:solidFill>
              <a:srgbClr val="41B1A9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제목 1">
            <a:extLst>
              <a:ext uri="{FF2B5EF4-FFF2-40B4-BE49-F238E27FC236}">
                <a16:creationId xmlns:a16="http://schemas.microsoft.com/office/drawing/2014/main" id="{EDB3CA94-A770-9859-32CA-C09823C29A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atinLnBrk="0"/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1. 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데이터의 이해</a:t>
            </a:r>
          </a:p>
        </p:txBody>
      </p:sp>
    </p:spTree>
    <p:extLst>
      <p:ext uri="{BB962C8B-B14F-4D97-AF65-F5344CB8AC3E}">
        <p14:creationId xmlns:p14="http://schemas.microsoft.com/office/powerpoint/2010/main" val="26500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ADE86F1-719F-9667-DA99-84A924134CFF}"/>
              </a:ext>
            </a:extLst>
          </p:cNvPr>
          <p:cNvCxnSpPr>
            <a:cxnSpLocks/>
          </p:cNvCxnSpPr>
          <p:nvPr/>
        </p:nvCxnSpPr>
        <p:spPr>
          <a:xfrm>
            <a:off x="145143" y="475385"/>
            <a:ext cx="11913507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0E9C64C-A290-DB3E-B30F-F0DC7B185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08" y="1240710"/>
            <a:ext cx="5981700" cy="514190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648F3210-B0F5-75D1-FA77-1FBB7A058461}"/>
              </a:ext>
            </a:extLst>
          </p:cNvPr>
          <p:cNvSpPr txBox="1">
            <a:spLocks/>
          </p:cNvSpPr>
          <p:nvPr/>
        </p:nvSpPr>
        <p:spPr>
          <a:xfrm>
            <a:off x="6766205" y="694536"/>
            <a:ext cx="4986299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집계를 위한 문제와 설계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AE4E965-D3DE-B5CF-AB5A-AB52CEB4855C}"/>
              </a:ext>
            </a:extLst>
          </p:cNvPr>
          <p:cNvCxnSpPr>
            <a:cxnSpLocks/>
          </p:cNvCxnSpPr>
          <p:nvPr/>
        </p:nvCxnSpPr>
        <p:spPr>
          <a:xfrm flipV="1">
            <a:off x="5830206" y="876491"/>
            <a:ext cx="935999" cy="216000"/>
          </a:xfrm>
          <a:prstGeom prst="bentConnector3">
            <a:avLst>
              <a:gd name="adj1" fmla="val 379"/>
            </a:avLst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F2BEC52C-FEA4-39ED-BB58-FBA1869D41D4}"/>
              </a:ext>
            </a:extLst>
          </p:cNvPr>
          <p:cNvCxnSpPr>
            <a:cxnSpLocks/>
          </p:cNvCxnSpPr>
          <p:nvPr/>
        </p:nvCxnSpPr>
        <p:spPr>
          <a:xfrm>
            <a:off x="5825799" y="3405260"/>
            <a:ext cx="940406" cy="252000"/>
          </a:xfrm>
          <a:prstGeom prst="bentConnector3">
            <a:avLst>
              <a:gd name="adj1" fmla="val 611"/>
            </a:avLst>
          </a:prstGeom>
          <a:ln w="28575">
            <a:solidFill>
              <a:srgbClr val="344398"/>
            </a:solidFill>
            <a:prstDash val="sysDash"/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5A6248D-306D-50C7-952B-928A6391110D}"/>
              </a:ext>
            </a:extLst>
          </p:cNvPr>
          <p:cNvSpPr txBox="1">
            <a:spLocks/>
          </p:cNvSpPr>
          <p:nvPr/>
        </p:nvSpPr>
        <p:spPr>
          <a:xfrm>
            <a:off x="7428155" y="1987805"/>
            <a:ext cx="3948400" cy="1092444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4625" indent="-174625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그룹화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lang="ko-KR" altLang="en-US" sz="1600" b="1" spc="-150" dirty="0" err="1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시군구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4625" indent="-174625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계산하고 싶은 열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재산피해금액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출동횟수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4625" indent="-174625" latinLnBrk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집계함수</a:t>
            </a:r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sum, mean</a:t>
            </a:r>
            <a:endParaRPr lang="ko-KR" altLang="en-US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174C8-7C86-BEBD-D705-12D7C8A684F5}"/>
              </a:ext>
            </a:extLst>
          </p:cNvPr>
          <p:cNvSpPr txBox="1"/>
          <p:nvPr/>
        </p:nvSpPr>
        <p:spPr>
          <a:xfrm>
            <a:off x="6650094" y="1303098"/>
            <a:ext cx="684000" cy="440055"/>
          </a:xfrm>
          <a:prstGeom prst="roundRect">
            <a:avLst>
              <a:gd name="adj" fmla="val 39917"/>
            </a:avLst>
          </a:prstGeom>
          <a:solidFill>
            <a:srgbClr val="5FD0C4"/>
          </a:solidFill>
        </p:spPr>
        <p:txBody>
          <a:bodyPr wrap="square" anchor="ctr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1A9CE-E266-6D06-D262-AB5E681510AC}"/>
              </a:ext>
            </a:extLst>
          </p:cNvPr>
          <p:cNvSpPr txBox="1"/>
          <p:nvPr/>
        </p:nvSpPr>
        <p:spPr>
          <a:xfrm>
            <a:off x="6650094" y="1994211"/>
            <a:ext cx="684000" cy="440055"/>
          </a:xfrm>
          <a:prstGeom prst="roundRect">
            <a:avLst>
              <a:gd name="adj" fmla="val 39917"/>
            </a:avLst>
          </a:prstGeom>
          <a:solidFill>
            <a:srgbClr val="5FD0C4"/>
          </a:solidFill>
        </p:spPr>
        <p:txBody>
          <a:bodyPr wrap="square" anchor="ctr">
            <a:spAutoFit/>
          </a:bodyPr>
          <a:lstStyle/>
          <a:p>
            <a:pPr marL="0" indent="0" algn="ctr">
              <a:buNone/>
            </a:pP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16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AA4D7-3AE6-0079-5D9C-5C78F527E316}"/>
              </a:ext>
            </a:extLst>
          </p:cNvPr>
          <p:cNvSpPr txBox="1"/>
          <p:nvPr/>
        </p:nvSpPr>
        <p:spPr>
          <a:xfrm>
            <a:off x="7428155" y="1353848"/>
            <a:ext cx="37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spc="-150" dirty="0" err="1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시군구별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평균 재산피해금액과 총 출동횟수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A4B032-C400-E6C4-AE92-DC046F155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99"/>
          <a:stretch/>
        </p:blipFill>
        <p:spPr>
          <a:xfrm>
            <a:off x="7738664" y="4424595"/>
            <a:ext cx="2989035" cy="21007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52DFA4-0501-B2E3-DDCD-144EC88C5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537" y="3967638"/>
            <a:ext cx="5361985" cy="398902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694670D-989A-AAAE-CACB-8D623896959F}"/>
              </a:ext>
            </a:extLst>
          </p:cNvPr>
          <p:cNvCxnSpPr>
            <a:cxnSpLocks/>
          </p:cNvCxnSpPr>
          <p:nvPr/>
        </p:nvCxnSpPr>
        <p:spPr>
          <a:xfrm>
            <a:off x="6650094" y="3294830"/>
            <a:ext cx="5166176" cy="0"/>
          </a:xfrm>
          <a:prstGeom prst="line">
            <a:avLst/>
          </a:prstGeom>
          <a:ln w="19050">
            <a:solidFill>
              <a:srgbClr val="3443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1">
            <a:extLst>
              <a:ext uri="{FF2B5EF4-FFF2-40B4-BE49-F238E27FC236}">
                <a16:creationId xmlns:a16="http://schemas.microsoft.com/office/drawing/2014/main" id="{489BDDD3-C530-4127-0C35-16E9CF02A335}"/>
              </a:ext>
            </a:extLst>
          </p:cNvPr>
          <p:cNvSpPr txBox="1">
            <a:spLocks/>
          </p:cNvSpPr>
          <p:nvPr/>
        </p:nvSpPr>
        <p:spPr>
          <a:xfrm>
            <a:off x="6766205" y="3463890"/>
            <a:ext cx="4986299" cy="3929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파이썬 구현  예시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A15C56C-34CB-1D09-3D88-D3C0CB8B7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78" t="844" b="86926"/>
          <a:stretch/>
        </p:blipFill>
        <p:spPr>
          <a:xfrm>
            <a:off x="8577943" y="4529634"/>
            <a:ext cx="2149756" cy="295979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B80E6213-E416-B13F-B34D-732639C02A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0608" y="111475"/>
            <a:ext cx="11341896" cy="39293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atinLnBrk="0"/>
            <a:r>
              <a:rPr lang="en-US" altLang="ko-KR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1.  </a:t>
            </a:r>
            <a:r>
              <a:rPr lang="ko-KR" altLang="en-US" sz="16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데이터의 이해</a:t>
            </a:r>
          </a:p>
        </p:txBody>
      </p:sp>
    </p:spTree>
    <p:extLst>
      <p:ext uri="{BB962C8B-B14F-4D97-AF65-F5344CB8AC3E}">
        <p14:creationId xmlns:p14="http://schemas.microsoft.com/office/powerpoint/2010/main" val="204693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909C5-CD13-71D4-9234-05559A994D65}"/>
              </a:ext>
            </a:extLst>
          </p:cNvPr>
          <p:cNvSpPr txBox="1"/>
          <p:nvPr/>
        </p:nvSpPr>
        <p:spPr>
          <a:xfrm>
            <a:off x="3836407" y="3075057"/>
            <a:ext cx="4230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40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4000" b="1" spc="-150" dirty="0">
                <a:solidFill>
                  <a:srgbClr val="34439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방법</a:t>
            </a:r>
            <a:endParaRPr lang="en-US" altLang="ko-KR" sz="4000" b="1" spc="-150" dirty="0">
              <a:solidFill>
                <a:srgbClr val="34439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25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1180</Words>
  <Application>Microsoft Office PowerPoint</Application>
  <PresentationFormat>와이드스크린</PresentationFormat>
  <Paragraphs>292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16</vt:lpstr>
      <vt:lpstr>나눔고딕</vt:lpstr>
      <vt:lpstr>나눔고딕OTF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1.  데이터의 이해</vt:lpstr>
      <vt:lpstr>1.  데이터의 이해</vt:lpstr>
      <vt:lpstr>1.  데이터의 이해</vt:lpstr>
      <vt:lpstr>1.  데이터의 이해</vt:lpstr>
      <vt:lpstr>1.  데이터의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신지은</dc:creator>
  <cp:lastModifiedBy>신지은</cp:lastModifiedBy>
  <cp:revision>284</cp:revision>
  <dcterms:created xsi:type="dcterms:W3CDTF">2023-10-27T12:58:30Z</dcterms:created>
  <dcterms:modified xsi:type="dcterms:W3CDTF">2024-12-03T14:12:23Z</dcterms:modified>
</cp:coreProperties>
</file>