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1A7"/>
    <a:srgbClr val="FFBDD6"/>
    <a:srgbClr val="FFB871"/>
    <a:srgbClr val="FFD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456" autoAdjust="0"/>
    <p:restoredTop sz="94660"/>
  </p:normalViewPr>
  <p:slideViewPr>
    <p:cSldViewPr snapToGrid="0">
      <p:cViewPr varScale="1">
        <p:scale>
          <a:sx n="82" d="100"/>
          <a:sy n="82" d="100"/>
        </p:scale>
        <p:origin x="120"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57CA4-94FB-4753-AF2F-200F24105297}" type="datetimeFigureOut">
              <a:rPr lang="ko-KR" altLang="en-US" smtClean="0"/>
              <a:t>2024-01-17</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4A42C-BEC5-43DD-A452-E32DC9E8FD10}" type="slidenum">
              <a:rPr lang="ko-KR" altLang="en-US" smtClean="0"/>
              <a:t>‹#›</a:t>
            </a:fld>
            <a:endParaRPr lang="ko-KR" altLang="en-US"/>
          </a:p>
        </p:txBody>
      </p:sp>
    </p:spTree>
    <p:extLst>
      <p:ext uri="{BB962C8B-B14F-4D97-AF65-F5344CB8AC3E}">
        <p14:creationId xmlns:p14="http://schemas.microsoft.com/office/powerpoint/2010/main" val="393898614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7D3414-D260-E722-67F4-4B063DC4DE90}"/>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1535BCA-7FA7-42F8-A9DA-262E2C50F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C0BEB34-82CB-AE4E-9A85-39F64010DA72}"/>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7631F3F0-F3A4-1CEE-8EE9-B364D06DCEC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074EDC-073B-9108-AA4B-063DA88231D2}"/>
              </a:ext>
            </a:extLst>
          </p:cNvPr>
          <p:cNvSpPr>
            <a:spLocks noGrp="1"/>
          </p:cNvSpPr>
          <p:nvPr>
            <p:ph type="sldNum" sz="quarter" idx="12"/>
          </p:nvPr>
        </p:nvSpPr>
        <p:spPr/>
        <p:txBody>
          <a:bodyPr/>
          <a:lstStyle/>
          <a:p>
            <a:fld id="{80567036-13EA-452A-A7FB-A81EA7E9EF38}" type="slidenum">
              <a:rPr lang="ko-KR" altLang="en-US" smtClean="0"/>
              <a:t>‹#›</a:t>
            </a:fld>
            <a:endParaRPr lang="ko-KR" altLang="en-US"/>
          </a:p>
        </p:txBody>
      </p:sp>
    </p:spTree>
    <p:extLst>
      <p:ext uri="{BB962C8B-B14F-4D97-AF65-F5344CB8AC3E}">
        <p14:creationId xmlns:p14="http://schemas.microsoft.com/office/powerpoint/2010/main" val="2514356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CDC533-FF08-5B87-222E-ECF1FAF891A7}"/>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76A909D8-6879-6F54-DB51-920261824C89}"/>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10D1FC0-A9C6-EA20-DBD9-B703808B4A96}"/>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84F32E31-3392-ACFB-E9AE-652F2F05A48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A5911AA-7EBB-37FA-7CD8-68CB5E334182}"/>
              </a:ext>
            </a:extLst>
          </p:cNvPr>
          <p:cNvSpPr>
            <a:spLocks noGrp="1"/>
          </p:cNvSpPr>
          <p:nvPr>
            <p:ph type="sldNum" sz="quarter" idx="12"/>
          </p:nvPr>
        </p:nvSpPr>
        <p:spPr/>
        <p:txBody>
          <a:bodyPr/>
          <a:lstStyle/>
          <a:p>
            <a:fld id="{80567036-13EA-452A-A7FB-A81EA7E9EF38}" type="slidenum">
              <a:rPr lang="ko-KR" altLang="en-US" smtClean="0"/>
              <a:t>‹#›</a:t>
            </a:fld>
            <a:endParaRPr lang="ko-KR" altLang="en-US"/>
          </a:p>
        </p:txBody>
      </p:sp>
    </p:spTree>
    <p:extLst>
      <p:ext uri="{BB962C8B-B14F-4D97-AF65-F5344CB8AC3E}">
        <p14:creationId xmlns:p14="http://schemas.microsoft.com/office/powerpoint/2010/main" val="146460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A9BCB394-F1A8-F2AF-6466-45C5FFEAED5A}"/>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15344CBE-F62A-0B22-D151-67B50E0F52EB}"/>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D83AE79-4EBA-7928-2C12-7330B3D83F8F}"/>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EC798194-70DB-1F1D-F492-4872062871F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128E4EE-F99D-7F0B-6673-3C55339E38A2}"/>
              </a:ext>
            </a:extLst>
          </p:cNvPr>
          <p:cNvSpPr>
            <a:spLocks noGrp="1"/>
          </p:cNvSpPr>
          <p:nvPr>
            <p:ph type="sldNum" sz="quarter" idx="12"/>
          </p:nvPr>
        </p:nvSpPr>
        <p:spPr/>
        <p:txBody>
          <a:bodyPr/>
          <a:lstStyle/>
          <a:p>
            <a:fld id="{80567036-13EA-452A-A7FB-A81EA7E9EF38}" type="slidenum">
              <a:rPr lang="ko-KR" altLang="en-US" smtClean="0"/>
              <a:t>‹#›</a:t>
            </a:fld>
            <a:endParaRPr lang="ko-KR" altLang="en-US"/>
          </a:p>
        </p:txBody>
      </p:sp>
    </p:spTree>
    <p:extLst>
      <p:ext uri="{BB962C8B-B14F-4D97-AF65-F5344CB8AC3E}">
        <p14:creationId xmlns:p14="http://schemas.microsoft.com/office/powerpoint/2010/main" val="1601424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27C6D5D-3426-1158-5BFF-7DA6B3328453}"/>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57FC68F-79AC-E3DF-DBB5-F8054E396249}"/>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슬라이드 번호 개체 틀 5">
            <a:extLst>
              <a:ext uri="{FF2B5EF4-FFF2-40B4-BE49-F238E27FC236}">
                <a16:creationId xmlns:a16="http://schemas.microsoft.com/office/drawing/2014/main" id="{FCB2AF18-725C-9810-506F-98EAEC7BA8E2}"/>
              </a:ext>
            </a:extLst>
          </p:cNvPr>
          <p:cNvSpPr>
            <a:spLocks noGrp="1"/>
          </p:cNvSpPr>
          <p:nvPr>
            <p:ph type="sldNum" sz="quarter" idx="12"/>
          </p:nvPr>
        </p:nvSpPr>
        <p:spPr>
          <a:xfrm>
            <a:off x="9419772" y="6492875"/>
            <a:ext cx="2743200" cy="365125"/>
          </a:xfrm>
        </p:spPr>
        <p:txBody>
          <a:bodyPr/>
          <a:lstStyle>
            <a:lvl1pPr algn="r">
              <a:defRPr sz="1600"/>
            </a:lvl1pPr>
          </a:lstStyle>
          <a:p>
            <a:fld id="{80567036-13EA-452A-A7FB-A81EA7E9EF38}" type="slidenum">
              <a:rPr lang="ko-KR" altLang="en-US" smtClean="0"/>
              <a:pPr/>
              <a:t>‹#›</a:t>
            </a:fld>
            <a:endParaRPr lang="ko-KR" altLang="en-US"/>
          </a:p>
        </p:txBody>
      </p:sp>
    </p:spTree>
    <p:extLst>
      <p:ext uri="{BB962C8B-B14F-4D97-AF65-F5344CB8AC3E}">
        <p14:creationId xmlns:p14="http://schemas.microsoft.com/office/powerpoint/2010/main" val="3457174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D2F50F-22F7-393C-DBB6-0CE9FEEB7352}"/>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DE52C454-51FA-2F0E-26D0-EB41FBDC38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D6C4C26-C3CD-1EB6-0C45-B6D8C583E127}"/>
              </a:ext>
            </a:extLst>
          </p:cNvPr>
          <p:cNvSpPr>
            <a:spLocks noGrp="1"/>
          </p:cNvSpPr>
          <p:nvPr>
            <p:ph type="dt" sz="half" idx="10"/>
          </p:nvPr>
        </p:nvSpPr>
        <p:spPr/>
        <p:txBody>
          <a:bodyPr/>
          <a:lstStyle/>
          <a:p>
            <a:endParaRPr lang="ko-KR" altLang="en-US"/>
          </a:p>
        </p:txBody>
      </p:sp>
      <p:sp>
        <p:nvSpPr>
          <p:cNvPr id="5" name="바닥글 개체 틀 4">
            <a:extLst>
              <a:ext uri="{FF2B5EF4-FFF2-40B4-BE49-F238E27FC236}">
                <a16:creationId xmlns:a16="http://schemas.microsoft.com/office/drawing/2014/main" id="{79B7F063-29CA-BED7-CCEC-43CDF4857C9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BF7C3F5-2915-2EFD-9F47-0F260AF2A450}"/>
              </a:ext>
            </a:extLst>
          </p:cNvPr>
          <p:cNvSpPr>
            <a:spLocks noGrp="1"/>
          </p:cNvSpPr>
          <p:nvPr>
            <p:ph type="sldNum" sz="quarter" idx="12"/>
          </p:nvPr>
        </p:nvSpPr>
        <p:spPr/>
        <p:txBody>
          <a:bodyPr/>
          <a:lstStyle/>
          <a:p>
            <a:fld id="{80567036-13EA-452A-A7FB-A81EA7E9EF38}" type="slidenum">
              <a:rPr lang="ko-KR" altLang="en-US" smtClean="0"/>
              <a:t>‹#›</a:t>
            </a:fld>
            <a:endParaRPr lang="ko-KR" altLang="en-US"/>
          </a:p>
        </p:txBody>
      </p:sp>
    </p:spTree>
    <p:extLst>
      <p:ext uri="{BB962C8B-B14F-4D97-AF65-F5344CB8AC3E}">
        <p14:creationId xmlns:p14="http://schemas.microsoft.com/office/powerpoint/2010/main" val="3237800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6202B56-8218-8F58-8C23-BBB2712D340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031F5225-2C13-227F-DF76-2B14776A37F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4411FBA-9C72-3F03-66AD-CB0D88E09DC6}"/>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2514A016-0FE3-B401-1BEA-51687175BD98}"/>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A85B6DA5-A591-6279-C43A-B51E8FA663D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FECC143E-D351-F8BF-18B3-6872900EAF3E}"/>
              </a:ext>
            </a:extLst>
          </p:cNvPr>
          <p:cNvSpPr>
            <a:spLocks noGrp="1"/>
          </p:cNvSpPr>
          <p:nvPr>
            <p:ph type="sldNum" sz="quarter" idx="12"/>
          </p:nvPr>
        </p:nvSpPr>
        <p:spPr/>
        <p:txBody>
          <a:bodyPr/>
          <a:lstStyle/>
          <a:p>
            <a:fld id="{80567036-13EA-452A-A7FB-A81EA7E9EF38}" type="slidenum">
              <a:rPr lang="ko-KR" altLang="en-US" smtClean="0"/>
              <a:t>‹#›</a:t>
            </a:fld>
            <a:endParaRPr lang="ko-KR" altLang="en-US"/>
          </a:p>
        </p:txBody>
      </p:sp>
    </p:spTree>
    <p:extLst>
      <p:ext uri="{BB962C8B-B14F-4D97-AF65-F5344CB8AC3E}">
        <p14:creationId xmlns:p14="http://schemas.microsoft.com/office/powerpoint/2010/main" val="3504060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54A52E-CD02-3DF4-DD1A-B571B5F42B5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DB5F62D7-2EEF-06B2-5645-E2B12C529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645A2C2-F264-6359-7E82-BE1EF9CD6066}"/>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6D57595-773C-3061-3318-BC090060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42D39EA1-FDB9-59BA-180C-1D1A7DB7CD7A}"/>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9F58553-CE94-7C49-2051-E926F1272295}"/>
              </a:ext>
            </a:extLst>
          </p:cNvPr>
          <p:cNvSpPr>
            <a:spLocks noGrp="1"/>
          </p:cNvSpPr>
          <p:nvPr>
            <p:ph type="dt" sz="half" idx="10"/>
          </p:nvPr>
        </p:nvSpPr>
        <p:spPr/>
        <p:txBody>
          <a:bodyPr/>
          <a:lstStyle/>
          <a:p>
            <a:endParaRPr lang="ko-KR" altLang="en-US"/>
          </a:p>
        </p:txBody>
      </p:sp>
      <p:sp>
        <p:nvSpPr>
          <p:cNvPr id="8" name="바닥글 개체 틀 7">
            <a:extLst>
              <a:ext uri="{FF2B5EF4-FFF2-40B4-BE49-F238E27FC236}">
                <a16:creationId xmlns:a16="http://schemas.microsoft.com/office/drawing/2014/main" id="{7F043E21-7C1F-2CF6-0FC9-444DB2BEF395}"/>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E946D3D-9CC4-B0E3-0A06-99391DCF4CDB}"/>
              </a:ext>
            </a:extLst>
          </p:cNvPr>
          <p:cNvSpPr>
            <a:spLocks noGrp="1"/>
          </p:cNvSpPr>
          <p:nvPr>
            <p:ph type="sldNum" sz="quarter" idx="12"/>
          </p:nvPr>
        </p:nvSpPr>
        <p:spPr/>
        <p:txBody>
          <a:bodyPr/>
          <a:lstStyle/>
          <a:p>
            <a:fld id="{80567036-13EA-452A-A7FB-A81EA7E9EF38}" type="slidenum">
              <a:rPr lang="ko-KR" altLang="en-US" smtClean="0"/>
              <a:t>‹#›</a:t>
            </a:fld>
            <a:endParaRPr lang="ko-KR" altLang="en-US"/>
          </a:p>
        </p:txBody>
      </p:sp>
    </p:spTree>
    <p:extLst>
      <p:ext uri="{BB962C8B-B14F-4D97-AF65-F5344CB8AC3E}">
        <p14:creationId xmlns:p14="http://schemas.microsoft.com/office/powerpoint/2010/main" val="3863097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327449-B243-FED8-0D7C-B7341448BBD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629DFC2F-320A-C1E2-8465-9A60FD9B8D56}"/>
              </a:ext>
            </a:extLst>
          </p:cNvPr>
          <p:cNvSpPr>
            <a:spLocks noGrp="1"/>
          </p:cNvSpPr>
          <p:nvPr>
            <p:ph type="dt" sz="half" idx="10"/>
          </p:nvPr>
        </p:nvSpPr>
        <p:spPr/>
        <p:txBody>
          <a:bodyPr/>
          <a:lstStyle/>
          <a:p>
            <a:endParaRPr lang="ko-KR" altLang="en-US"/>
          </a:p>
        </p:txBody>
      </p:sp>
      <p:sp>
        <p:nvSpPr>
          <p:cNvPr id="4" name="바닥글 개체 틀 3">
            <a:extLst>
              <a:ext uri="{FF2B5EF4-FFF2-40B4-BE49-F238E27FC236}">
                <a16:creationId xmlns:a16="http://schemas.microsoft.com/office/drawing/2014/main" id="{389B15D7-BE16-431B-497A-351E6A1A911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25A01758-705B-16F5-1E63-EA78B16092D6}"/>
              </a:ext>
            </a:extLst>
          </p:cNvPr>
          <p:cNvSpPr>
            <a:spLocks noGrp="1"/>
          </p:cNvSpPr>
          <p:nvPr>
            <p:ph type="sldNum" sz="quarter" idx="12"/>
          </p:nvPr>
        </p:nvSpPr>
        <p:spPr/>
        <p:txBody>
          <a:bodyPr/>
          <a:lstStyle/>
          <a:p>
            <a:fld id="{80567036-13EA-452A-A7FB-A81EA7E9EF38}" type="slidenum">
              <a:rPr lang="ko-KR" altLang="en-US" smtClean="0"/>
              <a:t>‹#›</a:t>
            </a:fld>
            <a:endParaRPr lang="ko-KR" altLang="en-US"/>
          </a:p>
        </p:txBody>
      </p:sp>
    </p:spTree>
    <p:extLst>
      <p:ext uri="{BB962C8B-B14F-4D97-AF65-F5344CB8AC3E}">
        <p14:creationId xmlns:p14="http://schemas.microsoft.com/office/powerpoint/2010/main" val="219561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F113ED8E-19D9-07AE-5701-DA1B983C8418}"/>
              </a:ext>
            </a:extLst>
          </p:cNvPr>
          <p:cNvSpPr>
            <a:spLocks noGrp="1"/>
          </p:cNvSpPr>
          <p:nvPr>
            <p:ph type="dt" sz="half" idx="10"/>
          </p:nvPr>
        </p:nvSpPr>
        <p:spPr/>
        <p:txBody>
          <a:bodyPr/>
          <a:lstStyle/>
          <a:p>
            <a:endParaRPr lang="ko-KR" altLang="en-US"/>
          </a:p>
        </p:txBody>
      </p:sp>
      <p:sp>
        <p:nvSpPr>
          <p:cNvPr id="3" name="바닥글 개체 틀 2">
            <a:extLst>
              <a:ext uri="{FF2B5EF4-FFF2-40B4-BE49-F238E27FC236}">
                <a16:creationId xmlns:a16="http://schemas.microsoft.com/office/drawing/2014/main" id="{04307FF2-2472-1DB6-FCBC-C4B0B7E840D2}"/>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A183044-992E-D79C-0F8E-32E8AB6B6B5D}"/>
              </a:ext>
            </a:extLst>
          </p:cNvPr>
          <p:cNvSpPr>
            <a:spLocks noGrp="1"/>
          </p:cNvSpPr>
          <p:nvPr>
            <p:ph type="sldNum" sz="quarter" idx="12"/>
          </p:nvPr>
        </p:nvSpPr>
        <p:spPr/>
        <p:txBody>
          <a:bodyPr/>
          <a:lstStyle/>
          <a:p>
            <a:fld id="{80567036-13EA-452A-A7FB-A81EA7E9EF38}" type="slidenum">
              <a:rPr lang="ko-KR" altLang="en-US" smtClean="0"/>
              <a:t>‹#›</a:t>
            </a:fld>
            <a:endParaRPr lang="ko-KR" altLang="en-US"/>
          </a:p>
        </p:txBody>
      </p:sp>
    </p:spTree>
    <p:extLst>
      <p:ext uri="{BB962C8B-B14F-4D97-AF65-F5344CB8AC3E}">
        <p14:creationId xmlns:p14="http://schemas.microsoft.com/office/powerpoint/2010/main" val="1236407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DB1406-AB38-46AA-7B8F-D91728E2A8CD}"/>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C5484DF4-8A55-66F4-64EC-CFD78D8719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E453F7D0-9AB9-C9D5-EA2E-5C7031112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7EF42B1-5590-591F-F595-F9F2E9F9C7F8}"/>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7A360BF5-A7C9-0C6B-1ECE-771CBE98ABD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D501E24-F766-DADA-0ED6-022C0A4B85F8}"/>
              </a:ext>
            </a:extLst>
          </p:cNvPr>
          <p:cNvSpPr>
            <a:spLocks noGrp="1"/>
          </p:cNvSpPr>
          <p:nvPr>
            <p:ph type="sldNum" sz="quarter" idx="12"/>
          </p:nvPr>
        </p:nvSpPr>
        <p:spPr/>
        <p:txBody>
          <a:bodyPr/>
          <a:lstStyle/>
          <a:p>
            <a:fld id="{80567036-13EA-452A-A7FB-A81EA7E9EF38}" type="slidenum">
              <a:rPr lang="ko-KR" altLang="en-US" smtClean="0"/>
              <a:t>‹#›</a:t>
            </a:fld>
            <a:endParaRPr lang="ko-KR" altLang="en-US"/>
          </a:p>
        </p:txBody>
      </p:sp>
    </p:spTree>
    <p:extLst>
      <p:ext uri="{BB962C8B-B14F-4D97-AF65-F5344CB8AC3E}">
        <p14:creationId xmlns:p14="http://schemas.microsoft.com/office/powerpoint/2010/main" val="83594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1D2ED34-FF89-2EA9-6942-53FBCB54EC47}"/>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C5C2653-B450-C50E-3D6F-EEADC69D39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D38EF42-B2DD-4A87-DB57-229BC5DA4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6C1C8AE-9DEE-DFB7-0ED6-96F8152F1173}"/>
              </a:ext>
            </a:extLst>
          </p:cNvPr>
          <p:cNvSpPr>
            <a:spLocks noGrp="1"/>
          </p:cNvSpPr>
          <p:nvPr>
            <p:ph type="dt" sz="half" idx="10"/>
          </p:nvPr>
        </p:nvSpPr>
        <p:spPr/>
        <p:txBody>
          <a:bodyPr/>
          <a:lstStyle/>
          <a:p>
            <a:endParaRPr lang="ko-KR" altLang="en-US"/>
          </a:p>
        </p:txBody>
      </p:sp>
      <p:sp>
        <p:nvSpPr>
          <p:cNvPr id="6" name="바닥글 개체 틀 5">
            <a:extLst>
              <a:ext uri="{FF2B5EF4-FFF2-40B4-BE49-F238E27FC236}">
                <a16:creationId xmlns:a16="http://schemas.microsoft.com/office/drawing/2014/main" id="{DA15D69F-D36E-8EFF-AA59-51DBC5E730E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FC6D108-0A3A-2513-B097-642DFEA786D9}"/>
              </a:ext>
            </a:extLst>
          </p:cNvPr>
          <p:cNvSpPr>
            <a:spLocks noGrp="1"/>
          </p:cNvSpPr>
          <p:nvPr>
            <p:ph type="sldNum" sz="quarter" idx="12"/>
          </p:nvPr>
        </p:nvSpPr>
        <p:spPr/>
        <p:txBody>
          <a:bodyPr/>
          <a:lstStyle/>
          <a:p>
            <a:fld id="{80567036-13EA-452A-A7FB-A81EA7E9EF38}" type="slidenum">
              <a:rPr lang="ko-KR" altLang="en-US" smtClean="0"/>
              <a:t>‹#›</a:t>
            </a:fld>
            <a:endParaRPr lang="ko-KR" altLang="en-US"/>
          </a:p>
        </p:txBody>
      </p:sp>
    </p:spTree>
    <p:extLst>
      <p:ext uri="{BB962C8B-B14F-4D97-AF65-F5344CB8AC3E}">
        <p14:creationId xmlns:p14="http://schemas.microsoft.com/office/powerpoint/2010/main" val="77280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F08B9E95-E5D2-B18E-E55A-5E1195EB2E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E0302CE3-2540-12E9-45E8-73C1A86610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772AE27-4A8F-F7DE-7B52-A7586F1A45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바닥글 개체 틀 4">
            <a:extLst>
              <a:ext uri="{FF2B5EF4-FFF2-40B4-BE49-F238E27FC236}">
                <a16:creationId xmlns:a16="http://schemas.microsoft.com/office/drawing/2014/main" id="{856C2717-33FC-1C34-55CA-CE75820ED2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03C7C728-67F0-87B8-7D08-9ABB28DE4D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567036-13EA-452A-A7FB-A81EA7E9EF38}" type="slidenum">
              <a:rPr lang="ko-KR" altLang="en-US" smtClean="0"/>
              <a:t>‹#›</a:t>
            </a:fld>
            <a:endParaRPr lang="ko-KR" altLang="en-US"/>
          </a:p>
        </p:txBody>
      </p:sp>
    </p:spTree>
    <p:extLst>
      <p:ext uri="{BB962C8B-B14F-4D97-AF65-F5344CB8AC3E}">
        <p14:creationId xmlns:p14="http://schemas.microsoft.com/office/powerpoint/2010/main" val="905484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search.uos.ac.kr/researcher?field_keywords_value=&amp;field_name_value=&amp;field_depart_text_value=&amp;tp=field-keywords-valu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39E21E-85E1-9D8F-3555-9AFD4CAA5832}"/>
              </a:ext>
            </a:extLst>
          </p:cNvPr>
          <p:cNvSpPr txBox="1"/>
          <p:nvPr/>
        </p:nvSpPr>
        <p:spPr>
          <a:xfrm>
            <a:off x="4081666" y="3167390"/>
            <a:ext cx="4028667" cy="523220"/>
          </a:xfrm>
          <a:prstGeom prst="rect">
            <a:avLst/>
          </a:prstGeom>
          <a:noFill/>
        </p:spPr>
        <p:txBody>
          <a:bodyPr wrap="none" rtlCol="0">
            <a:spAutoFit/>
          </a:bodyPr>
          <a:lstStyle/>
          <a:p>
            <a:r>
              <a:rPr lang="ko-KR" altLang="en-US" sz="2800" dirty="0">
                <a:ln>
                  <a:solidFill>
                    <a:schemeClr val="accent1">
                      <a:alpha val="0"/>
                    </a:schemeClr>
                  </a:solidFill>
                </a:ln>
                <a:latin typeface="+mj-ea"/>
                <a:ea typeface="+mj-ea"/>
              </a:rPr>
              <a:t>검색엔진 구축 프로젝트</a:t>
            </a:r>
          </a:p>
        </p:txBody>
      </p:sp>
      <p:cxnSp>
        <p:nvCxnSpPr>
          <p:cNvPr id="7" name="직선 연결선 6">
            <a:extLst>
              <a:ext uri="{FF2B5EF4-FFF2-40B4-BE49-F238E27FC236}">
                <a16:creationId xmlns:a16="http://schemas.microsoft.com/office/drawing/2014/main" id="{85467368-BCD9-26BD-E599-2BB85E6E0784}"/>
              </a:ext>
            </a:extLst>
          </p:cNvPr>
          <p:cNvCxnSpPr>
            <a:cxnSpLocks/>
          </p:cNvCxnSpPr>
          <p:nvPr/>
        </p:nvCxnSpPr>
        <p:spPr>
          <a:xfrm>
            <a:off x="4000360" y="3800535"/>
            <a:ext cx="4191279"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528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346B867-6817-8B03-1571-51696404440C}"/>
              </a:ext>
            </a:extLst>
          </p:cNvPr>
          <p:cNvSpPr txBox="1"/>
          <p:nvPr/>
        </p:nvSpPr>
        <p:spPr>
          <a:xfrm>
            <a:off x="336550" y="789062"/>
            <a:ext cx="8515350" cy="584775"/>
          </a:xfrm>
          <a:prstGeom prst="rect">
            <a:avLst/>
          </a:prstGeom>
          <a:noFill/>
        </p:spPr>
        <p:txBody>
          <a:bodyPr wrap="square">
            <a:spAutoFit/>
          </a:bodyPr>
          <a:lstStyle/>
          <a:p>
            <a:pPr marL="285750" indent="-285750">
              <a:buFont typeface="Wingdings" panose="05000000000000000000" pitchFamily="2" charset="2"/>
              <a:buChar char="v"/>
            </a:pPr>
            <a:r>
              <a:rPr lang="ko-KR" altLang="en-US" sz="1600" dirty="0">
                <a:ln>
                  <a:solidFill>
                    <a:schemeClr val="accent1">
                      <a:alpha val="0"/>
                    </a:schemeClr>
                  </a:solidFill>
                </a:ln>
              </a:rPr>
              <a:t>사용 프로그램</a:t>
            </a:r>
            <a:r>
              <a:rPr lang="en-US" altLang="ko-KR" sz="1600" dirty="0">
                <a:ln>
                  <a:solidFill>
                    <a:schemeClr val="accent1">
                      <a:alpha val="0"/>
                    </a:schemeClr>
                  </a:solidFill>
                </a:ln>
              </a:rPr>
              <a:t>: </a:t>
            </a:r>
            <a:r>
              <a:rPr lang="ko-KR" altLang="en-US" sz="1600" dirty="0" err="1">
                <a:ln>
                  <a:solidFill>
                    <a:schemeClr val="accent1">
                      <a:alpha val="0"/>
                    </a:schemeClr>
                  </a:solidFill>
                </a:ln>
              </a:rPr>
              <a:t>엘라스틱서치</a:t>
            </a:r>
            <a:endParaRPr lang="en-US" altLang="ko-KR" sz="1600" dirty="0">
              <a:ln>
                <a:solidFill>
                  <a:schemeClr val="accent1">
                    <a:alpha val="0"/>
                  </a:schemeClr>
                </a:solidFill>
              </a:ln>
            </a:endParaRPr>
          </a:p>
          <a:p>
            <a:r>
              <a:rPr lang="en-US" altLang="ko-KR" sz="1600" dirty="0">
                <a:ln>
                  <a:solidFill>
                    <a:schemeClr val="accent1">
                      <a:alpha val="0"/>
                    </a:schemeClr>
                  </a:solidFill>
                </a:ln>
              </a:rPr>
              <a:t>    - </a:t>
            </a:r>
            <a:r>
              <a:rPr lang="ko-KR" altLang="en-US" sz="1600" dirty="0">
                <a:ln>
                  <a:solidFill>
                    <a:schemeClr val="accent1">
                      <a:alpha val="0"/>
                    </a:schemeClr>
                  </a:solidFill>
                </a:ln>
              </a:rPr>
              <a:t>검색엔진이자 데이터베이스</a:t>
            </a:r>
            <a:r>
              <a:rPr lang="en-US" altLang="ko-KR" sz="1600" dirty="0">
                <a:ln>
                  <a:solidFill>
                    <a:schemeClr val="accent1">
                      <a:alpha val="0"/>
                    </a:schemeClr>
                  </a:solidFill>
                </a:ln>
              </a:rPr>
              <a:t>,</a:t>
            </a:r>
            <a:r>
              <a:rPr lang="ko-KR" altLang="en-US" sz="1600" dirty="0">
                <a:ln>
                  <a:solidFill>
                    <a:schemeClr val="accent1">
                      <a:alpha val="0"/>
                    </a:schemeClr>
                  </a:solidFill>
                </a:ln>
              </a:rPr>
              <a:t> 형태소분석 인덱스 지원</a:t>
            </a:r>
          </a:p>
        </p:txBody>
      </p:sp>
      <p:sp>
        <p:nvSpPr>
          <p:cNvPr id="8" name="TextBox 7">
            <a:extLst>
              <a:ext uri="{FF2B5EF4-FFF2-40B4-BE49-F238E27FC236}">
                <a16:creationId xmlns:a16="http://schemas.microsoft.com/office/drawing/2014/main" id="{890B21F9-0F83-77F2-872E-EBB279ACAE24}"/>
              </a:ext>
            </a:extLst>
          </p:cNvPr>
          <p:cNvSpPr txBox="1"/>
          <p:nvPr/>
        </p:nvSpPr>
        <p:spPr>
          <a:xfrm>
            <a:off x="6372224" y="786481"/>
            <a:ext cx="5483225" cy="338554"/>
          </a:xfrm>
          <a:prstGeom prst="rect">
            <a:avLst/>
          </a:prstGeom>
          <a:noFill/>
        </p:spPr>
        <p:txBody>
          <a:bodyPr wrap="square">
            <a:spAutoFit/>
          </a:bodyPr>
          <a:lstStyle/>
          <a:p>
            <a:pPr marL="285750" indent="-285750">
              <a:buFont typeface="Wingdings" panose="05000000000000000000" pitchFamily="2" charset="2"/>
              <a:buChar char="v"/>
            </a:pPr>
            <a:r>
              <a:rPr lang="ko-KR" altLang="en-US" sz="1600" dirty="0">
                <a:ln>
                  <a:solidFill>
                    <a:schemeClr val="accent1">
                      <a:alpha val="0"/>
                    </a:schemeClr>
                  </a:solidFill>
                </a:ln>
              </a:rPr>
              <a:t>데모 화면</a:t>
            </a:r>
            <a:endParaRPr lang="en-US" altLang="ko-KR" sz="1600" dirty="0">
              <a:ln>
                <a:solidFill>
                  <a:schemeClr val="accent1">
                    <a:alpha val="0"/>
                  </a:schemeClr>
                </a:solidFill>
              </a:ln>
            </a:endParaRPr>
          </a:p>
        </p:txBody>
      </p:sp>
      <p:sp>
        <p:nvSpPr>
          <p:cNvPr id="24" name="TextBox 23">
            <a:extLst>
              <a:ext uri="{FF2B5EF4-FFF2-40B4-BE49-F238E27FC236}">
                <a16:creationId xmlns:a16="http://schemas.microsoft.com/office/drawing/2014/main" id="{567377AC-72D2-F185-832E-616A799F1AC5}"/>
              </a:ext>
            </a:extLst>
          </p:cNvPr>
          <p:cNvSpPr txBox="1"/>
          <p:nvPr/>
        </p:nvSpPr>
        <p:spPr>
          <a:xfrm>
            <a:off x="444500" y="5880783"/>
            <a:ext cx="10799572" cy="648896"/>
          </a:xfrm>
          <a:prstGeom prst="rect">
            <a:avLst/>
          </a:prstGeom>
          <a:noFill/>
          <a:ln>
            <a:solidFill>
              <a:schemeClr val="bg1">
                <a:lumMod val="75000"/>
              </a:schemeClr>
            </a:solidFill>
          </a:ln>
        </p:spPr>
        <p:txBody>
          <a:bodyPr wrap="square" rtlCol="0">
            <a:spAutoFit/>
          </a:bodyPr>
          <a:lstStyle>
            <a:defPPr>
              <a:defRPr lang="ko-KR"/>
            </a:defPPr>
            <a:lvl1pPr marL="285750" marR="0" indent="-285750" algn="just" fontAlgn="base">
              <a:lnSpc>
                <a:spcPct val="150000"/>
              </a:lnSpc>
              <a:spcBef>
                <a:spcPts val="500"/>
              </a:spcBef>
              <a:spcAft>
                <a:spcPts val="0"/>
              </a:spcAft>
              <a:buFont typeface="Wingdings" panose="05000000000000000000" pitchFamily="2" charset="2"/>
              <a:buChar char="v"/>
              <a:defRPr sz="1600">
                <a:ln>
                  <a:solidFill>
                    <a:schemeClr val="accent1">
                      <a:alpha val="0"/>
                    </a:schemeClr>
                  </a:solidFill>
                </a:ln>
                <a:latin typeface="+mj-lt"/>
              </a:defRPr>
            </a:lvl1pPr>
          </a:lstStyle>
          <a:p>
            <a:pPr>
              <a:lnSpc>
                <a:spcPct val="100000"/>
              </a:lnSpc>
            </a:pPr>
            <a:r>
              <a:rPr lang="ko-KR" altLang="en-US" dirty="0"/>
              <a:t>개선작업 후 더 유연한 검색 결과를 제공하지만 검색 결과의 양이 상당히 증가하는 문제가 발생</a:t>
            </a:r>
            <a:endParaRPr lang="en-US" altLang="ko-KR" dirty="0"/>
          </a:p>
          <a:p>
            <a:pPr marL="0" indent="0">
              <a:lnSpc>
                <a:spcPct val="100000"/>
              </a:lnSpc>
              <a:buNone/>
            </a:pPr>
            <a:r>
              <a:rPr lang="en-US" altLang="ko-KR" dirty="0"/>
              <a:t>    </a:t>
            </a:r>
            <a:r>
              <a:rPr lang="ko-KR" altLang="en-US" dirty="0"/>
              <a:t>→ 상위 </a:t>
            </a:r>
            <a:r>
              <a:rPr lang="en-US" altLang="ko-KR" dirty="0"/>
              <a:t>n</a:t>
            </a:r>
            <a:r>
              <a:rPr lang="ko-KR" altLang="en-US" dirty="0"/>
              <a:t>개의 검색 결과만을 출력하도록 제한함</a:t>
            </a:r>
          </a:p>
        </p:txBody>
      </p:sp>
      <p:sp>
        <p:nvSpPr>
          <p:cNvPr id="2" name="TextBox 1">
            <a:extLst>
              <a:ext uri="{FF2B5EF4-FFF2-40B4-BE49-F238E27FC236}">
                <a16:creationId xmlns:a16="http://schemas.microsoft.com/office/drawing/2014/main" id="{8FCE6EB8-4AC1-9F6D-300A-1CA3434D83E2}"/>
              </a:ext>
            </a:extLst>
          </p:cNvPr>
          <p:cNvSpPr txBox="1"/>
          <p:nvPr/>
        </p:nvSpPr>
        <p:spPr>
          <a:xfrm>
            <a:off x="60058" y="163200"/>
            <a:ext cx="3122971" cy="461665"/>
          </a:xfrm>
          <a:prstGeom prst="rect">
            <a:avLst/>
          </a:prstGeom>
          <a:noFill/>
        </p:spPr>
        <p:txBody>
          <a:bodyPr wrap="none" rtlCol="0">
            <a:spAutoFit/>
          </a:bodyPr>
          <a:lstStyle/>
          <a:p>
            <a:r>
              <a:rPr lang="en-US" altLang="ko-KR" sz="2400" b="1" dirty="0">
                <a:ln>
                  <a:solidFill>
                    <a:schemeClr val="accent1">
                      <a:alpha val="0"/>
                    </a:schemeClr>
                  </a:solidFill>
                </a:ln>
                <a:latin typeface="+mj-lt"/>
              </a:rPr>
              <a:t>3. </a:t>
            </a:r>
            <a:r>
              <a:rPr lang="ko-KR" altLang="en-US" sz="2400" b="1" dirty="0">
                <a:ln>
                  <a:solidFill>
                    <a:schemeClr val="accent1">
                      <a:alpha val="0"/>
                    </a:schemeClr>
                  </a:solidFill>
                </a:ln>
                <a:latin typeface="+mj-lt"/>
              </a:rPr>
              <a:t>검색시스템의 개선</a:t>
            </a:r>
          </a:p>
        </p:txBody>
      </p:sp>
      <p:cxnSp>
        <p:nvCxnSpPr>
          <p:cNvPr id="3" name="직선 연결선 2">
            <a:extLst>
              <a:ext uri="{FF2B5EF4-FFF2-40B4-BE49-F238E27FC236}">
                <a16:creationId xmlns:a16="http://schemas.microsoft.com/office/drawing/2014/main" id="{575F5001-5593-7EC3-EA09-F48DFB78BCBB}"/>
              </a:ext>
            </a:extLst>
          </p:cNvPr>
          <p:cNvCxnSpPr>
            <a:cxnSpLocks/>
            <a:stCxn id="2" idx="3"/>
          </p:cNvCxnSpPr>
          <p:nvPr/>
        </p:nvCxnSpPr>
        <p:spPr>
          <a:xfrm flipV="1">
            <a:off x="3183029" y="389121"/>
            <a:ext cx="9048401"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AD20E1A-2DFB-B75A-A539-0C3774D8E946}"/>
              </a:ext>
            </a:extLst>
          </p:cNvPr>
          <p:cNvSpPr txBox="1"/>
          <p:nvPr/>
        </p:nvSpPr>
        <p:spPr>
          <a:xfrm>
            <a:off x="336549" y="1666907"/>
            <a:ext cx="2846479" cy="584775"/>
          </a:xfrm>
          <a:prstGeom prst="rect">
            <a:avLst/>
          </a:prstGeom>
          <a:noFill/>
        </p:spPr>
        <p:txBody>
          <a:bodyPr wrap="square">
            <a:spAutoFit/>
          </a:bodyPr>
          <a:lstStyle/>
          <a:p>
            <a:pPr marL="285750" indent="-285750">
              <a:buFont typeface="Wingdings" panose="05000000000000000000" pitchFamily="2" charset="2"/>
              <a:buChar char="v"/>
            </a:pPr>
            <a:r>
              <a:rPr lang="ko-KR" altLang="en-US" sz="1600" dirty="0">
                <a:ln>
                  <a:solidFill>
                    <a:schemeClr val="accent1">
                      <a:alpha val="0"/>
                    </a:schemeClr>
                  </a:solidFill>
                </a:ln>
              </a:rPr>
              <a:t>시스템 구축</a:t>
            </a:r>
            <a:endParaRPr lang="en-US" altLang="ko-KR" sz="1600" dirty="0">
              <a:ln>
                <a:solidFill>
                  <a:schemeClr val="accent1">
                    <a:alpha val="0"/>
                  </a:schemeClr>
                </a:solidFill>
              </a:ln>
            </a:endParaRPr>
          </a:p>
          <a:p>
            <a:r>
              <a:rPr lang="en-US" altLang="ko-KR" sz="1600" dirty="0">
                <a:ln>
                  <a:solidFill>
                    <a:schemeClr val="accent1">
                      <a:alpha val="0"/>
                    </a:schemeClr>
                  </a:solidFill>
                </a:ln>
              </a:rPr>
              <a:t>    - </a:t>
            </a:r>
            <a:r>
              <a:rPr lang="ko-KR" altLang="en-US" sz="1600" dirty="0">
                <a:ln>
                  <a:solidFill>
                    <a:schemeClr val="accent1">
                      <a:alpha val="0"/>
                    </a:schemeClr>
                  </a:solidFill>
                </a:ln>
              </a:rPr>
              <a:t>작업환경</a:t>
            </a:r>
            <a:r>
              <a:rPr lang="en-US" altLang="ko-KR" sz="1600" dirty="0">
                <a:ln>
                  <a:solidFill>
                    <a:schemeClr val="accent1">
                      <a:alpha val="0"/>
                    </a:schemeClr>
                  </a:solidFill>
                </a:ln>
              </a:rPr>
              <a:t>: Window 10</a:t>
            </a:r>
            <a:endParaRPr lang="ko-KR" altLang="en-US" sz="1600" dirty="0">
              <a:ln>
                <a:solidFill>
                  <a:schemeClr val="accent1">
                    <a:alpha val="0"/>
                  </a:schemeClr>
                </a:solidFill>
              </a:ln>
            </a:endParaRPr>
          </a:p>
        </p:txBody>
      </p:sp>
      <p:sp>
        <p:nvSpPr>
          <p:cNvPr id="11" name="TextBox 10">
            <a:extLst>
              <a:ext uri="{FF2B5EF4-FFF2-40B4-BE49-F238E27FC236}">
                <a16:creationId xmlns:a16="http://schemas.microsoft.com/office/drawing/2014/main" id="{6C465A91-EAD5-BABA-EB95-3D82383FDE2D}"/>
              </a:ext>
            </a:extLst>
          </p:cNvPr>
          <p:cNvSpPr txBox="1"/>
          <p:nvPr/>
        </p:nvSpPr>
        <p:spPr>
          <a:xfrm>
            <a:off x="1059679" y="2464747"/>
            <a:ext cx="3332964" cy="307777"/>
          </a:xfrm>
          <a:prstGeom prst="rect">
            <a:avLst/>
          </a:prstGeom>
          <a:noFill/>
        </p:spPr>
        <p:txBody>
          <a:bodyPr wrap="none" rtlCol="0">
            <a:spAutoFit/>
          </a:bodyPr>
          <a:lstStyle/>
          <a:p>
            <a:r>
              <a:rPr lang="en-US" altLang="ko-KR" sz="1400" dirty="0">
                <a:ln>
                  <a:solidFill>
                    <a:schemeClr val="accent1">
                      <a:alpha val="0"/>
                    </a:schemeClr>
                  </a:solidFill>
                </a:ln>
                <a:latin typeface="+mj-lt"/>
              </a:rPr>
              <a:t>1. </a:t>
            </a:r>
            <a:r>
              <a:rPr lang="ko-KR" altLang="en-US" sz="1400" dirty="0">
                <a:ln>
                  <a:solidFill>
                    <a:schemeClr val="accent1">
                      <a:alpha val="0"/>
                    </a:schemeClr>
                  </a:solidFill>
                </a:ln>
                <a:latin typeface="+mj-lt"/>
              </a:rPr>
              <a:t>검색</a:t>
            </a:r>
            <a:r>
              <a:rPr lang="en-US" altLang="ko-KR" sz="1400" dirty="0">
                <a:ln>
                  <a:solidFill>
                    <a:schemeClr val="accent1">
                      <a:alpha val="0"/>
                    </a:schemeClr>
                  </a:solidFill>
                </a:ln>
                <a:latin typeface="+mj-lt"/>
              </a:rPr>
              <a:t>: MRI</a:t>
            </a:r>
            <a:r>
              <a:rPr lang="ko-KR" altLang="en-US" sz="1400" dirty="0">
                <a:ln>
                  <a:solidFill>
                    <a:schemeClr val="accent1">
                      <a:alpha val="0"/>
                    </a:schemeClr>
                  </a:solidFill>
                </a:ln>
                <a:latin typeface="+mj-lt"/>
              </a:rPr>
              <a:t>분석을 위한 인공지능 연구</a:t>
            </a:r>
          </a:p>
        </p:txBody>
      </p:sp>
      <p:pic>
        <p:nvPicPr>
          <p:cNvPr id="12" name="Picture 2" descr="Group">
            <a:extLst>
              <a:ext uri="{FF2B5EF4-FFF2-40B4-BE49-F238E27FC236}">
                <a16:creationId xmlns:a16="http://schemas.microsoft.com/office/drawing/2014/main" id="{6A6DBDB9-7EB8-C2C5-575A-0DC215723C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25" y="2568128"/>
            <a:ext cx="511479" cy="511479"/>
          </a:xfrm>
          <a:prstGeom prst="rect">
            <a:avLst/>
          </a:prstGeom>
          <a:noFill/>
          <a:extLst>
            <a:ext uri="{909E8E84-426E-40DD-AFC4-6F175D3DCCD1}">
              <a14:hiddenFill xmlns:a14="http://schemas.microsoft.com/office/drawing/2010/main">
                <a:solidFill>
                  <a:srgbClr val="FFFFFF"/>
                </a:solidFill>
              </a14:hiddenFill>
            </a:ext>
          </a:extLst>
        </p:spPr>
      </p:pic>
      <p:sp>
        <p:nvSpPr>
          <p:cNvPr id="13" name="말풍선: 모서리가 둥근 사각형 12">
            <a:extLst>
              <a:ext uri="{FF2B5EF4-FFF2-40B4-BE49-F238E27FC236}">
                <a16:creationId xmlns:a16="http://schemas.microsoft.com/office/drawing/2014/main" id="{254784A2-E34F-20F7-46B4-DCB05E5AB93F}"/>
              </a:ext>
            </a:extLst>
          </p:cNvPr>
          <p:cNvSpPr/>
          <p:nvPr/>
        </p:nvSpPr>
        <p:spPr>
          <a:xfrm>
            <a:off x="1023749" y="2407178"/>
            <a:ext cx="3394293" cy="416689"/>
          </a:xfrm>
          <a:prstGeom prst="wedgeRoundRectCallout">
            <a:avLst>
              <a:gd name="adj1" fmla="val -46645"/>
              <a:gd name="adj2" fmla="val 71835"/>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pic>
        <p:nvPicPr>
          <p:cNvPr id="1026" name="Picture 2" descr="Elasticsearch 개념 및 구조">
            <a:extLst>
              <a:ext uri="{FF2B5EF4-FFF2-40B4-BE49-F238E27FC236}">
                <a16:creationId xmlns:a16="http://schemas.microsoft.com/office/drawing/2014/main" id="{43CB061F-69A7-8506-7857-29CFC8D7B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356" y="3728074"/>
            <a:ext cx="1347787" cy="134778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4278B0D9-6B84-84FA-8A31-B4E4E35E37D6}"/>
              </a:ext>
            </a:extLst>
          </p:cNvPr>
          <p:cNvSpPr txBox="1"/>
          <p:nvPr/>
        </p:nvSpPr>
        <p:spPr>
          <a:xfrm>
            <a:off x="1134281" y="3330972"/>
            <a:ext cx="1463862" cy="523220"/>
          </a:xfrm>
          <a:prstGeom prst="rect">
            <a:avLst/>
          </a:prstGeom>
          <a:noFill/>
        </p:spPr>
        <p:txBody>
          <a:bodyPr wrap="none" rtlCol="0">
            <a:spAutoFit/>
          </a:bodyPr>
          <a:lstStyle/>
          <a:p>
            <a:pPr algn="ctr"/>
            <a:r>
              <a:rPr lang="en-US" altLang="ko-KR" sz="1400" dirty="0">
                <a:ln>
                  <a:solidFill>
                    <a:schemeClr val="accent1">
                      <a:alpha val="0"/>
                    </a:schemeClr>
                  </a:solidFill>
                </a:ln>
                <a:latin typeface="+mj-lt"/>
              </a:rPr>
              <a:t>2. </a:t>
            </a:r>
            <a:r>
              <a:rPr lang="ko-KR" altLang="en-US" sz="1400" dirty="0">
                <a:ln>
                  <a:solidFill>
                    <a:schemeClr val="accent1">
                      <a:alpha val="0"/>
                    </a:schemeClr>
                  </a:solidFill>
                </a:ln>
                <a:latin typeface="+mj-lt"/>
              </a:rPr>
              <a:t>데이터베이스</a:t>
            </a:r>
            <a:endParaRPr lang="en-US" altLang="ko-KR" sz="1400" dirty="0">
              <a:ln>
                <a:solidFill>
                  <a:schemeClr val="accent1">
                    <a:alpha val="0"/>
                  </a:schemeClr>
                </a:solidFill>
              </a:ln>
              <a:latin typeface="+mj-lt"/>
            </a:endParaRPr>
          </a:p>
          <a:p>
            <a:pPr algn="ctr"/>
            <a:r>
              <a:rPr lang="ko-KR" altLang="en-US" sz="1400" dirty="0">
                <a:ln>
                  <a:solidFill>
                    <a:schemeClr val="accent1">
                      <a:alpha val="0"/>
                    </a:schemeClr>
                  </a:solidFill>
                </a:ln>
                <a:latin typeface="+mj-lt"/>
              </a:rPr>
              <a:t>탐색</a:t>
            </a:r>
          </a:p>
        </p:txBody>
      </p:sp>
      <p:cxnSp>
        <p:nvCxnSpPr>
          <p:cNvPr id="17" name="연결선: 꺾임 16">
            <a:extLst>
              <a:ext uri="{FF2B5EF4-FFF2-40B4-BE49-F238E27FC236}">
                <a16:creationId xmlns:a16="http://schemas.microsoft.com/office/drawing/2014/main" id="{6C429E84-C627-5289-E56A-E8BCA5CEB529}"/>
              </a:ext>
            </a:extLst>
          </p:cNvPr>
          <p:cNvCxnSpPr/>
          <p:nvPr/>
        </p:nvCxnSpPr>
        <p:spPr>
          <a:xfrm rot="16200000" flipH="1">
            <a:off x="336871" y="3624264"/>
            <a:ext cx="1188000" cy="396000"/>
          </a:xfrm>
          <a:prstGeom prst="bentConnector3">
            <a:avLst>
              <a:gd name="adj1" fmla="val 99550"/>
            </a:avLst>
          </a:prstGeom>
          <a:ln w="38100">
            <a:solidFill>
              <a:srgbClr val="FFBDD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7DF531C-2BBE-D355-2FF4-620A37910515}"/>
              </a:ext>
            </a:extLst>
          </p:cNvPr>
          <p:cNvSpPr txBox="1"/>
          <p:nvPr/>
        </p:nvSpPr>
        <p:spPr>
          <a:xfrm>
            <a:off x="2489673" y="3622633"/>
            <a:ext cx="2988319" cy="738664"/>
          </a:xfrm>
          <a:prstGeom prst="rect">
            <a:avLst/>
          </a:prstGeom>
          <a:noFill/>
        </p:spPr>
        <p:txBody>
          <a:bodyPr wrap="none" rtlCol="0">
            <a:spAutoFit/>
          </a:bodyPr>
          <a:lstStyle/>
          <a:p>
            <a:pPr algn="ctr"/>
            <a:r>
              <a:rPr lang="en-US" altLang="ko-KR" sz="1400" dirty="0">
                <a:ln>
                  <a:solidFill>
                    <a:schemeClr val="accent1">
                      <a:alpha val="0"/>
                    </a:schemeClr>
                  </a:solidFill>
                </a:ln>
                <a:latin typeface="+mj-lt"/>
              </a:rPr>
              <a:t>3. </a:t>
            </a:r>
            <a:r>
              <a:rPr lang="ko-KR" altLang="en-US" sz="1400" dirty="0">
                <a:ln>
                  <a:solidFill>
                    <a:schemeClr val="accent1">
                      <a:alpha val="0"/>
                    </a:schemeClr>
                  </a:solidFill>
                </a:ln>
                <a:latin typeface="+mj-lt"/>
              </a:rPr>
              <a:t>검색</a:t>
            </a:r>
            <a:endParaRPr lang="en-US" altLang="ko-KR" sz="1400" dirty="0">
              <a:ln>
                <a:solidFill>
                  <a:schemeClr val="accent1">
                    <a:alpha val="0"/>
                  </a:schemeClr>
                </a:solidFill>
              </a:ln>
              <a:latin typeface="+mj-lt"/>
            </a:endParaRPr>
          </a:p>
          <a:p>
            <a:r>
              <a:rPr lang="ko-KR" altLang="en-US" sz="1400" dirty="0">
                <a:ln>
                  <a:solidFill>
                    <a:schemeClr val="accent1">
                      <a:alpha val="0"/>
                    </a:schemeClr>
                  </a:solidFill>
                </a:ln>
                <a:latin typeface="+mj-lt"/>
              </a:rPr>
              <a:t>키워드 검색</a:t>
            </a:r>
            <a:r>
              <a:rPr lang="en-US" altLang="ko-KR" sz="1400" dirty="0">
                <a:ln>
                  <a:solidFill>
                    <a:schemeClr val="accent1">
                      <a:alpha val="0"/>
                    </a:schemeClr>
                  </a:solidFill>
                </a:ln>
                <a:latin typeface="+mj-lt"/>
              </a:rPr>
              <a:t>: </a:t>
            </a:r>
            <a:r>
              <a:rPr lang="ko-KR" altLang="en-US" sz="1400" dirty="0">
                <a:ln>
                  <a:solidFill>
                    <a:schemeClr val="accent1">
                      <a:alpha val="0"/>
                    </a:schemeClr>
                  </a:solidFill>
                </a:ln>
                <a:latin typeface="+mj-lt"/>
              </a:rPr>
              <a:t>키워드 일치여부 판단</a:t>
            </a:r>
            <a:endParaRPr lang="en-US" altLang="ko-KR" sz="1400" dirty="0">
              <a:ln>
                <a:solidFill>
                  <a:schemeClr val="accent1">
                    <a:alpha val="0"/>
                  </a:schemeClr>
                </a:solidFill>
              </a:ln>
              <a:latin typeface="+mj-lt"/>
            </a:endParaRPr>
          </a:p>
          <a:p>
            <a:r>
              <a:rPr lang="ko-KR" altLang="en-US" sz="1400" dirty="0">
                <a:ln>
                  <a:solidFill>
                    <a:schemeClr val="accent1">
                      <a:alpha val="0"/>
                    </a:schemeClr>
                  </a:solidFill>
                </a:ln>
                <a:latin typeface="+mj-lt"/>
              </a:rPr>
              <a:t>유사도 검색</a:t>
            </a:r>
            <a:r>
              <a:rPr lang="en-US" altLang="ko-KR" sz="1400" dirty="0">
                <a:ln>
                  <a:solidFill>
                    <a:schemeClr val="accent1">
                      <a:alpha val="0"/>
                    </a:schemeClr>
                  </a:solidFill>
                </a:ln>
                <a:latin typeface="+mj-lt"/>
              </a:rPr>
              <a:t>: </a:t>
            </a:r>
            <a:r>
              <a:rPr lang="ko-KR" altLang="en-US" sz="1400" dirty="0">
                <a:ln>
                  <a:solidFill>
                    <a:schemeClr val="accent1">
                      <a:alpha val="0"/>
                    </a:schemeClr>
                  </a:solidFill>
                </a:ln>
                <a:latin typeface="+mj-lt"/>
              </a:rPr>
              <a:t>유사도 계산</a:t>
            </a:r>
          </a:p>
        </p:txBody>
      </p:sp>
      <p:cxnSp>
        <p:nvCxnSpPr>
          <p:cNvPr id="29" name="연결선: 꺾임 28">
            <a:extLst>
              <a:ext uri="{FF2B5EF4-FFF2-40B4-BE49-F238E27FC236}">
                <a16:creationId xmlns:a16="http://schemas.microsoft.com/office/drawing/2014/main" id="{22118A25-16EB-3065-C579-8015749C1CEC}"/>
              </a:ext>
            </a:extLst>
          </p:cNvPr>
          <p:cNvCxnSpPr>
            <a:cxnSpLocks/>
          </p:cNvCxnSpPr>
          <p:nvPr/>
        </p:nvCxnSpPr>
        <p:spPr>
          <a:xfrm>
            <a:off x="2601414" y="4401967"/>
            <a:ext cx="2628000" cy="468000"/>
          </a:xfrm>
          <a:prstGeom prst="bentConnector3">
            <a:avLst>
              <a:gd name="adj1" fmla="val 99889"/>
            </a:avLst>
          </a:prstGeom>
          <a:ln w="38100">
            <a:solidFill>
              <a:srgbClr val="FFBDD6"/>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35F642AC-663F-8974-6FD5-06EFA846E1FB}"/>
              </a:ext>
            </a:extLst>
          </p:cNvPr>
          <p:cNvSpPr txBox="1"/>
          <p:nvPr/>
        </p:nvSpPr>
        <p:spPr>
          <a:xfrm>
            <a:off x="4362832" y="4955846"/>
            <a:ext cx="1733168" cy="523220"/>
          </a:xfrm>
          <a:prstGeom prst="rect">
            <a:avLst/>
          </a:prstGeom>
          <a:noFill/>
        </p:spPr>
        <p:txBody>
          <a:bodyPr wrap="none" rtlCol="0">
            <a:spAutoFit/>
          </a:bodyPr>
          <a:lstStyle/>
          <a:p>
            <a:pPr algn="ctr"/>
            <a:r>
              <a:rPr lang="en-US" altLang="ko-KR" sz="1400" dirty="0">
                <a:ln>
                  <a:solidFill>
                    <a:schemeClr val="accent1">
                      <a:alpha val="0"/>
                    </a:schemeClr>
                  </a:solidFill>
                </a:ln>
                <a:latin typeface="+mj-lt"/>
              </a:rPr>
              <a:t>4. </a:t>
            </a:r>
            <a:r>
              <a:rPr lang="ko-KR" altLang="en-US" sz="1400" dirty="0">
                <a:ln>
                  <a:solidFill>
                    <a:schemeClr val="accent1">
                      <a:alpha val="0"/>
                    </a:schemeClr>
                  </a:solidFill>
                </a:ln>
                <a:latin typeface="+mj-lt"/>
              </a:rPr>
              <a:t>결과</a:t>
            </a:r>
            <a:endParaRPr lang="en-US" altLang="ko-KR" sz="1400" dirty="0">
              <a:ln>
                <a:solidFill>
                  <a:schemeClr val="accent1">
                    <a:alpha val="0"/>
                  </a:schemeClr>
                </a:solidFill>
              </a:ln>
              <a:latin typeface="+mj-lt"/>
            </a:endParaRPr>
          </a:p>
          <a:p>
            <a:pPr algn="ctr"/>
            <a:r>
              <a:rPr lang="ko-KR" altLang="en-US" sz="1400" dirty="0">
                <a:ln>
                  <a:solidFill>
                    <a:schemeClr val="accent1">
                      <a:alpha val="0"/>
                    </a:schemeClr>
                  </a:solidFill>
                </a:ln>
                <a:latin typeface="+mj-lt"/>
              </a:rPr>
              <a:t>상위 </a:t>
            </a:r>
            <a:r>
              <a:rPr lang="en-US" altLang="ko-KR" sz="1400" dirty="0">
                <a:ln>
                  <a:solidFill>
                    <a:schemeClr val="accent1">
                      <a:alpha val="0"/>
                    </a:schemeClr>
                  </a:solidFill>
                </a:ln>
                <a:latin typeface="+mj-lt"/>
              </a:rPr>
              <a:t>n</a:t>
            </a:r>
            <a:r>
              <a:rPr lang="ko-KR" altLang="en-US" sz="1400" dirty="0">
                <a:ln>
                  <a:solidFill>
                    <a:schemeClr val="accent1">
                      <a:alpha val="0"/>
                    </a:schemeClr>
                  </a:solidFill>
                </a:ln>
                <a:latin typeface="+mj-lt"/>
              </a:rPr>
              <a:t>개 결과 반환</a:t>
            </a:r>
          </a:p>
        </p:txBody>
      </p:sp>
      <p:pic>
        <p:nvPicPr>
          <p:cNvPr id="37" name="그림 36">
            <a:extLst>
              <a:ext uri="{FF2B5EF4-FFF2-40B4-BE49-F238E27FC236}">
                <a16:creationId xmlns:a16="http://schemas.microsoft.com/office/drawing/2014/main" id="{79964616-5817-0977-3BC3-6E37A31CC630}"/>
              </a:ext>
            </a:extLst>
          </p:cNvPr>
          <p:cNvPicPr>
            <a:picLocks noChangeAspect="1"/>
          </p:cNvPicPr>
          <p:nvPr/>
        </p:nvPicPr>
        <p:blipFill>
          <a:blip r:embed="rId4"/>
          <a:stretch>
            <a:fillRect/>
          </a:stretch>
        </p:blipFill>
        <p:spPr>
          <a:xfrm>
            <a:off x="6491096" y="1158494"/>
            <a:ext cx="5573904" cy="2810250"/>
          </a:xfrm>
          <a:prstGeom prst="rect">
            <a:avLst/>
          </a:prstGeom>
        </p:spPr>
      </p:pic>
      <p:pic>
        <p:nvPicPr>
          <p:cNvPr id="35" name="그림 34">
            <a:extLst>
              <a:ext uri="{FF2B5EF4-FFF2-40B4-BE49-F238E27FC236}">
                <a16:creationId xmlns:a16="http://schemas.microsoft.com/office/drawing/2014/main" id="{843DCBB0-D594-21C2-A523-53550065B8EE}"/>
              </a:ext>
            </a:extLst>
          </p:cNvPr>
          <p:cNvPicPr>
            <a:picLocks noChangeAspect="1"/>
          </p:cNvPicPr>
          <p:nvPr/>
        </p:nvPicPr>
        <p:blipFill>
          <a:blip r:embed="rId5"/>
          <a:stretch>
            <a:fillRect/>
          </a:stretch>
        </p:blipFill>
        <p:spPr>
          <a:xfrm>
            <a:off x="8507237" y="3397769"/>
            <a:ext cx="2887487" cy="2373004"/>
          </a:xfrm>
          <a:prstGeom prst="rect">
            <a:avLst/>
          </a:prstGeom>
          <a:ln>
            <a:solidFill>
              <a:schemeClr val="bg1">
                <a:lumMod val="65000"/>
              </a:schemeClr>
            </a:solidFill>
          </a:ln>
        </p:spPr>
      </p:pic>
      <p:pic>
        <p:nvPicPr>
          <p:cNvPr id="39" name="그림 38">
            <a:extLst>
              <a:ext uri="{FF2B5EF4-FFF2-40B4-BE49-F238E27FC236}">
                <a16:creationId xmlns:a16="http://schemas.microsoft.com/office/drawing/2014/main" id="{133E05CD-97F6-71D1-C6AC-1A683E494A8E}"/>
              </a:ext>
            </a:extLst>
          </p:cNvPr>
          <p:cNvPicPr>
            <a:picLocks noChangeAspect="1"/>
          </p:cNvPicPr>
          <p:nvPr/>
        </p:nvPicPr>
        <p:blipFill>
          <a:blip r:embed="rId6"/>
          <a:stretch>
            <a:fillRect/>
          </a:stretch>
        </p:blipFill>
        <p:spPr>
          <a:xfrm>
            <a:off x="6637310" y="2524700"/>
            <a:ext cx="1475128" cy="785816"/>
          </a:xfrm>
          <a:prstGeom prst="rect">
            <a:avLst/>
          </a:prstGeom>
          <a:ln>
            <a:solidFill>
              <a:srgbClr val="FF71A7"/>
            </a:solidFill>
          </a:ln>
        </p:spPr>
      </p:pic>
      <p:cxnSp>
        <p:nvCxnSpPr>
          <p:cNvPr id="41" name="직선 연결선 40">
            <a:extLst>
              <a:ext uri="{FF2B5EF4-FFF2-40B4-BE49-F238E27FC236}">
                <a16:creationId xmlns:a16="http://schemas.microsoft.com/office/drawing/2014/main" id="{FA501E98-6B05-675A-B6CE-16C586C24EB4}"/>
              </a:ext>
            </a:extLst>
          </p:cNvPr>
          <p:cNvCxnSpPr/>
          <p:nvPr/>
        </p:nvCxnSpPr>
        <p:spPr>
          <a:xfrm>
            <a:off x="6545580" y="1959294"/>
            <a:ext cx="91730" cy="1351222"/>
          </a:xfrm>
          <a:prstGeom prst="line">
            <a:avLst/>
          </a:prstGeom>
          <a:ln>
            <a:solidFill>
              <a:srgbClr val="FF71A7"/>
            </a:solidFill>
          </a:ln>
        </p:spPr>
        <p:style>
          <a:lnRef idx="1">
            <a:schemeClr val="accent1"/>
          </a:lnRef>
          <a:fillRef idx="0">
            <a:schemeClr val="accent1"/>
          </a:fillRef>
          <a:effectRef idx="0">
            <a:schemeClr val="accent1"/>
          </a:effectRef>
          <a:fontRef idx="minor">
            <a:schemeClr val="tx1"/>
          </a:fontRef>
        </p:style>
      </p:cxnSp>
      <p:cxnSp>
        <p:nvCxnSpPr>
          <p:cNvPr id="42" name="직선 연결선 41">
            <a:extLst>
              <a:ext uri="{FF2B5EF4-FFF2-40B4-BE49-F238E27FC236}">
                <a16:creationId xmlns:a16="http://schemas.microsoft.com/office/drawing/2014/main" id="{1D8720BE-7901-DD6B-E6F1-2B296D6A12EF}"/>
              </a:ext>
            </a:extLst>
          </p:cNvPr>
          <p:cNvCxnSpPr>
            <a:cxnSpLocks/>
          </p:cNvCxnSpPr>
          <p:nvPr/>
        </p:nvCxnSpPr>
        <p:spPr>
          <a:xfrm>
            <a:off x="7400273" y="1971015"/>
            <a:ext cx="712165" cy="553685"/>
          </a:xfrm>
          <a:prstGeom prst="line">
            <a:avLst/>
          </a:prstGeom>
          <a:ln>
            <a:solidFill>
              <a:srgbClr val="FF71A7"/>
            </a:solidFill>
          </a:ln>
        </p:spPr>
        <p:style>
          <a:lnRef idx="1">
            <a:schemeClr val="accent1"/>
          </a:lnRef>
          <a:fillRef idx="0">
            <a:schemeClr val="accent1"/>
          </a:fillRef>
          <a:effectRef idx="0">
            <a:schemeClr val="accent1"/>
          </a:effectRef>
          <a:fontRef idx="minor">
            <a:schemeClr val="tx1"/>
          </a:fontRef>
        </p:style>
      </p:cxnSp>
      <p:cxnSp>
        <p:nvCxnSpPr>
          <p:cNvPr id="49" name="연결선: 꺾임 48">
            <a:extLst>
              <a:ext uri="{FF2B5EF4-FFF2-40B4-BE49-F238E27FC236}">
                <a16:creationId xmlns:a16="http://schemas.microsoft.com/office/drawing/2014/main" id="{D49C32A5-0B42-E259-4AF5-D4DF86C68E16}"/>
              </a:ext>
            </a:extLst>
          </p:cNvPr>
          <p:cNvCxnSpPr>
            <a:cxnSpLocks/>
            <a:endCxn id="35" idx="1"/>
          </p:cNvCxnSpPr>
          <p:nvPr/>
        </p:nvCxnSpPr>
        <p:spPr>
          <a:xfrm>
            <a:off x="7146924" y="3227825"/>
            <a:ext cx="1360313" cy="1356446"/>
          </a:xfrm>
          <a:prstGeom prst="bentConnector3">
            <a:avLst>
              <a:gd name="adj1" fmla="val 1452"/>
            </a:avLst>
          </a:prstGeom>
          <a:ln w="38100">
            <a:solidFill>
              <a:srgbClr val="FFBDD6"/>
            </a:solidFill>
            <a:prstDash val="sysDash"/>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48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1">
            <a:extLst>
              <a:ext uri="{FF2B5EF4-FFF2-40B4-BE49-F238E27FC236}">
                <a16:creationId xmlns:a16="http://schemas.microsoft.com/office/drawing/2014/main" id="{F119273C-DBA5-0B19-C07A-C5A571DD54FE}"/>
              </a:ext>
            </a:extLst>
          </p:cNvPr>
          <p:cNvPicPr>
            <a:picLocks noChangeAspect="1"/>
          </p:cNvPicPr>
          <p:nvPr/>
        </p:nvPicPr>
        <p:blipFill>
          <a:blip r:embed="rId2"/>
          <a:stretch>
            <a:fillRect/>
          </a:stretch>
        </p:blipFill>
        <p:spPr>
          <a:xfrm>
            <a:off x="1092940" y="2358699"/>
            <a:ext cx="3848862" cy="3461639"/>
          </a:xfrm>
          <a:prstGeom prst="rect">
            <a:avLst/>
          </a:prstGeom>
          <a:noFill/>
          <a:ln>
            <a:noFill/>
          </a:ln>
          <a:effectLst/>
        </p:spPr>
      </p:pic>
      <p:sp>
        <p:nvSpPr>
          <p:cNvPr id="9" name="TextBox 8">
            <a:extLst>
              <a:ext uri="{FF2B5EF4-FFF2-40B4-BE49-F238E27FC236}">
                <a16:creationId xmlns:a16="http://schemas.microsoft.com/office/drawing/2014/main" id="{40DAA510-10A9-7814-AD58-4AE7A1C4D3AD}"/>
              </a:ext>
            </a:extLst>
          </p:cNvPr>
          <p:cNvSpPr txBox="1"/>
          <p:nvPr/>
        </p:nvSpPr>
        <p:spPr>
          <a:xfrm>
            <a:off x="1059353" y="6207269"/>
            <a:ext cx="4011124" cy="523220"/>
          </a:xfrm>
          <a:prstGeom prst="rect">
            <a:avLst/>
          </a:prstGeom>
          <a:noFill/>
        </p:spPr>
        <p:txBody>
          <a:bodyPr wrap="square">
            <a:spAutoFit/>
          </a:bodyPr>
          <a:lstStyle/>
          <a:p>
            <a:r>
              <a:rPr lang="en-US" altLang="ko-KR" sz="1400" dirty="0">
                <a:ln>
                  <a:solidFill>
                    <a:schemeClr val="accent1">
                      <a:alpha val="0"/>
                    </a:schemeClr>
                  </a:solidFill>
                </a:ln>
              </a:rPr>
              <a:t>[</a:t>
            </a:r>
            <a:r>
              <a:rPr lang="ko-KR" altLang="en-US" sz="1400" dirty="0">
                <a:ln>
                  <a:solidFill>
                    <a:schemeClr val="accent1">
                      <a:alpha val="0"/>
                    </a:schemeClr>
                  </a:solidFill>
                </a:ln>
              </a:rPr>
              <a:t>그림 </a:t>
            </a:r>
            <a:r>
              <a:rPr lang="en-US" altLang="ko-KR" sz="1400" dirty="0">
                <a:ln>
                  <a:solidFill>
                    <a:schemeClr val="accent1">
                      <a:alpha val="0"/>
                    </a:schemeClr>
                  </a:solidFill>
                </a:ln>
              </a:rPr>
              <a:t>7] </a:t>
            </a:r>
            <a:r>
              <a:rPr lang="ko-KR" altLang="en-US" sz="1400" dirty="0" err="1">
                <a:ln>
                  <a:solidFill>
                    <a:schemeClr val="accent1">
                      <a:alpha val="0"/>
                    </a:schemeClr>
                  </a:solidFill>
                </a:ln>
              </a:rPr>
              <a:t>불용어</a:t>
            </a:r>
            <a:r>
              <a:rPr lang="ko-KR" altLang="en-US" sz="1400" dirty="0">
                <a:ln>
                  <a:solidFill>
                    <a:schemeClr val="accent1">
                      <a:alpha val="0"/>
                    </a:schemeClr>
                  </a:solidFill>
                </a:ln>
              </a:rPr>
              <a:t> 제거</a:t>
            </a:r>
            <a:r>
              <a:rPr lang="en-US" altLang="ko-KR" sz="1400" dirty="0">
                <a:ln>
                  <a:solidFill>
                    <a:schemeClr val="accent1">
                      <a:alpha val="0"/>
                    </a:schemeClr>
                  </a:solidFill>
                </a:ln>
              </a:rPr>
              <a:t>: </a:t>
            </a:r>
            <a:r>
              <a:rPr lang="ko-KR" altLang="en-US" sz="1400" dirty="0" err="1">
                <a:ln>
                  <a:solidFill>
                    <a:schemeClr val="accent1">
                      <a:alpha val="0"/>
                    </a:schemeClr>
                  </a:solidFill>
                </a:ln>
              </a:rPr>
              <a:t>불용어</a:t>
            </a:r>
            <a:r>
              <a:rPr lang="ko-KR" altLang="en-US" sz="1400" dirty="0">
                <a:ln>
                  <a:solidFill>
                    <a:schemeClr val="accent1">
                      <a:alpha val="0"/>
                    </a:schemeClr>
                  </a:solidFill>
                </a:ln>
              </a:rPr>
              <a:t> 제거 후 인덱스의 변화</a:t>
            </a:r>
            <a:r>
              <a:rPr lang="en-US" altLang="ko-KR" sz="1400" dirty="0">
                <a:ln>
                  <a:solidFill>
                    <a:schemeClr val="accent1">
                      <a:alpha val="0"/>
                    </a:schemeClr>
                  </a:solidFill>
                </a:ln>
              </a:rPr>
              <a:t>. </a:t>
            </a:r>
            <a:r>
              <a:rPr lang="ko-KR" altLang="en-US" sz="1400" dirty="0">
                <a:ln>
                  <a:solidFill>
                    <a:schemeClr val="accent1">
                      <a:alpha val="0"/>
                    </a:schemeClr>
                  </a:solidFill>
                </a:ln>
              </a:rPr>
              <a:t>조사</a:t>
            </a:r>
            <a:r>
              <a:rPr lang="en-US" altLang="ko-KR" sz="1400" dirty="0">
                <a:ln>
                  <a:solidFill>
                    <a:schemeClr val="accent1">
                      <a:alpha val="0"/>
                    </a:schemeClr>
                  </a:solidFill>
                </a:ln>
              </a:rPr>
              <a:t>, </a:t>
            </a:r>
            <a:r>
              <a:rPr lang="ko-KR" altLang="en-US" sz="1400" dirty="0">
                <a:ln>
                  <a:solidFill>
                    <a:schemeClr val="accent1">
                      <a:alpha val="0"/>
                    </a:schemeClr>
                  </a:solidFill>
                </a:ln>
              </a:rPr>
              <a:t>수식어 등의 제거되었다</a:t>
            </a:r>
            <a:r>
              <a:rPr lang="en-US" altLang="ko-KR" sz="1400" dirty="0">
                <a:ln>
                  <a:solidFill>
                    <a:schemeClr val="accent1">
                      <a:alpha val="0"/>
                    </a:schemeClr>
                  </a:solidFill>
                </a:ln>
              </a:rPr>
              <a:t>.</a:t>
            </a:r>
            <a:endParaRPr lang="ko-KR" altLang="en-US" sz="1400" dirty="0">
              <a:ln>
                <a:solidFill>
                  <a:schemeClr val="accent1">
                    <a:alpha val="0"/>
                  </a:schemeClr>
                </a:solidFill>
              </a:ln>
            </a:endParaRPr>
          </a:p>
        </p:txBody>
      </p:sp>
      <p:sp>
        <p:nvSpPr>
          <p:cNvPr id="3" name="TextBox 2">
            <a:extLst>
              <a:ext uri="{FF2B5EF4-FFF2-40B4-BE49-F238E27FC236}">
                <a16:creationId xmlns:a16="http://schemas.microsoft.com/office/drawing/2014/main" id="{87D91F55-87B3-0071-D6F5-3FA4B98F8D0F}"/>
              </a:ext>
            </a:extLst>
          </p:cNvPr>
          <p:cNvSpPr txBox="1"/>
          <p:nvPr/>
        </p:nvSpPr>
        <p:spPr>
          <a:xfrm>
            <a:off x="60058" y="163200"/>
            <a:ext cx="3122971" cy="461665"/>
          </a:xfrm>
          <a:prstGeom prst="rect">
            <a:avLst/>
          </a:prstGeom>
          <a:noFill/>
        </p:spPr>
        <p:txBody>
          <a:bodyPr wrap="none" rtlCol="0">
            <a:spAutoFit/>
          </a:bodyPr>
          <a:lstStyle/>
          <a:p>
            <a:r>
              <a:rPr lang="en-US" altLang="ko-KR" sz="2400" b="1" dirty="0">
                <a:ln>
                  <a:solidFill>
                    <a:schemeClr val="accent1">
                      <a:alpha val="0"/>
                    </a:schemeClr>
                  </a:solidFill>
                </a:ln>
                <a:latin typeface="+mj-lt"/>
              </a:rPr>
              <a:t>3. </a:t>
            </a:r>
            <a:r>
              <a:rPr lang="ko-KR" altLang="en-US" sz="2400" b="1" dirty="0">
                <a:ln>
                  <a:solidFill>
                    <a:schemeClr val="accent1">
                      <a:alpha val="0"/>
                    </a:schemeClr>
                  </a:solidFill>
                </a:ln>
                <a:latin typeface="+mj-lt"/>
              </a:rPr>
              <a:t>검색시스템의 개선</a:t>
            </a:r>
          </a:p>
        </p:txBody>
      </p:sp>
      <p:cxnSp>
        <p:nvCxnSpPr>
          <p:cNvPr id="5" name="직선 연결선 4">
            <a:extLst>
              <a:ext uri="{FF2B5EF4-FFF2-40B4-BE49-F238E27FC236}">
                <a16:creationId xmlns:a16="http://schemas.microsoft.com/office/drawing/2014/main" id="{BB82F51C-3562-C679-30EA-4B762E7DD89B}"/>
              </a:ext>
            </a:extLst>
          </p:cNvPr>
          <p:cNvCxnSpPr>
            <a:cxnSpLocks/>
            <a:stCxn id="3" idx="3"/>
          </p:cNvCxnSpPr>
          <p:nvPr/>
        </p:nvCxnSpPr>
        <p:spPr>
          <a:xfrm flipV="1">
            <a:off x="3183029" y="389121"/>
            <a:ext cx="9048401"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DDB0EFC-5695-0DA8-E9CF-4CDD7E5D1B0F}"/>
              </a:ext>
            </a:extLst>
          </p:cNvPr>
          <p:cNvSpPr txBox="1"/>
          <p:nvPr/>
        </p:nvSpPr>
        <p:spPr>
          <a:xfrm>
            <a:off x="-27028" y="750826"/>
            <a:ext cx="6364514" cy="369332"/>
          </a:xfrm>
          <a:prstGeom prst="rect">
            <a:avLst/>
          </a:prstGeom>
          <a:solidFill>
            <a:schemeClr val="bg1">
              <a:lumMod val="85000"/>
            </a:schemeClr>
          </a:solidFill>
        </p:spPr>
        <p:txBody>
          <a:bodyPr wrap="square">
            <a:spAutoFit/>
          </a:bodyPr>
          <a:lstStyle/>
          <a:p>
            <a:pPr marL="623888" indent="-260350">
              <a:buFont typeface="Wingdings" panose="05000000000000000000" pitchFamily="2" charset="2"/>
              <a:buChar char="v"/>
            </a:pPr>
            <a:r>
              <a:rPr lang="ko-KR" altLang="en-US" dirty="0" err="1">
                <a:ln>
                  <a:solidFill>
                    <a:schemeClr val="accent1">
                      <a:alpha val="0"/>
                    </a:schemeClr>
                  </a:solidFill>
                </a:ln>
                <a:latin typeface="+mj-lt"/>
              </a:rPr>
              <a:t>불용어</a:t>
            </a:r>
            <a:r>
              <a:rPr lang="ko-KR" altLang="en-US" dirty="0">
                <a:ln>
                  <a:solidFill>
                    <a:schemeClr val="accent1">
                      <a:alpha val="0"/>
                    </a:schemeClr>
                  </a:solidFill>
                </a:ln>
                <a:latin typeface="+mj-lt"/>
              </a:rPr>
              <a:t> 제거</a:t>
            </a:r>
          </a:p>
        </p:txBody>
      </p:sp>
      <p:pic>
        <p:nvPicPr>
          <p:cNvPr id="7" name="그림 6">
            <a:extLst>
              <a:ext uri="{FF2B5EF4-FFF2-40B4-BE49-F238E27FC236}">
                <a16:creationId xmlns:a16="http://schemas.microsoft.com/office/drawing/2014/main" id="{E85AD94C-B0B8-727E-1DA2-FE195A4635A1}"/>
              </a:ext>
            </a:extLst>
          </p:cNvPr>
          <p:cNvPicPr>
            <a:picLocks noChangeAspect="1"/>
          </p:cNvPicPr>
          <p:nvPr/>
        </p:nvPicPr>
        <p:blipFill rotWithShape="1">
          <a:blip r:embed="rId3"/>
          <a:srcRect t="14647"/>
          <a:stretch/>
        </p:blipFill>
        <p:spPr>
          <a:xfrm>
            <a:off x="6017513" y="3616334"/>
            <a:ext cx="4906001" cy="3114156"/>
          </a:xfrm>
          <a:prstGeom prst="rect">
            <a:avLst/>
          </a:prstGeom>
        </p:spPr>
      </p:pic>
      <p:pic>
        <p:nvPicPr>
          <p:cNvPr id="10" name="그림 9">
            <a:extLst>
              <a:ext uri="{FF2B5EF4-FFF2-40B4-BE49-F238E27FC236}">
                <a16:creationId xmlns:a16="http://schemas.microsoft.com/office/drawing/2014/main" id="{54811FAE-81F6-8CCF-6716-93AF7C4D5E2B}"/>
              </a:ext>
            </a:extLst>
          </p:cNvPr>
          <p:cNvPicPr>
            <a:picLocks noChangeAspect="1"/>
          </p:cNvPicPr>
          <p:nvPr/>
        </p:nvPicPr>
        <p:blipFill>
          <a:blip r:embed="rId4"/>
          <a:stretch>
            <a:fillRect/>
          </a:stretch>
        </p:blipFill>
        <p:spPr>
          <a:xfrm>
            <a:off x="6017513" y="1941927"/>
            <a:ext cx="5313024" cy="1597467"/>
          </a:xfrm>
          <a:prstGeom prst="rect">
            <a:avLst/>
          </a:prstGeom>
        </p:spPr>
      </p:pic>
      <p:sp>
        <p:nvSpPr>
          <p:cNvPr id="11" name="TextBox 10">
            <a:extLst>
              <a:ext uri="{FF2B5EF4-FFF2-40B4-BE49-F238E27FC236}">
                <a16:creationId xmlns:a16="http://schemas.microsoft.com/office/drawing/2014/main" id="{A04EDDD0-E138-BD81-1B0A-B869F2F21952}"/>
              </a:ext>
            </a:extLst>
          </p:cNvPr>
          <p:cNvSpPr txBox="1"/>
          <p:nvPr/>
        </p:nvSpPr>
        <p:spPr>
          <a:xfrm>
            <a:off x="9910879" y="1944736"/>
            <a:ext cx="1671921" cy="307777"/>
          </a:xfrm>
          <a:prstGeom prst="rect">
            <a:avLst/>
          </a:prstGeom>
          <a:solidFill>
            <a:srgbClr val="FFBDD6"/>
          </a:solidFill>
        </p:spPr>
        <p:txBody>
          <a:bodyPr wrap="square">
            <a:spAutoFit/>
          </a:bodyPr>
          <a:lstStyle/>
          <a:p>
            <a:pPr algn="ctr"/>
            <a:r>
              <a:rPr lang="ko-KR" altLang="en-US" sz="1400" b="1" dirty="0" err="1">
                <a:ln>
                  <a:solidFill>
                    <a:schemeClr val="accent1">
                      <a:alpha val="0"/>
                    </a:schemeClr>
                  </a:solidFill>
                </a:ln>
              </a:rPr>
              <a:t>산단</a:t>
            </a:r>
            <a:r>
              <a:rPr lang="ko-KR" altLang="en-US" sz="1400" b="1" dirty="0">
                <a:ln>
                  <a:solidFill>
                    <a:schemeClr val="accent1">
                      <a:alpha val="0"/>
                    </a:schemeClr>
                  </a:solidFill>
                </a:ln>
              </a:rPr>
              <a:t> 검색 시스템</a:t>
            </a:r>
          </a:p>
        </p:txBody>
      </p:sp>
      <p:cxnSp>
        <p:nvCxnSpPr>
          <p:cNvPr id="13" name="직선 연결선 12">
            <a:extLst>
              <a:ext uri="{FF2B5EF4-FFF2-40B4-BE49-F238E27FC236}">
                <a16:creationId xmlns:a16="http://schemas.microsoft.com/office/drawing/2014/main" id="{BB620494-A57B-221D-DA6B-68DBDB94EBDF}"/>
              </a:ext>
            </a:extLst>
          </p:cNvPr>
          <p:cNvCxnSpPr>
            <a:cxnSpLocks/>
          </p:cNvCxnSpPr>
          <p:nvPr/>
        </p:nvCxnSpPr>
        <p:spPr>
          <a:xfrm>
            <a:off x="5528661" y="2422199"/>
            <a:ext cx="0" cy="393337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D9107AB-E480-1FB9-B7F3-FDD9695B7888}"/>
              </a:ext>
            </a:extLst>
          </p:cNvPr>
          <p:cNvSpPr txBox="1"/>
          <p:nvPr/>
        </p:nvSpPr>
        <p:spPr>
          <a:xfrm>
            <a:off x="5811348" y="6531461"/>
            <a:ext cx="5321299" cy="307777"/>
          </a:xfrm>
          <a:prstGeom prst="rect">
            <a:avLst/>
          </a:prstGeom>
          <a:noFill/>
        </p:spPr>
        <p:txBody>
          <a:bodyPr wrap="square">
            <a:spAutoFit/>
          </a:bodyPr>
          <a:lstStyle/>
          <a:p>
            <a:pPr algn="ctr"/>
            <a:r>
              <a:rPr lang="en-US" altLang="ko-KR" sz="1400" dirty="0">
                <a:ln>
                  <a:solidFill>
                    <a:schemeClr val="accent1">
                      <a:alpha val="0"/>
                    </a:schemeClr>
                  </a:solidFill>
                </a:ln>
              </a:rPr>
              <a:t>[</a:t>
            </a:r>
            <a:r>
              <a:rPr lang="ko-KR" altLang="en-US" sz="1400" dirty="0">
                <a:ln>
                  <a:solidFill>
                    <a:schemeClr val="accent1">
                      <a:alpha val="0"/>
                    </a:schemeClr>
                  </a:solidFill>
                </a:ln>
              </a:rPr>
              <a:t>그림 </a:t>
            </a:r>
            <a:r>
              <a:rPr lang="en-US" altLang="ko-KR" sz="1400" dirty="0">
                <a:ln>
                  <a:solidFill>
                    <a:schemeClr val="accent1">
                      <a:alpha val="0"/>
                    </a:schemeClr>
                  </a:solidFill>
                </a:ln>
              </a:rPr>
              <a:t>8] </a:t>
            </a:r>
            <a:r>
              <a:rPr lang="ko-KR" altLang="en-US" sz="1400" dirty="0" err="1">
                <a:ln>
                  <a:solidFill>
                    <a:schemeClr val="accent1">
                      <a:alpha val="0"/>
                    </a:schemeClr>
                  </a:solidFill>
                </a:ln>
              </a:rPr>
              <a:t>불용어</a:t>
            </a:r>
            <a:r>
              <a:rPr lang="ko-KR" altLang="en-US" sz="1400" dirty="0">
                <a:ln>
                  <a:solidFill>
                    <a:schemeClr val="accent1">
                      <a:alpha val="0"/>
                    </a:schemeClr>
                  </a:solidFill>
                </a:ln>
              </a:rPr>
              <a:t> 제거 적용 예</a:t>
            </a:r>
            <a:r>
              <a:rPr lang="en-US" altLang="ko-KR" sz="1400" dirty="0">
                <a:ln>
                  <a:solidFill>
                    <a:schemeClr val="accent1">
                      <a:alpha val="0"/>
                    </a:schemeClr>
                  </a:solidFill>
                </a:ln>
              </a:rPr>
              <a:t>: ‘</a:t>
            </a:r>
            <a:r>
              <a:rPr lang="ko-KR" altLang="en-US" sz="1400" dirty="0">
                <a:ln>
                  <a:solidFill>
                    <a:schemeClr val="accent1">
                      <a:alpha val="0"/>
                    </a:schemeClr>
                  </a:solidFill>
                </a:ln>
              </a:rPr>
              <a:t>데이터에 </a:t>
            </a:r>
            <a:r>
              <a:rPr lang="ko-KR" altLang="en-US" sz="1400" dirty="0" err="1">
                <a:ln>
                  <a:solidFill>
                    <a:schemeClr val="accent1">
                      <a:alpha val="0"/>
                    </a:schemeClr>
                  </a:solidFill>
                </a:ln>
              </a:rPr>
              <a:t>대한’의</a:t>
            </a:r>
            <a:r>
              <a:rPr lang="ko-KR" altLang="en-US" sz="1400" dirty="0">
                <a:ln>
                  <a:solidFill>
                    <a:schemeClr val="accent1">
                      <a:alpha val="0"/>
                    </a:schemeClr>
                  </a:solidFill>
                </a:ln>
              </a:rPr>
              <a:t> 검색 결과 비교</a:t>
            </a:r>
          </a:p>
        </p:txBody>
      </p:sp>
      <p:sp>
        <p:nvSpPr>
          <p:cNvPr id="16" name="TextBox 15">
            <a:extLst>
              <a:ext uri="{FF2B5EF4-FFF2-40B4-BE49-F238E27FC236}">
                <a16:creationId xmlns:a16="http://schemas.microsoft.com/office/drawing/2014/main" id="{5956DB73-02BC-BA55-D603-8C3F1A49FAFF}"/>
              </a:ext>
            </a:extLst>
          </p:cNvPr>
          <p:cNvSpPr txBox="1"/>
          <p:nvPr/>
        </p:nvSpPr>
        <p:spPr>
          <a:xfrm>
            <a:off x="9910879" y="3610715"/>
            <a:ext cx="1671917" cy="307777"/>
          </a:xfrm>
          <a:prstGeom prst="rect">
            <a:avLst/>
          </a:prstGeom>
          <a:solidFill>
            <a:srgbClr val="FFB871"/>
          </a:solidFill>
        </p:spPr>
        <p:txBody>
          <a:bodyPr wrap="square">
            <a:spAutoFit/>
          </a:bodyPr>
          <a:lstStyle/>
          <a:p>
            <a:pPr algn="ctr"/>
            <a:r>
              <a:rPr lang="ko-KR" altLang="en-US" sz="1400" b="1">
                <a:ln>
                  <a:solidFill>
                    <a:schemeClr val="accent1">
                      <a:alpha val="0"/>
                    </a:schemeClr>
                  </a:solidFill>
                </a:ln>
              </a:rPr>
              <a:t>개선 후</a:t>
            </a:r>
            <a:endParaRPr lang="ko-KR" altLang="en-US" sz="1400" b="1" dirty="0">
              <a:ln>
                <a:solidFill>
                  <a:schemeClr val="accent1">
                    <a:alpha val="0"/>
                  </a:schemeClr>
                </a:solidFill>
              </a:ln>
            </a:endParaRPr>
          </a:p>
        </p:txBody>
      </p:sp>
      <p:sp>
        <p:nvSpPr>
          <p:cNvPr id="14" name="TextBox 13">
            <a:extLst>
              <a:ext uri="{FF2B5EF4-FFF2-40B4-BE49-F238E27FC236}">
                <a16:creationId xmlns:a16="http://schemas.microsoft.com/office/drawing/2014/main" id="{1346B867-6817-8B03-1571-51696404440C}"/>
              </a:ext>
            </a:extLst>
          </p:cNvPr>
          <p:cNvSpPr txBox="1"/>
          <p:nvPr/>
        </p:nvSpPr>
        <p:spPr>
          <a:xfrm>
            <a:off x="307975" y="1285831"/>
            <a:ext cx="11576050" cy="830997"/>
          </a:xfrm>
          <a:prstGeom prst="rect">
            <a:avLst/>
          </a:prstGeom>
          <a:noFill/>
        </p:spPr>
        <p:txBody>
          <a:bodyPr wrap="square">
            <a:spAutoFit/>
          </a:bodyPr>
          <a:lstStyle/>
          <a:p>
            <a:pPr marL="261938" lvl="1" indent="-261938">
              <a:buFont typeface="Wingdings" panose="05000000000000000000" pitchFamily="2" charset="2"/>
              <a:buChar char="v"/>
            </a:pPr>
            <a:r>
              <a:rPr lang="ko-KR" altLang="en-US" sz="1600" dirty="0" err="1">
                <a:ln>
                  <a:solidFill>
                    <a:schemeClr val="accent1">
                      <a:alpha val="0"/>
                    </a:schemeClr>
                  </a:solidFill>
                </a:ln>
              </a:rPr>
              <a:t>불용어</a:t>
            </a:r>
            <a:r>
              <a:rPr lang="en-US" altLang="ko-KR" sz="1600" dirty="0">
                <a:ln>
                  <a:solidFill>
                    <a:schemeClr val="accent1">
                      <a:alpha val="0"/>
                    </a:schemeClr>
                  </a:solidFill>
                </a:ln>
              </a:rPr>
              <a:t>: </a:t>
            </a:r>
            <a:r>
              <a:rPr lang="ko-KR" altLang="en-US" sz="1600" dirty="0">
                <a:ln>
                  <a:solidFill>
                    <a:schemeClr val="accent1">
                      <a:alpha val="0"/>
                    </a:schemeClr>
                  </a:solidFill>
                </a:ln>
              </a:rPr>
              <a:t>조사</a:t>
            </a:r>
            <a:r>
              <a:rPr lang="en-US" altLang="ko-KR" sz="1600" dirty="0">
                <a:ln>
                  <a:solidFill>
                    <a:schemeClr val="accent1">
                      <a:alpha val="0"/>
                    </a:schemeClr>
                  </a:solidFill>
                </a:ln>
              </a:rPr>
              <a:t>, </a:t>
            </a:r>
            <a:r>
              <a:rPr lang="ko-KR" altLang="en-US" sz="1600" dirty="0">
                <a:ln>
                  <a:solidFill>
                    <a:schemeClr val="accent1">
                      <a:alpha val="0"/>
                    </a:schemeClr>
                  </a:solidFill>
                </a:ln>
              </a:rPr>
              <a:t>접속사 등과 같이 문장을 구성하는 필수 요소지만 문맥적으로 큰 의미가 없는 단어</a:t>
            </a:r>
            <a:endParaRPr lang="en-US" altLang="ko-KR" sz="1600" dirty="0">
              <a:ln>
                <a:solidFill>
                  <a:schemeClr val="accent1">
                    <a:alpha val="0"/>
                  </a:schemeClr>
                </a:solidFill>
              </a:ln>
            </a:endParaRPr>
          </a:p>
          <a:p>
            <a:pPr marL="261938" lvl="1" indent="-261938">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개선 이유</a:t>
            </a:r>
            <a:r>
              <a:rPr lang="en-US" altLang="ko-KR" sz="1600" dirty="0">
                <a:ln>
                  <a:solidFill>
                    <a:schemeClr val="accent1">
                      <a:alpha val="0"/>
                    </a:schemeClr>
                  </a:solidFill>
                </a:ln>
              </a:rPr>
              <a:t>) </a:t>
            </a:r>
            <a:r>
              <a:rPr lang="ko-KR" altLang="en-US" sz="1600" dirty="0">
                <a:ln>
                  <a:solidFill>
                    <a:schemeClr val="accent1">
                      <a:alpha val="0"/>
                    </a:schemeClr>
                  </a:solidFill>
                </a:ln>
              </a:rPr>
              <a:t>불필요한 정보가 늘어나거나 중요한 단어로 인지할 수 있음</a:t>
            </a:r>
            <a:endParaRPr lang="en-US" altLang="ko-KR" sz="1600" dirty="0">
              <a:ln>
                <a:solidFill>
                  <a:schemeClr val="accent1">
                    <a:alpha val="0"/>
                  </a:schemeClr>
                </a:solidFill>
              </a:ln>
            </a:endParaRPr>
          </a:p>
          <a:p>
            <a:pPr marL="261938" lvl="1" indent="-261938">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개선 후</a:t>
            </a:r>
            <a:r>
              <a:rPr lang="en-US" altLang="ko-KR" sz="1600" dirty="0">
                <a:ln>
                  <a:solidFill>
                    <a:schemeClr val="accent1">
                      <a:alpha val="0"/>
                    </a:schemeClr>
                  </a:solidFill>
                </a:ln>
              </a:rPr>
              <a:t>) ‘</a:t>
            </a:r>
            <a:r>
              <a:rPr lang="ko-KR" altLang="en-US" sz="1600" dirty="0">
                <a:ln>
                  <a:solidFill>
                    <a:schemeClr val="accent1">
                      <a:alpha val="0"/>
                    </a:schemeClr>
                  </a:solidFill>
                </a:ln>
              </a:rPr>
              <a:t>대한</a:t>
            </a:r>
            <a:r>
              <a:rPr lang="en-US" altLang="ko-KR" sz="1600" dirty="0">
                <a:ln>
                  <a:solidFill>
                    <a:schemeClr val="accent1">
                      <a:alpha val="0"/>
                    </a:schemeClr>
                  </a:solidFill>
                </a:ln>
              </a:rPr>
              <a:t>’</a:t>
            </a:r>
            <a:r>
              <a:rPr lang="ko-KR" altLang="en-US" sz="1600" dirty="0">
                <a:ln>
                  <a:solidFill>
                    <a:schemeClr val="accent1">
                      <a:alpha val="0"/>
                    </a:schemeClr>
                  </a:solidFill>
                </a:ln>
              </a:rPr>
              <a:t>의 검색 </a:t>
            </a:r>
            <a:r>
              <a:rPr lang="en-US" altLang="ko-KR" sz="1600" dirty="0">
                <a:ln>
                  <a:solidFill>
                    <a:schemeClr val="accent1">
                      <a:alpha val="0"/>
                    </a:schemeClr>
                  </a:solidFill>
                </a:ln>
              </a:rPr>
              <a:t>X &amp; ‘</a:t>
            </a:r>
            <a:r>
              <a:rPr lang="ko-KR" altLang="en-US" sz="1600" dirty="0">
                <a:ln>
                  <a:solidFill>
                    <a:schemeClr val="accent1">
                      <a:alpha val="0"/>
                    </a:schemeClr>
                  </a:solidFill>
                </a:ln>
              </a:rPr>
              <a:t>데이터</a:t>
            </a:r>
            <a:r>
              <a:rPr lang="en-US" altLang="ko-KR" sz="1600" dirty="0">
                <a:ln>
                  <a:solidFill>
                    <a:schemeClr val="accent1">
                      <a:alpha val="0"/>
                    </a:schemeClr>
                  </a:solidFill>
                </a:ln>
              </a:rPr>
              <a:t>’</a:t>
            </a:r>
            <a:r>
              <a:rPr lang="ko-KR" altLang="en-US" sz="1600" dirty="0">
                <a:ln>
                  <a:solidFill>
                    <a:schemeClr val="accent1">
                      <a:alpha val="0"/>
                    </a:schemeClr>
                  </a:solidFill>
                </a:ln>
              </a:rPr>
              <a:t>에 대한 검색이 늘어남 </a:t>
            </a:r>
            <a:r>
              <a:rPr lang="en-US" altLang="ko-KR" sz="1600" dirty="0">
                <a:ln>
                  <a:solidFill>
                    <a:schemeClr val="accent1">
                      <a:alpha val="0"/>
                    </a:schemeClr>
                  </a:solidFill>
                </a:ln>
              </a:rPr>
              <a:t>[</a:t>
            </a:r>
            <a:r>
              <a:rPr lang="ko-KR" altLang="en-US" sz="1600" dirty="0">
                <a:ln>
                  <a:solidFill>
                    <a:schemeClr val="accent1">
                      <a:alpha val="0"/>
                    </a:schemeClr>
                  </a:solidFill>
                </a:ln>
              </a:rPr>
              <a:t>그림 </a:t>
            </a:r>
            <a:r>
              <a:rPr lang="en-US" altLang="ko-KR" sz="1600" dirty="0">
                <a:ln>
                  <a:solidFill>
                    <a:schemeClr val="accent1">
                      <a:alpha val="0"/>
                    </a:schemeClr>
                  </a:solidFill>
                </a:ln>
              </a:rPr>
              <a:t>8]</a:t>
            </a:r>
            <a:endParaRPr lang="ko-KR" altLang="en-US" sz="1600" dirty="0">
              <a:ln>
                <a:solidFill>
                  <a:schemeClr val="accent1">
                    <a:alpha val="0"/>
                  </a:schemeClr>
                </a:solidFill>
              </a:ln>
            </a:endParaRPr>
          </a:p>
        </p:txBody>
      </p:sp>
    </p:spTree>
    <p:extLst>
      <p:ext uri="{BB962C8B-B14F-4D97-AF65-F5344CB8AC3E}">
        <p14:creationId xmlns:p14="http://schemas.microsoft.com/office/powerpoint/2010/main" val="1900077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3">
            <a:extLst>
              <a:ext uri="{FF2B5EF4-FFF2-40B4-BE49-F238E27FC236}">
                <a16:creationId xmlns:a16="http://schemas.microsoft.com/office/drawing/2014/main" id="{17C37D47-1895-773D-3328-4248A53C0AF9}"/>
              </a:ext>
            </a:extLst>
          </p:cNvPr>
          <p:cNvPicPr>
            <a:picLocks noChangeAspect="1"/>
          </p:cNvPicPr>
          <p:nvPr/>
        </p:nvPicPr>
        <p:blipFill>
          <a:blip r:embed="rId2"/>
          <a:stretch>
            <a:fillRect/>
          </a:stretch>
        </p:blipFill>
        <p:spPr>
          <a:xfrm>
            <a:off x="932919" y="2625149"/>
            <a:ext cx="4029298" cy="3172984"/>
          </a:xfrm>
          <a:prstGeom prst="rect">
            <a:avLst/>
          </a:prstGeom>
          <a:noFill/>
          <a:ln>
            <a:noFill/>
          </a:ln>
          <a:effectLst/>
        </p:spPr>
      </p:pic>
      <p:sp>
        <p:nvSpPr>
          <p:cNvPr id="5" name="TextBox 4">
            <a:extLst>
              <a:ext uri="{FF2B5EF4-FFF2-40B4-BE49-F238E27FC236}">
                <a16:creationId xmlns:a16="http://schemas.microsoft.com/office/drawing/2014/main" id="{80421C64-DD73-D270-E8CD-9CEAF33FBB0D}"/>
              </a:ext>
            </a:extLst>
          </p:cNvPr>
          <p:cNvSpPr txBox="1"/>
          <p:nvPr/>
        </p:nvSpPr>
        <p:spPr>
          <a:xfrm>
            <a:off x="591595" y="6468879"/>
            <a:ext cx="4711946" cy="307777"/>
          </a:xfrm>
          <a:prstGeom prst="rect">
            <a:avLst/>
          </a:prstGeom>
          <a:noFill/>
        </p:spPr>
        <p:txBody>
          <a:bodyPr wrap="square">
            <a:spAutoFit/>
          </a:bodyPr>
          <a:lstStyle/>
          <a:p>
            <a:r>
              <a:rPr lang="en-US" altLang="ko-KR" sz="1400" dirty="0">
                <a:ln>
                  <a:solidFill>
                    <a:schemeClr val="accent1">
                      <a:alpha val="0"/>
                    </a:schemeClr>
                  </a:solidFill>
                </a:ln>
              </a:rPr>
              <a:t>[</a:t>
            </a:r>
            <a:r>
              <a:rPr lang="ko-KR" altLang="en-US" sz="1400" dirty="0">
                <a:ln>
                  <a:solidFill>
                    <a:schemeClr val="accent1">
                      <a:alpha val="0"/>
                    </a:schemeClr>
                  </a:solidFill>
                </a:ln>
              </a:rPr>
              <a:t>그림 </a:t>
            </a:r>
            <a:r>
              <a:rPr lang="en-US" altLang="ko-KR" sz="1400" dirty="0">
                <a:ln>
                  <a:solidFill>
                    <a:schemeClr val="accent1">
                      <a:alpha val="0"/>
                    </a:schemeClr>
                  </a:solidFill>
                </a:ln>
              </a:rPr>
              <a:t>9] </a:t>
            </a:r>
            <a:r>
              <a:rPr lang="ko-KR" altLang="en-US" sz="1400" dirty="0">
                <a:ln>
                  <a:solidFill>
                    <a:schemeClr val="accent1">
                      <a:alpha val="0"/>
                    </a:schemeClr>
                  </a:solidFill>
                </a:ln>
              </a:rPr>
              <a:t>복합명사 분해</a:t>
            </a:r>
            <a:r>
              <a:rPr lang="en-US" altLang="ko-KR" sz="1400" dirty="0">
                <a:ln>
                  <a:solidFill>
                    <a:schemeClr val="accent1">
                      <a:alpha val="0"/>
                    </a:schemeClr>
                  </a:solidFill>
                </a:ln>
              </a:rPr>
              <a:t>: </a:t>
            </a:r>
            <a:r>
              <a:rPr lang="ko-KR" altLang="en-US" sz="1400" dirty="0">
                <a:ln>
                  <a:solidFill>
                    <a:schemeClr val="accent1">
                      <a:alpha val="0"/>
                    </a:schemeClr>
                  </a:solidFill>
                </a:ln>
              </a:rPr>
              <a:t>복합명사 분해 후 인덱스의 변화</a:t>
            </a:r>
          </a:p>
        </p:txBody>
      </p:sp>
      <p:sp>
        <p:nvSpPr>
          <p:cNvPr id="2" name="TextBox 1">
            <a:extLst>
              <a:ext uri="{FF2B5EF4-FFF2-40B4-BE49-F238E27FC236}">
                <a16:creationId xmlns:a16="http://schemas.microsoft.com/office/drawing/2014/main" id="{2B04AF95-5790-006A-0C21-4480B397B57F}"/>
              </a:ext>
            </a:extLst>
          </p:cNvPr>
          <p:cNvSpPr txBox="1"/>
          <p:nvPr/>
        </p:nvSpPr>
        <p:spPr>
          <a:xfrm>
            <a:off x="60058" y="163200"/>
            <a:ext cx="3122971" cy="461665"/>
          </a:xfrm>
          <a:prstGeom prst="rect">
            <a:avLst/>
          </a:prstGeom>
          <a:noFill/>
        </p:spPr>
        <p:txBody>
          <a:bodyPr wrap="none" rtlCol="0">
            <a:spAutoFit/>
          </a:bodyPr>
          <a:lstStyle/>
          <a:p>
            <a:r>
              <a:rPr lang="en-US" altLang="ko-KR" sz="2400" b="1" dirty="0">
                <a:ln>
                  <a:solidFill>
                    <a:schemeClr val="accent1">
                      <a:alpha val="0"/>
                    </a:schemeClr>
                  </a:solidFill>
                </a:ln>
                <a:latin typeface="+mj-lt"/>
              </a:rPr>
              <a:t>3. </a:t>
            </a:r>
            <a:r>
              <a:rPr lang="ko-KR" altLang="en-US" sz="2400" b="1" dirty="0">
                <a:ln>
                  <a:solidFill>
                    <a:schemeClr val="accent1">
                      <a:alpha val="0"/>
                    </a:schemeClr>
                  </a:solidFill>
                </a:ln>
                <a:latin typeface="+mj-lt"/>
              </a:rPr>
              <a:t>검색시스템의 개선</a:t>
            </a:r>
          </a:p>
        </p:txBody>
      </p:sp>
      <p:cxnSp>
        <p:nvCxnSpPr>
          <p:cNvPr id="6" name="직선 연결선 5">
            <a:extLst>
              <a:ext uri="{FF2B5EF4-FFF2-40B4-BE49-F238E27FC236}">
                <a16:creationId xmlns:a16="http://schemas.microsoft.com/office/drawing/2014/main" id="{AE6631D3-CFC8-D3D4-3777-6431C3B021A5}"/>
              </a:ext>
            </a:extLst>
          </p:cNvPr>
          <p:cNvCxnSpPr>
            <a:cxnSpLocks/>
            <a:stCxn id="2" idx="3"/>
          </p:cNvCxnSpPr>
          <p:nvPr/>
        </p:nvCxnSpPr>
        <p:spPr>
          <a:xfrm flipV="1">
            <a:off x="3183029" y="389121"/>
            <a:ext cx="9048401"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18A356-03BE-2317-F517-005928A9B76B}"/>
              </a:ext>
            </a:extLst>
          </p:cNvPr>
          <p:cNvSpPr txBox="1"/>
          <p:nvPr/>
        </p:nvSpPr>
        <p:spPr>
          <a:xfrm>
            <a:off x="-27028" y="750826"/>
            <a:ext cx="6364514" cy="369332"/>
          </a:xfrm>
          <a:prstGeom prst="rect">
            <a:avLst/>
          </a:prstGeom>
          <a:solidFill>
            <a:schemeClr val="bg1">
              <a:lumMod val="85000"/>
            </a:schemeClr>
          </a:solidFill>
        </p:spPr>
        <p:txBody>
          <a:bodyPr wrap="square">
            <a:spAutoFit/>
          </a:bodyPr>
          <a:lstStyle/>
          <a:p>
            <a:pPr marL="623888" indent="-260350">
              <a:buFont typeface="Wingdings" panose="05000000000000000000" pitchFamily="2" charset="2"/>
              <a:buChar char="v"/>
            </a:pPr>
            <a:r>
              <a:rPr lang="ko-KR" altLang="en-US" dirty="0">
                <a:ln>
                  <a:solidFill>
                    <a:schemeClr val="accent1">
                      <a:alpha val="0"/>
                    </a:schemeClr>
                  </a:solidFill>
                </a:ln>
                <a:latin typeface="+mj-lt"/>
              </a:rPr>
              <a:t>복합명사 분해</a:t>
            </a:r>
          </a:p>
        </p:txBody>
      </p:sp>
      <p:pic>
        <p:nvPicPr>
          <p:cNvPr id="10" name="그림 9">
            <a:extLst>
              <a:ext uri="{FF2B5EF4-FFF2-40B4-BE49-F238E27FC236}">
                <a16:creationId xmlns:a16="http://schemas.microsoft.com/office/drawing/2014/main" id="{71E66DCD-362D-8F1F-C02C-9972AE51C95D}"/>
              </a:ext>
            </a:extLst>
          </p:cNvPr>
          <p:cNvPicPr>
            <a:picLocks noChangeAspect="1"/>
          </p:cNvPicPr>
          <p:nvPr/>
        </p:nvPicPr>
        <p:blipFill rotWithShape="1">
          <a:blip r:embed="rId3"/>
          <a:srcRect t="18666"/>
          <a:stretch/>
        </p:blipFill>
        <p:spPr>
          <a:xfrm>
            <a:off x="6167018" y="3486805"/>
            <a:ext cx="4914496" cy="2982074"/>
          </a:xfrm>
          <a:prstGeom prst="rect">
            <a:avLst/>
          </a:prstGeom>
        </p:spPr>
      </p:pic>
      <p:cxnSp>
        <p:nvCxnSpPr>
          <p:cNvPr id="11" name="직선 연결선 10">
            <a:extLst>
              <a:ext uri="{FF2B5EF4-FFF2-40B4-BE49-F238E27FC236}">
                <a16:creationId xmlns:a16="http://schemas.microsoft.com/office/drawing/2014/main" id="{ACBFC974-C062-0EE6-A2B9-133FF3772A0A}"/>
              </a:ext>
            </a:extLst>
          </p:cNvPr>
          <p:cNvCxnSpPr>
            <a:cxnSpLocks/>
          </p:cNvCxnSpPr>
          <p:nvPr/>
        </p:nvCxnSpPr>
        <p:spPr>
          <a:xfrm>
            <a:off x="5644865" y="2422199"/>
            <a:ext cx="0" cy="3933372"/>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그림 15">
            <a:extLst>
              <a:ext uri="{FF2B5EF4-FFF2-40B4-BE49-F238E27FC236}">
                <a16:creationId xmlns:a16="http://schemas.microsoft.com/office/drawing/2014/main" id="{073DE02B-BDE0-17BA-0C9F-1F0A12CDACA7}"/>
              </a:ext>
            </a:extLst>
          </p:cNvPr>
          <p:cNvPicPr>
            <a:picLocks noChangeAspect="1"/>
          </p:cNvPicPr>
          <p:nvPr/>
        </p:nvPicPr>
        <p:blipFill>
          <a:blip r:embed="rId4"/>
          <a:stretch>
            <a:fillRect/>
          </a:stretch>
        </p:blipFill>
        <p:spPr>
          <a:xfrm>
            <a:off x="6293717" y="1959340"/>
            <a:ext cx="4929139" cy="1469660"/>
          </a:xfrm>
          <a:prstGeom prst="rect">
            <a:avLst/>
          </a:prstGeom>
        </p:spPr>
      </p:pic>
      <p:sp>
        <p:nvSpPr>
          <p:cNvPr id="15" name="TextBox 14">
            <a:extLst>
              <a:ext uri="{FF2B5EF4-FFF2-40B4-BE49-F238E27FC236}">
                <a16:creationId xmlns:a16="http://schemas.microsoft.com/office/drawing/2014/main" id="{CE18AC6C-575F-6402-07C0-1DC8D4D76C5D}"/>
              </a:ext>
            </a:extLst>
          </p:cNvPr>
          <p:cNvSpPr txBox="1"/>
          <p:nvPr/>
        </p:nvSpPr>
        <p:spPr>
          <a:xfrm>
            <a:off x="5889625" y="6460471"/>
            <a:ext cx="5994400" cy="307777"/>
          </a:xfrm>
          <a:prstGeom prst="rect">
            <a:avLst/>
          </a:prstGeom>
          <a:noFill/>
        </p:spPr>
        <p:txBody>
          <a:bodyPr wrap="square">
            <a:spAutoFit/>
          </a:bodyPr>
          <a:lstStyle/>
          <a:p>
            <a:pPr algn="ctr"/>
            <a:r>
              <a:rPr lang="en-US" altLang="ko-KR" sz="1400" dirty="0">
                <a:ln>
                  <a:solidFill>
                    <a:schemeClr val="accent1">
                      <a:alpha val="0"/>
                    </a:schemeClr>
                  </a:solidFill>
                </a:ln>
              </a:rPr>
              <a:t>[</a:t>
            </a:r>
            <a:r>
              <a:rPr lang="ko-KR" altLang="en-US" sz="1400" dirty="0">
                <a:ln>
                  <a:solidFill>
                    <a:schemeClr val="accent1">
                      <a:alpha val="0"/>
                    </a:schemeClr>
                  </a:solidFill>
                </a:ln>
              </a:rPr>
              <a:t>그림 </a:t>
            </a:r>
            <a:r>
              <a:rPr lang="en-US" altLang="ko-KR" sz="1400" dirty="0">
                <a:ln>
                  <a:solidFill>
                    <a:schemeClr val="accent1">
                      <a:alpha val="0"/>
                    </a:schemeClr>
                  </a:solidFill>
                </a:ln>
              </a:rPr>
              <a:t>10] </a:t>
            </a:r>
            <a:r>
              <a:rPr lang="ko-KR" altLang="en-US" sz="1400" dirty="0">
                <a:ln>
                  <a:solidFill>
                    <a:schemeClr val="accent1">
                      <a:alpha val="0"/>
                    </a:schemeClr>
                  </a:solidFill>
                </a:ln>
              </a:rPr>
              <a:t>복합명사 분해 적용 예</a:t>
            </a:r>
            <a:r>
              <a:rPr lang="en-US" altLang="ko-KR" sz="1400" dirty="0">
                <a:ln>
                  <a:solidFill>
                    <a:schemeClr val="accent1">
                      <a:alpha val="0"/>
                    </a:schemeClr>
                  </a:solidFill>
                </a:ln>
              </a:rPr>
              <a:t>: ‘</a:t>
            </a:r>
            <a:r>
              <a:rPr lang="ko-KR" altLang="en-US" sz="1400" dirty="0" err="1">
                <a:ln>
                  <a:solidFill>
                    <a:schemeClr val="accent1">
                      <a:alpha val="0"/>
                    </a:schemeClr>
                  </a:solidFill>
                </a:ln>
              </a:rPr>
              <a:t>응집물질물리이론’의</a:t>
            </a:r>
            <a:r>
              <a:rPr lang="ko-KR" altLang="en-US" sz="1400" dirty="0">
                <a:ln>
                  <a:solidFill>
                    <a:schemeClr val="accent1">
                      <a:alpha val="0"/>
                    </a:schemeClr>
                  </a:solidFill>
                </a:ln>
              </a:rPr>
              <a:t> 검색 결과 비교</a:t>
            </a:r>
          </a:p>
        </p:txBody>
      </p:sp>
      <p:sp>
        <p:nvSpPr>
          <p:cNvPr id="17" name="TextBox 16">
            <a:extLst>
              <a:ext uri="{FF2B5EF4-FFF2-40B4-BE49-F238E27FC236}">
                <a16:creationId xmlns:a16="http://schemas.microsoft.com/office/drawing/2014/main" id="{7A68F364-4862-C780-3C43-6C756E0A50A9}"/>
              </a:ext>
            </a:extLst>
          </p:cNvPr>
          <p:cNvSpPr txBox="1"/>
          <p:nvPr/>
        </p:nvSpPr>
        <p:spPr>
          <a:xfrm>
            <a:off x="307975" y="1285831"/>
            <a:ext cx="11576050" cy="338554"/>
          </a:xfrm>
          <a:prstGeom prst="rect">
            <a:avLst/>
          </a:prstGeom>
          <a:noFill/>
        </p:spPr>
        <p:txBody>
          <a:bodyPr wrap="square">
            <a:spAutoFit/>
          </a:bodyPr>
          <a:lstStyle/>
          <a:p>
            <a:pPr marL="261938" lvl="1" indent="-261938">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개선 후</a:t>
            </a:r>
            <a:r>
              <a:rPr lang="en-US" altLang="ko-KR" sz="1600" dirty="0">
                <a:ln>
                  <a:solidFill>
                    <a:schemeClr val="accent1">
                      <a:alpha val="0"/>
                    </a:schemeClr>
                  </a:solidFill>
                </a:ln>
              </a:rPr>
              <a:t>) </a:t>
            </a:r>
            <a:r>
              <a:rPr lang="ko-KR" altLang="en-US" sz="1600" dirty="0">
                <a:ln>
                  <a:solidFill>
                    <a:schemeClr val="accent1">
                      <a:alpha val="0"/>
                    </a:schemeClr>
                  </a:solidFill>
                </a:ln>
              </a:rPr>
              <a:t>‘응집물질물리’</a:t>
            </a:r>
            <a:r>
              <a:rPr lang="en-US" altLang="ko-KR" sz="1600" dirty="0">
                <a:ln>
                  <a:solidFill>
                    <a:schemeClr val="accent1">
                      <a:alpha val="0"/>
                    </a:schemeClr>
                  </a:solidFill>
                </a:ln>
              </a:rPr>
              <a:t>, ‘</a:t>
            </a:r>
            <a:r>
              <a:rPr lang="ko-KR" altLang="en-US" sz="1600" dirty="0" err="1">
                <a:ln>
                  <a:solidFill>
                    <a:schemeClr val="accent1">
                      <a:alpha val="0"/>
                    </a:schemeClr>
                  </a:solidFill>
                </a:ln>
              </a:rPr>
              <a:t>응집물질’과</a:t>
            </a:r>
            <a:r>
              <a:rPr lang="ko-KR" altLang="en-US" sz="1600" dirty="0">
                <a:ln>
                  <a:solidFill>
                    <a:schemeClr val="accent1">
                      <a:alpha val="0"/>
                    </a:schemeClr>
                  </a:solidFill>
                </a:ln>
              </a:rPr>
              <a:t> 같은 데이터들도 검색됨 </a:t>
            </a:r>
            <a:r>
              <a:rPr lang="en-US" altLang="ko-KR" sz="1600" dirty="0">
                <a:ln>
                  <a:solidFill>
                    <a:schemeClr val="accent1">
                      <a:alpha val="0"/>
                    </a:schemeClr>
                  </a:solidFill>
                </a:ln>
              </a:rPr>
              <a:t>[</a:t>
            </a:r>
            <a:r>
              <a:rPr lang="ko-KR" altLang="en-US" sz="1600" dirty="0">
                <a:ln>
                  <a:solidFill>
                    <a:schemeClr val="accent1">
                      <a:alpha val="0"/>
                    </a:schemeClr>
                  </a:solidFill>
                </a:ln>
              </a:rPr>
              <a:t>그림 </a:t>
            </a:r>
            <a:r>
              <a:rPr lang="en-US" altLang="ko-KR" sz="1600" dirty="0">
                <a:ln>
                  <a:solidFill>
                    <a:schemeClr val="accent1">
                      <a:alpha val="0"/>
                    </a:schemeClr>
                  </a:solidFill>
                </a:ln>
              </a:rPr>
              <a:t>10]</a:t>
            </a:r>
            <a:endParaRPr lang="ko-KR" altLang="en-US" sz="1600" dirty="0">
              <a:ln>
                <a:solidFill>
                  <a:schemeClr val="accent1">
                    <a:alpha val="0"/>
                  </a:schemeClr>
                </a:solidFill>
              </a:ln>
            </a:endParaRPr>
          </a:p>
        </p:txBody>
      </p:sp>
      <p:sp>
        <p:nvSpPr>
          <p:cNvPr id="20" name="TextBox 19">
            <a:extLst>
              <a:ext uri="{FF2B5EF4-FFF2-40B4-BE49-F238E27FC236}">
                <a16:creationId xmlns:a16="http://schemas.microsoft.com/office/drawing/2014/main" id="{B2ACA059-8BBA-1A85-0E37-4E713F0596EF}"/>
              </a:ext>
            </a:extLst>
          </p:cNvPr>
          <p:cNvSpPr txBox="1"/>
          <p:nvPr/>
        </p:nvSpPr>
        <p:spPr>
          <a:xfrm>
            <a:off x="9775602" y="1854521"/>
            <a:ext cx="1671921" cy="307777"/>
          </a:xfrm>
          <a:prstGeom prst="rect">
            <a:avLst/>
          </a:prstGeom>
          <a:solidFill>
            <a:srgbClr val="FFBDD6"/>
          </a:solidFill>
        </p:spPr>
        <p:txBody>
          <a:bodyPr wrap="square">
            <a:spAutoFit/>
          </a:bodyPr>
          <a:lstStyle/>
          <a:p>
            <a:pPr algn="ctr"/>
            <a:r>
              <a:rPr lang="ko-KR" altLang="en-US" sz="1400" b="1" dirty="0" err="1">
                <a:ln>
                  <a:solidFill>
                    <a:schemeClr val="accent1">
                      <a:alpha val="0"/>
                    </a:schemeClr>
                  </a:solidFill>
                </a:ln>
              </a:rPr>
              <a:t>산단</a:t>
            </a:r>
            <a:r>
              <a:rPr lang="ko-KR" altLang="en-US" sz="1400" b="1" dirty="0">
                <a:ln>
                  <a:solidFill>
                    <a:schemeClr val="accent1">
                      <a:alpha val="0"/>
                    </a:schemeClr>
                  </a:solidFill>
                </a:ln>
              </a:rPr>
              <a:t> 검색 시스템</a:t>
            </a:r>
          </a:p>
        </p:txBody>
      </p:sp>
      <p:sp>
        <p:nvSpPr>
          <p:cNvPr id="21" name="TextBox 20">
            <a:extLst>
              <a:ext uri="{FF2B5EF4-FFF2-40B4-BE49-F238E27FC236}">
                <a16:creationId xmlns:a16="http://schemas.microsoft.com/office/drawing/2014/main" id="{F8029E10-A3B4-1D20-6869-BEEE8C6DFB71}"/>
              </a:ext>
            </a:extLst>
          </p:cNvPr>
          <p:cNvSpPr txBox="1"/>
          <p:nvPr/>
        </p:nvSpPr>
        <p:spPr>
          <a:xfrm>
            <a:off x="9775606" y="3472518"/>
            <a:ext cx="1671917" cy="307777"/>
          </a:xfrm>
          <a:prstGeom prst="rect">
            <a:avLst/>
          </a:prstGeom>
          <a:solidFill>
            <a:srgbClr val="FFB871"/>
          </a:solidFill>
        </p:spPr>
        <p:txBody>
          <a:bodyPr wrap="square">
            <a:spAutoFit/>
          </a:bodyPr>
          <a:lstStyle/>
          <a:p>
            <a:pPr algn="ctr"/>
            <a:r>
              <a:rPr lang="ko-KR" altLang="en-US" sz="1400" b="1" dirty="0">
                <a:ln>
                  <a:solidFill>
                    <a:schemeClr val="accent1">
                      <a:alpha val="0"/>
                    </a:schemeClr>
                  </a:solidFill>
                </a:ln>
              </a:rPr>
              <a:t>개선 후</a:t>
            </a:r>
          </a:p>
        </p:txBody>
      </p:sp>
    </p:spTree>
    <p:extLst>
      <p:ext uri="{BB962C8B-B14F-4D97-AF65-F5344CB8AC3E}">
        <p14:creationId xmlns:p14="http://schemas.microsoft.com/office/powerpoint/2010/main" val="1010493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C7A7D4-BC35-761E-0796-CC333A2C88EA}"/>
              </a:ext>
            </a:extLst>
          </p:cNvPr>
          <p:cNvSpPr txBox="1"/>
          <p:nvPr/>
        </p:nvSpPr>
        <p:spPr>
          <a:xfrm>
            <a:off x="60058" y="163200"/>
            <a:ext cx="3122971" cy="461665"/>
          </a:xfrm>
          <a:prstGeom prst="rect">
            <a:avLst/>
          </a:prstGeom>
          <a:noFill/>
        </p:spPr>
        <p:txBody>
          <a:bodyPr wrap="none" rtlCol="0">
            <a:spAutoFit/>
          </a:bodyPr>
          <a:lstStyle/>
          <a:p>
            <a:r>
              <a:rPr lang="en-US" altLang="ko-KR" sz="2400" b="1" dirty="0">
                <a:ln>
                  <a:solidFill>
                    <a:schemeClr val="accent1">
                      <a:alpha val="0"/>
                    </a:schemeClr>
                  </a:solidFill>
                </a:ln>
                <a:latin typeface="+mj-lt"/>
              </a:rPr>
              <a:t>3. </a:t>
            </a:r>
            <a:r>
              <a:rPr lang="ko-KR" altLang="en-US" sz="2400" b="1" dirty="0">
                <a:ln>
                  <a:solidFill>
                    <a:schemeClr val="accent1">
                      <a:alpha val="0"/>
                    </a:schemeClr>
                  </a:solidFill>
                </a:ln>
                <a:latin typeface="+mj-lt"/>
              </a:rPr>
              <a:t>검색시스템의 개선</a:t>
            </a:r>
          </a:p>
        </p:txBody>
      </p:sp>
      <p:cxnSp>
        <p:nvCxnSpPr>
          <p:cNvPr id="5" name="직선 연결선 4">
            <a:extLst>
              <a:ext uri="{FF2B5EF4-FFF2-40B4-BE49-F238E27FC236}">
                <a16:creationId xmlns:a16="http://schemas.microsoft.com/office/drawing/2014/main" id="{0DCFB716-BC5F-FCB2-A312-B5A25040E42B}"/>
              </a:ext>
            </a:extLst>
          </p:cNvPr>
          <p:cNvCxnSpPr>
            <a:cxnSpLocks/>
            <a:stCxn id="3" idx="3"/>
          </p:cNvCxnSpPr>
          <p:nvPr/>
        </p:nvCxnSpPr>
        <p:spPr>
          <a:xfrm flipV="1">
            <a:off x="3183029" y="389121"/>
            <a:ext cx="9048401"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81E3FD-7FFF-F1AC-BD81-A27CFB0C215E}"/>
              </a:ext>
            </a:extLst>
          </p:cNvPr>
          <p:cNvSpPr txBox="1"/>
          <p:nvPr/>
        </p:nvSpPr>
        <p:spPr>
          <a:xfrm>
            <a:off x="-27028" y="750826"/>
            <a:ext cx="6364514" cy="369332"/>
          </a:xfrm>
          <a:prstGeom prst="rect">
            <a:avLst/>
          </a:prstGeom>
          <a:solidFill>
            <a:schemeClr val="bg1">
              <a:lumMod val="85000"/>
            </a:schemeClr>
          </a:solidFill>
        </p:spPr>
        <p:txBody>
          <a:bodyPr wrap="square">
            <a:spAutoFit/>
          </a:bodyPr>
          <a:lstStyle/>
          <a:p>
            <a:pPr marL="623888" indent="-260350">
              <a:buFont typeface="Wingdings" panose="05000000000000000000" pitchFamily="2" charset="2"/>
              <a:buChar char="v"/>
            </a:pPr>
            <a:r>
              <a:rPr lang="ko-KR" altLang="en-US" dirty="0">
                <a:ln>
                  <a:solidFill>
                    <a:schemeClr val="accent1">
                      <a:alpha val="0"/>
                    </a:schemeClr>
                  </a:solidFill>
                </a:ln>
                <a:latin typeface="+mj-lt"/>
              </a:rPr>
              <a:t>사용자 사전 도입 </a:t>
            </a:r>
            <a:r>
              <a:rPr lang="en-US" altLang="ko-KR" dirty="0">
                <a:ln>
                  <a:solidFill>
                    <a:schemeClr val="accent1">
                      <a:alpha val="0"/>
                    </a:schemeClr>
                  </a:solidFill>
                </a:ln>
                <a:latin typeface="+mj-lt"/>
              </a:rPr>
              <a:t>(</a:t>
            </a:r>
            <a:r>
              <a:rPr lang="ko-KR" altLang="en-US" dirty="0">
                <a:ln>
                  <a:solidFill>
                    <a:schemeClr val="accent1">
                      <a:alpha val="0"/>
                    </a:schemeClr>
                  </a:solidFill>
                </a:ln>
                <a:latin typeface="+mj-lt"/>
              </a:rPr>
              <a:t>약어</a:t>
            </a:r>
            <a:r>
              <a:rPr lang="en-US" altLang="ko-KR" dirty="0">
                <a:ln>
                  <a:solidFill>
                    <a:schemeClr val="accent1">
                      <a:alpha val="0"/>
                    </a:schemeClr>
                  </a:solidFill>
                </a:ln>
                <a:latin typeface="+mj-lt"/>
              </a:rPr>
              <a:t>/</a:t>
            </a:r>
            <a:r>
              <a:rPr lang="ko-KR" altLang="en-US" dirty="0">
                <a:ln>
                  <a:solidFill>
                    <a:schemeClr val="accent1">
                      <a:alpha val="0"/>
                    </a:schemeClr>
                  </a:solidFill>
                </a:ln>
                <a:latin typeface="+mj-lt"/>
              </a:rPr>
              <a:t>동의어 인식</a:t>
            </a:r>
            <a:r>
              <a:rPr lang="en-US" altLang="ko-KR" dirty="0">
                <a:ln>
                  <a:solidFill>
                    <a:schemeClr val="accent1">
                      <a:alpha val="0"/>
                    </a:schemeClr>
                  </a:solidFill>
                </a:ln>
                <a:latin typeface="+mj-lt"/>
              </a:rPr>
              <a:t>)</a:t>
            </a:r>
            <a:endParaRPr lang="ko-KR" altLang="en-US" dirty="0">
              <a:ln>
                <a:solidFill>
                  <a:schemeClr val="accent1">
                    <a:alpha val="0"/>
                  </a:schemeClr>
                </a:solidFill>
              </a:ln>
              <a:latin typeface="+mj-lt"/>
            </a:endParaRPr>
          </a:p>
        </p:txBody>
      </p:sp>
      <p:sp>
        <p:nvSpPr>
          <p:cNvPr id="2" name="TextBox 1">
            <a:extLst>
              <a:ext uri="{FF2B5EF4-FFF2-40B4-BE49-F238E27FC236}">
                <a16:creationId xmlns:a16="http://schemas.microsoft.com/office/drawing/2014/main" id="{66C9184F-09AF-B920-0925-316F979AB717}"/>
              </a:ext>
            </a:extLst>
          </p:cNvPr>
          <p:cNvSpPr txBox="1"/>
          <p:nvPr/>
        </p:nvSpPr>
        <p:spPr>
          <a:xfrm>
            <a:off x="307975" y="1285831"/>
            <a:ext cx="11576050" cy="338554"/>
          </a:xfrm>
          <a:prstGeom prst="rect">
            <a:avLst/>
          </a:prstGeom>
          <a:noFill/>
        </p:spPr>
        <p:txBody>
          <a:bodyPr wrap="square">
            <a:spAutoFit/>
          </a:bodyPr>
          <a:lstStyle/>
          <a:p>
            <a:pPr marL="261938" lvl="1" indent="-261938">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개선 후</a:t>
            </a:r>
            <a:r>
              <a:rPr lang="en-US" altLang="ko-KR" sz="1600" dirty="0">
                <a:ln>
                  <a:solidFill>
                    <a:schemeClr val="accent1">
                      <a:alpha val="0"/>
                    </a:schemeClr>
                  </a:solidFill>
                </a:ln>
              </a:rPr>
              <a:t>) </a:t>
            </a:r>
            <a:r>
              <a:rPr lang="ko-KR" altLang="en-US" sz="1600" dirty="0" err="1">
                <a:ln>
                  <a:solidFill>
                    <a:schemeClr val="accent1">
                      <a:alpha val="0"/>
                    </a:schemeClr>
                  </a:solidFill>
                </a:ln>
              </a:rPr>
              <a:t>머신러닝</a:t>
            </a:r>
            <a:r>
              <a:rPr lang="ko-KR" altLang="en-US" sz="1600" dirty="0">
                <a:ln>
                  <a:solidFill>
                    <a:schemeClr val="accent1">
                      <a:alpha val="0"/>
                    </a:schemeClr>
                  </a:solidFill>
                </a:ln>
              </a:rPr>
              <a:t> → 기계학습</a:t>
            </a:r>
            <a:r>
              <a:rPr lang="en-US" altLang="ko-KR" sz="1600" dirty="0">
                <a:ln>
                  <a:solidFill>
                    <a:schemeClr val="accent1">
                      <a:alpha val="0"/>
                    </a:schemeClr>
                  </a:solidFill>
                </a:ln>
              </a:rPr>
              <a:t>, </a:t>
            </a:r>
            <a:r>
              <a:rPr lang="ko-KR" altLang="en-US" sz="1600" dirty="0" err="1">
                <a:ln>
                  <a:solidFill>
                    <a:schemeClr val="accent1">
                      <a:alpha val="0"/>
                    </a:schemeClr>
                  </a:solidFill>
                </a:ln>
              </a:rPr>
              <a:t>딥네트워크</a:t>
            </a:r>
            <a:r>
              <a:rPr lang="ko-KR" altLang="en-US" sz="1600" dirty="0">
                <a:ln>
                  <a:solidFill>
                    <a:schemeClr val="accent1">
                      <a:alpha val="0"/>
                    </a:schemeClr>
                  </a:solidFill>
                </a:ln>
              </a:rPr>
              <a:t> → 딥러닝</a:t>
            </a:r>
            <a:r>
              <a:rPr lang="en-US" altLang="ko-KR" sz="1600" dirty="0">
                <a:ln>
                  <a:solidFill>
                    <a:schemeClr val="accent1">
                      <a:alpha val="0"/>
                    </a:schemeClr>
                  </a:solidFill>
                </a:ln>
              </a:rPr>
              <a:t>/</a:t>
            </a:r>
            <a:r>
              <a:rPr lang="ko-KR" altLang="en-US" sz="1600" dirty="0">
                <a:ln>
                  <a:solidFill>
                    <a:schemeClr val="accent1">
                      <a:alpha val="0"/>
                    </a:schemeClr>
                  </a:solidFill>
                </a:ln>
              </a:rPr>
              <a:t>심층학습 검색 가능 </a:t>
            </a:r>
            <a:r>
              <a:rPr lang="en-US" altLang="ko-KR" sz="1600" dirty="0">
                <a:ln>
                  <a:solidFill>
                    <a:schemeClr val="accent1">
                      <a:alpha val="0"/>
                    </a:schemeClr>
                  </a:solidFill>
                </a:ln>
              </a:rPr>
              <a:t>[</a:t>
            </a:r>
            <a:r>
              <a:rPr lang="ko-KR" altLang="en-US" sz="1600" dirty="0">
                <a:ln>
                  <a:solidFill>
                    <a:schemeClr val="accent1">
                      <a:alpha val="0"/>
                    </a:schemeClr>
                  </a:solidFill>
                </a:ln>
              </a:rPr>
              <a:t>그림 </a:t>
            </a:r>
            <a:r>
              <a:rPr lang="en-US" altLang="ko-KR" sz="1600" dirty="0">
                <a:ln>
                  <a:solidFill>
                    <a:schemeClr val="accent1">
                      <a:alpha val="0"/>
                    </a:schemeClr>
                  </a:solidFill>
                </a:ln>
              </a:rPr>
              <a:t>11]</a:t>
            </a:r>
            <a:endParaRPr lang="ko-KR" altLang="en-US" sz="1600" dirty="0">
              <a:ln>
                <a:solidFill>
                  <a:schemeClr val="accent1">
                    <a:alpha val="0"/>
                  </a:schemeClr>
                </a:solidFill>
              </a:ln>
            </a:endParaRPr>
          </a:p>
        </p:txBody>
      </p:sp>
      <p:pic>
        <p:nvPicPr>
          <p:cNvPr id="8" name="그림 7">
            <a:extLst>
              <a:ext uri="{FF2B5EF4-FFF2-40B4-BE49-F238E27FC236}">
                <a16:creationId xmlns:a16="http://schemas.microsoft.com/office/drawing/2014/main" id="{E2457587-2454-7855-E90F-139CA478A198}"/>
              </a:ext>
            </a:extLst>
          </p:cNvPr>
          <p:cNvPicPr>
            <a:picLocks noChangeAspect="1"/>
          </p:cNvPicPr>
          <p:nvPr/>
        </p:nvPicPr>
        <p:blipFill>
          <a:blip r:embed="rId2"/>
          <a:stretch>
            <a:fillRect/>
          </a:stretch>
        </p:blipFill>
        <p:spPr>
          <a:xfrm>
            <a:off x="620505" y="1774290"/>
            <a:ext cx="5246497" cy="1449748"/>
          </a:xfrm>
          <a:prstGeom prst="rect">
            <a:avLst/>
          </a:prstGeom>
        </p:spPr>
      </p:pic>
      <p:cxnSp>
        <p:nvCxnSpPr>
          <p:cNvPr id="11" name="직선 연결선 10">
            <a:extLst>
              <a:ext uri="{FF2B5EF4-FFF2-40B4-BE49-F238E27FC236}">
                <a16:creationId xmlns:a16="http://schemas.microsoft.com/office/drawing/2014/main" id="{6B975062-CCEE-A0D9-DD38-6564B7391207}"/>
              </a:ext>
            </a:extLst>
          </p:cNvPr>
          <p:cNvCxnSpPr>
            <a:cxnSpLocks/>
          </p:cNvCxnSpPr>
          <p:nvPr/>
        </p:nvCxnSpPr>
        <p:spPr>
          <a:xfrm>
            <a:off x="6087277" y="1816100"/>
            <a:ext cx="0" cy="4450571"/>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8" name="그림 17">
            <a:extLst>
              <a:ext uri="{FF2B5EF4-FFF2-40B4-BE49-F238E27FC236}">
                <a16:creationId xmlns:a16="http://schemas.microsoft.com/office/drawing/2014/main" id="{CAEC7031-D2E8-77B0-3883-355B1D6A45EB}"/>
              </a:ext>
            </a:extLst>
          </p:cNvPr>
          <p:cNvPicPr>
            <a:picLocks noChangeAspect="1"/>
          </p:cNvPicPr>
          <p:nvPr/>
        </p:nvPicPr>
        <p:blipFill>
          <a:blip r:embed="rId3"/>
          <a:stretch>
            <a:fillRect/>
          </a:stretch>
        </p:blipFill>
        <p:spPr>
          <a:xfrm>
            <a:off x="6319015" y="1774290"/>
            <a:ext cx="5278796" cy="1591664"/>
          </a:xfrm>
          <a:prstGeom prst="rect">
            <a:avLst/>
          </a:prstGeom>
        </p:spPr>
      </p:pic>
      <p:pic>
        <p:nvPicPr>
          <p:cNvPr id="21" name="그림 20">
            <a:extLst>
              <a:ext uri="{FF2B5EF4-FFF2-40B4-BE49-F238E27FC236}">
                <a16:creationId xmlns:a16="http://schemas.microsoft.com/office/drawing/2014/main" id="{18156864-F614-68A9-1D03-F05B615A8C1A}"/>
              </a:ext>
            </a:extLst>
          </p:cNvPr>
          <p:cNvPicPr>
            <a:picLocks noChangeAspect="1"/>
          </p:cNvPicPr>
          <p:nvPr/>
        </p:nvPicPr>
        <p:blipFill rotWithShape="1">
          <a:blip r:embed="rId4"/>
          <a:srcRect t="4547"/>
          <a:stretch/>
        </p:blipFill>
        <p:spPr>
          <a:xfrm>
            <a:off x="802656" y="3307606"/>
            <a:ext cx="4882195" cy="3106790"/>
          </a:xfrm>
          <a:prstGeom prst="rect">
            <a:avLst/>
          </a:prstGeom>
        </p:spPr>
      </p:pic>
      <p:pic>
        <p:nvPicPr>
          <p:cNvPr id="25" name="그림 24">
            <a:extLst>
              <a:ext uri="{FF2B5EF4-FFF2-40B4-BE49-F238E27FC236}">
                <a16:creationId xmlns:a16="http://schemas.microsoft.com/office/drawing/2014/main" id="{A2ABA331-84E8-0FDA-8C6D-455C2C40196E}"/>
              </a:ext>
            </a:extLst>
          </p:cNvPr>
          <p:cNvPicPr>
            <a:picLocks noChangeAspect="1"/>
          </p:cNvPicPr>
          <p:nvPr/>
        </p:nvPicPr>
        <p:blipFill>
          <a:blip r:embed="rId5"/>
          <a:stretch>
            <a:fillRect/>
          </a:stretch>
        </p:blipFill>
        <p:spPr>
          <a:xfrm>
            <a:off x="6433350" y="3328350"/>
            <a:ext cx="5050126" cy="3206654"/>
          </a:xfrm>
          <a:prstGeom prst="rect">
            <a:avLst/>
          </a:prstGeom>
        </p:spPr>
      </p:pic>
      <p:sp>
        <p:nvSpPr>
          <p:cNvPr id="20" name="TextBox 19">
            <a:extLst>
              <a:ext uri="{FF2B5EF4-FFF2-40B4-BE49-F238E27FC236}">
                <a16:creationId xmlns:a16="http://schemas.microsoft.com/office/drawing/2014/main" id="{4720C786-AF2F-A69E-F214-4A6A204F895F}"/>
              </a:ext>
            </a:extLst>
          </p:cNvPr>
          <p:cNvSpPr txBox="1"/>
          <p:nvPr/>
        </p:nvSpPr>
        <p:spPr>
          <a:xfrm>
            <a:off x="3562214" y="6490110"/>
            <a:ext cx="5050125" cy="307777"/>
          </a:xfrm>
          <a:prstGeom prst="rect">
            <a:avLst/>
          </a:prstGeom>
          <a:noFill/>
        </p:spPr>
        <p:txBody>
          <a:bodyPr wrap="square">
            <a:spAutoFit/>
          </a:bodyPr>
          <a:lstStyle/>
          <a:p>
            <a:pPr algn="ctr"/>
            <a:r>
              <a:rPr lang="en-US" altLang="ko-KR" sz="1400" dirty="0">
                <a:ln>
                  <a:solidFill>
                    <a:schemeClr val="accent1">
                      <a:alpha val="0"/>
                    </a:schemeClr>
                  </a:solidFill>
                </a:ln>
              </a:rPr>
              <a:t>[</a:t>
            </a:r>
            <a:r>
              <a:rPr lang="ko-KR" altLang="en-US" sz="1400" dirty="0">
                <a:ln>
                  <a:solidFill>
                    <a:schemeClr val="accent1">
                      <a:alpha val="0"/>
                    </a:schemeClr>
                  </a:solidFill>
                </a:ln>
              </a:rPr>
              <a:t>그림 </a:t>
            </a:r>
            <a:r>
              <a:rPr lang="en-US" altLang="ko-KR" sz="1400" dirty="0">
                <a:ln>
                  <a:solidFill>
                    <a:schemeClr val="accent1">
                      <a:alpha val="0"/>
                    </a:schemeClr>
                  </a:solidFill>
                </a:ln>
              </a:rPr>
              <a:t>11] </a:t>
            </a:r>
            <a:r>
              <a:rPr lang="ko-KR" altLang="en-US" sz="1400" dirty="0">
                <a:ln>
                  <a:solidFill>
                    <a:schemeClr val="accent1">
                      <a:alpha val="0"/>
                    </a:schemeClr>
                  </a:solidFill>
                </a:ln>
              </a:rPr>
              <a:t>동의어 인식 예</a:t>
            </a:r>
            <a:r>
              <a:rPr lang="en-US" altLang="ko-KR" sz="1400" dirty="0">
                <a:ln>
                  <a:solidFill>
                    <a:schemeClr val="accent1">
                      <a:alpha val="0"/>
                    </a:schemeClr>
                  </a:solidFill>
                </a:ln>
              </a:rPr>
              <a:t>: ‘</a:t>
            </a:r>
            <a:r>
              <a:rPr lang="ko-KR" altLang="en-US" sz="1400" dirty="0" err="1">
                <a:ln>
                  <a:solidFill>
                    <a:schemeClr val="accent1">
                      <a:alpha val="0"/>
                    </a:schemeClr>
                  </a:solidFill>
                </a:ln>
              </a:rPr>
              <a:t>머신러닝</a:t>
            </a:r>
            <a:r>
              <a:rPr lang="en-US" altLang="ko-KR" sz="1400" dirty="0">
                <a:ln>
                  <a:solidFill>
                    <a:schemeClr val="accent1">
                      <a:alpha val="0"/>
                    </a:schemeClr>
                  </a:solidFill>
                </a:ln>
              </a:rPr>
              <a:t>’</a:t>
            </a:r>
            <a:r>
              <a:rPr lang="ko-KR" altLang="en-US" sz="1400" dirty="0">
                <a:ln>
                  <a:solidFill>
                    <a:schemeClr val="accent1">
                      <a:alpha val="0"/>
                    </a:schemeClr>
                  </a:solidFill>
                </a:ln>
              </a:rPr>
              <a:t>과</a:t>
            </a:r>
            <a:r>
              <a:rPr lang="en-US" altLang="ko-KR" sz="1400" dirty="0">
                <a:ln>
                  <a:solidFill>
                    <a:schemeClr val="accent1">
                      <a:alpha val="0"/>
                    </a:schemeClr>
                  </a:solidFill>
                </a:ln>
              </a:rPr>
              <a:t> ‘</a:t>
            </a:r>
            <a:r>
              <a:rPr lang="ko-KR" altLang="en-US" sz="1400" dirty="0" err="1">
                <a:ln>
                  <a:solidFill>
                    <a:schemeClr val="accent1">
                      <a:alpha val="0"/>
                    </a:schemeClr>
                  </a:solidFill>
                </a:ln>
              </a:rPr>
              <a:t>딥네트워크’의</a:t>
            </a:r>
            <a:r>
              <a:rPr lang="ko-KR" altLang="en-US" sz="1400" dirty="0">
                <a:ln>
                  <a:solidFill>
                    <a:schemeClr val="accent1">
                      <a:alpha val="0"/>
                    </a:schemeClr>
                  </a:solidFill>
                </a:ln>
              </a:rPr>
              <a:t> 검색 </a:t>
            </a:r>
          </a:p>
        </p:txBody>
      </p:sp>
      <p:sp>
        <p:nvSpPr>
          <p:cNvPr id="26" name="TextBox 25">
            <a:extLst>
              <a:ext uri="{FF2B5EF4-FFF2-40B4-BE49-F238E27FC236}">
                <a16:creationId xmlns:a16="http://schemas.microsoft.com/office/drawing/2014/main" id="{ECDAA4EE-F269-ABA4-F3B2-39E2824C0EEF}"/>
              </a:ext>
            </a:extLst>
          </p:cNvPr>
          <p:cNvSpPr txBox="1"/>
          <p:nvPr/>
        </p:nvSpPr>
        <p:spPr>
          <a:xfrm>
            <a:off x="4213881" y="1765621"/>
            <a:ext cx="1671921" cy="307777"/>
          </a:xfrm>
          <a:prstGeom prst="rect">
            <a:avLst/>
          </a:prstGeom>
          <a:solidFill>
            <a:srgbClr val="FFBDD6"/>
          </a:solidFill>
        </p:spPr>
        <p:txBody>
          <a:bodyPr wrap="square">
            <a:spAutoFit/>
          </a:bodyPr>
          <a:lstStyle/>
          <a:p>
            <a:pPr algn="ctr"/>
            <a:r>
              <a:rPr lang="ko-KR" altLang="en-US" sz="1400" b="1" dirty="0" err="1">
                <a:ln>
                  <a:solidFill>
                    <a:schemeClr val="accent1">
                      <a:alpha val="0"/>
                    </a:schemeClr>
                  </a:solidFill>
                </a:ln>
              </a:rPr>
              <a:t>산단</a:t>
            </a:r>
            <a:r>
              <a:rPr lang="ko-KR" altLang="en-US" sz="1400" b="1" dirty="0">
                <a:ln>
                  <a:solidFill>
                    <a:schemeClr val="accent1">
                      <a:alpha val="0"/>
                    </a:schemeClr>
                  </a:solidFill>
                </a:ln>
              </a:rPr>
              <a:t> 검색 시스템</a:t>
            </a:r>
          </a:p>
        </p:txBody>
      </p:sp>
      <p:sp>
        <p:nvSpPr>
          <p:cNvPr id="27" name="TextBox 26">
            <a:extLst>
              <a:ext uri="{FF2B5EF4-FFF2-40B4-BE49-F238E27FC236}">
                <a16:creationId xmlns:a16="http://schemas.microsoft.com/office/drawing/2014/main" id="{A903998C-1826-4CFB-2496-860EAA7B944C}"/>
              </a:ext>
            </a:extLst>
          </p:cNvPr>
          <p:cNvSpPr txBox="1"/>
          <p:nvPr/>
        </p:nvSpPr>
        <p:spPr>
          <a:xfrm>
            <a:off x="4213885" y="3383618"/>
            <a:ext cx="1671917" cy="307777"/>
          </a:xfrm>
          <a:prstGeom prst="rect">
            <a:avLst/>
          </a:prstGeom>
          <a:solidFill>
            <a:srgbClr val="FFB871"/>
          </a:solidFill>
        </p:spPr>
        <p:txBody>
          <a:bodyPr wrap="square">
            <a:spAutoFit/>
          </a:bodyPr>
          <a:lstStyle/>
          <a:p>
            <a:pPr algn="ctr"/>
            <a:r>
              <a:rPr lang="ko-KR" altLang="en-US" sz="1400" b="1" dirty="0">
                <a:ln>
                  <a:solidFill>
                    <a:schemeClr val="accent1">
                      <a:alpha val="0"/>
                    </a:schemeClr>
                  </a:solidFill>
                </a:ln>
              </a:rPr>
              <a:t>개선 후</a:t>
            </a:r>
          </a:p>
        </p:txBody>
      </p:sp>
      <p:sp>
        <p:nvSpPr>
          <p:cNvPr id="30" name="TextBox 29">
            <a:extLst>
              <a:ext uri="{FF2B5EF4-FFF2-40B4-BE49-F238E27FC236}">
                <a16:creationId xmlns:a16="http://schemas.microsoft.com/office/drawing/2014/main" id="{7691DDFB-03C3-0FD5-552A-3F4CAF8FBE87}"/>
              </a:ext>
            </a:extLst>
          </p:cNvPr>
          <p:cNvSpPr txBox="1"/>
          <p:nvPr/>
        </p:nvSpPr>
        <p:spPr>
          <a:xfrm>
            <a:off x="10335157" y="1765621"/>
            <a:ext cx="1671921" cy="307777"/>
          </a:xfrm>
          <a:prstGeom prst="rect">
            <a:avLst/>
          </a:prstGeom>
          <a:solidFill>
            <a:srgbClr val="FFBDD6"/>
          </a:solidFill>
        </p:spPr>
        <p:txBody>
          <a:bodyPr wrap="square">
            <a:spAutoFit/>
          </a:bodyPr>
          <a:lstStyle/>
          <a:p>
            <a:pPr algn="ctr"/>
            <a:r>
              <a:rPr lang="ko-KR" altLang="en-US" sz="1400" b="1" dirty="0" err="1">
                <a:ln>
                  <a:solidFill>
                    <a:schemeClr val="accent1">
                      <a:alpha val="0"/>
                    </a:schemeClr>
                  </a:solidFill>
                </a:ln>
              </a:rPr>
              <a:t>산단</a:t>
            </a:r>
            <a:r>
              <a:rPr lang="ko-KR" altLang="en-US" sz="1400" b="1" dirty="0">
                <a:ln>
                  <a:solidFill>
                    <a:schemeClr val="accent1">
                      <a:alpha val="0"/>
                    </a:schemeClr>
                  </a:solidFill>
                </a:ln>
              </a:rPr>
              <a:t> 검색 시스템</a:t>
            </a:r>
          </a:p>
        </p:txBody>
      </p:sp>
      <p:sp>
        <p:nvSpPr>
          <p:cNvPr id="31" name="TextBox 30">
            <a:extLst>
              <a:ext uri="{FF2B5EF4-FFF2-40B4-BE49-F238E27FC236}">
                <a16:creationId xmlns:a16="http://schemas.microsoft.com/office/drawing/2014/main" id="{E549859D-B882-EC6C-44C0-B9F53DE88B43}"/>
              </a:ext>
            </a:extLst>
          </p:cNvPr>
          <p:cNvSpPr txBox="1"/>
          <p:nvPr/>
        </p:nvSpPr>
        <p:spPr>
          <a:xfrm>
            <a:off x="10335161" y="3383618"/>
            <a:ext cx="1671917" cy="307777"/>
          </a:xfrm>
          <a:prstGeom prst="rect">
            <a:avLst/>
          </a:prstGeom>
          <a:solidFill>
            <a:srgbClr val="FFB871"/>
          </a:solidFill>
        </p:spPr>
        <p:txBody>
          <a:bodyPr wrap="square">
            <a:spAutoFit/>
          </a:bodyPr>
          <a:lstStyle/>
          <a:p>
            <a:pPr algn="ctr"/>
            <a:r>
              <a:rPr lang="ko-KR" altLang="en-US" sz="1400" b="1" dirty="0">
                <a:ln>
                  <a:solidFill>
                    <a:schemeClr val="accent1">
                      <a:alpha val="0"/>
                    </a:schemeClr>
                  </a:solidFill>
                </a:ln>
              </a:rPr>
              <a:t>개선 후</a:t>
            </a:r>
          </a:p>
        </p:txBody>
      </p:sp>
    </p:spTree>
    <p:extLst>
      <p:ext uri="{BB962C8B-B14F-4D97-AF65-F5344CB8AC3E}">
        <p14:creationId xmlns:p14="http://schemas.microsoft.com/office/powerpoint/2010/main" val="584656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852C0703-9644-2E67-F85E-1C80C9C29588}"/>
              </a:ext>
            </a:extLst>
          </p:cNvPr>
          <p:cNvGraphicFramePr>
            <a:graphicFrameLocks noGrp="1"/>
          </p:cNvGraphicFramePr>
          <p:nvPr>
            <p:extLst>
              <p:ext uri="{D42A27DB-BD31-4B8C-83A1-F6EECF244321}">
                <p14:modId xmlns:p14="http://schemas.microsoft.com/office/powerpoint/2010/main" val="2576264064"/>
              </p:ext>
            </p:extLst>
          </p:nvPr>
        </p:nvGraphicFramePr>
        <p:xfrm>
          <a:off x="3642169" y="2134705"/>
          <a:ext cx="1320800" cy="4088258"/>
        </p:xfrm>
        <a:graphic>
          <a:graphicData uri="http://schemas.openxmlformats.org/drawingml/2006/table">
            <a:tbl>
              <a:tblPr/>
              <a:tblGrid>
                <a:gridCol w="1320800">
                  <a:extLst>
                    <a:ext uri="{9D8B030D-6E8A-4147-A177-3AD203B41FA5}">
                      <a16:colId xmlns:a16="http://schemas.microsoft.com/office/drawing/2014/main" val="2449164834"/>
                    </a:ext>
                  </a:extLst>
                </a:gridCol>
              </a:tblGrid>
              <a:tr h="211455">
                <a:tc>
                  <a:txBody>
                    <a:bodyPr/>
                    <a:lstStyle/>
                    <a:p>
                      <a:pPr marL="0" marR="0" indent="0" algn="ctr" fontAlgn="base" latinLnBrk="0">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연구자</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727163343"/>
                  </a:ext>
                </a:extLst>
              </a:tr>
              <a:tr h="1025398">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연번</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기술분류 </a:t>
                      </a:r>
                      <a:r>
                        <a:rPr lang="en-US" altLang="ko-KR" sz="1200" kern="0" spc="0" dirty="0">
                          <a:ln>
                            <a:solidFill>
                              <a:schemeClr val="tx1">
                                <a:alpha val="0"/>
                              </a:schemeClr>
                            </a:solidFill>
                          </a:ln>
                          <a:solidFill>
                            <a:srgbClr val="000000"/>
                          </a:solidFill>
                          <a:effectLst/>
                          <a:latin typeface="+mj-ea"/>
                          <a:ea typeface="+mj-ea"/>
                        </a:rPr>
                        <a:t>(12</a:t>
                      </a:r>
                      <a:r>
                        <a:rPr lang="ko-KR" altLang="en-US" sz="1200" kern="0" spc="0" dirty="0">
                          <a:ln>
                            <a:solidFill>
                              <a:schemeClr val="tx1">
                                <a:alpha val="0"/>
                              </a:schemeClr>
                            </a:solidFill>
                          </a:ln>
                          <a:solidFill>
                            <a:srgbClr val="000000"/>
                          </a:solidFill>
                          <a:effectLst/>
                          <a:latin typeface="+mj-ea"/>
                          <a:ea typeface="+mj-ea"/>
                        </a:rPr>
                        <a:t>대</a:t>
                      </a:r>
                      <a:r>
                        <a:rPr lang="en-US" altLang="ko-KR" sz="1200" kern="0" spc="0" dirty="0">
                          <a:ln>
                            <a:solidFill>
                              <a:schemeClr val="tx1">
                                <a:alpha val="0"/>
                              </a:schemeClr>
                            </a:solidFill>
                          </a:ln>
                          <a:solidFill>
                            <a:srgbClr val="000000"/>
                          </a:solidFill>
                          <a:effectLst/>
                          <a:latin typeface="+mj-ea"/>
                          <a:ea typeface="+mj-ea"/>
                        </a:rPr>
                        <a:t>)</a:t>
                      </a:r>
                      <a:endParaRPr lang="ko-KR" altLang="en-US" sz="1200" kern="0" spc="0" dirty="0">
                        <a:ln>
                          <a:solidFill>
                            <a:schemeClr val="tx1">
                              <a:alpha val="0"/>
                            </a:schemeClr>
                          </a:solidFill>
                        </a:ln>
                        <a:solidFill>
                          <a:srgbClr val="000000"/>
                        </a:solidFill>
                        <a:effectLst/>
                        <a:latin typeface="+mj-ea"/>
                        <a:ea typeface="+mj-ea"/>
                      </a:endParaRP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기술분류 </a:t>
                      </a:r>
                      <a:r>
                        <a:rPr lang="en-US" altLang="ko-KR" sz="1200" kern="0" spc="0" dirty="0">
                          <a:ln>
                            <a:solidFill>
                              <a:schemeClr val="tx1">
                                <a:alpha val="0"/>
                              </a:schemeClr>
                            </a:solidFill>
                          </a:ln>
                          <a:solidFill>
                            <a:srgbClr val="000000"/>
                          </a:solidFill>
                          <a:effectLst/>
                          <a:latin typeface="+mj-ea"/>
                          <a:ea typeface="+mj-ea"/>
                        </a:rPr>
                        <a:t>(</a:t>
                      </a:r>
                      <a:r>
                        <a:rPr lang="ko-KR" altLang="en-US" sz="1200" kern="0" spc="0" dirty="0">
                          <a:ln>
                            <a:solidFill>
                              <a:schemeClr val="tx1">
                                <a:alpha val="0"/>
                              </a:schemeClr>
                            </a:solidFill>
                          </a:ln>
                          <a:solidFill>
                            <a:srgbClr val="000000"/>
                          </a:solidFill>
                          <a:effectLst/>
                          <a:latin typeface="+mj-ea"/>
                          <a:ea typeface="+mj-ea"/>
                        </a:rPr>
                        <a:t>기존</a:t>
                      </a:r>
                      <a:r>
                        <a:rPr lang="en-US" altLang="ko-KR" sz="1200" kern="0" spc="0" dirty="0">
                          <a:ln>
                            <a:solidFill>
                              <a:schemeClr val="tx1">
                                <a:alpha val="0"/>
                              </a:schemeClr>
                            </a:solidFill>
                          </a:ln>
                          <a:solidFill>
                            <a:srgbClr val="000000"/>
                          </a:solidFill>
                          <a:effectLst/>
                          <a:latin typeface="+mj-ea"/>
                          <a:ea typeface="+mj-ea"/>
                        </a:rPr>
                        <a:t>)</a:t>
                      </a:r>
                      <a:endParaRPr lang="ko-KR" altLang="en-US" sz="1200" kern="0" spc="0" dirty="0">
                        <a:ln>
                          <a:solidFill>
                            <a:schemeClr val="tx1">
                              <a:alpha val="0"/>
                            </a:schemeClr>
                          </a:solidFill>
                        </a:ln>
                        <a:solidFill>
                          <a:srgbClr val="000000"/>
                        </a:solidFill>
                        <a:effectLst/>
                        <a:latin typeface="+mj-ea"/>
                        <a:ea typeface="+mj-ea"/>
                      </a:endParaRP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단과대학</a:t>
                      </a:r>
                    </a:p>
                    <a:p>
                      <a:pPr marL="0" marR="0" indent="0" algn="just" fontAlgn="base" latinLnBrk="1">
                        <a:lnSpc>
                          <a:spcPct val="160000"/>
                        </a:lnSpc>
                        <a:spcBef>
                          <a:spcPts val="0"/>
                        </a:spcBef>
                        <a:spcAft>
                          <a:spcPts val="0"/>
                        </a:spcAft>
                      </a:pPr>
                      <a:r>
                        <a:rPr lang="ko-KR" altLang="en-US" sz="1200" kern="0" spc="0" dirty="0" err="1">
                          <a:ln>
                            <a:solidFill>
                              <a:schemeClr val="tx1">
                                <a:alpha val="0"/>
                              </a:schemeClr>
                            </a:solidFill>
                          </a:ln>
                          <a:solidFill>
                            <a:srgbClr val="000000"/>
                          </a:solidFill>
                          <a:effectLst/>
                          <a:latin typeface="+mj-ea"/>
                          <a:ea typeface="+mj-ea"/>
                        </a:rPr>
                        <a:t>학과명</a:t>
                      </a:r>
                      <a:endParaRPr lang="ko-KR" altLang="en-US" sz="1200" kern="0" spc="0" dirty="0">
                        <a:ln>
                          <a:solidFill>
                            <a:schemeClr val="tx1">
                              <a:alpha val="0"/>
                            </a:schemeClr>
                          </a:solidFill>
                        </a:ln>
                        <a:solidFill>
                          <a:srgbClr val="000000"/>
                        </a:solidFill>
                        <a:effectLst/>
                        <a:latin typeface="+mj-ea"/>
                        <a:ea typeface="+mj-ea"/>
                      </a:endParaRPr>
                    </a:p>
                    <a:p>
                      <a:pPr marL="0" marR="0" indent="0" algn="just" fontAlgn="base" latinLnBrk="1">
                        <a:lnSpc>
                          <a:spcPct val="160000"/>
                        </a:lnSpc>
                        <a:spcBef>
                          <a:spcPts val="0"/>
                        </a:spcBef>
                        <a:spcAft>
                          <a:spcPts val="0"/>
                        </a:spcAft>
                      </a:pPr>
                      <a:r>
                        <a:rPr lang="ko-KR" altLang="en-US" sz="1200" kern="0" spc="0" dirty="0" err="1">
                          <a:ln>
                            <a:solidFill>
                              <a:schemeClr val="tx1">
                                <a:alpha val="0"/>
                              </a:schemeClr>
                            </a:solidFill>
                          </a:ln>
                          <a:solidFill>
                            <a:srgbClr val="000000"/>
                          </a:solidFill>
                          <a:effectLst/>
                          <a:latin typeface="+mj-ea"/>
                          <a:ea typeface="+mj-ea"/>
                        </a:rPr>
                        <a:t>교수명</a:t>
                      </a:r>
                      <a:endParaRPr lang="ko-KR" altLang="en-US" sz="1200" kern="0" spc="0" dirty="0">
                        <a:ln>
                          <a:solidFill>
                            <a:schemeClr val="tx1">
                              <a:alpha val="0"/>
                            </a:schemeClr>
                          </a:solidFill>
                        </a:ln>
                        <a:solidFill>
                          <a:srgbClr val="000000"/>
                        </a:solidFill>
                        <a:effectLst/>
                        <a:latin typeface="+mj-ea"/>
                        <a:ea typeface="+mj-ea"/>
                      </a:endParaRP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연구실</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연구영역</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전화번호</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이메일</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홈페이지</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비고</a:t>
                      </a:r>
                    </a:p>
                    <a:p>
                      <a:pPr marL="0" marR="0" indent="0" algn="just" fontAlgn="base" latinLnBrk="1">
                        <a:lnSpc>
                          <a:spcPct val="160000"/>
                        </a:lnSpc>
                        <a:spcBef>
                          <a:spcPts val="0"/>
                        </a:spcBef>
                        <a:spcAft>
                          <a:spcPts val="0"/>
                        </a:spcAft>
                      </a:pPr>
                      <a:r>
                        <a:rPr lang="ko-KR" altLang="en-US" sz="1200" b="1" kern="0" spc="0" dirty="0" err="1">
                          <a:ln>
                            <a:solidFill>
                              <a:schemeClr val="tx1">
                                <a:alpha val="0"/>
                              </a:schemeClr>
                            </a:solidFill>
                          </a:ln>
                          <a:solidFill>
                            <a:srgbClr val="FF0000"/>
                          </a:solidFill>
                          <a:effectLst/>
                          <a:latin typeface="+mj-ea"/>
                          <a:ea typeface="+mj-ea"/>
                        </a:rPr>
                        <a:t>연구분야상세</a:t>
                      </a:r>
                      <a:endParaRPr lang="ko-KR" altLang="en-US" sz="120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1623551"/>
                  </a:ext>
                </a:extLst>
              </a:tr>
            </a:tbl>
          </a:graphicData>
        </a:graphic>
      </p:graphicFrame>
      <p:graphicFrame>
        <p:nvGraphicFramePr>
          <p:cNvPr id="7" name="표 6">
            <a:extLst>
              <a:ext uri="{FF2B5EF4-FFF2-40B4-BE49-F238E27FC236}">
                <a16:creationId xmlns:a16="http://schemas.microsoft.com/office/drawing/2014/main" id="{B3AACE69-B07C-2B09-9385-17ADF01B5E40}"/>
              </a:ext>
            </a:extLst>
          </p:cNvPr>
          <p:cNvGraphicFramePr>
            <a:graphicFrameLocks noGrp="1"/>
          </p:cNvGraphicFramePr>
          <p:nvPr>
            <p:extLst>
              <p:ext uri="{D42A27DB-BD31-4B8C-83A1-F6EECF244321}">
                <p14:modId xmlns:p14="http://schemas.microsoft.com/office/powerpoint/2010/main" val="4042588551"/>
              </p:ext>
            </p:extLst>
          </p:nvPr>
        </p:nvGraphicFramePr>
        <p:xfrm>
          <a:off x="5094795" y="2134705"/>
          <a:ext cx="1123061" cy="2332610"/>
        </p:xfrm>
        <a:graphic>
          <a:graphicData uri="http://schemas.openxmlformats.org/drawingml/2006/table">
            <a:tbl>
              <a:tblPr/>
              <a:tblGrid>
                <a:gridCol w="1123061">
                  <a:extLst>
                    <a:ext uri="{9D8B030D-6E8A-4147-A177-3AD203B41FA5}">
                      <a16:colId xmlns:a16="http://schemas.microsoft.com/office/drawing/2014/main" val="1900194718"/>
                    </a:ext>
                  </a:extLst>
                </a:gridCol>
              </a:tblGrid>
              <a:tr h="211455">
                <a:tc>
                  <a:txBody>
                    <a:bodyPr/>
                    <a:lstStyle/>
                    <a:p>
                      <a:pPr marL="0" marR="0" indent="0" algn="ctr" fontAlgn="base" latinLnBrk="0">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논문</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548655986"/>
                  </a:ext>
                </a:extLst>
              </a:tr>
              <a:tr h="1025398">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연번</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단과대학</a:t>
                      </a:r>
                    </a:p>
                    <a:p>
                      <a:pPr marL="0" marR="0" indent="0" algn="just" fontAlgn="base" latinLnBrk="1">
                        <a:lnSpc>
                          <a:spcPct val="160000"/>
                        </a:lnSpc>
                        <a:spcBef>
                          <a:spcPts val="0"/>
                        </a:spcBef>
                        <a:spcAft>
                          <a:spcPts val="0"/>
                        </a:spcAft>
                      </a:pPr>
                      <a:r>
                        <a:rPr lang="ko-KR" altLang="en-US" sz="1200" kern="0" spc="0" dirty="0" err="1">
                          <a:ln>
                            <a:solidFill>
                              <a:schemeClr val="tx1">
                                <a:alpha val="0"/>
                              </a:schemeClr>
                            </a:solidFill>
                          </a:ln>
                          <a:solidFill>
                            <a:srgbClr val="000000"/>
                          </a:solidFill>
                          <a:effectLst/>
                          <a:latin typeface="+mj-ea"/>
                          <a:ea typeface="+mj-ea"/>
                        </a:rPr>
                        <a:t>학과명</a:t>
                      </a:r>
                      <a:endParaRPr lang="ko-KR" altLang="en-US" sz="1200" kern="0" spc="0" dirty="0">
                        <a:ln>
                          <a:solidFill>
                            <a:schemeClr val="tx1">
                              <a:alpha val="0"/>
                            </a:schemeClr>
                          </a:solidFill>
                        </a:ln>
                        <a:solidFill>
                          <a:srgbClr val="000000"/>
                        </a:solidFill>
                        <a:effectLst/>
                        <a:latin typeface="+mj-ea"/>
                        <a:ea typeface="+mj-ea"/>
                      </a:endParaRPr>
                    </a:p>
                    <a:p>
                      <a:pPr marL="0" marR="0" indent="0" algn="just" fontAlgn="base" latinLnBrk="1">
                        <a:lnSpc>
                          <a:spcPct val="160000"/>
                        </a:lnSpc>
                        <a:spcBef>
                          <a:spcPts val="0"/>
                        </a:spcBef>
                        <a:spcAft>
                          <a:spcPts val="0"/>
                        </a:spcAft>
                      </a:pPr>
                      <a:r>
                        <a:rPr lang="ko-KR" altLang="en-US" sz="1200" kern="0" spc="0" dirty="0" err="1">
                          <a:ln>
                            <a:solidFill>
                              <a:schemeClr val="tx1">
                                <a:alpha val="0"/>
                              </a:schemeClr>
                            </a:solidFill>
                          </a:ln>
                          <a:solidFill>
                            <a:srgbClr val="000000"/>
                          </a:solidFill>
                          <a:effectLst/>
                          <a:latin typeface="+mj-ea"/>
                          <a:ea typeface="+mj-ea"/>
                        </a:rPr>
                        <a:t>교수명</a:t>
                      </a:r>
                      <a:endParaRPr lang="ko-KR" altLang="en-US" sz="1200" kern="0" spc="0" dirty="0">
                        <a:ln>
                          <a:solidFill>
                            <a:schemeClr val="tx1">
                              <a:alpha val="0"/>
                            </a:schemeClr>
                          </a:solidFill>
                        </a:ln>
                        <a:solidFill>
                          <a:srgbClr val="000000"/>
                        </a:solidFill>
                        <a:effectLst/>
                        <a:latin typeface="+mj-ea"/>
                        <a:ea typeface="+mj-ea"/>
                      </a:endParaRPr>
                    </a:p>
                    <a:p>
                      <a:pPr marL="0" marR="0" indent="0" algn="just" fontAlgn="base" latinLnBrk="1">
                        <a:lnSpc>
                          <a:spcPct val="160000"/>
                        </a:lnSpc>
                        <a:spcBef>
                          <a:spcPts val="0"/>
                        </a:spcBef>
                        <a:spcAft>
                          <a:spcPts val="0"/>
                        </a:spcAft>
                      </a:pPr>
                      <a:r>
                        <a:rPr lang="ko-KR" altLang="en-US" sz="1200" kern="0" spc="0" dirty="0" err="1">
                          <a:ln>
                            <a:solidFill>
                              <a:schemeClr val="tx1">
                                <a:alpha val="0"/>
                              </a:schemeClr>
                            </a:solidFill>
                          </a:ln>
                          <a:solidFill>
                            <a:srgbClr val="000000"/>
                          </a:solidFill>
                          <a:effectLst/>
                          <a:latin typeface="+mj-ea"/>
                          <a:ea typeface="+mj-ea"/>
                        </a:rPr>
                        <a:t>논문명</a:t>
                      </a:r>
                      <a:endParaRPr lang="ko-KR" altLang="en-US" sz="1200" kern="0" spc="0" dirty="0">
                        <a:ln>
                          <a:solidFill>
                            <a:schemeClr val="tx1">
                              <a:alpha val="0"/>
                            </a:schemeClr>
                          </a:solidFill>
                        </a:ln>
                        <a:solidFill>
                          <a:srgbClr val="000000"/>
                        </a:solidFill>
                        <a:effectLst/>
                        <a:latin typeface="+mj-ea"/>
                        <a:ea typeface="+mj-ea"/>
                      </a:endParaRP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기준년도</a:t>
                      </a:r>
                    </a:p>
                    <a:p>
                      <a:pPr marL="0" marR="0" indent="0" algn="just" fontAlgn="base" latinLnBrk="1">
                        <a:lnSpc>
                          <a:spcPct val="160000"/>
                        </a:lnSpc>
                        <a:spcBef>
                          <a:spcPts val="0"/>
                        </a:spcBef>
                        <a:spcAft>
                          <a:spcPts val="0"/>
                        </a:spcAft>
                      </a:pPr>
                      <a:r>
                        <a:rPr lang="ko-KR" altLang="en-US" sz="1200" b="1" kern="0" spc="0" dirty="0" err="1">
                          <a:ln>
                            <a:solidFill>
                              <a:schemeClr val="tx1">
                                <a:alpha val="0"/>
                              </a:schemeClr>
                            </a:solidFill>
                          </a:ln>
                          <a:solidFill>
                            <a:srgbClr val="FF0000"/>
                          </a:solidFill>
                          <a:effectLst/>
                          <a:latin typeface="+mj-ea"/>
                          <a:ea typeface="+mj-ea"/>
                        </a:rPr>
                        <a:t>논문내용상세</a:t>
                      </a:r>
                      <a:endParaRPr lang="ko-KR" altLang="en-US" sz="120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49345175"/>
                  </a:ext>
                </a:extLst>
              </a:tr>
            </a:tbl>
          </a:graphicData>
        </a:graphic>
      </p:graphicFrame>
      <p:graphicFrame>
        <p:nvGraphicFramePr>
          <p:cNvPr id="9" name="표 8">
            <a:extLst>
              <a:ext uri="{FF2B5EF4-FFF2-40B4-BE49-F238E27FC236}">
                <a16:creationId xmlns:a16="http://schemas.microsoft.com/office/drawing/2014/main" id="{CE633A39-77C3-B632-803B-C96C03DB1BD9}"/>
              </a:ext>
            </a:extLst>
          </p:cNvPr>
          <p:cNvGraphicFramePr>
            <a:graphicFrameLocks noGrp="1"/>
          </p:cNvGraphicFramePr>
          <p:nvPr>
            <p:extLst>
              <p:ext uri="{D42A27DB-BD31-4B8C-83A1-F6EECF244321}">
                <p14:modId xmlns:p14="http://schemas.microsoft.com/office/powerpoint/2010/main" val="3030039712"/>
              </p:ext>
            </p:extLst>
          </p:nvPr>
        </p:nvGraphicFramePr>
        <p:xfrm>
          <a:off x="6349682" y="2134705"/>
          <a:ext cx="1123061" cy="3210434"/>
        </p:xfrm>
        <a:graphic>
          <a:graphicData uri="http://schemas.openxmlformats.org/drawingml/2006/table">
            <a:tbl>
              <a:tblPr/>
              <a:tblGrid>
                <a:gridCol w="1123061">
                  <a:extLst>
                    <a:ext uri="{9D8B030D-6E8A-4147-A177-3AD203B41FA5}">
                      <a16:colId xmlns:a16="http://schemas.microsoft.com/office/drawing/2014/main" val="3958191366"/>
                    </a:ext>
                  </a:extLst>
                </a:gridCol>
              </a:tblGrid>
              <a:tr h="211455">
                <a:tc>
                  <a:txBody>
                    <a:bodyPr/>
                    <a:lstStyle/>
                    <a:p>
                      <a:pPr marL="0" marR="0" indent="0" algn="ctr" fontAlgn="base" latinLnBrk="0">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과제</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02682973"/>
                  </a:ext>
                </a:extLst>
              </a:tr>
              <a:tr h="1025398">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연번</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단과대학</a:t>
                      </a:r>
                    </a:p>
                    <a:p>
                      <a:pPr marL="0" marR="0" indent="0" algn="just" fontAlgn="base" latinLnBrk="1">
                        <a:lnSpc>
                          <a:spcPct val="160000"/>
                        </a:lnSpc>
                        <a:spcBef>
                          <a:spcPts val="0"/>
                        </a:spcBef>
                        <a:spcAft>
                          <a:spcPts val="0"/>
                        </a:spcAft>
                      </a:pPr>
                      <a:r>
                        <a:rPr lang="ko-KR" altLang="en-US" sz="1200" kern="0" spc="0" dirty="0" err="1">
                          <a:ln>
                            <a:solidFill>
                              <a:schemeClr val="tx1">
                                <a:alpha val="0"/>
                              </a:schemeClr>
                            </a:solidFill>
                          </a:ln>
                          <a:solidFill>
                            <a:srgbClr val="000000"/>
                          </a:solidFill>
                          <a:effectLst/>
                          <a:latin typeface="+mj-ea"/>
                          <a:ea typeface="+mj-ea"/>
                        </a:rPr>
                        <a:t>학과명</a:t>
                      </a:r>
                      <a:endParaRPr lang="ko-KR" altLang="en-US" sz="1200" kern="0" spc="0" dirty="0">
                        <a:ln>
                          <a:solidFill>
                            <a:schemeClr val="tx1">
                              <a:alpha val="0"/>
                            </a:schemeClr>
                          </a:solidFill>
                        </a:ln>
                        <a:solidFill>
                          <a:srgbClr val="000000"/>
                        </a:solidFill>
                        <a:effectLst/>
                        <a:latin typeface="+mj-ea"/>
                        <a:ea typeface="+mj-ea"/>
                      </a:endParaRPr>
                    </a:p>
                    <a:p>
                      <a:pPr marL="0" marR="0" indent="0" algn="just" fontAlgn="base" latinLnBrk="1">
                        <a:lnSpc>
                          <a:spcPct val="160000"/>
                        </a:lnSpc>
                        <a:spcBef>
                          <a:spcPts val="0"/>
                        </a:spcBef>
                        <a:spcAft>
                          <a:spcPts val="0"/>
                        </a:spcAft>
                      </a:pPr>
                      <a:r>
                        <a:rPr lang="ko-KR" altLang="en-US" sz="1200" kern="0" spc="0" dirty="0" err="1">
                          <a:ln>
                            <a:solidFill>
                              <a:schemeClr val="tx1">
                                <a:alpha val="0"/>
                              </a:schemeClr>
                            </a:solidFill>
                          </a:ln>
                          <a:solidFill>
                            <a:srgbClr val="000000"/>
                          </a:solidFill>
                          <a:effectLst/>
                          <a:latin typeface="+mj-ea"/>
                          <a:ea typeface="+mj-ea"/>
                        </a:rPr>
                        <a:t>교수명</a:t>
                      </a:r>
                      <a:endParaRPr lang="ko-KR" altLang="en-US" sz="1200" kern="0" spc="0" dirty="0">
                        <a:ln>
                          <a:solidFill>
                            <a:schemeClr val="tx1">
                              <a:alpha val="0"/>
                            </a:schemeClr>
                          </a:solidFill>
                        </a:ln>
                        <a:solidFill>
                          <a:srgbClr val="000000"/>
                        </a:solidFill>
                        <a:effectLst/>
                        <a:latin typeface="+mj-ea"/>
                        <a:ea typeface="+mj-ea"/>
                      </a:endParaRP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과제명</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기준년도</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주관부처</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연구분야</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적용분야</a:t>
                      </a:r>
                    </a:p>
                    <a:p>
                      <a:pPr marL="0" marR="0" indent="0" algn="just" fontAlgn="base" latinLnBrk="1">
                        <a:lnSpc>
                          <a:spcPct val="160000"/>
                        </a:lnSpc>
                        <a:spcBef>
                          <a:spcPts val="0"/>
                        </a:spcBef>
                        <a:spcAft>
                          <a:spcPts val="0"/>
                        </a:spcAft>
                      </a:pPr>
                      <a:r>
                        <a:rPr lang="ko-KR" altLang="en-US" sz="1200" b="1" kern="0" spc="0" dirty="0" err="1">
                          <a:ln>
                            <a:solidFill>
                              <a:schemeClr val="tx1">
                                <a:alpha val="0"/>
                              </a:schemeClr>
                            </a:solidFill>
                          </a:ln>
                          <a:solidFill>
                            <a:srgbClr val="FF0000"/>
                          </a:solidFill>
                          <a:effectLst/>
                          <a:latin typeface="+mj-ea"/>
                          <a:ea typeface="+mj-ea"/>
                        </a:rPr>
                        <a:t>과제내용상세</a:t>
                      </a:r>
                      <a:endParaRPr lang="ko-KR" altLang="en-US" sz="120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67461115"/>
                  </a:ext>
                </a:extLst>
              </a:tr>
            </a:tbl>
          </a:graphicData>
        </a:graphic>
      </p:graphicFrame>
      <p:graphicFrame>
        <p:nvGraphicFramePr>
          <p:cNvPr id="11" name="표 10">
            <a:extLst>
              <a:ext uri="{FF2B5EF4-FFF2-40B4-BE49-F238E27FC236}">
                <a16:creationId xmlns:a16="http://schemas.microsoft.com/office/drawing/2014/main" id="{64B4CD37-32CB-8BF2-85A8-D987AEB9E938}"/>
              </a:ext>
            </a:extLst>
          </p:cNvPr>
          <p:cNvGraphicFramePr>
            <a:graphicFrameLocks noGrp="1"/>
          </p:cNvGraphicFramePr>
          <p:nvPr>
            <p:extLst>
              <p:ext uri="{D42A27DB-BD31-4B8C-83A1-F6EECF244321}">
                <p14:modId xmlns:p14="http://schemas.microsoft.com/office/powerpoint/2010/main" val="2340818669"/>
              </p:ext>
            </p:extLst>
          </p:nvPr>
        </p:nvGraphicFramePr>
        <p:xfrm>
          <a:off x="7604569" y="2134705"/>
          <a:ext cx="1123061" cy="2625218"/>
        </p:xfrm>
        <a:graphic>
          <a:graphicData uri="http://schemas.openxmlformats.org/drawingml/2006/table">
            <a:tbl>
              <a:tblPr/>
              <a:tblGrid>
                <a:gridCol w="1123061">
                  <a:extLst>
                    <a:ext uri="{9D8B030D-6E8A-4147-A177-3AD203B41FA5}">
                      <a16:colId xmlns:a16="http://schemas.microsoft.com/office/drawing/2014/main" val="176585402"/>
                    </a:ext>
                  </a:extLst>
                </a:gridCol>
              </a:tblGrid>
              <a:tr h="211455">
                <a:tc>
                  <a:txBody>
                    <a:bodyPr/>
                    <a:lstStyle/>
                    <a:p>
                      <a:pPr marL="0" marR="0" indent="0" algn="ctr" fontAlgn="base" latinLnBrk="0">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특허</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94576064"/>
                  </a:ext>
                </a:extLst>
              </a:tr>
              <a:tr h="1025398">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연번</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단과대학</a:t>
                      </a:r>
                    </a:p>
                    <a:p>
                      <a:pPr marL="0" marR="0" indent="0" algn="just" fontAlgn="base" latinLnBrk="1">
                        <a:lnSpc>
                          <a:spcPct val="160000"/>
                        </a:lnSpc>
                        <a:spcBef>
                          <a:spcPts val="0"/>
                        </a:spcBef>
                        <a:spcAft>
                          <a:spcPts val="0"/>
                        </a:spcAft>
                      </a:pPr>
                      <a:r>
                        <a:rPr lang="ko-KR" altLang="en-US" sz="1200" kern="0" spc="0" dirty="0" err="1">
                          <a:ln>
                            <a:solidFill>
                              <a:schemeClr val="tx1">
                                <a:alpha val="0"/>
                              </a:schemeClr>
                            </a:solidFill>
                          </a:ln>
                          <a:solidFill>
                            <a:srgbClr val="000000"/>
                          </a:solidFill>
                          <a:effectLst/>
                          <a:latin typeface="+mj-ea"/>
                          <a:ea typeface="+mj-ea"/>
                        </a:rPr>
                        <a:t>학과명</a:t>
                      </a:r>
                      <a:endParaRPr lang="ko-KR" altLang="en-US" sz="1200" kern="0" spc="0" dirty="0">
                        <a:ln>
                          <a:solidFill>
                            <a:schemeClr val="tx1">
                              <a:alpha val="0"/>
                            </a:schemeClr>
                          </a:solidFill>
                        </a:ln>
                        <a:solidFill>
                          <a:srgbClr val="000000"/>
                        </a:solidFill>
                        <a:effectLst/>
                        <a:latin typeface="+mj-ea"/>
                        <a:ea typeface="+mj-ea"/>
                      </a:endParaRPr>
                    </a:p>
                    <a:p>
                      <a:pPr marL="0" marR="0" indent="0" algn="just" fontAlgn="base" latinLnBrk="1">
                        <a:lnSpc>
                          <a:spcPct val="160000"/>
                        </a:lnSpc>
                        <a:spcBef>
                          <a:spcPts val="0"/>
                        </a:spcBef>
                        <a:spcAft>
                          <a:spcPts val="0"/>
                        </a:spcAft>
                      </a:pPr>
                      <a:r>
                        <a:rPr lang="ko-KR" altLang="en-US" sz="1200" kern="0" spc="0" dirty="0" err="1">
                          <a:ln>
                            <a:solidFill>
                              <a:schemeClr val="tx1">
                                <a:alpha val="0"/>
                              </a:schemeClr>
                            </a:solidFill>
                          </a:ln>
                          <a:solidFill>
                            <a:srgbClr val="000000"/>
                          </a:solidFill>
                          <a:effectLst/>
                          <a:latin typeface="+mj-ea"/>
                          <a:ea typeface="+mj-ea"/>
                        </a:rPr>
                        <a:t>교수명</a:t>
                      </a:r>
                      <a:endParaRPr lang="ko-KR" altLang="en-US" sz="1200" kern="0" spc="0" dirty="0">
                        <a:ln>
                          <a:solidFill>
                            <a:schemeClr val="tx1">
                              <a:alpha val="0"/>
                            </a:schemeClr>
                          </a:solidFill>
                        </a:ln>
                        <a:solidFill>
                          <a:srgbClr val="000000"/>
                        </a:solidFill>
                        <a:effectLst/>
                        <a:latin typeface="+mj-ea"/>
                        <a:ea typeface="+mj-ea"/>
                      </a:endParaRP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발명의 명칭</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국가코드</a:t>
                      </a: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등록번호</a:t>
                      </a:r>
                    </a:p>
                    <a:p>
                      <a:pPr marL="0" marR="0" indent="0" algn="just" fontAlgn="base" latinLnBrk="1">
                        <a:lnSpc>
                          <a:spcPct val="160000"/>
                        </a:lnSpc>
                        <a:spcBef>
                          <a:spcPts val="0"/>
                        </a:spcBef>
                        <a:spcAft>
                          <a:spcPts val="0"/>
                        </a:spcAft>
                      </a:pPr>
                      <a:r>
                        <a:rPr lang="ko-KR" altLang="en-US" sz="1200" b="1" kern="0" spc="0" dirty="0" err="1">
                          <a:ln>
                            <a:solidFill>
                              <a:schemeClr val="tx1">
                                <a:alpha val="0"/>
                              </a:schemeClr>
                            </a:solidFill>
                          </a:ln>
                          <a:solidFill>
                            <a:srgbClr val="FF0000"/>
                          </a:solidFill>
                          <a:effectLst/>
                          <a:latin typeface="+mj-ea"/>
                          <a:ea typeface="+mj-ea"/>
                        </a:rPr>
                        <a:t>특허설명상세</a:t>
                      </a:r>
                      <a:endParaRPr lang="ko-KR" altLang="en-US" sz="120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21929794"/>
                  </a:ext>
                </a:extLst>
              </a:tr>
            </a:tbl>
          </a:graphicData>
        </a:graphic>
      </p:graphicFrame>
      <p:sp>
        <p:nvSpPr>
          <p:cNvPr id="19" name="TextBox 18">
            <a:extLst>
              <a:ext uri="{FF2B5EF4-FFF2-40B4-BE49-F238E27FC236}">
                <a16:creationId xmlns:a16="http://schemas.microsoft.com/office/drawing/2014/main" id="{016C2DE4-CFBF-42C4-CA41-359592BB26B4}"/>
              </a:ext>
            </a:extLst>
          </p:cNvPr>
          <p:cNvSpPr txBox="1"/>
          <p:nvPr/>
        </p:nvSpPr>
        <p:spPr>
          <a:xfrm>
            <a:off x="4607609" y="6316020"/>
            <a:ext cx="3558490" cy="307777"/>
          </a:xfrm>
          <a:prstGeom prst="rect">
            <a:avLst/>
          </a:prstGeom>
          <a:noFill/>
        </p:spPr>
        <p:txBody>
          <a:bodyPr wrap="square">
            <a:spAutoFit/>
          </a:bodyPr>
          <a:lstStyle/>
          <a:p>
            <a:pPr algn="ctr"/>
            <a:r>
              <a:rPr lang="en-US" altLang="ko-KR" sz="1400" dirty="0">
                <a:ln>
                  <a:solidFill>
                    <a:schemeClr val="accent1">
                      <a:alpha val="0"/>
                    </a:schemeClr>
                  </a:solidFill>
                </a:ln>
              </a:rPr>
              <a:t>[</a:t>
            </a:r>
            <a:r>
              <a:rPr lang="ko-KR" altLang="en-US" sz="1400" dirty="0">
                <a:ln>
                  <a:solidFill>
                    <a:schemeClr val="accent1">
                      <a:alpha val="0"/>
                    </a:schemeClr>
                  </a:solidFill>
                </a:ln>
              </a:rPr>
              <a:t>그림 </a:t>
            </a:r>
            <a:r>
              <a:rPr lang="en-US" altLang="ko-KR" sz="1400" dirty="0">
                <a:ln>
                  <a:solidFill>
                    <a:schemeClr val="accent1">
                      <a:alpha val="0"/>
                    </a:schemeClr>
                  </a:solidFill>
                </a:ln>
              </a:rPr>
              <a:t>12] </a:t>
            </a:r>
            <a:r>
              <a:rPr lang="ko-KR" altLang="en-US" sz="1400" dirty="0">
                <a:ln>
                  <a:solidFill>
                    <a:schemeClr val="accent1">
                      <a:alpha val="0"/>
                    </a:schemeClr>
                  </a:solidFill>
                </a:ln>
              </a:rPr>
              <a:t>연구정보를 추가한 최종 데이터</a:t>
            </a:r>
          </a:p>
        </p:txBody>
      </p:sp>
      <p:sp>
        <p:nvSpPr>
          <p:cNvPr id="2" name="TextBox 1">
            <a:extLst>
              <a:ext uri="{FF2B5EF4-FFF2-40B4-BE49-F238E27FC236}">
                <a16:creationId xmlns:a16="http://schemas.microsoft.com/office/drawing/2014/main" id="{37418017-9D33-A4FD-BEAE-7093CD1A5C59}"/>
              </a:ext>
            </a:extLst>
          </p:cNvPr>
          <p:cNvSpPr txBox="1"/>
          <p:nvPr/>
        </p:nvSpPr>
        <p:spPr>
          <a:xfrm>
            <a:off x="60058" y="163200"/>
            <a:ext cx="3122971" cy="461665"/>
          </a:xfrm>
          <a:prstGeom prst="rect">
            <a:avLst/>
          </a:prstGeom>
          <a:noFill/>
        </p:spPr>
        <p:txBody>
          <a:bodyPr wrap="none" rtlCol="0">
            <a:spAutoFit/>
          </a:bodyPr>
          <a:lstStyle/>
          <a:p>
            <a:r>
              <a:rPr lang="en-US" altLang="ko-KR" sz="2400" b="1" dirty="0">
                <a:ln>
                  <a:solidFill>
                    <a:schemeClr val="accent1">
                      <a:alpha val="0"/>
                    </a:schemeClr>
                  </a:solidFill>
                </a:ln>
                <a:latin typeface="+mj-lt"/>
              </a:rPr>
              <a:t>4. </a:t>
            </a:r>
            <a:r>
              <a:rPr lang="ko-KR" altLang="en-US" sz="2400" b="1" dirty="0">
                <a:ln>
                  <a:solidFill>
                    <a:schemeClr val="accent1">
                      <a:alpha val="0"/>
                    </a:schemeClr>
                  </a:solidFill>
                </a:ln>
                <a:latin typeface="+mj-lt"/>
              </a:rPr>
              <a:t>검색시스템의 확장</a:t>
            </a:r>
          </a:p>
        </p:txBody>
      </p:sp>
      <p:cxnSp>
        <p:nvCxnSpPr>
          <p:cNvPr id="5" name="직선 연결선 4">
            <a:extLst>
              <a:ext uri="{FF2B5EF4-FFF2-40B4-BE49-F238E27FC236}">
                <a16:creationId xmlns:a16="http://schemas.microsoft.com/office/drawing/2014/main" id="{A7D964AA-5961-0C28-33D5-68C3DE90E385}"/>
              </a:ext>
            </a:extLst>
          </p:cNvPr>
          <p:cNvCxnSpPr>
            <a:cxnSpLocks/>
            <a:stCxn id="2" idx="3"/>
          </p:cNvCxnSpPr>
          <p:nvPr/>
        </p:nvCxnSpPr>
        <p:spPr>
          <a:xfrm flipV="1">
            <a:off x="3183029" y="389121"/>
            <a:ext cx="9048401"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492ED68-22D4-1B84-6E5D-7CF4F7708AF7}"/>
              </a:ext>
            </a:extLst>
          </p:cNvPr>
          <p:cNvSpPr txBox="1"/>
          <p:nvPr/>
        </p:nvSpPr>
        <p:spPr>
          <a:xfrm>
            <a:off x="-27028" y="750826"/>
            <a:ext cx="6364514" cy="369332"/>
          </a:xfrm>
          <a:prstGeom prst="rect">
            <a:avLst/>
          </a:prstGeom>
          <a:solidFill>
            <a:schemeClr val="bg1">
              <a:lumMod val="85000"/>
            </a:schemeClr>
          </a:solidFill>
        </p:spPr>
        <p:txBody>
          <a:bodyPr wrap="square">
            <a:spAutoFit/>
          </a:bodyPr>
          <a:lstStyle/>
          <a:p>
            <a:r>
              <a:rPr lang="en-US" altLang="ko-KR" dirty="0">
                <a:ln>
                  <a:solidFill>
                    <a:schemeClr val="accent1">
                      <a:alpha val="0"/>
                    </a:schemeClr>
                  </a:solidFill>
                </a:ln>
                <a:latin typeface="+mj-lt"/>
              </a:rPr>
              <a:t>  4-1. </a:t>
            </a:r>
            <a:r>
              <a:rPr lang="ko-KR" altLang="en-US" dirty="0">
                <a:ln>
                  <a:solidFill>
                    <a:schemeClr val="accent1">
                      <a:alpha val="0"/>
                    </a:schemeClr>
                  </a:solidFill>
                </a:ln>
                <a:latin typeface="+mj-lt"/>
              </a:rPr>
              <a:t>유사도 검색 </a:t>
            </a:r>
            <a:r>
              <a:rPr lang="en-US" altLang="ko-KR" dirty="0">
                <a:ln>
                  <a:solidFill>
                    <a:schemeClr val="accent1">
                      <a:alpha val="0"/>
                    </a:schemeClr>
                  </a:solidFill>
                </a:ln>
                <a:latin typeface="+mj-lt"/>
              </a:rPr>
              <a:t>(semantic search)</a:t>
            </a:r>
          </a:p>
        </p:txBody>
      </p:sp>
      <p:sp>
        <p:nvSpPr>
          <p:cNvPr id="13" name="TextBox 12">
            <a:extLst>
              <a:ext uri="{FF2B5EF4-FFF2-40B4-BE49-F238E27FC236}">
                <a16:creationId xmlns:a16="http://schemas.microsoft.com/office/drawing/2014/main" id="{740ECADF-168A-DB47-AFBF-3D3CCF31D047}"/>
              </a:ext>
            </a:extLst>
          </p:cNvPr>
          <p:cNvSpPr txBox="1"/>
          <p:nvPr/>
        </p:nvSpPr>
        <p:spPr>
          <a:xfrm>
            <a:off x="307975" y="1285831"/>
            <a:ext cx="11576050" cy="584775"/>
          </a:xfrm>
          <a:prstGeom prst="rect">
            <a:avLst/>
          </a:prstGeom>
          <a:noFill/>
        </p:spPr>
        <p:txBody>
          <a:bodyPr wrap="square">
            <a:spAutoFit/>
          </a:bodyPr>
          <a:lstStyle/>
          <a:p>
            <a:pPr marL="285750" indent="-285750">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배경</a:t>
            </a:r>
            <a:r>
              <a:rPr lang="en-US" altLang="ko-KR" sz="1600" dirty="0">
                <a:ln>
                  <a:solidFill>
                    <a:schemeClr val="accent1">
                      <a:alpha val="0"/>
                    </a:schemeClr>
                  </a:solidFill>
                </a:ln>
              </a:rPr>
              <a:t>) </a:t>
            </a:r>
            <a:r>
              <a:rPr lang="ko-KR" altLang="en-US" sz="1600" dirty="0">
                <a:ln>
                  <a:solidFill>
                    <a:schemeClr val="accent1">
                      <a:alpha val="0"/>
                    </a:schemeClr>
                  </a:solidFill>
                </a:ln>
              </a:rPr>
              <a:t>한정된 정보를 보완하고자 연구내용을 잘 나타내는 추가 정보를 이용하고자 함 </a:t>
            </a:r>
            <a:r>
              <a:rPr lang="en-US" altLang="ko-KR" sz="1600" dirty="0">
                <a:ln>
                  <a:solidFill>
                    <a:schemeClr val="accent1">
                      <a:alpha val="0"/>
                    </a:schemeClr>
                  </a:solidFill>
                </a:ln>
              </a:rPr>
              <a:t>[</a:t>
            </a:r>
            <a:r>
              <a:rPr lang="ko-KR" altLang="en-US" sz="1600" dirty="0">
                <a:ln>
                  <a:solidFill>
                    <a:schemeClr val="accent1">
                      <a:alpha val="0"/>
                    </a:schemeClr>
                  </a:solidFill>
                </a:ln>
              </a:rPr>
              <a:t>그림 </a:t>
            </a:r>
            <a:r>
              <a:rPr lang="en-US" altLang="ko-KR" sz="1600" dirty="0">
                <a:ln>
                  <a:solidFill>
                    <a:schemeClr val="accent1">
                      <a:alpha val="0"/>
                    </a:schemeClr>
                  </a:solidFill>
                </a:ln>
              </a:rPr>
              <a:t>12]</a:t>
            </a:r>
          </a:p>
          <a:p>
            <a:pPr marL="285750" indent="-285750">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방법</a:t>
            </a:r>
            <a:r>
              <a:rPr lang="en-US" altLang="ko-KR" sz="1600" dirty="0">
                <a:ln>
                  <a:solidFill>
                    <a:schemeClr val="accent1">
                      <a:alpha val="0"/>
                    </a:schemeClr>
                  </a:solidFill>
                </a:ln>
              </a:rPr>
              <a:t>) </a:t>
            </a:r>
            <a:r>
              <a:rPr lang="ko-KR" altLang="en-US" sz="1600" dirty="0">
                <a:ln>
                  <a:solidFill>
                    <a:schemeClr val="accent1">
                      <a:alpha val="0"/>
                    </a:schemeClr>
                  </a:solidFill>
                </a:ln>
              </a:rPr>
              <a:t>문장 단위의 연구정보를 추가</a:t>
            </a:r>
            <a:r>
              <a:rPr lang="en-US" altLang="ko-KR" sz="1600" dirty="0">
                <a:ln>
                  <a:solidFill>
                    <a:schemeClr val="accent1">
                      <a:alpha val="0"/>
                    </a:schemeClr>
                  </a:solidFill>
                </a:ln>
              </a:rPr>
              <a:t>, </a:t>
            </a:r>
            <a:r>
              <a:rPr lang="ko-KR" altLang="en-US" sz="1600" dirty="0">
                <a:ln>
                  <a:solidFill>
                    <a:schemeClr val="accent1">
                      <a:alpha val="0"/>
                    </a:schemeClr>
                  </a:solidFill>
                </a:ln>
              </a:rPr>
              <a:t>검색어와의 문맥 상 유사성을 기준으로 검색</a:t>
            </a:r>
            <a:endParaRPr lang="en-US" altLang="ko-KR" sz="1600" dirty="0">
              <a:ln>
                <a:solidFill>
                  <a:schemeClr val="accent1">
                    <a:alpha val="0"/>
                  </a:schemeClr>
                </a:solidFill>
              </a:ln>
            </a:endParaRPr>
          </a:p>
        </p:txBody>
      </p:sp>
    </p:spTree>
    <p:extLst>
      <p:ext uri="{BB962C8B-B14F-4D97-AF65-F5344CB8AC3E}">
        <p14:creationId xmlns:p14="http://schemas.microsoft.com/office/powerpoint/2010/main" val="360592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a:extLst>
              <a:ext uri="{FF2B5EF4-FFF2-40B4-BE49-F238E27FC236}">
                <a16:creationId xmlns:a16="http://schemas.microsoft.com/office/drawing/2014/main" id="{D0306A4D-8E61-248B-283D-6A849977737C}"/>
              </a:ext>
            </a:extLst>
          </p:cNvPr>
          <p:cNvGraphicFramePr>
            <a:graphicFrameLocks noGrp="1"/>
          </p:cNvGraphicFramePr>
          <p:nvPr>
            <p:extLst>
              <p:ext uri="{D42A27DB-BD31-4B8C-83A1-F6EECF244321}">
                <p14:modId xmlns:p14="http://schemas.microsoft.com/office/powerpoint/2010/main" val="2244676158"/>
              </p:ext>
            </p:extLst>
          </p:nvPr>
        </p:nvGraphicFramePr>
        <p:xfrm>
          <a:off x="434721" y="1959356"/>
          <a:ext cx="5328158" cy="2647950"/>
        </p:xfrm>
        <a:graphic>
          <a:graphicData uri="http://schemas.openxmlformats.org/drawingml/2006/table">
            <a:tbl>
              <a:tblPr/>
              <a:tblGrid>
                <a:gridCol w="5328158">
                  <a:extLst>
                    <a:ext uri="{9D8B030D-6E8A-4147-A177-3AD203B41FA5}">
                      <a16:colId xmlns:a16="http://schemas.microsoft.com/office/drawing/2014/main" val="4271545242"/>
                    </a:ext>
                  </a:extLst>
                </a:gridCol>
              </a:tblGrid>
              <a:tr h="234696">
                <a:tc>
                  <a:txBody>
                    <a:bodyPr/>
                    <a:lstStyle/>
                    <a:p>
                      <a:pPr marL="0" marR="0" indent="0" algn="ctr" fontAlgn="base" latinLnBrk="0">
                        <a:lnSpc>
                          <a:spcPct val="100000"/>
                        </a:lnSpc>
                        <a:spcBef>
                          <a:spcPts val="0"/>
                        </a:spcBef>
                        <a:spcAft>
                          <a:spcPts val="0"/>
                        </a:spcAft>
                      </a:pPr>
                      <a:r>
                        <a:rPr lang="ko-KR" altLang="en-US" sz="1200" dirty="0">
                          <a:latin typeface="+mj-ea"/>
                          <a:ea typeface="+mj-ea"/>
                        </a:rPr>
                        <a:t>초록 전문 발췌</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280059989"/>
                  </a:ext>
                </a:extLst>
              </a:tr>
              <a:tr h="2259076">
                <a:tc>
                  <a:txBody>
                    <a:bodyPr/>
                    <a:lstStyle/>
                    <a:p>
                      <a:pPr marL="0" marR="0" indent="0" algn="just" fontAlgn="base" latinLnBrk="1">
                        <a:lnSpc>
                          <a:spcPct val="100000"/>
                        </a:lnSpc>
                        <a:spcBef>
                          <a:spcPts val="0"/>
                        </a:spcBef>
                        <a:spcAft>
                          <a:spcPts val="0"/>
                        </a:spcAft>
                      </a:pPr>
                      <a:r>
                        <a:rPr lang="en-US" sz="1200" dirty="0">
                          <a:latin typeface="+mj-ea"/>
                          <a:ea typeface="+mj-ea"/>
                        </a:rPr>
                        <a:t>The electrochemical </a:t>
                      </a:r>
                      <a:r>
                        <a:rPr lang="en-US" sz="1200" dirty="0" err="1">
                          <a:latin typeface="+mj-ea"/>
                          <a:ea typeface="+mj-ea"/>
                        </a:rPr>
                        <a:t>behaviour</a:t>
                      </a:r>
                      <a:r>
                        <a:rPr lang="en-US" sz="1200" dirty="0">
                          <a:latin typeface="+mj-ea"/>
                          <a:ea typeface="+mj-ea"/>
                        </a:rPr>
                        <a:t> of direct methanol fuel cells (DMFCs) is sensitive to methanol concentration; thus, to avoid external sensors, it is a promising candidate to monitor the concentration of methanol in the fuel circulation loop, which is central to the efficient operation of direct methanol fuel cell systems. We address this issue and report on an extremely robust electrochemical methanol sensing technique that is not sensitive to temperature, cell degradation and membrane electrode assembly (MEA) type. We develop a temperature independent empirical correlation of the dynamic response of cell voltage to step changes in current with methanol concentration. This equation is successfully validated under various operating scenarios at both the single cell and stack levels. Our sensing method achieves an impressive accuracy of ±0.1 M and this is expected to increase the reliability of methanol sensing and simplify the control logic of DMFC systems.</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99583767"/>
                  </a:ext>
                </a:extLst>
              </a:tr>
            </a:tbl>
          </a:graphicData>
        </a:graphic>
      </p:graphicFrame>
      <p:pic>
        <p:nvPicPr>
          <p:cNvPr id="8" name="Picture 15">
            <a:extLst>
              <a:ext uri="{FF2B5EF4-FFF2-40B4-BE49-F238E27FC236}">
                <a16:creationId xmlns:a16="http://schemas.microsoft.com/office/drawing/2014/main" id="{C35F0067-2F06-2FE4-0B92-FCC659B7FF7D}"/>
              </a:ext>
            </a:extLst>
          </p:cNvPr>
          <p:cNvPicPr>
            <a:picLocks noChangeAspect="1"/>
          </p:cNvPicPr>
          <p:nvPr/>
        </p:nvPicPr>
        <p:blipFill>
          <a:blip r:embed="rId2"/>
          <a:stretch>
            <a:fillRect/>
          </a:stretch>
        </p:blipFill>
        <p:spPr>
          <a:xfrm>
            <a:off x="6794500" y="1892110"/>
            <a:ext cx="4533900" cy="2655951"/>
          </a:xfrm>
          <a:prstGeom prst="rect">
            <a:avLst/>
          </a:prstGeom>
          <a:noFill/>
          <a:ln>
            <a:noFill/>
          </a:ln>
        </p:spPr>
      </p:pic>
      <p:graphicFrame>
        <p:nvGraphicFramePr>
          <p:cNvPr id="10" name="표 9">
            <a:extLst>
              <a:ext uri="{FF2B5EF4-FFF2-40B4-BE49-F238E27FC236}">
                <a16:creationId xmlns:a16="http://schemas.microsoft.com/office/drawing/2014/main" id="{F684B294-2A4A-E094-B1B5-8B6920FF2C45}"/>
              </a:ext>
            </a:extLst>
          </p:cNvPr>
          <p:cNvGraphicFramePr>
            <a:graphicFrameLocks noGrp="1"/>
          </p:cNvGraphicFramePr>
          <p:nvPr>
            <p:extLst>
              <p:ext uri="{D42A27DB-BD31-4B8C-83A1-F6EECF244321}">
                <p14:modId xmlns:p14="http://schemas.microsoft.com/office/powerpoint/2010/main" val="1309488923"/>
              </p:ext>
            </p:extLst>
          </p:nvPr>
        </p:nvGraphicFramePr>
        <p:xfrm>
          <a:off x="1855660" y="5320012"/>
          <a:ext cx="8480679" cy="1220389"/>
        </p:xfrm>
        <a:graphic>
          <a:graphicData uri="http://schemas.openxmlformats.org/drawingml/2006/table">
            <a:tbl>
              <a:tblPr/>
              <a:tblGrid>
                <a:gridCol w="8480679">
                  <a:extLst>
                    <a:ext uri="{9D8B030D-6E8A-4147-A177-3AD203B41FA5}">
                      <a16:colId xmlns:a16="http://schemas.microsoft.com/office/drawing/2014/main" val="1345579250"/>
                    </a:ext>
                  </a:extLst>
                </a:gridCol>
              </a:tblGrid>
              <a:tr h="234696">
                <a:tc>
                  <a:txBody>
                    <a:bodyPr/>
                    <a:lstStyle/>
                    <a:p>
                      <a:pPr marL="0" marR="0" indent="0" algn="ctr" fontAlgn="base" latinLnBrk="0">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요약 결과 </a:t>
                      </a:r>
                      <a:r>
                        <a:rPr lang="en-US" altLang="ko-KR" sz="1200" kern="0" spc="0" dirty="0">
                          <a:ln>
                            <a:solidFill>
                              <a:schemeClr val="tx1">
                                <a:alpha val="0"/>
                              </a:schemeClr>
                            </a:solidFill>
                          </a:ln>
                          <a:solidFill>
                            <a:srgbClr val="000000"/>
                          </a:solidFill>
                          <a:effectLst/>
                          <a:latin typeface="+mj-ea"/>
                          <a:ea typeface="+mj-ea"/>
                        </a:rPr>
                        <a:t>= ‘</a:t>
                      </a:r>
                      <a:r>
                        <a:rPr lang="ko-KR" altLang="en-US" sz="1200" kern="0" spc="0" dirty="0" err="1">
                          <a:ln>
                            <a:solidFill>
                              <a:schemeClr val="tx1">
                                <a:alpha val="0"/>
                              </a:schemeClr>
                            </a:solidFill>
                          </a:ln>
                          <a:solidFill>
                            <a:srgbClr val="000000"/>
                          </a:solidFill>
                          <a:effectLst/>
                          <a:latin typeface="+mj-ea"/>
                          <a:ea typeface="+mj-ea"/>
                        </a:rPr>
                        <a:t>논문내용상세</a:t>
                      </a:r>
                      <a:r>
                        <a:rPr lang="ko-KR" altLang="en-US" sz="1200" kern="0" spc="0" dirty="0">
                          <a:ln>
                            <a:solidFill>
                              <a:schemeClr val="tx1">
                                <a:alpha val="0"/>
                              </a:schemeClr>
                            </a:solidFill>
                          </a:ln>
                          <a:solidFill>
                            <a:srgbClr val="000000"/>
                          </a:solidFill>
                          <a:effectLst/>
                          <a:latin typeface="+mj-ea"/>
                          <a:ea typeface="+mj-ea"/>
                        </a:rPr>
                        <a:t>’ 필드</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79747343"/>
                  </a:ext>
                </a:extLst>
              </a:tr>
              <a:tr h="931908">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직접 메탄올 연료전지</a:t>
                      </a:r>
                      <a:r>
                        <a:rPr lang="en-US" altLang="ko-KR" sz="1200" kern="0" spc="0" dirty="0">
                          <a:ln>
                            <a:solidFill>
                              <a:schemeClr val="tx1">
                                <a:alpha val="0"/>
                              </a:schemeClr>
                            </a:solidFill>
                          </a:ln>
                          <a:solidFill>
                            <a:srgbClr val="000000"/>
                          </a:solidFill>
                          <a:effectLst/>
                          <a:latin typeface="+mj-ea"/>
                          <a:ea typeface="+mj-ea"/>
                        </a:rPr>
                        <a:t>(DMFCs)</a:t>
                      </a:r>
                      <a:r>
                        <a:rPr lang="ko-KR" altLang="en-US" sz="1200" kern="0" spc="0" dirty="0">
                          <a:ln>
                            <a:solidFill>
                              <a:schemeClr val="tx1">
                                <a:alpha val="0"/>
                              </a:schemeClr>
                            </a:solidFill>
                          </a:ln>
                          <a:solidFill>
                            <a:srgbClr val="000000"/>
                          </a:solidFill>
                          <a:effectLst/>
                          <a:latin typeface="+mj-ea"/>
                          <a:ea typeface="+mj-ea"/>
                        </a:rPr>
                        <a:t>의 전기화학적 행동이 메탄올의 농도에 민감하기 때문에</a:t>
                      </a:r>
                      <a:r>
                        <a:rPr lang="en-US" altLang="ko-KR" sz="1200" kern="0" spc="0" dirty="0">
                          <a:ln>
                            <a:solidFill>
                              <a:schemeClr val="tx1">
                                <a:alpha val="0"/>
                              </a:schemeClr>
                            </a:solidFill>
                          </a:ln>
                          <a:solidFill>
                            <a:srgbClr val="000000"/>
                          </a:solidFill>
                          <a:effectLst/>
                          <a:latin typeface="+mj-ea"/>
                          <a:ea typeface="+mj-ea"/>
                        </a:rPr>
                        <a:t>, </a:t>
                      </a:r>
                      <a:r>
                        <a:rPr lang="ko-KR" altLang="en-US" sz="1200" kern="0" spc="0" dirty="0">
                          <a:ln>
                            <a:solidFill>
                              <a:schemeClr val="tx1">
                                <a:alpha val="0"/>
                              </a:schemeClr>
                            </a:solidFill>
                          </a:ln>
                          <a:solidFill>
                            <a:srgbClr val="000000"/>
                          </a:solidFill>
                          <a:effectLst/>
                          <a:latin typeface="+mj-ea"/>
                          <a:ea typeface="+mj-ea"/>
                        </a:rPr>
                        <a:t>연료 순환 루프 내의 메탄올 농도를 모니터링하는 것이 </a:t>
                      </a:r>
                      <a:r>
                        <a:rPr lang="en-US" altLang="ko-KR" sz="1200" kern="0" spc="0" dirty="0">
                          <a:ln>
                            <a:solidFill>
                              <a:schemeClr val="tx1">
                                <a:alpha val="0"/>
                              </a:schemeClr>
                            </a:solidFill>
                          </a:ln>
                          <a:solidFill>
                            <a:srgbClr val="000000"/>
                          </a:solidFill>
                          <a:effectLst/>
                          <a:latin typeface="+mj-ea"/>
                          <a:ea typeface="+mj-ea"/>
                        </a:rPr>
                        <a:t>DMFC </a:t>
                      </a:r>
                      <a:r>
                        <a:rPr lang="ko-KR" altLang="en-US" sz="1200" kern="0" spc="0" dirty="0">
                          <a:ln>
                            <a:solidFill>
                              <a:schemeClr val="tx1">
                                <a:alpha val="0"/>
                              </a:schemeClr>
                            </a:solidFill>
                          </a:ln>
                          <a:solidFill>
                            <a:srgbClr val="000000"/>
                          </a:solidFill>
                          <a:effectLst/>
                          <a:latin typeface="+mj-ea"/>
                          <a:ea typeface="+mj-ea"/>
                        </a:rPr>
                        <a:t>시스템의 효율적인 작동에 중요하다</a:t>
                      </a:r>
                      <a:r>
                        <a:rPr lang="en-US" altLang="ko-KR" sz="1200" kern="0" spc="0" dirty="0">
                          <a:ln>
                            <a:solidFill>
                              <a:schemeClr val="tx1">
                                <a:alpha val="0"/>
                              </a:schemeClr>
                            </a:solidFill>
                          </a:ln>
                          <a:solidFill>
                            <a:srgbClr val="000000"/>
                          </a:solidFill>
                          <a:effectLst/>
                          <a:latin typeface="+mj-ea"/>
                          <a:ea typeface="+mj-ea"/>
                        </a:rPr>
                        <a:t>. </a:t>
                      </a:r>
                      <a:r>
                        <a:rPr lang="ko-KR" altLang="en-US" sz="1200" kern="0" spc="0" dirty="0">
                          <a:ln>
                            <a:solidFill>
                              <a:schemeClr val="tx1">
                                <a:alpha val="0"/>
                              </a:schemeClr>
                            </a:solidFill>
                          </a:ln>
                          <a:solidFill>
                            <a:srgbClr val="000000"/>
                          </a:solidFill>
                          <a:effectLst/>
                          <a:latin typeface="+mj-ea"/>
                          <a:ea typeface="+mj-ea"/>
                        </a:rPr>
                        <a:t>이 문제를 해결하려고 현재 온도</a:t>
                      </a:r>
                      <a:r>
                        <a:rPr lang="en-US" altLang="ko-KR" sz="1200" kern="0" spc="0" dirty="0">
                          <a:ln>
                            <a:solidFill>
                              <a:schemeClr val="tx1">
                                <a:alpha val="0"/>
                              </a:schemeClr>
                            </a:solidFill>
                          </a:ln>
                          <a:solidFill>
                            <a:srgbClr val="000000"/>
                          </a:solidFill>
                          <a:effectLst/>
                          <a:latin typeface="+mj-ea"/>
                          <a:ea typeface="+mj-ea"/>
                        </a:rPr>
                        <a:t>, </a:t>
                      </a:r>
                      <a:r>
                        <a:rPr lang="ko-KR" altLang="en-US" sz="1200" kern="0" spc="0" dirty="0">
                          <a:ln>
                            <a:solidFill>
                              <a:schemeClr val="tx1">
                                <a:alpha val="0"/>
                              </a:schemeClr>
                            </a:solidFill>
                          </a:ln>
                          <a:solidFill>
                            <a:srgbClr val="000000"/>
                          </a:solidFill>
                          <a:effectLst/>
                          <a:latin typeface="+mj-ea"/>
                          <a:ea typeface="+mj-ea"/>
                        </a:rPr>
                        <a:t>셀의 변질 및 막 전극 조립</a:t>
                      </a:r>
                      <a:r>
                        <a:rPr lang="en-US" altLang="ko-KR" sz="1200" kern="0" spc="0" dirty="0">
                          <a:ln>
                            <a:solidFill>
                              <a:schemeClr val="tx1">
                                <a:alpha val="0"/>
                              </a:schemeClr>
                            </a:solidFill>
                          </a:ln>
                          <a:solidFill>
                            <a:srgbClr val="000000"/>
                          </a:solidFill>
                          <a:effectLst/>
                          <a:latin typeface="+mj-ea"/>
                          <a:ea typeface="+mj-ea"/>
                        </a:rPr>
                        <a:t>(MEA) </a:t>
                      </a:r>
                      <a:r>
                        <a:rPr lang="ko-KR" altLang="en-US" sz="1200" kern="0" spc="0" dirty="0">
                          <a:ln>
                            <a:solidFill>
                              <a:schemeClr val="tx1">
                                <a:alpha val="0"/>
                              </a:schemeClr>
                            </a:solidFill>
                          </a:ln>
                          <a:solidFill>
                            <a:srgbClr val="000000"/>
                          </a:solidFill>
                          <a:effectLst/>
                          <a:latin typeface="+mj-ea"/>
                          <a:ea typeface="+mj-ea"/>
                        </a:rPr>
                        <a:t>유형에 민감하지 않은 매우 견고한 전기화학적 메탄올 감지 기법을 제안한다</a:t>
                      </a:r>
                      <a:r>
                        <a:rPr lang="en-US" altLang="ko-KR" sz="1200" kern="0" spc="0" dirty="0">
                          <a:ln>
                            <a:solidFill>
                              <a:schemeClr val="tx1">
                                <a:alpha val="0"/>
                              </a:schemeClr>
                            </a:solidFill>
                          </a:ln>
                          <a:solidFill>
                            <a:srgbClr val="000000"/>
                          </a:solidFill>
                          <a:effectLst/>
                          <a:latin typeface="+mj-ea"/>
                          <a:ea typeface="+mj-ea"/>
                        </a:rPr>
                        <a:t>.</a:t>
                      </a:r>
                      <a:endParaRPr lang="ko-KR" altLang="en-US" sz="120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64798372"/>
                  </a:ext>
                </a:extLst>
              </a:tr>
            </a:tbl>
          </a:graphicData>
        </a:graphic>
      </p:graphicFrame>
      <p:sp>
        <p:nvSpPr>
          <p:cNvPr id="3" name="TextBox 2">
            <a:extLst>
              <a:ext uri="{FF2B5EF4-FFF2-40B4-BE49-F238E27FC236}">
                <a16:creationId xmlns:a16="http://schemas.microsoft.com/office/drawing/2014/main" id="{69F77607-74B2-1DD3-3CE8-5294414350D0}"/>
              </a:ext>
            </a:extLst>
          </p:cNvPr>
          <p:cNvSpPr txBox="1"/>
          <p:nvPr/>
        </p:nvSpPr>
        <p:spPr>
          <a:xfrm>
            <a:off x="-27028" y="750826"/>
            <a:ext cx="6364514" cy="369332"/>
          </a:xfrm>
          <a:prstGeom prst="rect">
            <a:avLst/>
          </a:prstGeom>
          <a:solidFill>
            <a:schemeClr val="bg1">
              <a:lumMod val="85000"/>
            </a:schemeClr>
          </a:solidFill>
        </p:spPr>
        <p:txBody>
          <a:bodyPr wrap="square">
            <a:spAutoFit/>
          </a:bodyPr>
          <a:lstStyle/>
          <a:p>
            <a:r>
              <a:rPr lang="en-US" altLang="ko-KR" dirty="0">
                <a:ln>
                  <a:solidFill>
                    <a:schemeClr val="accent1">
                      <a:alpha val="0"/>
                    </a:schemeClr>
                  </a:solidFill>
                </a:ln>
                <a:latin typeface="+mj-lt"/>
              </a:rPr>
              <a:t>  4-1. </a:t>
            </a:r>
            <a:r>
              <a:rPr lang="ko-KR" altLang="en-US" dirty="0">
                <a:ln>
                  <a:solidFill>
                    <a:schemeClr val="accent1">
                      <a:alpha val="0"/>
                    </a:schemeClr>
                  </a:solidFill>
                </a:ln>
                <a:latin typeface="+mj-lt"/>
              </a:rPr>
              <a:t>유사도 검색 </a:t>
            </a:r>
            <a:r>
              <a:rPr lang="en-US" altLang="ko-KR" dirty="0">
                <a:ln>
                  <a:solidFill>
                    <a:schemeClr val="accent1">
                      <a:alpha val="0"/>
                    </a:schemeClr>
                  </a:solidFill>
                </a:ln>
                <a:latin typeface="+mj-lt"/>
              </a:rPr>
              <a:t>(semantic search)</a:t>
            </a:r>
            <a:endParaRPr lang="ko-KR" altLang="en-US" dirty="0">
              <a:ln>
                <a:solidFill>
                  <a:schemeClr val="accent1">
                    <a:alpha val="0"/>
                  </a:schemeClr>
                </a:solidFill>
              </a:ln>
              <a:latin typeface="+mj-lt"/>
            </a:endParaRPr>
          </a:p>
        </p:txBody>
      </p:sp>
      <p:sp>
        <p:nvSpPr>
          <p:cNvPr id="6" name="TextBox 5">
            <a:extLst>
              <a:ext uri="{FF2B5EF4-FFF2-40B4-BE49-F238E27FC236}">
                <a16:creationId xmlns:a16="http://schemas.microsoft.com/office/drawing/2014/main" id="{C68A1146-8A62-DC1E-53DB-E2C01F7160C1}"/>
              </a:ext>
            </a:extLst>
          </p:cNvPr>
          <p:cNvSpPr txBox="1"/>
          <p:nvPr/>
        </p:nvSpPr>
        <p:spPr>
          <a:xfrm>
            <a:off x="60058" y="163200"/>
            <a:ext cx="3122971" cy="461665"/>
          </a:xfrm>
          <a:prstGeom prst="rect">
            <a:avLst/>
          </a:prstGeom>
          <a:noFill/>
        </p:spPr>
        <p:txBody>
          <a:bodyPr wrap="none" rtlCol="0">
            <a:spAutoFit/>
          </a:bodyPr>
          <a:lstStyle/>
          <a:p>
            <a:r>
              <a:rPr lang="en-US" altLang="ko-KR" sz="2400" b="1" dirty="0">
                <a:ln>
                  <a:solidFill>
                    <a:schemeClr val="accent1">
                      <a:alpha val="0"/>
                    </a:schemeClr>
                  </a:solidFill>
                </a:ln>
                <a:latin typeface="+mj-lt"/>
              </a:rPr>
              <a:t>4. </a:t>
            </a:r>
            <a:r>
              <a:rPr lang="ko-KR" altLang="en-US" sz="2400" b="1" dirty="0">
                <a:ln>
                  <a:solidFill>
                    <a:schemeClr val="accent1">
                      <a:alpha val="0"/>
                    </a:schemeClr>
                  </a:solidFill>
                </a:ln>
                <a:latin typeface="+mj-lt"/>
              </a:rPr>
              <a:t>검색시스템의 확장</a:t>
            </a:r>
          </a:p>
        </p:txBody>
      </p:sp>
      <p:cxnSp>
        <p:nvCxnSpPr>
          <p:cNvPr id="7" name="직선 연결선 6">
            <a:extLst>
              <a:ext uri="{FF2B5EF4-FFF2-40B4-BE49-F238E27FC236}">
                <a16:creationId xmlns:a16="http://schemas.microsoft.com/office/drawing/2014/main" id="{6280ED68-2E2A-70D9-00E3-733FCED2E9DC}"/>
              </a:ext>
            </a:extLst>
          </p:cNvPr>
          <p:cNvCxnSpPr>
            <a:cxnSpLocks/>
            <a:stCxn id="6" idx="3"/>
          </p:cNvCxnSpPr>
          <p:nvPr/>
        </p:nvCxnSpPr>
        <p:spPr>
          <a:xfrm flipV="1">
            <a:off x="3183029" y="389121"/>
            <a:ext cx="9048401"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AFA0087-53FC-150D-909D-640ADBE1A568}"/>
              </a:ext>
            </a:extLst>
          </p:cNvPr>
          <p:cNvSpPr txBox="1"/>
          <p:nvPr/>
        </p:nvSpPr>
        <p:spPr>
          <a:xfrm>
            <a:off x="6876284" y="1584333"/>
            <a:ext cx="4370331" cy="307777"/>
          </a:xfrm>
          <a:prstGeom prst="rect">
            <a:avLst/>
          </a:prstGeom>
          <a:noFill/>
        </p:spPr>
        <p:txBody>
          <a:bodyPr wrap="square">
            <a:spAutoFit/>
          </a:bodyPr>
          <a:lstStyle/>
          <a:p>
            <a:pPr algn="ctr"/>
            <a:r>
              <a:rPr lang="en-US" altLang="ko-KR" sz="1400" dirty="0">
                <a:ln>
                  <a:solidFill>
                    <a:schemeClr val="accent1">
                      <a:alpha val="0"/>
                    </a:schemeClr>
                  </a:solidFill>
                </a:ln>
              </a:rPr>
              <a:t>LLM</a:t>
            </a:r>
            <a:r>
              <a:rPr lang="ko-KR" altLang="en-US" sz="1400" dirty="0">
                <a:ln>
                  <a:solidFill>
                    <a:schemeClr val="accent1">
                      <a:alpha val="0"/>
                    </a:schemeClr>
                  </a:solidFill>
                </a:ln>
              </a:rPr>
              <a:t>을 사용하여 원하는 기준으로 요약함</a:t>
            </a:r>
          </a:p>
        </p:txBody>
      </p:sp>
      <p:sp>
        <p:nvSpPr>
          <p:cNvPr id="11" name="화살표: 오른쪽 10">
            <a:extLst>
              <a:ext uri="{FF2B5EF4-FFF2-40B4-BE49-F238E27FC236}">
                <a16:creationId xmlns:a16="http://schemas.microsoft.com/office/drawing/2014/main" id="{72FBA8A9-6B6A-229E-1A91-A09A3950B462}"/>
              </a:ext>
            </a:extLst>
          </p:cNvPr>
          <p:cNvSpPr/>
          <p:nvPr/>
        </p:nvSpPr>
        <p:spPr>
          <a:xfrm>
            <a:off x="5979031" y="2715559"/>
            <a:ext cx="599316" cy="1009052"/>
          </a:xfrm>
          <a:prstGeom prst="rightArrow">
            <a:avLst/>
          </a:prstGeom>
          <a:gradFill flip="none" rotWithShape="1">
            <a:gsLst>
              <a:gs pos="0">
                <a:schemeClr val="accent1">
                  <a:lumMod val="5000"/>
                  <a:lumOff val="95000"/>
                </a:schemeClr>
              </a:gs>
              <a:gs pos="93000">
                <a:srgbClr val="00206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화살표: 오른쪽 11">
            <a:extLst>
              <a:ext uri="{FF2B5EF4-FFF2-40B4-BE49-F238E27FC236}">
                <a16:creationId xmlns:a16="http://schemas.microsoft.com/office/drawing/2014/main" id="{F091C8F4-59DD-028F-7D90-376302AED61F}"/>
              </a:ext>
            </a:extLst>
          </p:cNvPr>
          <p:cNvSpPr/>
          <p:nvPr/>
        </p:nvSpPr>
        <p:spPr>
          <a:xfrm rot="6787106">
            <a:off x="7898192" y="4351313"/>
            <a:ext cx="599316" cy="1009052"/>
          </a:xfrm>
          <a:prstGeom prst="rightArrow">
            <a:avLst/>
          </a:prstGeom>
          <a:gradFill flip="none" rotWithShape="1">
            <a:gsLst>
              <a:gs pos="0">
                <a:schemeClr val="accent1">
                  <a:lumMod val="5000"/>
                  <a:lumOff val="95000"/>
                </a:schemeClr>
              </a:gs>
              <a:gs pos="93000">
                <a:srgbClr val="00206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2D4EC7F5-3F89-93E0-E19C-243353E7E92A}"/>
              </a:ext>
            </a:extLst>
          </p:cNvPr>
          <p:cNvSpPr txBox="1"/>
          <p:nvPr/>
        </p:nvSpPr>
        <p:spPr>
          <a:xfrm>
            <a:off x="307975" y="1285831"/>
            <a:ext cx="3438525" cy="338554"/>
          </a:xfrm>
          <a:prstGeom prst="rect">
            <a:avLst/>
          </a:prstGeom>
          <a:noFill/>
        </p:spPr>
        <p:txBody>
          <a:bodyPr wrap="square">
            <a:spAutoFit/>
          </a:bodyPr>
          <a:lstStyle/>
          <a:p>
            <a:pPr marL="285750" indent="-285750">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논문상세정보</a:t>
            </a:r>
            <a:r>
              <a:rPr lang="en-US" altLang="ko-KR" sz="1600" dirty="0">
                <a:ln>
                  <a:solidFill>
                    <a:schemeClr val="accent1">
                      <a:alpha val="0"/>
                    </a:schemeClr>
                  </a:solidFill>
                </a:ln>
              </a:rPr>
              <a:t>'</a:t>
            </a:r>
            <a:r>
              <a:rPr lang="ko-KR" altLang="en-US" sz="1600" dirty="0">
                <a:ln>
                  <a:solidFill>
                    <a:schemeClr val="accent1">
                      <a:alpha val="0"/>
                    </a:schemeClr>
                  </a:solidFill>
                </a:ln>
              </a:rPr>
              <a:t> 구축과정</a:t>
            </a:r>
          </a:p>
        </p:txBody>
      </p:sp>
    </p:spTree>
    <p:extLst>
      <p:ext uri="{BB962C8B-B14F-4D97-AF65-F5344CB8AC3E}">
        <p14:creationId xmlns:p14="http://schemas.microsoft.com/office/powerpoint/2010/main" val="258964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1F585195-843C-B874-6C33-D1B724513CAF}"/>
              </a:ext>
            </a:extLst>
          </p:cNvPr>
          <p:cNvSpPr txBox="1"/>
          <p:nvPr/>
        </p:nvSpPr>
        <p:spPr>
          <a:xfrm>
            <a:off x="211773" y="1875564"/>
            <a:ext cx="5223827" cy="307777"/>
          </a:xfrm>
          <a:prstGeom prst="rect">
            <a:avLst/>
          </a:prstGeom>
          <a:noFill/>
        </p:spPr>
        <p:txBody>
          <a:bodyPr wrap="square">
            <a:spAutoFit/>
          </a:bodyPr>
          <a:lstStyle/>
          <a:p>
            <a:r>
              <a:rPr lang="ko-KR" altLang="en-US" sz="1400" dirty="0">
                <a:ln>
                  <a:solidFill>
                    <a:schemeClr val="accent1">
                      <a:alpha val="0"/>
                    </a:schemeClr>
                  </a:solidFill>
                </a:ln>
              </a:rPr>
              <a:t>시나리오 </a:t>
            </a:r>
            <a:r>
              <a:rPr lang="en-US" altLang="ko-KR" sz="1400" dirty="0">
                <a:ln>
                  <a:solidFill>
                    <a:schemeClr val="accent1">
                      <a:alpha val="0"/>
                    </a:schemeClr>
                  </a:solidFill>
                </a:ln>
              </a:rPr>
              <a:t>1. </a:t>
            </a:r>
            <a:r>
              <a:rPr lang="ko-KR" altLang="en-US" sz="1400" dirty="0">
                <a:ln>
                  <a:solidFill>
                    <a:schemeClr val="accent1">
                      <a:alpha val="0"/>
                    </a:schemeClr>
                  </a:solidFill>
                </a:ln>
              </a:rPr>
              <a:t>검색어가 키워드인 경우 </a:t>
            </a:r>
            <a:r>
              <a:rPr lang="en-US" altLang="ko-KR" sz="1400" dirty="0">
                <a:ln>
                  <a:solidFill>
                    <a:schemeClr val="accent1">
                      <a:alpha val="0"/>
                    </a:schemeClr>
                  </a:solidFill>
                </a:ln>
              </a:rPr>
              <a:t>(</a:t>
            </a:r>
            <a:r>
              <a:rPr lang="ko-KR" altLang="en-US" sz="1400" dirty="0">
                <a:ln>
                  <a:solidFill>
                    <a:schemeClr val="accent1">
                      <a:alpha val="0"/>
                    </a:schemeClr>
                  </a:solidFill>
                </a:ln>
              </a:rPr>
              <a:t>기계학습</a:t>
            </a:r>
            <a:r>
              <a:rPr lang="en-US" altLang="ko-KR" sz="1400" dirty="0">
                <a:ln>
                  <a:solidFill>
                    <a:schemeClr val="accent1">
                      <a:alpha val="0"/>
                    </a:schemeClr>
                  </a:solidFill>
                </a:ln>
              </a:rPr>
              <a:t>)</a:t>
            </a:r>
            <a:endParaRPr lang="ko-KR" altLang="en-US" sz="1400" dirty="0">
              <a:ln>
                <a:solidFill>
                  <a:schemeClr val="accent1">
                    <a:alpha val="0"/>
                  </a:schemeClr>
                </a:solidFill>
              </a:ln>
            </a:endParaRPr>
          </a:p>
        </p:txBody>
      </p:sp>
      <p:sp>
        <p:nvSpPr>
          <p:cNvPr id="3" name="TextBox 2">
            <a:extLst>
              <a:ext uri="{FF2B5EF4-FFF2-40B4-BE49-F238E27FC236}">
                <a16:creationId xmlns:a16="http://schemas.microsoft.com/office/drawing/2014/main" id="{CFB49FC6-3172-3537-5DCA-DA85CAFFD3D4}"/>
              </a:ext>
            </a:extLst>
          </p:cNvPr>
          <p:cNvSpPr txBox="1"/>
          <p:nvPr/>
        </p:nvSpPr>
        <p:spPr>
          <a:xfrm>
            <a:off x="-27028" y="750826"/>
            <a:ext cx="6364514" cy="369332"/>
          </a:xfrm>
          <a:prstGeom prst="rect">
            <a:avLst/>
          </a:prstGeom>
          <a:solidFill>
            <a:schemeClr val="bg1">
              <a:lumMod val="85000"/>
            </a:schemeClr>
          </a:solidFill>
        </p:spPr>
        <p:txBody>
          <a:bodyPr wrap="square">
            <a:spAutoFit/>
          </a:bodyPr>
          <a:lstStyle/>
          <a:p>
            <a:r>
              <a:rPr lang="en-US" altLang="ko-KR" dirty="0">
                <a:ln>
                  <a:solidFill>
                    <a:schemeClr val="accent1">
                      <a:alpha val="0"/>
                    </a:schemeClr>
                  </a:solidFill>
                </a:ln>
                <a:latin typeface="+mj-lt"/>
              </a:rPr>
              <a:t>  4-1. </a:t>
            </a:r>
            <a:r>
              <a:rPr lang="ko-KR" altLang="en-US" dirty="0">
                <a:ln>
                  <a:solidFill>
                    <a:schemeClr val="accent1">
                      <a:alpha val="0"/>
                    </a:schemeClr>
                  </a:solidFill>
                </a:ln>
                <a:latin typeface="+mj-lt"/>
              </a:rPr>
              <a:t>유사도 검색 </a:t>
            </a:r>
            <a:r>
              <a:rPr lang="en-US" altLang="ko-KR" dirty="0">
                <a:ln>
                  <a:solidFill>
                    <a:schemeClr val="accent1">
                      <a:alpha val="0"/>
                    </a:schemeClr>
                  </a:solidFill>
                </a:ln>
                <a:latin typeface="+mj-lt"/>
              </a:rPr>
              <a:t>(semantic search)</a:t>
            </a:r>
            <a:endParaRPr lang="ko-KR" altLang="en-US" dirty="0">
              <a:ln>
                <a:solidFill>
                  <a:schemeClr val="accent1">
                    <a:alpha val="0"/>
                  </a:schemeClr>
                </a:solidFill>
              </a:ln>
              <a:latin typeface="+mj-lt"/>
            </a:endParaRPr>
          </a:p>
        </p:txBody>
      </p:sp>
      <p:sp>
        <p:nvSpPr>
          <p:cNvPr id="5" name="TextBox 4">
            <a:extLst>
              <a:ext uri="{FF2B5EF4-FFF2-40B4-BE49-F238E27FC236}">
                <a16:creationId xmlns:a16="http://schemas.microsoft.com/office/drawing/2014/main" id="{0114E032-CBA5-6933-1F2A-50CCC37ACAFF}"/>
              </a:ext>
            </a:extLst>
          </p:cNvPr>
          <p:cNvSpPr txBox="1"/>
          <p:nvPr/>
        </p:nvSpPr>
        <p:spPr>
          <a:xfrm>
            <a:off x="60058" y="163200"/>
            <a:ext cx="3122971" cy="461665"/>
          </a:xfrm>
          <a:prstGeom prst="rect">
            <a:avLst/>
          </a:prstGeom>
          <a:noFill/>
        </p:spPr>
        <p:txBody>
          <a:bodyPr wrap="none" rtlCol="0">
            <a:spAutoFit/>
          </a:bodyPr>
          <a:lstStyle/>
          <a:p>
            <a:r>
              <a:rPr lang="en-US" altLang="ko-KR" sz="2400" b="1" dirty="0">
                <a:ln>
                  <a:solidFill>
                    <a:schemeClr val="accent1">
                      <a:alpha val="0"/>
                    </a:schemeClr>
                  </a:solidFill>
                </a:ln>
                <a:latin typeface="+mj-lt"/>
              </a:rPr>
              <a:t>4. </a:t>
            </a:r>
            <a:r>
              <a:rPr lang="ko-KR" altLang="en-US" sz="2400" b="1" dirty="0">
                <a:ln>
                  <a:solidFill>
                    <a:schemeClr val="accent1">
                      <a:alpha val="0"/>
                    </a:schemeClr>
                  </a:solidFill>
                </a:ln>
                <a:latin typeface="+mj-lt"/>
              </a:rPr>
              <a:t>검색시스템의 확장</a:t>
            </a:r>
          </a:p>
        </p:txBody>
      </p:sp>
      <p:cxnSp>
        <p:nvCxnSpPr>
          <p:cNvPr id="6" name="직선 연결선 5">
            <a:extLst>
              <a:ext uri="{FF2B5EF4-FFF2-40B4-BE49-F238E27FC236}">
                <a16:creationId xmlns:a16="http://schemas.microsoft.com/office/drawing/2014/main" id="{A4A9C41F-2A87-4E9C-30F8-0D72319893CD}"/>
              </a:ext>
            </a:extLst>
          </p:cNvPr>
          <p:cNvCxnSpPr>
            <a:cxnSpLocks/>
            <a:stCxn id="5" idx="3"/>
          </p:cNvCxnSpPr>
          <p:nvPr/>
        </p:nvCxnSpPr>
        <p:spPr>
          <a:xfrm flipV="1">
            <a:off x="3183029" y="389121"/>
            <a:ext cx="9048401"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그림 8">
            <a:extLst>
              <a:ext uri="{FF2B5EF4-FFF2-40B4-BE49-F238E27FC236}">
                <a16:creationId xmlns:a16="http://schemas.microsoft.com/office/drawing/2014/main" id="{8B041797-85BA-B0D9-BCF8-8A8459EC0206}"/>
              </a:ext>
            </a:extLst>
          </p:cNvPr>
          <p:cNvPicPr>
            <a:picLocks noChangeAspect="1"/>
          </p:cNvPicPr>
          <p:nvPr/>
        </p:nvPicPr>
        <p:blipFill rotWithShape="1">
          <a:blip r:embed="rId2"/>
          <a:srcRect b="27294"/>
          <a:stretch/>
        </p:blipFill>
        <p:spPr>
          <a:xfrm>
            <a:off x="275273" y="4484996"/>
            <a:ext cx="11310410" cy="2346078"/>
          </a:xfrm>
          <a:prstGeom prst="rect">
            <a:avLst/>
          </a:prstGeom>
        </p:spPr>
      </p:pic>
      <p:pic>
        <p:nvPicPr>
          <p:cNvPr id="12" name="그림 11">
            <a:extLst>
              <a:ext uri="{FF2B5EF4-FFF2-40B4-BE49-F238E27FC236}">
                <a16:creationId xmlns:a16="http://schemas.microsoft.com/office/drawing/2014/main" id="{68E0F6D2-8695-8432-C89E-815668CCE1E2}"/>
              </a:ext>
            </a:extLst>
          </p:cNvPr>
          <p:cNvPicPr>
            <a:picLocks noChangeAspect="1"/>
          </p:cNvPicPr>
          <p:nvPr/>
        </p:nvPicPr>
        <p:blipFill rotWithShape="1">
          <a:blip r:embed="rId3"/>
          <a:srcRect t="39810"/>
          <a:stretch/>
        </p:blipFill>
        <p:spPr>
          <a:xfrm>
            <a:off x="275273" y="2510176"/>
            <a:ext cx="7626350" cy="1837648"/>
          </a:xfrm>
          <a:prstGeom prst="rect">
            <a:avLst/>
          </a:prstGeom>
        </p:spPr>
      </p:pic>
      <p:sp>
        <p:nvSpPr>
          <p:cNvPr id="15" name="TextBox 14">
            <a:extLst>
              <a:ext uri="{FF2B5EF4-FFF2-40B4-BE49-F238E27FC236}">
                <a16:creationId xmlns:a16="http://schemas.microsoft.com/office/drawing/2014/main" id="{EFC5ADC0-D8D2-0B21-E839-9C8C4A35CF50}"/>
              </a:ext>
            </a:extLst>
          </p:cNvPr>
          <p:cNvSpPr txBox="1"/>
          <p:nvPr/>
        </p:nvSpPr>
        <p:spPr>
          <a:xfrm>
            <a:off x="307975" y="1285831"/>
            <a:ext cx="11134181" cy="584775"/>
          </a:xfrm>
          <a:prstGeom prst="rect">
            <a:avLst/>
          </a:prstGeom>
          <a:noFill/>
        </p:spPr>
        <p:txBody>
          <a:bodyPr wrap="square">
            <a:spAutoFit/>
          </a:bodyPr>
          <a:lstStyle/>
          <a:p>
            <a:pPr marL="285750" indent="-285750">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논문상세정보</a:t>
            </a:r>
            <a:r>
              <a:rPr lang="en-US" altLang="ko-KR" sz="1600" dirty="0">
                <a:ln>
                  <a:solidFill>
                    <a:schemeClr val="accent1">
                      <a:alpha val="0"/>
                    </a:schemeClr>
                  </a:solidFill>
                </a:ln>
              </a:rPr>
              <a:t>'</a:t>
            </a:r>
            <a:r>
              <a:rPr lang="ko-KR" altLang="en-US" sz="1600" dirty="0">
                <a:ln>
                  <a:solidFill>
                    <a:schemeClr val="accent1">
                      <a:alpha val="0"/>
                    </a:schemeClr>
                  </a:solidFill>
                </a:ln>
              </a:rPr>
              <a:t>의 상위 </a:t>
            </a:r>
            <a:r>
              <a:rPr lang="en-US" altLang="ko-KR" sz="1600" dirty="0">
                <a:ln>
                  <a:solidFill>
                    <a:schemeClr val="accent1">
                      <a:alpha val="0"/>
                    </a:schemeClr>
                  </a:solidFill>
                </a:ln>
              </a:rPr>
              <a:t>5</a:t>
            </a:r>
            <a:r>
              <a:rPr lang="ko-KR" altLang="en-US" sz="1600" dirty="0">
                <a:ln>
                  <a:solidFill>
                    <a:schemeClr val="accent1">
                      <a:alpha val="0"/>
                    </a:schemeClr>
                  </a:solidFill>
                </a:ln>
              </a:rPr>
              <a:t>개</a:t>
            </a:r>
            <a:r>
              <a:rPr lang="en-US" altLang="ko-KR" sz="1600" dirty="0">
                <a:ln>
                  <a:solidFill>
                    <a:schemeClr val="accent1">
                      <a:alpha val="0"/>
                    </a:schemeClr>
                  </a:solidFill>
                </a:ln>
              </a:rPr>
              <a:t> </a:t>
            </a:r>
            <a:r>
              <a:rPr lang="ko-KR" altLang="en-US" sz="1600" dirty="0">
                <a:ln>
                  <a:solidFill>
                    <a:schemeClr val="accent1">
                      <a:alpha val="0"/>
                    </a:schemeClr>
                  </a:solidFill>
                </a:ln>
              </a:rPr>
              <a:t>검색 결과를 살펴보자</a:t>
            </a:r>
            <a:r>
              <a:rPr lang="en-US" altLang="ko-KR" sz="1600" dirty="0">
                <a:ln>
                  <a:solidFill>
                    <a:schemeClr val="accent1">
                      <a:alpha val="0"/>
                    </a:schemeClr>
                  </a:solidFill>
                </a:ln>
              </a:rPr>
              <a:t>.</a:t>
            </a:r>
          </a:p>
          <a:p>
            <a:pPr marL="285750" indent="-285750">
              <a:buFont typeface="Wingdings" panose="05000000000000000000" pitchFamily="2" charset="2"/>
              <a:buChar char="v"/>
            </a:pPr>
            <a:r>
              <a:rPr lang="ko-KR" altLang="en-US" sz="1600" dirty="0">
                <a:ln>
                  <a:solidFill>
                    <a:schemeClr val="accent1">
                      <a:alpha val="0"/>
                    </a:schemeClr>
                  </a:solidFill>
                </a:ln>
              </a:rPr>
              <a:t>시나리오는 </a:t>
            </a:r>
            <a:r>
              <a:rPr lang="en-US" altLang="ko-KR" sz="1600" u="sng" dirty="0">
                <a:ln>
                  <a:solidFill>
                    <a:schemeClr val="accent1">
                      <a:alpha val="0"/>
                    </a:schemeClr>
                  </a:solidFill>
                </a:ln>
              </a:rPr>
              <a:t>1) </a:t>
            </a:r>
            <a:r>
              <a:rPr lang="ko-KR" altLang="en-US" sz="1600" u="sng" dirty="0">
                <a:ln>
                  <a:solidFill>
                    <a:schemeClr val="accent1">
                      <a:alpha val="0"/>
                    </a:schemeClr>
                  </a:solidFill>
                </a:ln>
              </a:rPr>
              <a:t>검색어가 키워드인 경우</a:t>
            </a:r>
            <a:r>
              <a:rPr lang="ko-KR" altLang="en-US" sz="1600" dirty="0">
                <a:ln>
                  <a:solidFill>
                    <a:schemeClr val="accent1">
                      <a:alpha val="0"/>
                    </a:schemeClr>
                  </a:solidFill>
                </a:ln>
              </a:rPr>
              <a:t>와 </a:t>
            </a:r>
            <a:r>
              <a:rPr lang="en-US" altLang="ko-KR" sz="1600" u="sng" dirty="0">
                <a:ln>
                  <a:solidFill>
                    <a:schemeClr val="accent1">
                      <a:alpha val="0"/>
                    </a:schemeClr>
                  </a:solidFill>
                </a:ln>
              </a:rPr>
              <a:t>2) </a:t>
            </a:r>
            <a:r>
              <a:rPr lang="ko-KR" altLang="en-US" sz="1600" u="sng" dirty="0">
                <a:ln>
                  <a:solidFill>
                    <a:schemeClr val="accent1">
                      <a:alpha val="0"/>
                    </a:schemeClr>
                  </a:solidFill>
                </a:ln>
              </a:rPr>
              <a:t>키워드 검색으로 검색이 불가능한 경우</a:t>
            </a:r>
            <a:r>
              <a:rPr lang="ko-KR" altLang="en-US" sz="1600" dirty="0">
                <a:ln>
                  <a:solidFill>
                    <a:schemeClr val="accent1">
                      <a:alpha val="0"/>
                    </a:schemeClr>
                  </a:solidFill>
                </a:ln>
              </a:rPr>
              <a:t>로 구성함</a:t>
            </a:r>
          </a:p>
        </p:txBody>
      </p:sp>
      <p:sp>
        <p:nvSpPr>
          <p:cNvPr id="20" name="TextBox 19">
            <a:extLst>
              <a:ext uri="{FF2B5EF4-FFF2-40B4-BE49-F238E27FC236}">
                <a16:creationId xmlns:a16="http://schemas.microsoft.com/office/drawing/2014/main" id="{42EB17BE-15BB-A0E5-3489-4FCC966584AF}"/>
              </a:ext>
            </a:extLst>
          </p:cNvPr>
          <p:cNvSpPr txBox="1"/>
          <p:nvPr/>
        </p:nvSpPr>
        <p:spPr>
          <a:xfrm>
            <a:off x="275273" y="2202399"/>
            <a:ext cx="1671921" cy="307777"/>
          </a:xfrm>
          <a:prstGeom prst="rect">
            <a:avLst/>
          </a:prstGeom>
          <a:solidFill>
            <a:srgbClr val="FFBDD6"/>
          </a:solidFill>
        </p:spPr>
        <p:txBody>
          <a:bodyPr wrap="square">
            <a:spAutoFit/>
          </a:bodyPr>
          <a:lstStyle/>
          <a:p>
            <a:pPr algn="ctr"/>
            <a:r>
              <a:rPr lang="ko-KR" altLang="en-US" sz="1400" b="1" dirty="0" err="1">
                <a:ln>
                  <a:solidFill>
                    <a:schemeClr val="accent1">
                      <a:alpha val="0"/>
                    </a:schemeClr>
                  </a:solidFill>
                </a:ln>
              </a:rPr>
              <a:t>산단</a:t>
            </a:r>
            <a:r>
              <a:rPr lang="ko-KR" altLang="en-US" sz="1400" b="1" dirty="0">
                <a:ln>
                  <a:solidFill>
                    <a:schemeClr val="accent1">
                      <a:alpha val="0"/>
                    </a:schemeClr>
                  </a:solidFill>
                </a:ln>
              </a:rPr>
              <a:t> 검색 시스템</a:t>
            </a:r>
          </a:p>
        </p:txBody>
      </p:sp>
      <p:sp>
        <p:nvSpPr>
          <p:cNvPr id="21" name="TextBox 20">
            <a:extLst>
              <a:ext uri="{FF2B5EF4-FFF2-40B4-BE49-F238E27FC236}">
                <a16:creationId xmlns:a16="http://schemas.microsoft.com/office/drawing/2014/main" id="{36F2B08C-5B62-578C-626F-7180B1DB5411}"/>
              </a:ext>
            </a:extLst>
          </p:cNvPr>
          <p:cNvSpPr txBox="1"/>
          <p:nvPr/>
        </p:nvSpPr>
        <p:spPr>
          <a:xfrm>
            <a:off x="275273" y="4243850"/>
            <a:ext cx="1671917" cy="307777"/>
          </a:xfrm>
          <a:prstGeom prst="rect">
            <a:avLst/>
          </a:prstGeom>
          <a:solidFill>
            <a:srgbClr val="FFB871"/>
          </a:solidFill>
        </p:spPr>
        <p:txBody>
          <a:bodyPr wrap="square">
            <a:spAutoFit/>
          </a:bodyPr>
          <a:lstStyle/>
          <a:p>
            <a:pPr algn="ctr"/>
            <a:r>
              <a:rPr lang="ko-KR" altLang="en-US" sz="1400" b="1" dirty="0">
                <a:ln>
                  <a:solidFill>
                    <a:schemeClr val="accent1">
                      <a:alpha val="0"/>
                    </a:schemeClr>
                  </a:solidFill>
                </a:ln>
              </a:rPr>
              <a:t>개선 후</a:t>
            </a:r>
          </a:p>
        </p:txBody>
      </p:sp>
    </p:spTree>
    <p:extLst>
      <p:ext uri="{BB962C8B-B14F-4D97-AF65-F5344CB8AC3E}">
        <p14:creationId xmlns:p14="http://schemas.microsoft.com/office/powerpoint/2010/main" val="1831623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EC6210-8404-A9DE-FFAF-ED366F890874}"/>
              </a:ext>
            </a:extLst>
          </p:cNvPr>
          <p:cNvSpPr txBox="1"/>
          <p:nvPr/>
        </p:nvSpPr>
        <p:spPr>
          <a:xfrm>
            <a:off x="-27028" y="750826"/>
            <a:ext cx="6364514" cy="369332"/>
          </a:xfrm>
          <a:prstGeom prst="rect">
            <a:avLst/>
          </a:prstGeom>
          <a:solidFill>
            <a:schemeClr val="bg1">
              <a:lumMod val="85000"/>
            </a:schemeClr>
          </a:solidFill>
        </p:spPr>
        <p:txBody>
          <a:bodyPr wrap="square">
            <a:spAutoFit/>
          </a:bodyPr>
          <a:lstStyle/>
          <a:p>
            <a:r>
              <a:rPr lang="en-US" altLang="ko-KR" dirty="0">
                <a:ln>
                  <a:solidFill>
                    <a:schemeClr val="accent1">
                      <a:alpha val="0"/>
                    </a:schemeClr>
                  </a:solidFill>
                </a:ln>
                <a:latin typeface="+mj-lt"/>
              </a:rPr>
              <a:t>  4-1. </a:t>
            </a:r>
            <a:r>
              <a:rPr lang="ko-KR" altLang="en-US" dirty="0">
                <a:ln>
                  <a:solidFill>
                    <a:schemeClr val="accent1">
                      <a:alpha val="0"/>
                    </a:schemeClr>
                  </a:solidFill>
                </a:ln>
                <a:latin typeface="+mj-lt"/>
              </a:rPr>
              <a:t>유사도 검색 </a:t>
            </a:r>
            <a:r>
              <a:rPr lang="en-US" altLang="ko-KR" dirty="0">
                <a:ln>
                  <a:solidFill>
                    <a:schemeClr val="accent1">
                      <a:alpha val="0"/>
                    </a:schemeClr>
                  </a:solidFill>
                </a:ln>
                <a:latin typeface="+mj-lt"/>
              </a:rPr>
              <a:t>(semantic search)</a:t>
            </a:r>
            <a:endParaRPr lang="ko-KR" altLang="en-US" dirty="0">
              <a:ln>
                <a:solidFill>
                  <a:schemeClr val="accent1">
                    <a:alpha val="0"/>
                  </a:schemeClr>
                </a:solidFill>
              </a:ln>
              <a:latin typeface="+mj-lt"/>
            </a:endParaRPr>
          </a:p>
        </p:txBody>
      </p:sp>
      <p:sp>
        <p:nvSpPr>
          <p:cNvPr id="5" name="TextBox 4">
            <a:extLst>
              <a:ext uri="{FF2B5EF4-FFF2-40B4-BE49-F238E27FC236}">
                <a16:creationId xmlns:a16="http://schemas.microsoft.com/office/drawing/2014/main" id="{17914F90-1427-59E2-B1FA-CA3E2892BB2E}"/>
              </a:ext>
            </a:extLst>
          </p:cNvPr>
          <p:cNvSpPr txBox="1"/>
          <p:nvPr/>
        </p:nvSpPr>
        <p:spPr>
          <a:xfrm>
            <a:off x="60058" y="163200"/>
            <a:ext cx="3122971" cy="461665"/>
          </a:xfrm>
          <a:prstGeom prst="rect">
            <a:avLst/>
          </a:prstGeom>
          <a:noFill/>
        </p:spPr>
        <p:txBody>
          <a:bodyPr wrap="none" rtlCol="0">
            <a:spAutoFit/>
          </a:bodyPr>
          <a:lstStyle/>
          <a:p>
            <a:r>
              <a:rPr lang="en-US" altLang="ko-KR" sz="2400" b="1" dirty="0">
                <a:ln>
                  <a:solidFill>
                    <a:schemeClr val="accent1">
                      <a:alpha val="0"/>
                    </a:schemeClr>
                  </a:solidFill>
                </a:ln>
                <a:latin typeface="+mj-lt"/>
              </a:rPr>
              <a:t>4. </a:t>
            </a:r>
            <a:r>
              <a:rPr lang="ko-KR" altLang="en-US" sz="2400" b="1" dirty="0">
                <a:ln>
                  <a:solidFill>
                    <a:schemeClr val="accent1">
                      <a:alpha val="0"/>
                    </a:schemeClr>
                  </a:solidFill>
                </a:ln>
                <a:latin typeface="+mj-lt"/>
              </a:rPr>
              <a:t>검색시스템의 확장</a:t>
            </a:r>
          </a:p>
        </p:txBody>
      </p:sp>
      <p:cxnSp>
        <p:nvCxnSpPr>
          <p:cNvPr id="7" name="직선 연결선 6">
            <a:extLst>
              <a:ext uri="{FF2B5EF4-FFF2-40B4-BE49-F238E27FC236}">
                <a16:creationId xmlns:a16="http://schemas.microsoft.com/office/drawing/2014/main" id="{D6D9F59C-58F9-00C4-20FA-20A4B71A1457}"/>
              </a:ext>
            </a:extLst>
          </p:cNvPr>
          <p:cNvCxnSpPr>
            <a:cxnSpLocks/>
            <a:stCxn id="5" idx="3"/>
          </p:cNvCxnSpPr>
          <p:nvPr/>
        </p:nvCxnSpPr>
        <p:spPr>
          <a:xfrm flipV="1">
            <a:off x="3183029" y="389121"/>
            <a:ext cx="9048401"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EE01B01-E4CA-83C4-C243-FEF64ED50267}"/>
              </a:ext>
            </a:extLst>
          </p:cNvPr>
          <p:cNvSpPr txBox="1"/>
          <p:nvPr/>
        </p:nvSpPr>
        <p:spPr>
          <a:xfrm>
            <a:off x="275273" y="1190014"/>
            <a:ext cx="4106227" cy="307777"/>
          </a:xfrm>
          <a:prstGeom prst="rect">
            <a:avLst/>
          </a:prstGeom>
          <a:noFill/>
        </p:spPr>
        <p:txBody>
          <a:bodyPr wrap="square">
            <a:spAutoFit/>
          </a:bodyPr>
          <a:lstStyle/>
          <a:p>
            <a:r>
              <a:rPr lang="ko-KR" altLang="en-US" sz="1400" dirty="0">
                <a:ln>
                  <a:solidFill>
                    <a:schemeClr val="accent1">
                      <a:alpha val="0"/>
                    </a:schemeClr>
                  </a:solidFill>
                </a:ln>
              </a:rPr>
              <a:t>시나리오 </a:t>
            </a:r>
            <a:r>
              <a:rPr lang="en-US" altLang="ko-KR" sz="1400" dirty="0">
                <a:ln>
                  <a:solidFill>
                    <a:schemeClr val="accent1">
                      <a:alpha val="0"/>
                    </a:schemeClr>
                  </a:solidFill>
                </a:ln>
              </a:rPr>
              <a:t>1. </a:t>
            </a:r>
            <a:r>
              <a:rPr lang="ko-KR" altLang="en-US" sz="1400" dirty="0">
                <a:ln>
                  <a:solidFill>
                    <a:schemeClr val="accent1">
                      <a:alpha val="0"/>
                    </a:schemeClr>
                  </a:solidFill>
                </a:ln>
              </a:rPr>
              <a:t>검색어가 키워드인 경우 </a:t>
            </a:r>
            <a:r>
              <a:rPr lang="en-US" altLang="ko-KR" sz="1400" dirty="0">
                <a:ln>
                  <a:solidFill>
                    <a:schemeClr val="accent1">
                      <a:alpha val="0"/>
                    </a:schemeClr>
                  </a:solidFill>
                </a:ln>
              </a:rPr>
              <a:t>(</a:t>
            </a:r>
            <a:r>
              <a:rPr lang="ko-KR" altLang="en-US" sz="1400" dirty="0">
                <a:ln>
                  <a:solidFill>
                    <a:schemeClr val="accent1">
                      <a:alpha val="0"/>
                    </a:schemeClr>
                  </a:solidFill>
                </a:ln>
              </a:rPr>
              <a:t>영상분석</a:t>
            </a:r>
            <a:r>
              <a:rPr lang="en-US" altLang="ko-KR" sz="1400" dirty="0">
                <a:ln>
                  <a:solidFill>
                    <a:schemeClr val="accent1">
                      <a:alpha val="0"/>
                    </a:schemeClr>
                  </a:solidFill>
                </a:ln>
              </a:rPr>
              <a:t>)</a:t>
            </a:r>
            <a:endParaRPr lang="ko-KR" altLang="en-US" sz="1400" dirty="0">
              <a:ln>
                <a:solidFill>
                  <a:schemeClr val="accent1">
                    <a:alpha val="0"/>
                  </a:schemeClr>
                </a:solidFill>
              </a:ln>
            </a:endParaRPr>
          </a:p>
        </p:txBody>
      </p:sp>
      <p:pic>
        <p:nvPicPr>
          <p:cNvPr id="10" name="그림 9">
            <a:extLst>
              <a:ext uri="{FF2B5EF4-FFF2-40B4-BE49-F238E27FC236}">
                <a16:creationId xmlns:a16="http://schemas.microsoft.com/office/drawing/2014/main" id="{36CACFB3-BD09-7A76-9881-AC78FF9E1623}"/>
              </a:ext>
            </a:extLst>
          </p:cNvPr>
          <p:cNvPicPr>
            <a:picLocks noChangeAspect="1"/>
          </p:cNvPicPr>
          <p:nvPr/>
        </p:nvPicPr>
        <p:blipFill>
          <a:blip r:embed="rId2"/>
          <a:stretch>
            <a:fillRect/>
          </a:stretch>
        </p:blipFill>
        <p:spPr>
          <a:xfrm>
            <a:off x="275273" y="4209187"/>
            <a:ext cx="11716786" cy="2413538"/>
          </a:xfrm>
          <a:prstGeom prst="rect">
            <a:avLst/>
          </a:prstGeom>
        </p:spPr>
      </p:pic>
      <p:pic>
        <p:nvPicPr>
          <p:cNvPr id="12" name="그림 11">
            <a:extLst>
              <a:ext uri="{FF2B5EF4-FFF2-40B4-BE49-F238E27FC236}">
                <a16:creationId xmlns:a16="http://schemas.microsoft.com/office/drawing/2014/main" id="{20E5669F-5FBB-C65E-3A49-E267CD59671A}"/>
              </a:ext>
            </a:extLst>
          </p:cNvPr>
          <p:cNvPicPr>
            <a:picLocks noChangeAspect="1"/>
          </p:cNvPicPr>
          <p:nvPr/>
        </p:nvPicPr>
        <p:blipFill>
          <a:blip r:embed="rId3"/>
          <a:stretch>
            <a:fillRect/>
          </a:stretch>
        </p:blipFill>
        <p:spPr>
          <a:xfrm>
            <a:off x="275273" y="1893315"/>
            <a:ext cx="8817217" cy="1761944"/>
          </a:xfrm>
          <a:prstGeom prst="rect">
            <a:avLst/>
          </a:prstGeom>
        </p:spPr>
      </p:pic>
      <p:sp>
        <p:nvSpPr>
          <p:cNvPr id="20" name="TextBox 19">
            <a:extLst>
              <a:ext uri="{FF2B5EF4-FFF2-40B4-BE49-F238E27FC236}">
                <a16:creationId xmlns:a16="http://schemas.microsoft.com/office/drawing/2014/main" id="{B4C7DF68-9F2F-546B-0DE2-872A1742C769}"/>
              </a:ext>
            </a:extLst>
          </p:cNvPr>
          <p:cNvSpPr txBox="1"/>
          <p:nvPr/>
        </p:nvSpPr>
        <p:spPr>
          <a:xfrm>
            <a:off x="275273" y="1624737"/>
            <a:ext cx="1671921" cy="307777"/>
          </a:xfrm>
          <a:prstGeom prst="rect">
            <a:avLst/>
          </a:prstGeom>
          <a:solidFill>
            <a:srgbClr val="FFBDD6"/>
          </a:solidFill>
        </p:spPr>
        <p:txBody>
          <a:bodyPr wrap="square">
            <a:spAutoFit/>
          </a:bodyPr>
          <a:lstStyle/>
          <a:p>
            <a:pPr algn="ctr"/>
            <a:r>
              <a:rPr lang="ko-KR" altLang="en-US" sz="1400" b="1" dirty="0" err="1">
                <a:ln>
                  <a:solidFill>
                    <a:schemeClr val="accent1">
                      <a:alpha val="0"/>
                    </a:schemeClr>
                  </a:solidFill>
                </a:ln>
              </a:rPr>
              <a:t>산단</a:t>
            </a:r>
            <a:r>
              <a:rPr lang="ko-KR" altLang="en-US" sz="1400" b="1" dirty="0">
                <a:ln>
                  <a:solidFill>
                    <a:schemeClr val="accent1">
                      <a:alpha val="0"/>
                    </a:schemeClr>
                  </a:solidFill>
                </a:ln>
              </a:rPr>
              <a:t> 검색 시스템</a:t>
            </a:r>
          </a:p>
        </p:txBody>
      </p:sp>
      <p:sp>
        <p:nvSpPr>
          <p:cNvPr id="21" name="TextBox 20">
            <a:extLst>
              <a:ext uri="{FF2B5EF4-FFF2-40B4-BE49-F238E27FC236}">
                <a16:creationId xmlns:a16="http://schemas.microsoft.com/office/drawing/2014/main" id="{B0E645A7-98DF-C7BE-2F3E-45F3A06E40AD}"/>
              </a:ext>
            </a:extLst>
          </p:cNvPr>
          <p:cNvSpPr txBox="1"/>
          <p:nvPr/>
        </p:nvSpPr>
        <p:spPr>
          <a:xfrm>
            <a:off x="275273" y="3898437"/>
            <a:ext cx="1671917" cy="307777"/>
          </a:xfrm>
          <a:prstGeom prst="rect">
            <a:avLst/>
          </a:prstGeom>
          <a:solidFill>
            <a:srgbClr val="FFB871"/>
          </a:solidFill>
        </p:spPr>
        <p:txBody>
          <a:bodyPr wrap="square">
            <a:spAutoFit/>
          </a:bodyPr>
          <a:lstStyle/>
          <a:p>
            <a:pPr algn="ctr"/>
            <a:r>
              <a:rPr lang="ko-KR" altLang="en-US" sz="1400" b="1" dirty="0">
                <a:ln>
                  <a:solidFill>
                    <a:schemeClr val="accent1">
                      <a:alpha val="0"/>
                    </a:schemeClr>
                  </a:solidFill>
                </a:ln>
              </a:rPr>
              <a:t>개선 후</a:t>
            </a:r>
          </a:p>
        </p:txBody>
      </p:sp>
    </p:spTree>
    <p:extLst>
      <p:ext uri="{BB962C8B-B14F-4D97-AF65-F5344CB8AC3E}">
        <p14:creationId xmlns:p14="http://schemas.microsoft.com/office/powerpoint/2010/main" val="2669354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208FF8-DF27-6D86-A7AF-77440D657C13}"/>
              </a:ext>
            </a:extLst>
          </p:cNvPr>
          <p:cNvSpPr txBox="1"/>
          <p:nvPr/>
        </p:nvSpPr>
        <p:spPr>
          <a:xfrm>
            <a:off x="-27028" y="750826"/>
            <a:ext cx="6364514" cy="369332"/>
          </a:xfrm>
          <a:prstGeom prst="rect">
            <a:avLst/>
          </a:prstGeom>
          <a:solidFill>
            <a:schemeClr val="bg1">
              <a:lumMod val="85000"/>
            </a:schemeClr>
          </a:solidFill>
        </p:spPr>
        <p:txBody>
          <a:bodyPr wrap="square">
            <a:spAutoFit/>
          </a:bodyPr>
          <a:lstStyle/>
          <a:p>
            <a:r>
              <a:rPr lang="en-US" altLang="ko-KR" dirty="0">
                <a:ln>
                  <a:solidFill>
                    <a:schemeClr val="accent1">
                      <a:alpha val="0"/>
                    </a:schemeClr>
                  </a:solidFill>
                </a:ln>
                <a:latin typeface="+mj-lt"/>
              </a:rPr>
              <a:t>  4-1. </a:t>
            </a:r>
            <a:r>
              <a:rPr lang="ko-KR" altLang="en-US" dirty="0">
                <a:ln>
                  <a:solidFill>
                    <a:schemeClr val="accent1">
                      <a:alpha val="0"/>
                    </a:schemeClr>
                  </a:solidFill>
                </a:ln>
                <a:latin typeface="+mj-lt"/>
              </a:rPr>
              <a:t>유사도 검색 </a:t>
            </a:r>
            <a:r>
              <a:rPr lang="en-US" altLang="ko-KR" dirty="0">
                <a:ln>
                  <a:solidFill>
                    <a:schemeClr val="accent1">
                      <a:alpha val="0"/>
                    </a:schemeClr>
                  </a:solidFill>
                </a:ln>
                <a:latin typeface="+mj-lt"/>
              </a:rPr>
              <a:t>(semantic search)</a:t>
            </a:r>
            <a:endParaRPr lang="ko-KR" altLang="en-US" dirty="0">
              <a:ln>
                <a:solidFill>
                  <a:schemeClr val="accent1">
                    <a:alpha val="0"/>
                  </a:schemeClr>
                </a:solidFill>
              </a:ln>
              <a:latin typeface="+mj-lt"/>
            </a:endParaRPr>
          </a:p>
        </p:txBody>
      </p:sp>
      <p:sp>
        <p:nvSpPr>
          <p:cNvPr id="5" name="TextBox 4">
            <a:extLst>
              <a:ext uri="{FF2B5EF4-FFF2-40B4-BE49-F238E27FC236}">
                <a16:creationId xmlns:a16="http://schemas.microsoft.com/office/drawing/2014/main" id="{6B2D6388-F2A4-F96E-7AD7-8F247AB51373}"/>
              </a:ext>
            </a:extLst>
          </p:cNvPr>
          <p:cNvSpPr txBox="1"/>
          <p:nvPr/>
        </p:nvSpPr>
        <p:spPr>
          <a:xfrm>
            <a:off x="60058" y="163200"/>
            <a:ext cx="3122971" cy="461665"/>
          </a:xfrm>
          <a:prstGeom prst="rect">
            <a:avLst/>
          </a:prstGeom>
          <a:noFill/>
        </p:spPr>
        <p:txBody>
          <a:bodyPr wrap="none" rtlCol="0">
            <a:spAutoFit/>
          </a:bodyPr>
          <a:lstStyle/>
          <a:p>
            <a:r>
              <a:rPr lang="en-US" altLang="ko-KR" sz="2400" b="1" dirty="0">
                <a:ln>
                  <a:solidFill>
                    <a:schemeClr val="accent1">
                      <a:alpha val="0"/>
                    </a:schemeClr>
                  </a:solidFill>
                </a:ln>
                <a:latin typeface="+mj-lt"/>
              </a:rPr>
              <a:t>4. </a:t>
            </a:r>
            <a:r>
              <a:rPr lang="ko-KR" altLang="en-US" sz="2400" b="1" dirty="0">
                <a:ln>
                  <a:solidFill>
                    <a:schemeClr val="accent1">
                      <a:alpha val="0"/>
                    </a:schemeClr>
                  </a:solidFill>
                </a:ln>
                <a:latin typeface="+mj-lt"/>
              </a:rPr>
              <a:t>검색시스템의 확장</a:t>
            </a:r>
          </a:p>
        </p:txBody>
      </p:sp>
      <p:cxnSp>
        <p:nvCxnSpPr>
          <p:cNvPr id="6" name="직선 연결선 5">
            <a:extLst>
              <a:ext uri="{FF2B5EF4-FFF2-40B4-BE49-F238E27FC236}">
                <a16:creationId xmlns:a16="http://schemas.microsoft.com/office/drawing/2014/main" id="{CE23A194-5C94-B461-488B-6D79F2D6FE7A}"/>
              </a:ext>
            </a:extLst>
          </p:cNvPr>
          <p:cNvCxnSpPr>
            <a:cxnSpLocks/>
            <a:stCxn id="5" idx="3"/>
          </p:cNvCxnSpPr>
          <p:nvPr/>
        </p:nvCxnSpPr>
        <p:spPr>
          <a:xfrm flipV="1">
            <a:off x="3183029" y="389121"/>
            <a:ext cx="9048401"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8" name="그림 7">
            <a:extLst>
              <a:ext uri="{FF2B5EF4-FFF2-40B4-BE49-F238E27FC236}">
                <a16:creationId xmlns:a16="http://schemas.microsoft.com/office/drawing/2014/main" id="{2CCE415B-2FCD-0B0E-BD36-DA401D8AB04B}"/>
              </a:ext>
            </a:extLst>
          </p:cNvPr>
          <p:cNvPicPr>
            <a:picLocks noChangeAspect="1"/>
          </p:cNvPicPr>
          <p:nvPr/>
        </p:nvPicPr>
        <p:blipFill rotWithShape="1">
          <a:blip r:embed="rId2"/>
          <a:srcRect b="26927"/>
          <a:stretch/>
        </p:blipFill>
        <p:spPr>
          <a:xfrm>
            <a:off x="275273" y="4206214"/>
            <a:ext cx="11589230" cy="2388717"/>
          </a:xfrm>
          <a:prstGeom prst="rect">
            <a:avLst/>
          </a:prstGeom>
        </p:spPr>
      </p:pic>
      <p:pic>
        <p:nvPicPr>
          <p:cNvPr id="10" name="그림 9">
            <a:extLst>
              <a:ext uri="{FF2B5EF4-FFF2-40B4-BE49-F238E27FC236}">
                <a16:creationId xmlns:a16="http://schemas.microsoft.com/office/drawing/2014/main" id="{FFE255A7-AE92-17C5-BA8B-DD9F1391F10C}"/>
              </a:ext>
            </a:extLst>
          </p:cNvPr>
          <p:cNvPicPr>
            <a:picLocks noChangeAspect="1"/>
          </p:cNvPicPr>
          <p:nvPr/>
        </p:nvPicPr>
        <p:blipFill>
          <a:blip r:embed="rId3"/>
          <a:stretch>
            <a:fillRect/>
          </a:stretch>
        </p:blipFill>
        <p:spPr>
          <a:xfrm>
            <a:off x="275273" y="1877214"/>
            <a:ext cx="8772219" cy="1763410"/>
          </a:xfrm>
          <a:prstGeom prst="rect">
            <a:avLst/>
          </a:prstGeom>
        </p:spPr>
      </p:pic>
      <p:sp>
        <p:nvSpPr>
          <p:cNvPr id="11" name="TextBox 10">
            <a:extLst>
              <a:ext uri="{FF2B5EF4-FFF2-40B4-BE49-F238E27FC236}">
                <a16:creationId xmlns:a16="http://schemas.microsoft.com/office/drawing/2014/main" id="{F4D09D54-FE57-1207-6F46-72754E9AD994}"/>
              </a:ext>
            </a:extLst>
          </p:cNvPr>
          <p:cNvSpPr txBox="1"/>
          <p:nvPr/>
        </p:nvSpPr>
        <p:spPr>
          <a:xfrm>
            <a:off x="275273" y="1190014"/>
            <a:ext cx="3979227" cy="307777"/>
          </a:xfrm>
          <a:prstGeom prst="rect">
            <a:avLst/>
          </a:prstGeom>
          <a:noFill/>
        </p:spPr>
        <p:txBody>
          <a:bodyPr wrap="square">
            <a:spAutoFit/>
          </a:bodyPr>
          <a:lstStyle/>
          <a:p>
            <a:r>
              <a:rPr lang="ko-KR" altLang="en-US" sz="1400" dirty="0">
                <a:ln>
                  <a:solidFill>
                    <a:schemeClr val="accent1">
                      <a:alpha val="0"/>
                    </a:schemeClr>
                  </a:solidFill>
                </a:ln>
              </a:rPr>
              <a:t>시나리오 </a:t>
            </a:r>
            <a:r>
              <a:rPr lang="en-US" altLang="ko-KR" sz="1400" dirty="0">
                <a:ln>
                  <a:solidFill>
                    <a:schemeClr val="accent1">
                      <a:alpha val="0"/>
                    </a:schemeClr>
                  </a:solidFill>
                </a:ln>
              </a:rPr>
              <a:t>1. </a:t>
            </a:r>
            <a:r>
              <a:rPr lang="ko-KR" altLang="en-US" sz="1400" dirty="0">
                <a:ln>
                  <a:solidFill>
                    <a:schemeClr val="accent1">
                      <a:alpha val="0"/>
                    </a:schemeClr>
                  </a:solidFill>
                </a:ln>
              </a:rPr>
              <a:t>검색어가 키워드인 경우 </a:t>
            </a:r>
            <a:r>
              <a:rPr lang="en-US" altLang="ko-KR" sz="1400" dirty="0">
                <a:ln>
                  <a:solidFill>
                    <a:schemeClr val="accent1">
                      <a:alpha val="0"/>
                    </a:schemeClr>
                  </a:solidFill>
                </a:ln>
              </a:rPr>
              <a:t>(MRI)</a:t>
            </a:r>
            <a:endParaRPr lang="ko-KR" altLang="en-US" sz="1400" dirty="0">
              <a:ln>
                <a:solidFill>
                  <a:schemeClr val="accent1">
                    <a:alpha val="0"/>
                  </a:schemeClr>
                </a:solidFill>
              </a:ln>
            </a:endParaRPr>
          </a:p>
        </p:txBody>
      </p:sp>
      <p:sp>
        <p:nvSpPr>
          <p:cNvPr id="20" name="TextBox 19">
            <a:extLst>
              <a:ext uri="{FF2B5EF4-FFF2-40B4-BE49-F238E27FC236}">
                <a16:creationId xmlns:a16="http://schemas.microsoft.com/office/drawing/2014/main" id="{4ECFC912-C3B1-56BC-6129-6E5321FFC492}"/>
              </a:ext>
            </a:extLst>
          </p:cNvPr>
          <p:cNvSpPr txBox="1"/>
          <p:nvPr/>
        </p:nvSpPr>
        <p:spPr>
          <a:xfrm>
            <a:off x="275273" y="1624737"/>
            <a:ext cx="1671921" cy="307777"/>
          </a:xfrm>
          <a:prstGeom prst="rect">
            <a:avLst/>
          </a:prstGeom>
          <a:solidFill>
            <a:srgbClr val="FFBDD6"/>
          </a:solidFill>
        </p:spPr>
        <p:txBody>
          <a:bodyPr wrap="square">
            <a:spAutoFit/>
          </a:bodyPr>
          <a:lstStyle/>
          <a:p>
            <a:pPr algn="ctr"/>
            <a:r>
              <a:rPr lang="ko-KR" altLang="en-US" sz="1400" b="1" dirty="0" err="1">
                <a:ln>
                  <a:solidFill>
                    <a:schemeClr val="accent1">
                      <a:alpha val="0"/>
                    </a:schemeClr>
                  </a:solidFill>
                </a:ln>
              </a:rPr>
              <a:t>산단</a:t>
            </a:r>
            <a:r>
              <a:rPr lang="ko-KR" altLang="en-US" sz="1400" b="1" dirty="0">
                <a:ln>
                  <a:solidFill>
                    <a:schemeClr val="accent1">
                      <a:alpha val="0"/>
                    </a:schemeClr>
                  </a:solidFill>
                </a:ln>
              </a:rPr>
              <a:t> 검색 시스템</a:t>
            </a:r>
          </a:p>
        </p:txBody>
      </p:sp>
      <p:sp>
        <p:nvSpPr>
          <p:cNvPr id="21" name="TextBox 20">
            <a:extLst>
              <a:ext uri="{FF2B5EF4-FFF2-40B4-BE49-F238E27FC236}">
                <a16:creationId xmlns:a16="http://schemas.microsoft.com/office/drawing/2014/main" id="{F4E9C1DF-D166-2AB5-5A5D-7198CD806169}"/>
              </a:ext>
            </a:extLst>
          </p:cNvPr>
          <p:cNvSpPr txBox="1"/>
          <p:nvPr/>
        </p:nvSpPr>
        <p:spPr>
          <a:xfrm>
            <a:off x="275273" y="3898437"/>
            <a:ext cx="1671917" cy="307777"/>
          </a:xfrm>
          <a:prstGeom prst="rect">
            <a:avLst/>
          </a:prstGeom>
          <a:solidFill>
            <a:srgbClr val="FFB871"/>
          </a:solidFill>
        </p:spPr>
        <p:txBody>
          <a:bodyPr wrap="square">
            <a:spAutoFit/>
          </a:bodyPr>
          <a:lstStyle/>
          <a:p>
            <a:pPr algn="ctr"/>
            <a:r>
              <a:rPr lang="ko-KR" altLang="en-US" sz="1400" b="1" dirty="0">
                <a:ln>
                  <a:solidFill>
                    <a:schemeClr val="accent1">
                      <a:alpha val="0"/>
                    </a:schemeClr>
                  </a:solidFill>
                </a:ln>
              </a:rPr>
              <a:t>개선 후</a:t>
            </a:r>
          </a:p>
        </p:txBody>
      </p:sp>
    </p:spTree>
    <p:extLst>
      <p:ext uri="{BB962C8B-B14F-4D97-AF65-F5344CB8AC3E}">
        <p14:creationId xmlns:p14="http://schemas.microsoft.com/office/powerpoint/2010/main" val="2764983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C110A2-50CB-7418-8134-59A90D009402}"/>
              </a:ext>
            </a:extLst>
          </p:cNvPr>
          <p:cNvSpPr txBox="1"/>
          <p:nvPr/>
        </p:nvSpPr>
        <p:spPr>
          <a:xfrm>
            <a:off x="-27028" y="750826"/>
            <a:ext cx="6364514" cy="369332"/>
          </a:xfrm>
          <a:prstGeom prst="rect">
            <a:avLst/>
          </a:prstGeom>
          <a:solidFill>
            <a:schemeClr val="bg1">
              <a:lumMod val="85000"/>
            </a:schemeClr>
          </a:solidFill>
        </p:spPr>
        <p:txBody>
          <a:bodyPr wrap="square">
            <a:spAutoFit/>
          </a:bodyPr>
          <a:lstStyle/>
          <a:p>
            <a:r>
              <a:rPr lang="en-US" altLang="ko-KR" dirty="0">
                <a:ln>
                  <a:solidFill>
                    <a:schemeClr val="accent1">
                      <a:alpha val="0"/>
                    </a:schemeClr>
                  </a:solidFill>
                </a:ln>
                <a:latin typeface="+mj-lt"/>
              </a:rPr>
              <a:t>  4-1. </a:t>
            </a:r>
            <a:r>
              <a:rPr lang="ko-KR" altLang="en-US" dirty="0">
                <a:ln>
                  <a:solidFill>
                    <a:schemeClr val="accent1">
                      <a:alpha val="0"/>
                    </a:schemeClr>
                  </a:solidFill>
                </a:ln>
                <a:latin typeface="+mj-lt"/>
              </a:rPr>
              <a:t>유사도 검색 </a:t>
            </a:r>
            <a:r>
              <a:rPr lang="en-US" altLang="ko-KR" dirty="0">
                <a:ln>
                  <a:solidFill>
                    <a:schemeClr val="accent1">
                      <a:alpha val="0"/>
                    </a:schemeClr>
                  </a:solidFill>
                </a:ln>
                <a:latin typeface="+mj-lt"/>
              </a:rPr>
              <a:t>(semantic search)</a:t>
            </a:r>
            <a:endParaRPr lang="ko-KR" altLang="en-US" dirty="0">
              <a:ln>
                <a:solidFill>
                  <a:schemeClr val="accent1">
                    <a:alpha val="0"/>
                  </a:schemeClr>
                </a:solidFill>
              </a:ln>
              <a:latin typeface="+mj-lt"/>
            </a:endParaRPr>
          </a:p>
        </p:txBody>
      </p:sp>
      <p:sp>
        <p:nvSpPr>
          <p:cNvPr id="5" name="TextBox 4">
            <a:extLst>
              <a:ext uri="{FF2B5EF4-FFF2-40B4-BE49-F238E27FC236}">
                <a16:creationId xmlns:a16="http://schemas.microsoft.com/office/drawing/2014/main" id="{FA42285F-C1B3-962A-BB81-842AEDFC4C46}"/>
              </a:ext>
            </a:extLst>
          </p:cNvPr>
          <p:cNvSpPr txBox="1"/>
          <p:nvPr/>
        </p:nvSpPr>
        <p:spPr>
          <a:xfrm>
            <a:off x="60058" y="163200"/>
            <a:ext cx="3122971" cy="461665"/>
          </a:xfrm>
          <a:prstGeom prst="rect">
            <a:avLst/>
          </a:prstGeom>
          <a:noFill/>
        </p:spPr>
        <p:txBody>
          <a:bodyPr wrap="none" rtlCol="0">
            <a:spAutoFit/>
          </a:bodyPr>
          <a:lstStyle/>
          <a:p>
            <a:r>
              <a:rPr lang="en-US" altLang="ko-KR" sz="2400" b="1" dirty="0">
                <a:ln>
                  <a:solidFill>
                    <a:schemeClr val="accent1">
                      <a:alpha val="0"/>
                    </a:schemeClr>
                  </a:solidFill>
                </a:ln>
                <a:latin typeface="+mj-lt"/>
              </a:rPr>
              <a:t>4. </a:t>
            </a:r>
            <a:r>
              <a:rPr lang="ko-KR" altLang="en-US" sz="2400" b="1" dirty="0">
                <a:ln>
                  <a:solidFill>
                    <a:schemeClr val="accent1">
                      <a:alpha val="0"/>
                    </a:schemeClr>
                  </a:solidFill>
                </a:ln>
                <a:latin typeface="+mj-lt"/>
              </a:rPr>
              <a:t>검색시스템의 확장</a:t>
            </a:r>
          </a:p>
        </p:txBody>
      </p:sp>
      <p:cxnSp>
        <p:nvCxnSpPr>
          <p:cNvPr id="7" name="직선 연결선 6">
            <a:extLst>
              <a:ext uri="{FF2B5EF4-FFF2-40B4-BE49-F238E27FC236}">
                <a16:creationId xmlns:a16="http://schemas.microsoft.com/office/drawing/2014/main" id="{6A19A2BA-C1E5-55E8-1CAF-EBE71A218C13}"/>
              </a:ext>
            </a:extLst>
          </p:cNvPr>
          <p:cNvCxnSpPr>
            <a:cxnSpLocks/>
            <a:stCxn id="5" idx="3"/>
          </p:cNvCxnSpPr>
          <p:nvPr/>
        </p:nvCxnSpPr>
        <p:spPr>
          <a:xfrm flipV="1">
            <a:off x="3183029" y="389121"/>
            <a:ext cx="9048401"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그림 13">
            <a:extLst>
              <a:ext uri="{FF2B5EF4-FFF2-40B4-BE49-F238E27FC236}">
                <a16:creationId xmlns:a16="http://schemas.microsoft.com/office/drawing/2014/main" id="{51F16C36-2987-9375-F30C-1DACF38CEDB3}"/>
              </a:ext>
            </a:extLst>
          </p:cNvPr>
          <p:cNvPicPr>
            <a:picLocks noChangeAspect="1"/>
          </p:cNvPicPr>
          <p:nvPr/>
        </p:nvPicPr>
        <p:blipFill rotWithShape="1">
          <a:blip r:embed="rId2"/>
          <a:srcRect b="26988"/>
          <a:stretch/>
        </p:blipFill>
        <p:spPr>
          <a:xfrm>
            <a:off x="364171" y="4501236"/>
            <a:ext cx="10674683" cy="2231664"/>
          </a:xfrm>
          <a:prstGeom prst="rect">
            <a:avLst/>
          </a:prstGeom>
        </p:spPr>
      </p:pic>
      <p:pic>
        <p:nvPicPr>
          <p:cNvPr id="16" name="그림 15">
            <a:extLst>
              <a:ext uri="{FF2B5EF4-FFF2-40B4-BE49-F238E27FC236}">
                <a16:creationId xmlns:a16="http://schemas.microsoft.com/office/drawing/2014/main" id="{BE0A64AA-2919-9410-C66B-7328296D641B}"/>
              </a:ext>
            </a:extLst>
          </p:cNvPr>
          <p:cNvPicPr>
            <a:picLocks noChangeAspect="1"/>
          </p:cNvPicPr>
          <p:nvPr/>
        </p:nvPicPr>
        <p:blipFill rotWithShape="1">
          <a:blip r:embed="rId3"/>
          <a:srcRect b="28864"/>
          <a:stretch/>
        </p:blipFill>
        <p:spPr>
          <a:xfrm>
            <a:off x="364172" y="1855281"/>
            <a:ext cx="10674682" cy="2157703"/>
          </a:xfrm>
          <a:prstGeom prst="rect">
            <a:avLst/>
          </a:prstGeom>
        </p:spPr>
      </p:pic>
      <p:sp>
        <p:nvSpPr>
          <p:cNvPr id="17" name="TextBox 16">
            <a:extLst>
              <a:ext uri="{FF2B5EF4-FFF2-40B4-BE49-F238E27FC236}">
                <a16:creationId xmlns:a16="http://schemas.microsoft.com/office/drawing/2014/main" id="{417A4F66-7FA1-E5D6-A38D-3201CDE39E6F}"/>
              </a:ext>
            </a:extLst>
          </p:cNvPr>
          <p:cNvSpPr txBox="1"/>
          <p:nvPr/>
        </p:nvSpPr>
        <p:spPr>
          <a:xfrm>
            <a:off x="364172" y="1540845"/>
            <a:ext cx="3674427" cy="307777"/>
          </a:xfrm>
          <a:prstGeom prst="rect">
            <a:avLst/>
          </a:prstGeom>
          <a:solidFill>
            <a:schemeClr val="bg1">
              <a:lumMod val="85000"/>
            </a:schemeClr>
          </a:solidFill>
        </p:spPr>
        <p:txBody>
          <a:bodyPr wrap="square">
            <a:spAutoFit/>
          </a:bodyPr>
          <a:lstStyle/>
          <a:p>
            <a:r>
              <a:rPr lang="en-US" altLang="ko-KR" sz="1400" dirty="0">
                <a:ln>
                  <a:solidFill>
                    <a:schemeClr val="accent1">
                      <a:alpha val="0"/>
                    </a:schemeClr>
                  </a:solidFill>
                </a:ln>
              </a:rPr>
              <a:t>1) </a:t>
            </a:r>
            <a:r>
              <a:rPr lang="ko-KR" altLang="en-US" sz="1400" dirty="0">
                <a:ln>
                  <a:solidFill>
                    <a:schemeClr val="accent1">
                      <a:alpha val="0"/>
                    </a:schemeClr>
                  </a:solidFill>
                </a:ln>
              </a:rPr>
              <a:t>검색어</a:t>
            </a:r>
            <a:r>
              <a:rPr lang="en-US" altLang="ko-KR" sz="1400" dirty="0">
                <a:ln>
                  <a:solidFill>
                    <a:schemeClr val="accent1">
                      <a:alpha val="0"/>
                    </a:schemeClr>
                  </a:solidFill>
                </a:ln>
              </a:rPr>
              <a:t>: </a:t>
            </a:r>
            <a:r>
              <a:rPr lang="ko-KR" altLang="en-US" sz="1400" dirty="0">
                <a:ln>
                  <a:solidFill>
                    <a:schemeClr val="accent1">
                      <a:alpha val="0"/>
                    </a:schemeClr>
                  </a:solidFill>
                </a:ln>
              </a:rPr>
              <a:t>희소한 해를 찾기 위한 회귀모형</a:t>
            </a:r>
          </a:p>
        </p:txBody>
      </p:sp>
      <p:sp>
        <p:nvSpPr>
          <p:cNvPr id="21" name="TextBox 20">
            <a:extLst>
              <a:ext uri="{FF2B5EF4-FFF2-40B4-BE49-F238E27FC236}">
                <a16:creationId xmlns:a16="http://schemas.microsoft.com/office/drawing/2014/main" id="{A486F7CC-5323-3082-43D8-4E2FCDF992D2}"/>
              </a:ext>
            </a:extLst>
          </p:cNvPr>
          <p:cNvSpPr txBox="1"/>
          <p:nvPr/>
        </p:nvSpPr>
        <p:spPr>
          <a:xfrm>
            <a:off x="364172" y="4186799"/>
            <a:ext cx="3674427" cy="307777"/>
          </a:xfrm>
          <a:prstGeom prst="rect">
            <a:avLst/>
          </a:prstGeom>
          <a:solidFill>
            <a:schemeClr val="bg1">
              <a:lumMod val="85000"/>
            </a:schemeClr>
          </a:solidFill>
        </p:spPr>
        <p:txBody>
          <a:bodyPr wrap="square">
            <a:spAutoFit/>
          </a:bodyPr>
          <a:lstStyle/>
          <a:p>
            <a:r>
              <a:rPr lang="en-US" altLang="ko-KR" sz="1400" dirty="0">
                <a:ln>
                  <a:solidFill>
                    <a:schemeClr val="accent1">
                      <a:alpha val="0"/>
                    </a:schemeClr>
                  </a:solidFill>
                </a:ln>
              </a:rPr>
              <a:t>2) </a:t>
            </a:r>
            <a:r>
              <a:rPr lang="ko-KR" altLang="en-US" sz="1400" dirty="0">
                <a:ln>
                  <a:solidFill>
                    <a:schemeClr val="accent1">
                      <a:alpha val="0"/>
                    </a:schemeClr>
                  </a:solidFill>
                </a:ln>
              </a:rPr>
              <a:t>검색어</a:t>
            </a:r>
            <a:r>
              <a:rPr lang="en-US" altLang="ko-KR" sz="1400" dirty="0">
                <a:ln>
                  <a:solidFill>
                    <a:schemeClr val="accent1">
                      <a:alpha val="0"/>
                    </a:schemeClr>
                  </a:solidFill>
                </a:ln>
              </a:rPr>
              <a:t>: AI</a:t>
            </a:r>
            <a:r>
              <a:rPr lang="ko-KR" altLang="en-US" sz="1400" dirty="0">
                <a:ln>
                  <a:solidFill>
                    <a:schemeClr val="accent1">
                      <a:alpha val="0"/>
                    </a:schemeClr>
                  </a:solidFill>
                </a:ln>
              </a:rPr>
              <a:t>를 활용한 </a:t>
            </a:r>
            <a:r>
              <a:rPr lang="en-US" altLang="ko-KR" sz="1400" dirty="0">
                <a:ln>
                  <a:solidFill>
                    <a:schemeClr val="accent1">
                      <a:alpha val="0"/>
                    </a:schemeClr>
                  </a:solidFill>
                </a:ln>
              </a:rPr>
              <a:t>MRI</a:t>
            </a:r>
            <a:r>
              <a:rPr lang="ko-KR" altLang="en-US" sz="1400" dirty="0">
                <a:ln>
                  <a:solidFill>
                    <a:schemeClr val="accent1">
                      <a:alpha val="0"/>
                    </a:schemeClr>
                  </a:solidFill>
                </a:ln>
              </a:rPr>
              <a:t>영상분석</a:t>
            </a:r>
          </a:p>
        </p:txBody>
      </p:sp>
      <p:sp>
        <p:nvSpPr>
          <p:cNvPr id="22" name="TextBox 21">
            <a:extLst>
              <a:ext uri="{FF2B5EF4-FFF2-40B4-BE49-F238E27FC236}">
                <a16:creationId xmlns:a16="http://schemas.microsoft.com/office/drawing/2014/main" id="{273BDC83-7227-33A9-672E-8B0B72D426AA}"/>
              </a:ext>
            </a:extLst>
          </p:cNvPr>
          <p:cNvSpPr txBox="1"/>
          <p:nvPr/>
        </p:nvSpPr>
        <p:spPr>
          <a:xfrm>
            <a:off x="275273" y="1190014"/>
            <a:ext cx="4334827" cy="307777"/>
          </a:xfrm>
          <a:prstGeom prst="rect">
            <a:avLst/>
          </a:prstGeom>
          <a:noFill/>
        </p:spPr>
        <p:txBody>
          <a:bodyPr wrap="square">
            <a:spAutoFit/>
          </a:bodyPr>
          <a:lstStyle/>
          <a:p>
            <a:r>
              <a:rPr lang="ko-KR" altLang="en-US" sz="1400" dirty="0">
                <a:ln>
                  <a:solidFill>
                    <a:schemeClr val="accent1">
                      <a:alpha val="0"/>
                    </a:schemeClr>
                  </a:solidFill>
                </a:ln>
              </a:rPr>
              <a:t>시나리오 </a:t>
            </a:r>
            <a:r>
              <a:rPr lang="en-US" altLang="ko-KR" sz="1400" dirty="0">
                <a:ln>
                  <a:solidFill>
                    <a:schemeClr val="accent1">
                      <a:alpha val="0"/>
                    </a:schemeClr>
                  </a:solidFill>
                </a:ln>
              </a:rPr>
              <a:t>2. </a:t>
            </a:r>
            <a:r>
              <a:rPr lang="ko-KR" altLang="en-US" sz="1400" dirty="0">
                <a:ln>
                  <a:solidFill>
                    <a:schemeClr val="accent1">
                      <a:alpha val="0"/>
                    </a:schemeClr>
                  </a:solidFill>
                </a:ln>
              </a:rPr>
              <a:t>키워드 검색으로 검색이 불가능한 경우</a:t>
            </a:r>
            <a:endParaRPr lang="en-US" altLang="ko-KR" sz="1400" dirty="0">
              <a:ln>
                <a:solidFill>
                  <a:schemeClr val="accent1">
                    <a:alpha val="0"/>
                  </a:schemeClr>
                </a:solidFill>
              </a:ln>
            </a:endParaRPr>
          </a:p>
        </p:txBody>
      </p:sp>
    </p:spTree>
    <p:extLst>
      <p:ext uri="{BB962C8B-B14F-4D97-AF65-F5344CB8AC3E}">
        <p14:creationId xmlns:p14="http://schemas.microsoft.com/office/powerpoint/2010/main" val="2560840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8F99FD-8FCF-4E09-6AF7-59DCC0CA4F6E}"/>
              </a:ext>
            </a:extLst>
          </p:cNvPr>
          <p:cNvSpPr txBox="1"/>
          <p:nvPr/>
        </p:nvSpPr>
        <p:spPr>
          <a:xfrm>
            <a:off x="818243" y="1578428"/>
            <a:ext cx="5625579" cy="2768515"/>
          </a:xfrm>
          <a:prstGeom prst="rect">
            <a:avLst/>
          </a:prstGeom>
          <a:noFill/>
        </p:spPr>
        <p:txBody>
          <a:bodyPr wrap="none" rtlCol="0">
            <a:spAutoFit/>
          </a:bodyPr>
          <a:lstStyle/>
          <a:p>
            <a:pPr>
              <a:lnSpc>
                <a:spcPct val="150000"/>
              </a:lnSpc>
            </a:pPr>
            <a:r>
              <a:rPr lang="en-US" altLang="ko-KR" b="1" dirty="0">
                <a:ln>
                  <a:solidFill>
                    <a:schemeClr val="accent1">
                      <a:alpha val="0"/>
                    </a:schemeClr>
                  </a:solidFill>
                </a:ln>
                <a:latin typeface="+mj-ea"/>
                <a:ea typeface="+mj-ea"/>
              </a:rPr>
              <a:t>1. </a:t>
            </a:r>
            <a:r>
              <a:rPr lang="ko-KR" altLang="en-US" b="1" dirty="0">
                <a:ln>
                  <a:solidFill>
                    <a:schemeClr val="accent1">
                      <a:alpha val="0"/>
                    </a:schemeClr>
                  </a:solidFill>
                </a:ln>
                <a:latin typeface="+mj-ea"/>
                <a:ea typeface="+mj-ea"/>
              </a:rPr>
              <a:t>연구배경 및 목적</a:t>
            </a:r>
            <a:endParaRPr lang="en-US" altLang="ko-KR" b="1" dirty="0">
              <a:ln>
                <a:solidFill>
                  <a:schemeClr val="accent1">
                    <a:alpha val="0"/>
                  </a:schemeClr>
                </a:solidFill>
              </a:ln>
              <a:latin typeface="+mj-ea"/>
              <a:ea typeface="+mj-ea"/>
            </a:endParaRPr>
          </a:p>
          <a:p>
            <a:pPr>
              <a:lnSpc>
                <a:spcPct val="150000"/>
              </a:lnSpc>
            </a:pPr>
            <a:endParaRPr lang="en-US" altLang="ko-KR" dirty="0">
              <a:ln>
                <a:solidFill>
                  <a:schemeClr val="accent1">
                    <a:alpha val="0"/>
                  </a:schemeClr>
                </a:solidFill>
              </a:ln>
              <a:latin typeface="+mj-ea"/>
              <a:ea typeface="+mj-ea"/>
            </a:endParaRPr>
          </a:p>
          <a:p>
            <a:pPr>
              <a:lnSpc>
                <a:spcPct val="150000"/>
              </a:lnSpc>
            </a:pPr>
            <a:r>
              <a:rPr lang="en-US" altLang="ko-KR" b="1" dirty="0">
                <a:ln>
                  <a:solidFill>
                    <a:schemeClr val="accent1">
                      <a:alpha val="0"/>
                    </a:schemeClr>
                  </a:solidFill>
                </a:ln>
                <a:latin typeface="+mj-ea"/>
                <a:ea typeface="+mj-ea"/>
              </a:rPr>
              <a:t>2. </a:t>
            </a:r>
            <a:r>
              <a:rPr lang="ko-KR" altLang="en-US" b="1" dirty="0">
                <a:ln>
                  <a:solidFill>
                    <a:schemeClr val="accent1">
                      <a:alpha val="0"/>
                    </a:schemeClr>
                  </a:solidFill>
                </a:ln>
                <a:latin typeface="+mj-ea"/>
                <a:ea typeface="+mj-ea"/>
              </a:rPr>
              <a:t>연구자 데이터베이스 검색시스템의 </a:t>
            </a:r>
            <a:r>
              <a:rPr lang="ko-KR" altLang="en-US" b="1" dirty="0" err="1">
                <a:ln>
                  <a:solidFill>
                    <a:schemeClr val="accent1">
                      <a:alpha val="0"/>
                    </a:schemeClr>
                  </a:solidFill>
                </a:ln>
                <a:latin typeface="+mj-ea"/>
                <a:ea typeface="+mj-ea"/>
              </a:rPr>
              <a:t>제한점</a:t>
            </a:r>
            <a:endParaRPr lang="en-US" altLang="ko-KR" b="1" dirty="0">
              <a:ln>
                <a:solidFill>
                  <a:schemeClr val="accent1">
                    <a:alpha val="0"/>
                  </a:schemeClr>
                </a:solidFill>
              </a:ln>
              <a:latin typeface="+mj-ea"/>
              <a:ea typeface="+mj-ea"/>
            </a:endParaRPr>
          </a:p>
          <a:p>
            <a:pPr marL="188913" lvl="1" indent="-14288">
              <a:lnSpc>
                <a:spcPct val="150000"/>
              </a:lnSpc>
            </a:pPr>
            <a:r>
              <a:rPr lang="en-US" altLang="ko-KR" sz="1600" dirty="0">
                <a:ln>
                  <a:solidFill>
                    <a:schemeClr val="accent1">
                      <a:alpha val="0"/>
                    </a:schemeClr>
                  </a:solidFill>
                </a:ln>
                <a:latin typeface="+mj-ea"/>
                <a:ea typeface="+mj-ea"/>
              </a:rPr>
              <a:t>2-1. </a:t>
            </a:r>
            <a:r>
              <a:rPr lang="ko-KR" altLang="en-US" sz="1600" dirty="0">
                <a:ln>
                  <a:solidFill>
                    <a:schemeClr val="accent1">
                      <a:alpha val="0"/>
                    </a:schemeClr>
                  </a:solidFill>
                </a:ln>
                <a:latin typeface="+mj-ea"/>
                <a:ea typeface="+mj-ea"/>
              </a:rPr>
              <a:t>키워드 검색 시 정확한 일치 </a:t>
            </a:r>
            <a:r>
              <a:rPr lang="en-US" altLang="ko-KR" sz="1600" dirty="0">
                <a:ln>
                  <a:solidFill>
                    <a:schemeClr val="accent1">
                      <a:alpha val="0"/>
                    </a:schemeClr>
                  </a:solidFill>
                </a:ln>
                <a:latin typeface="+mj-ea"/>
                <a:ea typeface="+mj-ea"/>
              </a:rPr>
              <a:t>(exact match) </a:t>
            </a:r>
            <a:r>
              <a:rPr lang="ko-KR" altLang="en-US" sz="1600" dirty="0">
                <a:ln>
                  <a:solidFill>
                    <a:schemeClr val="accent1">
                      <a:alpha val="0"/>
                    </a:schemeClr>
                  </a:solidFill>
                </a:ln>
                <a:latin typeface="+mj-ea"/>
                <a:ea typeface="+mj-ea"/>
              </a:rPr>
              <a:t>결과 반환</a:t>
            </a:r>
            <a:endParaRPr lang="en-US" altLang="ko-KR" sz="1600" dirty="0">
              <a:ln>
                <a:solidFill>
                  <a:schemeClr val="accent1">
                    <a:alpha val="0"/>
                  </a:schemeClr>
                </a:solidFill>
              </a:ln>
              <a:latin typeface="+mj-ea"/>
              <a:ea typeface="+mj-ea"/>
            </a:endParaRPr>
          </a:p>
          <a:p>
            <a:pPr marL="188913" lvl="1" indent="-14288">
              <a:lnSpc>
                <a:spcPct val="150000"/>
              </a:lnSpc>
            </a:pPr>
            <a:r>
              <a:rPr lang="en-US" altLang="ko-KR" sz="1600" dirty="0">
                <a:ln>
                  <a:solidFill>
                    <a:schemeClr val="accent1">
                      <a:alpha val="0"/>
                    </a:schemeClr>
                  </a:solidFill>
                </a:ln>
                <a:latin typeface="+mj-ea"/>
                <a:ea typeface="+mj-ea"/>
              </a:rPr>
              <a:t>2-2. </a:t>
            </a:r>
            <a:r>
              <a:rPr lang="ko-KR" altLang="en-US" sz="1600" dirty="0">
                <a:ln>
                  <a:solidFill>
                    <a:schemeClr val="accent1">
                      <a:alpha val="0"/>
                    </a:schemeClr>
                  </a:solidFill>
                </a:ln>
                <a:latin typeface="+mj-ea"/>
                <a:ea typeface="+mj-ea"/>
              </a:rPr>
              <a:t>복합명사 토큰화 기능의 부재</a:t>
            </a:r>
            <a:endParaRPr lang="en-US" altLang="ko-KR" sz="1600" dirty="0">
              <a:ln>
                <a:solidFill>
                  <a:schemeClr val="accent1">
                    <a:alpha val="0"/>
                  </a:schemeClr>
                </a:solidFill>
              </a:ln>
              <a:latin typeface="+mj-ea"/>
              <a:ea typeface="+mj-ea"/>
            </a:endParaRPr>
          </a:p>
          <a:p>
            <a:pPr marL="188913" lvl="1" indent="-14288">
              <a:lnSpc>
                <a:spcPct val="150000"/>
              </a:lnSpc>
            </a:pPr>
            <a:r>
              <a:rPr lang="en-US" altLang="ko-KR" sz="1600" dirty="0">
                <a:ln>
                  <a:solidFill>
                    <a:schemeClr val="accent1">
                      <a:alpha val="0"/>
                    </a:schemeClr>
                  </a:solidFill>
                </a:ln>
                <a:latin typeface="+mj-ea"/>
                <a:ea typeface="+mj-ea"/>
              </a:rPr>
              <a:t>2-3. </a:t>
            </a:r>
            <a:r>
              <a:rPr lang="ko-KR" altLang="en-US" sz="1600" dirty="0">
                <a:ln>
                  <a:solidFill>
                    <a:schemeClr val="accent1">
                      <a:alpha val="0"/>
                    </a:schemeClr>
                  </a:solidFill>
                </a:ln>
                <a:latin typeface="+mj-ea"/>
                <a:ea typeface="+mj-ea"/>
              </a:rPr>
              <a:t>학술용어의 동의어와 약어 인식 불가</a:t>
            </a:r>
            <a:endParaRPr lang="en-US" altLang="ko-KR" sz="1600" dirty="0">
              <a:ln>
                <a:solidFill>
                  <a:schemeClr val="accent1">
                    <a:alpha val="0"/>
                  </a:schemeClr>
                </a:solidFill>
              </a:ln>
              <a:latin typeface="+mj-ea"/>
              <a:ea typeface="+mj-ea"/>
            </a:endParaRPr>
          </a:p>
          <a:p>
            <a:pPr marL="188913" lvl="1" indent="-14288">
              <a:lnSpc>
                <a:spcPct val="150000"/>
              </a:lnSpc>
            </a:pPr>
            <a:r>
              <a:rPr lang="en-US" altLang="ko-KR" sz="1600" dirty="0">
                <a:ln>
                  <a:solidFill>
                    <a:schemeClr val="accent1">
                      <a:alpha val="0"/>
                    </a:schemeClr>
                  </a:solidFill>
                </a:ln>
                <a:latin typeface="+mj-ea"/>
                <a:ea typeface="+mj-ea"/>
              </a:rPr>
              <a:t>2-4. </a:t>
            </a:r>
            <a:r>
              <a:rPr lang="ko-KR" altLang="en-US" sz="1600" dirty="0">
                <a:ln>
                  <a:solidFill>
                    <a:schemeClr val="accent1">
                      <a:alpha val="0"/>
                    </a:schemeClr>
                  </a:solidFill>
                </a:ln>
                <a:latin typeface="+mj-ea"/>
                <a:ea typeface="+mj-ea"/>
              </a:rPr>
              <a:t>데이터베이스 내 추상적인 연구정보</a:t>
            </a:r>
            <a:endParaRPr lang="en-US" altLang="ko-KR" sz="1600" dirty="0">
              <a:ln>
                <a:solidFill>
                  <a:schemeClr val="accent1">
                    <a:alpha val="0"/>
                  </a:schemeClr>
                </a:solidFill>
              </a:ln>
              <a:latin typeface="+mj-ea"/>
              <a:ea typeface="+mj-ea"/>
            </a:endParaRPr>
          </a:p>
        </p:txBody>
      </p:sp>
      <p:sp>
        <p:nvSpPr>
          <p:cNvPr id="7" name="TextBox 6">
            <a:extLst>
              <a:ext uri="{FF2B5EF4-FFF2-40B4-BE49-F238E27FC236}">
                <a16:creationId xmlns:a16="http://schemas.microsoft.com/office/drawing/2014/main" id="{930B2B1A-327D-306C-DD7F-427EFFE5DA70}"/>
              </a:ext>
            </a:extLst>
          </p:cNvPr>
          <p:cNvSpPr txBox="1"/>
          <p:nvPr/>
        </p:nvSpPr>
        <p:spPr>
          <a:xfrm>
            <a:off x="7326609" y="1578428"/>
            <a:ext cx="4698081" cy="3137847"/>
          </a:xfrm>
          <a:prstGeom prst="rect">
            <a:avLst/>
          </a:prstGeom>
          <a:noFill/>
        </p:spPr>
        <p:txBody>
          <a:bodyPr wrap="square">
            <a:spAutoFit/>
          </a:bodyPr>
          <a:lstStyle/>
          <a:p>
            <a:pPr>
              <a:lnSpc>
                <a:spcPct val="150000"/>
              </a:lnSpc>
            </a:pPr>
            <a:r>
              <a:rPr lang="en-US" altLang="ko-KR" b="1" dirty="0">
                <a:ln>
                  <a:solidFill>
                    <a:schemeClr val="accent1">
                      <a:alpha val="0"/>
                    </a:schemeClr>
                  </a:solidFill>
                </a:ln>
                <a:latin typeface="+mj-ea"/>
                <a:ea typeface="+mj-ea"/>
              </a:rPr>
              <a:t>3. </a:t>
            </a:r>
            <a:r>
              <a:rPr lang="ko-KR" altLang="en-US" b="1" dirty="0">
                <a:ln>
                  <a:solidFill>
                    <a:schemeClr val="accent1">
                      <a:alpha val="0"/>
                    </a:schemeClr>
                  </a:solidFill>
                </a:ln>
                <a:latin typeface="+mj-ea"/>
                <a:ea typeface="+mj-ea"/>
              </a:rPr>
              <a:t>검색시스템의 개선</a:t>
            </a:r>
            <a:endParaRPr lang="en-US" altLang="ko-KR" b="1" dirty="0">
              <a:ln>
                <a:solidFill>
                  <a:schemeClr val="accent1">
                    <a:alpha val="0"/>
                  </a:schemeClr>
                </a:solidFill>
              </a:ln>
              <a:latin typeface="+mj-ea"/>
              <a:ea typeface="+mj-ea"/>
            </a:endParaRPr>
          </a:p>
          <a:p>
            <a:pPr>
              <a:lnSpc>
                <a:spcPct val="150000"/>
              </a:lnSpc>
            </a:pPr>
            <a:endParaRPr lang="en-US" altLang="ko-KR" b="1" dirty="0">
              <a:ln>
                <a:solidFill>
                  <a:schemeClr val="accent1">
                    <a:alpha val="0"/>
                  </a:schemeClr>
                </a:solidFill>
              </a:ln>
              <a:latin typeface="+mj-ea"/>
              <a:ea typeface="+mj-ea"/>
            </a:endParaRPr>
          </a:p>
          <a:p>
            <a:pPr>
              <a:lnSpc>
                <a:spcPct val="150000"/>
              </a:lnSpc>
            </a:pPr>
            <a:r>
              <a:rPr lang="en-US" altLang="ko-KR" b="1" dirty="0">
                <a:ln>
                  <a:solidFill>
                    <a:schemeClr val="accent1">
                      <a:alpha val="0"/>
                    </a:schemeClr>
                  </a:solidFill>
                </a:ln>
                <a:latin typeface="+mj-ea"/>
                <a:ea typeface="+mj-ea"/>
              </a:rPr>
              <a:t>4. </a:t>
            </a:r>
            <a:r>
              <a:rPr lang="ko-KR" altLang="en-US" b="1" dirty="0">
                <a:ln>
                  <a:solidFill>
                    <a:schemeClr val="accent1">
                      <a:alpha val="0"/>
                    </a:schemeClr>
                  </a:solidFill>
                </a:ln>
                <a:latin typeface="+mj-ea"/>
                <a:ea typeface="+mj-ea"/>
              </a:rPr>
              <a:t>검색시스템의 확장</a:t>
            </a:r>
            <a:endParaRPr lang="en-US" altLang="ko-KR" b="1" dirty="0">
              <a:ln>
                <a:solidFill>
                  <a:schemeClr val="accent1">
                    <a:alpha val="0"/>
                  </a:schemeClr>
                </a:solidFill>
              </a:ln>
              <a:latin typeface="+mj-ea"/>
              <a:ea typeface="+mj-ea"/>
            </a:endParaRPr>
          </a:p>
          <a:p>
            <a:pPr marL="174625" lvl="1">
              <a:lnSpc>
                <a:spcPct val="150000"/>
              </a:lnSpc>
            </a:pPr>
            <a:r>
              <a:rPr lang="en-US" altLang="ko-KR" sz="1600" dirty="0">
                <a:ln>
                  <a:solidFill>
                    <a:schemeClr val="accent1">
                      <a:alpha val="0"/>
                    </a:schemeClr>
                  </a:solidFill>
                </a:ln>
                <a:latin typeface="+mj-ea"/>
                <a:ea typeface="+mj-ea"/>
              </a:rPr>
              <a:t>4-1. </a:t>
            </a:r>
            <a:r>
              <a:rPr lang="ko-KR" altLang="en-US" sz="1600" dirty="0">
                <a:ln>
                  <a:solidFill>
                    <a:schemeClr val="accent1">
                      <a:alpha val="0"/>
                    </a:schemeClr>
                  </a:solidFill>
                </a:ln>
                <a:latin typeface="+mj-ea"/>
                <a:ea typeface="+mj-ea"/>
              </a:rPr>
              <a:t>유사도 검색 </a:t>
            </a:r>
            <a:r>
              <a:rPr lang="en-US" altLang="ko-KR" sz="1600" dirty="0">
                <a:ln>
                  <a:solidFill>
                    <a:schemeClr val="accent1">
                      <a:alpha val="0"/>
                    </a:schemeClr>
                  </a:solidFill>
                </a:ln>
                <a:latin typeface="+mj-ea"/>
                <a:ea typeface="+mj-ea"/>
              </a:rPr>
              <a:t>(semantic search)</a:t>
            </a:r>
          </a:p>
          <a:p>
            <a:pPr marL="174625" lvl="1">
              <a:lnSpc>
                <a:spcPct val="150000"/>
              </a:lnSpc>
            </a:pPr>
            <a:r>
              <a:rPr lang="en-US" altLang="ko-KR" sz="1600" dirty="0">
                <a:ln>
                  <a:solidFill>
                    <a:schemeClr val="accent1">
                      <a:alpha val="0"/>
                    </a:schemeClr>
                  </a:solidFill>
                </a:ln>
                <a:latin typeface="+mj-ea"/>
                <a:ea typeface="+mj-ea"/>
              </a:rPr>
              <a:t>      - </a:t>
            </a:r>
            <a:r>
              <a:rPr lang="ko-KR" altLang="en-US" sz="1600" dirty="0">
                <a:ln>
                  <a:solidFill>
                    <a:schemeClr val="accent1">
                      <a:alpha val="0"/>
                    </a:schemeClr>
                  </a:solidFill>
                </a:ln>
                <a:latin typeface="+mj-ea"/>
                <a:ea typeface="+mj-ea"/>
              </a:rPr>
              <a:t>연구상세정보의 추가</a:t>
            </a:r>
            <a:endParaRPr lang="en-US" altLang="ko-KR" sz="1600" dirty="0">
              <a:ln>
                <a:solidFill>
                  <a:schemeClr val="accent1">
                    <a:alpha val="0"/>
                  </a:schemeClr>
                </a:solidFill>
              </a:ln>
              <a:latin typeface="+mj-ea"/>
              <a:ea typeface="+mj-ea"/>
            </a:endParaRPr>
          </a:p>
          <a:p>
            <a:pPr marL="174625" lvl="1">
              <a:lnSpc>
                <a:spcPct val="150000"/>
              </a:lnSpc>
            </a:pPr>
            <a:r>
              <a:rPr lang="en-US" altLang="ko-KR" sz="1600" dirty="0">
                <a:ln>
                  <a:solidFill>
                    <a:schemeClr val="accent1">
                      <a:alpha val="0"/>
                    </a:schemeClr>
                  </a:solidFill>
                </a:ln>
                <a:latin typeface="+mj-ea"/>
                <a:ea typeface="+mj-ea"/>
              </a:rPr>
              <a:t>      - </a:t>
            </a:r>
            <a:r>
              <a:rPr lang="ko-KR" altLang="en-US" sz="1600" dirty="0">
                <a:ln>
                  <a:solidFill>
                    <a:schemeClr val="accent1">
                      <a:alpha val="0"/>
                    </a:schemeClr>
                  </a:solidFill>
                </a:ln>
                <a:latin typeface="+mj-ea"/>
                <a:ea typeface="+mj-ea"/>
              </a:rPr>
              <a:t>연구정보 추가 과정</a:t>
            </a:r>
            <a:endParaRPr lang="en-US" altLang="ko-KR" sz="1600" dirty="0">
              <a:ln>
                <a:solidFill>
                  <a:schemeClr val="accent1">
                    <a:alpha val="0"/>
                  </a:schemeClr>
                </a:solidFill>
              </a:ln>
              <a:latin typeface="+mj-ea"/>
              <a:ea typeface="+mj-ea"/>
            </a:endParaRPr>
          </a:p>
          <a:p>
            <a:pPr marL="174625" lvl="1">
              <a:lnSpc>
                <a:spcPct val="150000"/>
              </a:lnSpc>
            </a:pPr>
            <a:r>
              <a:rPr lang="en-US" altLang="ko-KR" sz="1600" dirty="0">
                <a:ln>
                  <a:solidFill>
                    <a:schemeClr val="accent1">
                      <a:alpha val="0"/>
                    </a:schemeClr>
                  </a:solidFill>
                </a:ln>
                <a:latin typeface="+mj-ea"/>
                <a:ea typeface="+mj-ea"/>
              </a:rPr>
              <a:t>      - </a:t>
            </a:r>
            <a:r>
              <a:rPr lang="ko-KR" altLang="en-US" sz="1600" dirty="0">
                <a:ln>
                  <a:solidFill>
                    <a:schemeClr val="accent1">
                      <a:alpha val="0"/>
                    </a:schemeClr>
                  </a:solidFill>
                </a:ln>
                <a:latin typeface="+mj-ea"/>
                <a:ea typeface="+mj-ea"/>
              </a:rPr>
              <a:t>유사도 검색</a:t>
            </a:r>
            <a:endParaRPr lang="en-US" altLang="ko-KR" sz="1600" dirty="0">
              <a:ln>
                <a:solidFill>
                  <a:schemeClr val="accent1">
                    <a:alpha val="0"/>
                  </a:schemeClr>
                </a:solidFill>
              </a:ln>
              <a:latin typeface="+mj-ea"/>
              <a:ea typeface="+mj-ea"/>
            </a:endParaRPr>
          </a:p>
          <a:p>
            <a:pPr marL="174625" lvl="1">
              <a:lnSpc>
                <a:spcPct val="150000"/>
              </a:lnSpc>
            </a:pPr>
            <a:r>
              <a:rPr lang="en-US" altLang="ko-KR" sz="1600" dirty="0">
                <a:ln>
                  <a:solidFill>
                    <a:schemeClr val="accent1">
                      <a:alpha val="0"/>
                    </a:schemeClr>
                  </a:solidFill>
                </a:ln>
                <a:latin typeface="+mj-ea"/>
                <a:ea typeface="+mj-ea"/>
              </a:rPr>
              <a:t>4-2. </a:t>
            </a:r>
            <a:r>
              <a:rPr lang="ko-KR" altLang="en-US" sz="1600" dirty="0">
                <a:ln>
                  <a:solidFill>
                    <a:schemeClr val="accent1">
                      <a:alpha val="0"/>
                    </a:schemeClr>
                  </a:solidFill>
                </a:ln>
                <a:latin typeface="+mj-ea"/>
                <a:ea typeface="+mj-ea"/>
              </a:rPr>
              <a:t>연구자 관계도</a:t>
            </a:r>
            <a:endParaRPr lang="en-US" altLang="ko-KR" sz="1600" dirty="0">
              <a:ln>
                <a:solidFill>
                  <a:schemeClr val="accent1">
                    <a:alpha val="0"/>
                  </a:schemeClr>
                </a:solidFill>
              </a:ln>
              <a:latin typeface="+mj-ea"/>
              <a:ea typeface="+mj-ea"/>
            </a:endParaRPr>
          </a:p>
        </p:txBody>
      </p:sp>
      <p:sp>
        <p:nvSpPr>
          <p:cNvPr id="10" name="TextBox 9">
            <a:extLst>
              <a:ext uri="{FF2B5EF4-FFF2-40B4-BE49-F238E27FC236}">
                <a16:creationId xmlns:a16="http://schemas.microsoft.com/office/drawing/2014/main" id="{5ABAEEBD-D757-BE86-8BC9-0650EF60EA41}"/>
              </a:ext>
            </a:extLst>
          </p:cNvPr>
          <p:cNvSpPr txBox="1"/>
          <p:nvPr/>
        </p:nvSpPr>
        <p:spPr>
          <a:xfrm>
            <a:off x="348343" y="163200"/>
            <a:ext cx="800219" cy="461665"/>
          </a:xfrm>
          <a:prstGeom prst="rect">
            <a:avLst/>
          </a:prstGeom>
          <a:noFill/>
        </p:spPr>
        <p:txBody>
          <a:bodyPr wrap="none" rtlCol="0">
            <a:spAutoFit/>
          </a:bodyPr>
          <a:lstStyle/>
          <a:p>
            <a:r>
              <a:rPr lang="ko-KR" altLang="en-US" sz="2400" b="1" dirty="0">
                <a:ln>
                  <a:solidFill>
                    <a:schemeClr val="accent1">
                      <a:alpha val="0"/>
                    </a:schemeClr>
                  </a:solidFill>
                </a:ln>
                <a:latin typeface="+mj-lt"/>
              </a:rPr>
              <a:t>개요</a:t>
            </a:r>
          </a:p>
        </p:txBody>
      </p:sp>
      <p:cxnSp>
        <p:nvCxnSpPr>
          <p:cNvPr id="11" name="직선 연결선 10">
            <a:extLst>
              <a:ext uri="{FF2B5EF4-FFF2-40B4-BE49-F238E27FC236}">
                <a16:creationId xmlns:a16="http://schemas.microsoft.com/office/drawing/2014/main" id="{AE9A90F3-450C-3E7C-F1F2-1B072A59A7C8}"/>
              </a:ext>
            </a:extLst>
          </p:cNvPr>
          <p:cNvCxnSpPr>
            <a:cxnSpLocks/>
          </p:cNvCxnSpPr>
          <p:nvPr/>
        </p:nvCxnSpPr>
        <p:spPr>
          <a:xfrm>
            <a:off x="1553029" y="389121"/>
            <a:ext cx="10678401" cy="0"/>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 name="직선 연결선 2">
            <a:extLst>
              <a:ext uri="{FF2B5EF4-FFF2-40B4-BE49-F238E27FC236}">
                <a16:creationId xmlns:a16="http://schemas.microsoft.com/office/drawing/2014/main" id="{D2A2CE95-EF45-40FC-AD23-F205B3AF7391}"/>
              </a:ext>
            </a:extLst>
          </p:cNvPr>
          <p:cNvCxnSpPr>
            <a:cxnSpLocks/>
          </p:cNvCxnSpPr>
          <p:nvPr/>
        </p:nvCxnSpPr>
        <p:spPr>
          <a:xfrm>
            <a:off x="6813796" y="1790700"/>
            <a:ext cx="0" cy="2925575"/>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778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a:extLst>
              <a:ext uri="{FF2B5EF4-FFF2-40B4-BE49-F238E27FC236}">
                <a16:creationId xmlns:a16="http://schemas.microsoft.com/office/drawing/2014/main" id="{94FD311C-FD76-A007-74D5-2E45D89BACF4}"/>
              </a:ext>
            </a:extLst>
          </p:cNvPr>
          <p:cNvGraphicFramePr>
            <a:graphicFrameLocks noGrp="1"/>
          </p:cNvGraphicFramePr>
          <p:nvPr>
            <p:extLst>
              <p:ext uri="{D42A27DB-BD31-4B8C-83A1-F6EECF244321}">
                <p14:modId xmlns:p14="http://schemas.microsoft.com/office/powerpoint/2010/main" val="373831803"/>
              </p:ext>
            </p:extLst>
          </p:nvPr>
        </p:nvGraphicFramePr>
        <p:xfrm>
          <a:off x="602425" y="1649476"/>
          <a:ext cx="1069975" cy="869570"/>
        </p:xfrm>
        <a:graphic>
          <a:graphicData uri="http://schemas.openxmlformats.org/drawingml/2006/table">
            <a:tbl>
              <a:tblPr/>
              <a:tblGrid>
                <a:gridCol w="1069975">
                  <a:extLst>
                    <a:ext uri="{9D8B030D-6E8A-4147-A177-3AD203B41FA5}">
                      <a16:colId xmlns:a16="http://schemas.microsoft.com/office/drawing/2014/main" val="2178011705"/>
                    </a:ext>
                  </a:extLst>
                </a:gridCol>
              </a:tblGrid>
              <a:tr h="238718">
                <a:tc>
                  <a:txBody>
                    <a:bodyPr/>
                    <a:lstStyle/>
                    <a:p>
                      <a:pPr marL="0" marR="0" indent="0" algn="ctr" fontAlgn="base" latinLnBrk="0">
                        <a:lnSpc>
                          <a:spcPct val="160000"/>
                        </a:lnSpc>
                        <a:spcBef>
                          <a:spcPts val="0"/>
                        </a:spcBef>
                        <a:spcAft>
                          <a:spcPts val="0"/>
                        </a:spcAft>
                      </a:pPr>
                      <a:r>
                        <a:rPr lang="ko-KR" altLang="en-US" sz="1200" kern="0" spc="0" dirty="0">
                          <a:ln>
                            <a:solidFill>
                              <a:srgbClr val="FFBDD6">
                                <a:alpha val="0"/>
                              </a:srgbClr>
                            </a:solidFill>
                          </a:ln>
                          <a:solidFill>
                            <a:srgbClr val="000000"/>
                          </a:solidFill>
                          <a:effectLst/>
                          <a:latin typeface="+mj-ea"/>
                          <a:ea typeface="+mj-ea"/>
                        </a:rPr>
                        <a:t>연구자</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25732299"/>
                  </a:ext>
                </a:extLst>
              </a:tr>
              <a:tr h="573423">
                <a:tc>
                  <a:txBody>
                    <a:bodyPr/>
                    <a:lstStyle/>
                    <a:p>
                      <a:pPr marL="0" marR="0" indent="0" algn="ctr" fontAlgn="base" latinLnBrk="0">
                        <a:lnSpc>
                          <a:spcPct val="160000"/>
                        </a:lnSpc>
                        <a:spcBef>
                          <a:spcPts val="0"/>
                        </a:spcBef>
                        <a:spcAft>
                          <a:spcPts val="0"/>
                        </a:spcAft>
                      </a:pPr>
                      <a:r>
                        <a:rPr lang="ko-KR" altLang="en-US" sz="1200" kern="0" spc="0" dirty="0" err="1">
                          <a:ln>
                            <a:solidFill>
                              <a:srgbClr val="FFBDD6">
                                <a:alpha val="0"/>
                              </a:srgbClr>
                            </a:solidFill>
                          </a:ln>
                          <a:solidFill>
                            <a:srgbClr val="000000"/>
                          </a:solidFill>
                          <a:effectLst/>
                          <a:latin typeface="+mj-ea"/>
                          <a:ea typeface="+mj-ea"/>
                        </a:rPr>
                        <a:t>교수명</a:t>
                      </a:r>
                      <a:endParaRPr lang="ko-KR" altLang="en-US" sz="1200" kern="0" spc="0" dirty="0">
                        <a:ln>
                          <a:solidFill>
                            <a:srgbClr val="FFBDD6">
                              <a:alpha val="0"/>
                            </a:srgbClr>
                          </a:solidFill>
                        </a:ln>
                        <a:solidFill>
                          <a:srgbClr val="000000"/>
                        </a:solidFill>
                        <a:effectLst/>
                        <a:latin typeface="+mj-ea"/>
                        <a:ea typeface="+mj-ea"/>
                      </a:endParaRPr>
                    </a:p>
                    <a:p>
                      <a:pPr marL="0" marR="0" indent="0" algn="ctr" fontAlgn="base" latinLnBrk="0">
                        <a:lnSpc>
                          <a:spcPct val="160000"/>
                        </a:lnSpc>
                        <a:spcBef>
                          <a:spcPts val="0"/>
                        </a:spcBef>
                        <a:spcAft>
                          <a:spcPts val="0"/>
                        </a:spcAft>
                      </a:pPr>
                      <a:r>
                        <a:rPr lang="ko-KR" altLang="en-US" sz="1200" kern="0" spc="0" dirty="0">
                          <a:ln>
                            <a:solidFill>
                              <a:srgbClr val="FFBDD6">
                                <a:alpha val="0"/>
                              </a:srgbClr>
                            </a:solidFill>
                          </a:ln>
                          <a:solidFill>
                            <a:srgbClr val="008000"/>
                          </a:solidFill>
                          <a:effectLst/>
                          <a:latin typeface="+mj-ea"/>
                          <a:ea typeface="+mj-ea"/>
                        </a:rPr>
                        <a:t>연구영역</a:t>
                      </a:r>
                      <a:endParaRPr lang="ko-KR" altLang="en-US" sz="1200" kern="0" spc="0" dirty="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197643"/>
                  </a:ext>
                </a:extLst>
              </a:tr>
            </a:tbl>
          </a:graphicData>
        </a:graphic>
      </p:graphicFrame>
      <p:graphicFrame>
        <p:nvGraphicFramePr>
          <p:cNvPr id="8" name="표 7">
            <a:extLst>
              <a:ext uri="{FF2B5EF4-FFF2-40B4-BE49-F238E27FC236}">
                <a16:creationId xmlns:a16="http://schemas.microsoft.com/office/drawing/2014/main" id="{2CB1D96F-7F0A-FFB7-CA17-F1DAB2DDA682}"/>
              </a:ext>
            </a:extLst>
          </p:cNvPr>
          <p:cNvGraphicFramePr>
            <a:graphicFrameLocks noGrp="1"/>
          </p:cNvGraphicFramePr>
          <p:nvPr>
            <p:extLst>
              <p:ext uri="{D42A27DB-BD31-4B8C-83A1-F6EECF244321}">
                <p14:modId xmlns:p14="http://schemas.microsoft.com/office/powerpoint/2010/main" val="234581999"/>
              </p:ext>
            </p:extLst>
          </p:nvPr>
        </p:nvGraphicFramePr>
        <p:xfrm>
          <a:off x="1882449" y="1649476"/>
          <a:ext cx="1069975" cy="869570"/>
        </p:xfrm>
        <a:graphic>
          <a:graphicData uri="http://schemas.openxmlformats.org/drawingml/2006/table">
            <a:tbl>
              <a:tblPr/>
              <a:tblGrid>
                <a:gridCol w="1069975">
                  <a:extLst>
                    <a:ext uri="{9D8B030D-6E8A-4147-A177-3AD203B41FA5}">
                      <a16:colId xmlns:a16="http://schemas.microsoft.com/office/drawing/2014/main" val="3629035707"/>
                    </a:ext>
                  </a:extLst>
                </a:gridCol>
              </a:tblGrid>
              <a:tr h="238718">
                <a:tc>
                  <a:txBody>
                    <a:bodyPr/>
                    <a:lstStyle/>
                    <a:p>
                      <a:pPr marL="0" marR="0" indent="0" algn="ctr" fontAlgn="base" latinLnBrk="0">
                        <a:lnSpc>
                          <a:spcPct val="160000"/>
                        </a:lnSpc>
                        <a:spcBef>
                          <a:spcPts val="0"/>
                        </a:spcBef>
                        <a:spcAft>
                          <a:spcPts val="0"/>
                        </a:spcAft>
                      </a:pPr>
                      <a:r>
                        <a:rPr lang="ko-KR" altLang="en-US" sz="1200" kern="0" spc="0" dirty="0">
                          <a:ln>
                            <a:solidFill>
                              <a:srgbClr val="FFBDD6">
                                <a:alpha val="0"/>
                              </a:srgbClr>
                            </a:solidFill>
                          </a:ln>
                          <a:solidFill>
                            <a:srgbClr val="000000"/>
                          </a:solidFill>
                          <a:effectLst/>
                          <a:latin typeface="+mj-ea"/>
                          <a:ea typeface="+mj-ea"/>
                        </a:rPr>
                        <a:t>논문</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922113176"/>
                  </a:ext>
                </a:extLst>
              </a:tr>
              <a:tr h="573423">
                <a:tc>
                  <a:txBody>
                    <a:bodyPr/>
                    <a:lstStyle/>
                    <a:p>
                      <a:pPr marL="0" marR="0" indent="0" algn="ctr" fontAlgn="base" latinLnBrk="0">
                        <a:lnSpc>
                          <a:spcPct val="160000"/>
                        </a:lnSpc>
                        <a:spcBef>
                          <a:spcPts val="0"/>
                        </a:spcBef>
                        <a:spcAft>
                          <a:spcPts val="0"/>
                        </a:spcAft>
                      </a:pPr>
                      <a:r>
                        <a:rPr lang="ko-KR" altLang="en-US" sz="1200" kern="0" spc="0" dirty="0" err="1">
                          <a:ln>
                            <a:solidFill>
                              <a:srgbClr val="FFBDD6">
                                <a:alpha val="0"/>
                              </a:srgbClr>
                            </a:solidFill>
                          </a:ln>
                          <a:solidFill>
                            <a:srgbClr val="000000"/>
                          </a:solidFill>
                          <a:effectLst/>
                          <a:latin typeface="+mj-ea"/>
                          <a:ea typeface="+mj-ea"/>
                        </a:rPr>
                        <a:t>교수명</a:t>
                      </a:r>
                      <a:endParaRPr lang="ko-KR" altLang="en-US" sz="1200" kern="0" spc="0" dirty="0">
                        <a:ln>
                          <a:solidFill>
                            <a:srgbClr val="FFBDD6">
                              <a:alpha val="0"/>
                            </a:srgbClr>
                          </a:solidFill>
                        </a:ln>
                        <a:solidFill>
                          <a:srgbClr val="000000"/>
                        </a:solidFill>
                        <a:effectLst/>
                        <a:latin typeface="+mj-ea"/>
                        <a:ea typeface="+mj-ea"/>
                      </a:endParaRPr>
                    </a:p>
                    <a:p>
                      <a:pPr marL="0" marR="0" indent="0" algn="ctr" fontAlgn="base" latinLnBrk="0">
                        <a:lnSpc>
                          <a:spcPct val="160000"/>
                        </a:lnSpc>
                        <a:spcBef>
                          <a:spcPts val="0"/>
                        </a:spcBef>
                        <a:spcAft>
                          <a:spcPts val="0"/>
                        </a:spcAft>
                      </a:pPr>
                      <a:r>
                        <a:rPr lang="ko-KR" altLang="en-US" sz="1200" kern="0" spc="0" dirty="0" err="1">
                          <a:ln>
                            <a:solidFill>
                              <a:srgbClr val="FFBDD6">
                                <a:alpha val="0"/>
                              </a:srgbClr>
                            </a:solidFill>
                          </a:ln>
                          <a:solidFill>
                            <a:srgbClr val="008000"/>
                          </a:solidFill>
                          <a:effectLst/>
                          <a:latin typeface="+mj-ea"/>
                          <a:ea typeface="+mj-ea"/>
                        </a:rPr>
                        <a:t>논문명</a:t>
                      </a:r>
                      <a:endParaRPr lang="ko-KR" altLang="en-US" sz="1200" kern="0" spc="0" dirty="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36919680"/>
                  </a:ext>
                </a:extLst>
              </a:tr>
            </a:tbl>
          </a:graphicData>
        </a:graphic>
      </p:graphicFrame>
      <p:graphicFrame>
        <p:nvGraphicFramePr>
          <p:cNvPr id="11" name="표 10">
            <a:extLst>
              <a:ext uri="{FF2B5EF4-FFF2-40B4-BE49-F238E27FC236}">
                <a16:creationId xmlns:a16="http://schemas.microsoft.com/office/drawing/2014/main" id="{6D9E25F6-50D9-7E62-4B20-BDA384BE8087}"/>
              </a:ext>
            </a:extLst>
          </p:cNvPr>
          <p:cNvGraphicFramePr>
            <a:graphicFrameLocks noGrp="1"/>
          </p:cNvGraphicFramePr>
          <p:nvPr>
            <p:extLst>
              <p:ext uri="{D42A27DB-BD31-4B8C-83A1-F6EECF244321}">
                <p14:modId xmlns:p14="http://schemas.microsoft.com/office/powerpoint/2010/main" val="3312054537"/>
              </p:ext>
            </p:extLst>
          </p:nvPr>
        </p:nvGraphicFramePr>
        <p:xfrm>
          <a:off x="3162473" y="1649476"/>
          <a:ext cx="1069975" cy="869570"/>
        </p:xfrm>
        <a:graphic>
          <a:graphicData uri="http://schemas.openxmlformats.org/drawingml/2006/table">
            <a:tbl>
              <a:tblPr/>
              <a:tblGrid>
                <a:gridCol w="1069975">
                  <a:extLst>
                    <a:ext uri="{9D8B030D-6E8A-4147-A177-3AD203B41FA5}">
                      <a16:colId xmlns:a16="http://schemas.microsoft.com/office/drawing/2014/main" val="3087675503"/>
                    </a:ext>
                  </a:extLst>
                </a:gridCol>
              </a:tblGrid>
              <a:tr h="238718">
                <a:tc>
                  <a:txBody>
                    <a:bodyPr/>
                    <a:lstStyle/>
                    <a:p>
                      <a:pPr marL="0" marR="0" indent="0" algn="ctr" fontAlgn="base" latinLnBrk="0">
                        <a:lnSpc>
                          <a:spcPct val="160000"/>
                        </a:lnSpc>
                        <a:spcBef>
                          <a:spcPts val="0"/>
                        </a:spcBef>
                        <a:spcAft>
                          <a:spcPts val="0"/>
                        </a:spcAft>
                      </a:pPr>
                      <a:r>
                        <a:rPr lang="ko-KR" altLang="en-US" sz="1200" kern="0" spc="0" dirty="0">
                          <a:ln>
                            <a:solidFill>
                              <a:srgbClr val="FFBDD6">
                                <a:alpha val="0"/>
                              </a:srgbClr>
                            </a:solidFill>
                          </a:ln>
                          <a:solidFill>
                            <a:srgbClr val="000000"/>
                          </a:solidFill>
                          <a:effectLst/>
                          <a:latin typeface="+mj-ea"/>
                          <a:ea typeface="+mj-ea"/>
                        </a:rPr>
                        <a:t>과제</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48256130"/>
                  </a:ext>
                </a:extLst>
              </a:tr>
              <a:tr h="573423">
                <a:tc>
                  <a:txBody>
                    <a:bodyPr/>
                    <a:lstStyle/>
                    <a:p>
                      <a:pPr marL="0" marR="0" indent="0" algn="ctr" fontAlgn="base" latinLnBrk="0">
                        <a:lnSpc>
                          <a:spcPct val="160000"/>
                        </a:lnSpc>
                        <a:spcBef>
                          <a:spcPts val="0"/>
                        </a:spcBef>
                        <a:spcAft>
                          <a:spcPts val="0"/>
                        </a:spcAft>
                      </a:pPr>
                      <a:r>
                        <a:rPr lang="ko-KR" altLang="en-US" sz="1200" kern="0" spc="0" dirty="0" err="1">
                          <a:ln>
                            <a:solidFill>
                              <a:srgbClr val="FFBDD6">
                                <a:alpha val="0"/>
                              </a:srgbClr>
                            </a:solidFill>
                          </a:ln>
                          <a:solidFill>
                            <a:srgbClr val="000000"/>
                          </a:solidFill>
                          <a:effectLst/>
                          <a:latin typeface="+mj-ea"/>
                          <a:ea typeface="+mj-ea"/>
                        </a:rPr>
                        <a:t>교수명</a:t>
                      </a:r>
                      <a:endParaRPr lang="ko-KR" altLang="en-US" sz="1200" kern="0" spc="0" dirty="0">
                        <a:ln>
                          <a:solidFill>
                            <a:srgbClr val="FFBDD6">
                              <a:alpha val="0"/>
                            </a:srgbClr>
                          </a:solidFill>
                        </a:ln>
                        <a:solidFill>
                          <a:srgbClr val="000000"/>
                        </a:solidFill>
                        <a:effectLst/>
                        <a:latin typeface="+mj-ea"/>
                        <a:ea typeface="+mj-ea"/>
                      </a:endParaRPr>
                    </a:p>
                    <a:p>
                      <a:pPr marL="0" marR="0" indent="0" algn="ctr" fontAlgn="base" latinLnBrk="0">
                        <a:lnSpc>
                          <a:spcPct val="160000"/>
                        </a:lnSpc>
                        <a:spcBef>
                          <a:spcPts val="0"/>
                        </a:spcBef>
                        <a:spcAft>
                          <a:spcPts val="0"/>
                        </a:spcAft>
                      </a:pPr>
                      <a:r>
                        <a:rPr lang="ko-KR" altLang="en-US" sz="1200" kern="0" spc="0" dirty="0">
                          <a:ln>
                            <a:solidFill>
                              <a:srgbClr val="FFBDD6">
                                <a:alpha val="0"/>
                              </a:srgbClr>
                            </a:solidFill>
                          </a:ln>
                          <a:solidFill>
                            <a:srgbClr val="008000"/>
                          </a:solidFill>
                          <a:effectLst/>
                          <a:latin typeface="+mj-ea"/>
                          <a:ea typeface="+mj-ea"/>
                        </a:rPr>
                        <a:t>과제명</a:t>
                      </a:r>
                      <a:endParaRPr lang="ko-KR" altLang="en-US" sz="1200" kern="0" spc="0" dirty="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5189798"/>
                  </a:ext>
                </a:extLst>
              </a:tr>
            </a:tbl>
          </a:graphicData>
        </a:graphic>
      </p:graphicFrame>
      <p:graphicFrame>
        <p:nvGraphicFramePr>
          <p:cNvPr id="14" name="표 13">
            <a:extLst>
              <a:ext uri="{FF2B5EF4-FFF2-40B4-BE49-F238E27FC236}">
                <a16:creationId xmlns:a16="http://schemas.microsoft.com/office/drawing/2014/main" id="{F91C770E-6687-ACC1-4347-459C49225FAC}"/>
              </a:ext>
            </a:extLst>
          </p:cNvPr>
          <p:cNvGraphicFramePr>
            <a:graphicFrameLocks noGrp="1"/>
          </p:cNvGraphicFramePr>
          <p:nvPr>
            <p:extLst>
              <p:ext uri="{D42A27DB-BD31-4B8C-83A1-F6EECF244321}">
                <p14:modId xmlns:p14="http://schemas.microsoft.com/office/powerpoint/2010/main" val="2664776752"/>
              </p:ext>
            </p:extLst>
          </p:nvPr>
        </p:nvGraphicFramePr>
        <p:xfrm>
          <a:off x="4442497" y="1649476"/>
          <a:ext cx="1069975" cy="869570"/>
        </p:xfrm>
        <a:graphic>
          <a:graphicData uri="http://schemas.openxmlformats.org/drawingml/2006/table">
            <a:tbl>
              <a:tblPr/>
              <a:tblGrid>
                <a:gridCol w="1069975">
                  <a:extLst>
                    <a:ext uri="{9D8B030D-6E8A-4147-A177-3AD203B41FA5}">
                      <a16:colId xmlns:a16="http://schemas.microsoft.com/office/drawing/2014/main" val="4122129231"/>
                    </a:ext>
                  </a:extLst>
                </a:gridCol>
              </a:tblGrid>
              <a:tr h="238718">
                <a:tc>
                  <a:txBody>
                    <a:bodyPr/>
                    <a:lstStyle/>
                    <a:p>
                      <a:pPr marL="0" marR="0" indent="0" algn="ctr" fontAlgn="base" latinLnBrk="0">
                        <a:lnSpc>
                          <a:spcPct val="160000"/>
                        </a:lnSpc>
                        <a:spcBef>
                          <a:spcPts val="0"/>
                        </a:spcBef>
                        <a:spcAft>
                          <a:spcPts val="0"/>
                        </a:spcAft>
                      </a:pPr>
                      <a:r>
                        <a:rPr lang="ko-KR" altLang="en-US" sz="1200" kern="0" spc="0" dirty="0">
                          <a:ln>
                            <a:solidFill>
                              <a:srgbClr val="FFBDD6">
                                <a:alpha val="0"/>
                              </a:srgbClr>
                            </a:solidFill>
                          </a:ln>
                          <a:solidFill>
                            <a:srgbClr val="000000"/>
                          </a:solidFill>
                          <a:effectLst/>
                          <a:latin typeface="+mj-ea"/>
                          <a:ea typeface="+mj-ea"/>
                        </a:rPr>
                        <a:t>특허</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746946755"/>
                  </a:ext>
                </a:extLst>
              </a:tr>
              <a:tr h="573423">
                <a:tc>
                  <a:txBody>
                    <a:bodyPr/>
                    <a:lstStyle/>
                    <a:p>
                      <a:pPr marL="0" marR="0" indent="0" algn="ctr" fontAlgn="base" latinLnBrk="0">
                        <a:lnSpc>
                          <a:spcPct val="160000"/>
                        </a:lnSpc>
                        <a:spcBef>
                          <a:spcPts val="0"/>
                        </a:spcBef>
                        <a:spcAft>
                          <a:spcPts val="0"/>
                        </a:spcAft>
                      </a:pPr>
                      <a:r>
                        <a:rPr lang="ko-KR" altLang="en-US" sz="1200" kern="0" spc="0" dirty="0" err="1">
                          <a:ln>
                            <a:solidFill>
                              <a:srgbClr val="FFBDD6">
                                <a:alpha val="0"/>
                              </a:srgbClr>
                            </a:solidFill>
                          </a:ln>
                          <a:solidFill>
                            <a:srgbClr val="000000"/>
                          </a:solidFill>
                          <a:effectLst/>
                          <a:latin typeface="+mj-ea"/>
                          <a:ea typeface="+mj-ea"/>
                        </a:rPr>
                        <a:t>교수명</a:t>
                      </a:r>
                      <a:endParaRPr lang="ko-KR" altLang="en-US" sz="1200" kern="0" spc="0" dirty="0">
                        <a:ln>
                          <a:solidFill>
                            <a:srgbClr val="FFBDD6">
                              <a:alpha val="0"/>
                            </a:srgbClr>
                          </a:solidFill>
                        </a:ln>
                        <a:solidFill>
                          <a:srgbClr val="000000"/>
                        </a:solidFill>
                        <a:effectLst/>
                        <a:latin typeface="+mj-ea"/>
                        <a:ea typeface="+mj-ea"/>
                      </a:endParaRPr>
                    </a:p>
                    <a:p>
                      <a:pPr marL="0" marR="0" indent="0" algn="ctr" fontAlgn="base" latinLnBrk="0">
                        <a:lnSpc>
                          <a:spcPct val="160000"/>
                        </a:lnSpc>
                        <a:spcBef>
                          <a:spcPts val="0"/>
                        </a:spcBef>
                        <a:spcAft>
                          <a:spcPts val="0"/>
                        </a:spcAft>
                      </a:pPr>
                      <a:r>
                        <a:rPr lang="ko-KR" altLang="en-US" sz="1200" kern="0" spc="0" dirty="0" err="1">
                          <a:ln>
                            <a:solidFill>
                              <a:srgbClr val="FFBDD6">
                                <a:alpha val="0"/>
                              </a:srgbClr>
                            </a:solidFill>
                          </a:ln>
                          <a:solidFill>
                            <a:srgbClr val="008000"/>
                          </a:solidFill>
                          <a:effectLst/>
                          <a:latin typeface="+mj-ea"/>
                          <a:ea typeface="+mj-ea"/>
                        </a:rPr>
                        <a:t>특허명</a:t>
                      </a:r>
                      <a:endParaRPr lang="ko-KR" altLang="en-US" sz="1200" kern="0" spc="0" dirty="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7223593"/>
                  </a:ext>
                </a:extLst>
              </a:tr>
            </a:tbl>
          </a:graphicData>
        </a:graphic>
      </p:graphicFrame>
      <p:pic>
        <p:nvPicPr>
          <p:cNvPr id="16" name="Picture 17">
            <a:extLst>
              <a:ext uri="{FF2B5EF4-FFF2-40B4-BE49-F238E27FC236}">
                <a16:creationId xmlns:a16="http://schemas.microsoft.com/office/drawing/2014/main" id="{F3D5D464-B67A-115B-3889-3E4B7BC56148}"/>
              </a:ext>
            </a:extLst>
          </p:cNvPr>
          <p:cNvPicPr>
            <a:picLocks noChangeAspect="1"/>
          </p:cNvPicPr>
          <p:nvPr/>
        </p:nvPicPr>
        <p:blipFill>
          <a:blip r:embed="rId2"/>
          <a:stretch>
            <a:fillRect/>
          </a:stretch>
        </p:blipFill>
        <p:spPr>
          <a:xfrm>
            <a:off x="806622" y="2938081"/>
            <a:ext cx="4533900" cy="956437"/>
          </a:xfrm>
          <a:prstGeom prst="rect">
            <a:avLst/>
          </a:prstGeom>
          <a:noFill/>
          <a:ln>
            <a:noFill/>
          </a:ln>
        </p:spPr>
      </p:pic>
      <p:graphicFrame>
        <p:nvGraphicFramePr>
          <p:cNvPr id="17" name="표 16">
            <a:extLst>
              <a:ext uri="{FF2B5EF4-FFF2-40B4-BE49-F238E27FC236}">
                <a16:creationId xmlns:a16="http://schemas.microsoft.com/office/drawing/2014/main" id="{5496F565-34B1-F4D0-626A-5D940B41BB8C}"/>
              </a:ext>
            </a:extLst>
          </p:cNvPr>
          <p:cNvGraphicFramePr>
            <a:graphicFrameLocks noGrp="1"/>
          </p:cNvGraphicFramePr>
          <p:nvPr>
            <p:extLst>
              <p:ext uri="{D42A27DB-BD31-4B8C-83A1-F6EECF244321}">
                <p14:modId xmlns:p14="http://schemas.microsoft.com/office/powerpoint/2010/main" val="342319852"/>
              </p:ext>
            </p:extLst>
          </p:nvPr>
        </p:nvGraphicFramePr>
        <p:xfrm>
          <a:off x="399397" y="4021804"/>
          <a:ext cx="5348351" cy="2408492"/>
        </p:xfrm>
        <a:graphic>
          <a:graphicData uri="http://schemas.openxmlformats.org/drawingml/2006/table">
            <a:tbl>
              <a:tblPr/>
              <a:tblGrid>
                <a:gridCol w="1069975">
                  <a:extLst>
                    <a:ext uri="{9D8B030D-6E8A-4147-A177-3AD203B41FA5}">
                      <a16:colId xmlns:a16="http://schemas.microsoft.com/office/drawing/2014/main" val="801806871"/>
                    </a:ext>
                  </a:extLst>
                </a:gridCol>
                <a:gridCol w="1069975">
                  <a:extLst>
                    <a:ext uri="{9D8B030D-6E8A-4147-A177-3AD203B41FA5}">
                      <a16:colId xmlns:a16="http://schemas.microsoft.com/office/drawing/2014/main" val="2738246816"/>
                    </a:ext>
                  </a:extLst>
                </a:gridCol>
                <a:gridCol w="1069975">
                  <a:extLst>
                    <a:ext uri="{9D8B030D-6E8A-4147-A177-3AD203B41FA5}">
                      <a16:colId xmlns:a16="http://schemas.microsoft.com/office/drawing/2014/main" val="3852194226"/>
                    </a:ext>
                  </a:extLst>
                </a:gridCol>
                <a:gridCol w="1069594">
                  <a:extLst>
                    <a:ext uri="{9D8B030D-6E8A-4147-A177-3AD203B41FA5}">
                      <a16:colId xmlns:a16="http://schemas.microsoft.com/office/drawing/2014/main" val="3943241079"/>
                    </a:ext>
                  </a:extLst>
                </a:gridCol>
                <a:gridCol w="1068832">
                  <a:extLst>
                    <a:ext uri="{9D8B030D-6E8A-4147-A177-3AD203B41FA5}">
                      <a16:colId xmlns:a16="http://schemas.microsoft.com/office/drawing/2014/main" val="1256726054"/>
                    </a:ext>
                  </a:extLst>
                </a:gridCol>
              </a:tblGrid>
              <a:tr h="198755">
                <a:tc>
                  <a:txBody>
                    <a:bodyPr/>
                    <a:lstStyle/>
                    <a:p>
                      <a:pPr marL="0" marR="0" indent="0" algn="ctr" fontAlgn="base" latinLnBrk="0">
                        <a:lnSpc>
                          <a:spcPct val="160000"/>
                        </a:lnSpc>
                        <a:spcBef>
                          <a:spcPts val="0"/>
                        </a:spcBef>
                        <a:spcAft>
                          <a:spcPts val="0"/>
                        </a:spcAft>
                      </a:pPr>
                      <a:r>
                        <a:rPr lang="ko-KR" altLang="en-US" sz="1100" kern="0" spc="0" dirty="0" err="1">
                          <a:ln>
                            <a:solidFill>
                              <a:srgbClr val="FFBDD6">
                                <a:alpha val="0"/>
                              </a:srgbClr>
                            </a:solidFill>
                          </a:ln>
                          <a:solidFill>
                            <a:srgbClr val="000000"/>
                          </a:solidFill>
                          <a:effectLst/>
                          <a:latin typeface="+mj-ea"/>
                          <a:ea typeface="+mj-ea"/>
                        </a:rPr>
                        <a:t>교수명</a:t>
                      </a:r>
                      <a:endParaRPr lang="ko-KR" altLang="en-US" sz="1100" kern="0" spc="0" dirty="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a:txBody>
                    <a:bodyPr/>
                    <a:lstStyle/>
                    <a:p>
                      <a:pPr marL="0" marR="0" indent="0" algn="ctr" fontAlgn="base" latinLnBrk="0">
                        <a:lnSpc>
                          <a:spcPct val="160000"/>
                        </a:lnSpc>
                        <a:spcBef>
                          <a:spcPts val="0"/>
                        </a:spcBef>
                        <a:spcAft>
                          <a:spcPts val="0"/>
                        </a:spcAft>
                      </a:pPr>
                      <a:r>
                        <a:rPr lang="ko-KR" altLang="en-US" sz="1100" kern="0" spc="0" dirty="0">
                          <a:ln>
                            <a:solidFill>
                              <a:srgbClr val="FFBDD6">
                                <a:alpha val="0"/>
                              </a:srgbClr>
                            </a:solidFill>
                          </a:ln>
                          <a:solidFill>
                            <a:srgbClr val="000000"/>
                          </a:solidFill>
                          <a:effectLst/>
                          <a:latin typeface="+mj-ea"/>
                          <a:ea typeface="+mj-ea"/>
                        </a:rPr>
                        <a:t>연구</a:t>
                      </a:r>
                      <a:r>
                        <a:rPr lang="en-US" altLang="ko-KR" sz="1100" kern="0" spc="0" dirty="0">
                          <a:ln>
                            <a:solidFill>
                              <a:srgbClr val="FFBDD6">
                                <a:alpha val="0"/>
                              </a:srgbClr>
                            </a:solidFill>
                          </a:ln>
                          <a:solidFill>
                            <a:srgbClr val="000000"/>
                          </a:solidFill>
                          <a:effectLst/>
                          <a:latin typeface="+mj-ea"/>
                          <a:ea typeface="+mj-ea"/>
                        </a:rPr>
                        <a:t>_</a:t>
                      </a:r>
                      <a:r>
                        <a:rPr lang="ko-KR" altLang="en-US" sz="1100" kern="0" spc="0" dirty="0">
                          <a:ln>
                            <a:solidFill>
                              <a:srgbClr val="FFBDD6">
                                <a:alpha val="0"/>
                              </a:srgbClr>
                            </a:solidFill>
                          </a:ln>
                          <a:solidFill>
                            <a:srgbClr val="000000"/>
                          </a:solidFill>
                          <a:effectLst/>
                          <a:latin typeface="+mj-ea"/>
                          <a:ea typeface="+mj-ea"/>
                        </a:rPr>
                        <a:t>키워드</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a:txBody>
                    <a:bodyPr/>
                    <a:lstStyle/>
                    <a:p>
                      <a:pPr marL="0" marR="0" indent="0" algn="ctr" fontAlgn="base" latinLnBrk="0">
                        <a:lnSpc>
                          <a:spcPct val="160000"/>
                        </a:lnSpc>
                        <a:spcBef>
                          <a:spcPts val="0"/>
                        </a:spcBef>
                        <a:spcAft>
                          <a:spcPts val="0"/>
                        </a:spcAft>
                      </a:pPr>
                      <a:r>
                        <a:rPr lang="ko-KR" altLang="en-US" sz="1100" kern="0" spc="0">
                          <a:ln>
                            <a:solidFill>
                              <a:srgbClr val="FFBDD6">
                                <a:alpha val="0"/>
                              </a:srgbClr>
                            </a:solidFill>
                          </a:ln>
                          <a:solidFill>
                            <a:srgbClr val="000000"/>
                          </a:solidFill>
                          <a:effectLst/>
                          <a:latin typeface="+mj-ea"/>
                          <a:ea typeface="+mj-ea"/>
                        </a:rPr>
                        <a:t>논문</a:t>
                      </a:r>
                      <a:r>
                        <a:rPr lang="en-US" altLang="ko-KR" sz="1100" kern="0" spc="0">
                          <a:ln>
                            <a:solidFill>
                              <a:srgbClr val="FFBDD6">
                                <a:alpha val="0"/>
                              </a:srgbClr>
                            </a:solidFill>
                          </a:ln>
                          <a:solidFill>
                            <a:srgbClr val="000000"/>
                          </a:solidFill>
                          <a:effectLst/>
                          <a:latin typeface="+mj-ea"/>
                          <a:ea typeface="+mj-ea"/>
                        </a:rPr>
                        <a:t>_</a:t>
                      </a:r>
                      <a:r>
                        <a:rPr lang="ko-KR" altLang="en-US" sz="1100" kern="0" spc="0">
                          <a:ln>
                            <a:solidFill>
                              <a:srgbClr val="FFBDD6">
                                <a:alpha val="0"/>
                              </a:srgbClr>
                            </a:solidFill>
                          </a:ln>
                          <a:solidFill>
                            <a:srgbClr val="000000"/>
                          </a:solidFill>
                          <a:effectLst/>
                          <a:latin typeface="+mj-ea"/>
                          <a:ea typeface="+mj-ea"/>
                        </a:rPr>
                        <a:t>키워드</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a:txBody>
                    <a:bodyPr/>
                    <a:lstStyle/>
                    <a:p>
                      <a:pPr marL="0" marR="0" indent="0" algn="ctr" fontAlgn="base" latinLnBrk="0">
                        <a:lnSpc>
                          <a:spcPct val="160000"/>
                        </a:lnSpc>
                        <a:spcBef>
                          <a:spcPts val="0"/>
                        </a:spcBef>
                        <a:spcAft>
                          <a:spcPts val="0"/>
                        </a:spcAft>
                      </a:pPr>
                      <a:r>
                        <a:rPr lang="ko-KR" altLang="en-US" sz="1100" kern="0" spc="0" dirty="0">
                          <a:ln>
                            <a:solidFill>
                              <a:srgbClr val="FFBDD6">
                                <a:alpha val="0"/>
                              </a:srgbClr>
                            </a:solidFill>
                          </a:ln>
                          <a:solidFill>
                            <a:srgbClr val="000000"/>
                          </a:solidFill>
                          <a:effectLst/>
                          <a:latin typeface="+mj-ea"/>
                          <a:ea typeface="+mj-ea"/>
                        </a:rPr>
                        <a:t>과제</a:t>
                      </a:r>
                      <a:r>
                        <a:rPr lang="en-US" altLang="ko-KR" sz="1100" kern="0" spc="0" dirty="0">
                          <a:ln>
                            <a:solidFill>
                              <a:srgbClr val="FFBDD6">
                                <a:alpha val="0"/>
                              </a:srgbClr>
                            </a:solidFill>
                          </a:ln>
                          <a:solidFill>
                            <a:srgbClr val="000000"/>
                          </a:solidFill>
                          <a:effectLst/>
                          <a:latin typeface="+mj-ea"/>
                          <a:ea typeface="+mj-ea"/>
                        </a:rPr>
                        <a:t>_</a:t>
                      </a:r>
                      <a:r>
                        <a:rPr lang="ko-KR" altLang="en-US" sz="1100" kern="0" spc="0" dirty="0">
                          <a:ln>
                            <a:solidFill>
                              <a:srgbClr val="FFBDD6">
                                <a:alpha val="0"/>
                              </a:srgbClr>
                            </a:solidFill>
                          </a:ln>
                          <a:solidFill>
                            <a:srgbClr val="000000"/>
                          </a:solidFill>
                          <a:effectLst/>
                          <a:latin typeface="+mj-ea"/>
                          <a:ea typeface="+mj-ea"/>
                        </a:rPr>
                        <a:t>키워드</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a:txBody>
                    <a:bodyPr/>
                    <a:lstStyle/>
                    <a:p>
                      <a:pPr marL="0" marR="0" indent="0" algn="ctr" fontAlgn="base" latinLnBrk="0">
                        <a:lnSpc>
                          <a:spcPct val="160000"/>
                        </a:lnSpc>
                        <a:spcBef>
                          <a:spcPts val="0"/>
                        </a:spcBef>
                        <a:spcAft>
                          <a:spcPts val="0"/>
                        </a:spcAft>
                      </a:pPr>
                      <a:r>
                        <a:rPr lang="ko-KR" altLang="en-US" sz="1100" kern="0" spc="0">
                          <a:ln>
                            <a:solidFill>
                              <a:srgbClr val="FFBDD6">
                                <a:alpha val="0"/>
                              </a:srgbClr>
                            </a:solidFill>
                          </a:ln>
                          <a:solidFill>
                            <a:srgbClr val="000000"/>
                          </a:solidFill>
                          <a:effectLst/>
                          <a:latin typeface="+mj-ea"/>
                          <a:ea typeface="+mj-ea"/>
                        </a:rPr>
                        <a:t>특허</a:t>
                      </a:r>
                      <a:r>
                        <a:rPr lang="en-US" altLang="ko-KR" sz="1100" kern="0" spc="0">
                          <a:ln>
                            <a:solidFill>
                              <a:srgbClr val="FFBDD6">
                                <a:alpha val="0"/>
                              </a:srgbClr>
                            </a:solidFill>
                          </a:ln>
                          <a:solidFill>
                            <a:srgbClr val="000000"/>
                          </a:solidFill>
                          <a:effectLst/>
                          <a:latin typeface="+mj-ea"/>
                          <a:ea typeface="+mj-ea"/>
                        </a:rPr>
                        <a:t>_</a:t>
                      </a:r>
                      <a:r>
                        <a:rPr lang="ko-KR" altLang="en-US" sz="1100" kern="0" spc="0">
                          <a:ln>
                            <a:solidFill>
                              <a:srgbClr val="FFBDD6">
                                <a:alpha val="0"/>
                              </a:srgbClr>
                            </a:solidFill>
                          </a:ln>
                          <a:solidFill>
                            <a:srgbClr val="000000"/>
                          </a:solidFill>
                          <a:effectLst/>
                          <a:latin typeface="+mj-ea"/>
                          <a:ea typeface="+mj-ea"/>
                        </a:rPr>
                        <a:t>키워드</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03195049"/>
                  </a:ext>
                </a:extLst>
              </a:tr>
              <a:tr h="198755">
                <a:tc>
                  <a:txBody>
                    <a:bodyPr/>
                    <a:lstStyle/>
                    <a:p>
                      <a:pPr marL="0" marR="0" indent="0" algn="ctr" fontAlgn="base" latinLnBrk="0">
                        <a:lnSpc>
                          <a:spcPct val="160000"/>
                        </a:lnSpc>
                        <a:spcBef>
                          <a:spcPts val="0"/>
                        </a:spcBef>
                        <a:spcAft>
                          <a:spcPts val="0"/>
                        </a:spcAft>
                      </a:pPr>
                      <a:r>
                        <a:rPr lang="ko-KR" altLang="en-US" sz="1100" kern="0" spc="0" dirty="0" err="1">
                          <a:ln>
                            <a:solidFill>
                              <a:srgbClr val="FFBDD6">
                                <a:alpha val="0"/>
                              </a:srgbClr>
                            </a:solidFill>
                          </a:ln>
                          <a:solidFill>
                            <a:srgbClr val="000000"/>
                          </a:solidFill>
                          <a:effectLst/>
                          <a:latin typeface="+mj-ea"/>
                          <a:ea typeface="+mj-ea"/>
                        </a:rPr>
                        <a:t>강인혜</a:t>
                      </a:r>
                      <a:endParaRPr lang="ko-KR" altLang="en-US" sz="1100" kern="0" spc="0" dirty="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r>
                        <a:rPr lang="ko-KR" altLang="en-US" sz="1100" kern="0" spc="0">
                          <a:ln>
                            <a:solidFill>
                              <a:srgbClr val="FFBDD6">
                                <a:alpha val="0"/>
                              </a:srgbClr>
                            </a:solidFill>
                          </a:ln>
                          <a:solidFill>
                            <a:srgbClr val="000000"/>
                          </a:solidFill>
                          <a:effectLst/>
                          <a:latin typeface="+mj-ea"/>
                          <a:ea typeface="+mj-ea"/>
                        </a:rPr>
                        <a:t>인공지능</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22701583"/>
                  </a:ext>
                </a:extLst>
              </a:tr>
              <a:tr h="198755">
                <a:tc>
                  <a:txBody>
                    <a:bodyPr/>
                    <a:lstStyle/>
                    <a:p>
                      <a:pPr marL="0" marR="0" indent="0" algn="ctr" fontAlgn="base" latinLnBrk="0">
                        <a:lnSpc>
                          <a:spcPct val="160000"/>
                        </a:lnSpc>
                        <a:spcBef>
                          <a:spcPts val="0"/>
                        </a:spcBef>
                        <a:spcAft>
                          <a:spcPts val="0"/>
                        </a:spcAft>
                      </a:pPr>
                      <a:r>
                        <a:rPr lang="ko-KR" altLang="en-US" sz="1100" kern="0" spc="0">
                          <a:ln>
                            <a:solidFill>
                              <a:srgbClr val="FFBDD6">
                                <a:alpha val="0"/>
                              </a:srgbClr>
                            </a:solidFill>
                          </a:ln>
                          <a:solidFill>
                            <a:srgbClr val="000000"/>
                          </a:solidFill>
                          <a:effectLst/>
                          <a:latin typeface="+mj-ea"/>
                          <a:ea typeface="+mj-ea"/>
                        </a:rPr>
                        <a:t>나영승</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r>
                        <a:rPr lang="ko-KR" altLang="en-US" sz="1100" kern="0" spc="0" dirty="0">
                          <a:ln>
                            <a:solidFill>
                              <a:srgbClr val="FFBDD6">
                                <a:alpha val="0"/>
                              </a:srgbClr>
                            </a:solidFill>
                          </a:ln>
                          <a:solidFill>
                            <a:srgbClr val="000000"/>
                          </a:solidFill>
                          <a:effectLst/>
                          <a:latin typeface="+mj-ea"/>
                          <a:ea typeface="+mj-ea"/>
                        </a:rPr>
                        <a:t>연료전지</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5432856"/>
                  </a:ext>
                </a:extLst>
              </a:tr>
              <a:tr h="198755">
                <a:tc>
                  <a:txBody>
                    <a:bodyPr/>
                    <a:lstStyle/>
                    <a:p>
                      <a:pPr marL="0" marR="0" indent="0" algn="ctr" fontAlgn="base" latinLnBrk="0">
                        <a:lnSpc>
                          <a:spcPct val="160000"/>
                        </a:lnSpc>
                        <a:spcBef>
                          <a:spcPts val="0"/>
                        </a:spcBef>
                        <a:spcAft>
                          <a:spcPts val="0"/>
                        </a:spcAft>
                      </a:pPr>
                      <a:r>
                        <a:rPr lang="ko-KR" altLang="en-US" sz="1100" kern="0" spc="0">
                          <a:ln>
                            <a:solidFill>
                              <a:srgbClr val="FFBDD6">
                                <a:alpha val="0"/>
                              </a:srgbClr>
                            </a:solidFill>
                          </a:ln>
                          <a:solidFill>
                            <a:srgbClr val="000000"/>
                          </a:solidFill>
                          <a:effectLst/>
                          <a:latin typeface="+mj-ea"/>
                          <a:ea typeface="+mj-ea"/>
                        </a:rPr>
                        <a:t>황면중</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r>
                        <a:rPr lang="ko-KR" altLang="en-US" sz="1100" kern="0" spc="0" dirty="0">
                          <a:ln>
                            <a:solidFill>
                              <a:srgbClr val="FFBDD6">
                                <a:alpha val="0"/>
                              </a:srgbClr>
                            </a:solidFill>
                          </a:ln>
                          <a:solidFill>
                            <a:srgbClr val="000000"/>
                          </a:solidFill>
                          <a:effectLst/>
                          <a:latin typeface="+mj-ea"/>
                          <a:ea typeface="+mj-ea"/>
                        </a:rPr>
                        <a:t>로봇운동계획</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dirty="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4436658"/>
                  </a:ext>
                </a:extLst>
              </a:tr>
              <a:tr h="198755">
                <a:tc>
                  <a:txBody>
                    <a:bodyPr/>
                    <a:lstStyle/>
                    <a:p>
                      <a:pPr marL="0" marR="0" indent="0" algn="ctr" fontAlgn="base" latinLnBrk="0">
                        <a:lnSpc>
                          <a:spcPct val="160000"/>
                        </a:lnSpc>
                        <a:spcBef>
                          <a:spcPts val="0"/>
                        </a:spcBef>
                        <a:spcAft>
                          <a:spcPts val="0"/>
                        </a:spcAft>
                      </a:pPr>
                      <a:r>
                        <a:rPr lang="ko-KR" altLang="en-US" sz="1100" kern="0" spc="0">
                          <a:ln>
                            <a:solidFill>
                              <a:srgbClr val="FFBDD6">
                                <a:alpha val="0"/>
                              </a:srgbClr>
                            </a:solidFill>
                          </a:ln>
                          <a:solidFill>
                            <a:srgbClr val="000000"/>
                          </a:solidFill>
                          <a:effectLst/>
                          <a:latin typeface="+mj-ea"/>
                          <a:ea typeface="+mj-ea"/>
                        </a:rPr>
                        <a:t>나영승</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r>
                        <a:rPr lang="ko-KR" altLang="en-US" sz="1100" kern="0" spc="0">
                          <a:ln>
                            <a:solidFill>
                              <a:srgbClr val="FFBDD6">
                                <a:alpha val="0"/>
                              </a:srgbClr>
                            </a:solidFill>
                          </a:ln>
                          <a:solidFill>
                            <a:srgbClr val="000000"/>
                          </a:solidFill>
                          <a:effectLst/>
                          <a:latin typeface="+mj-ea"/>
                          <a:ea typeface="+mj-ea"/>
                        </a:rPr>
                        <a:t>에너지저장</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2594990"/>
                  </a:ext>
                </a:extLst>
              </a:tr>
              <a:tr h="198755">
                <a:tc>
                  <a:txBody>
                    <a:bodyPr/>
                    <a:lstStyle/>
                    <a:p>
                      <a:pPr marL="0" marR="0" indent="0" algn="ctr" fontAlgn="base" latinLnBrk="0">
                        <a:lnSpc>
                          <a:spcPct val="160000"/>
                        </a:lnSpc>
                        <a:spcBef>
                          <a:spcPts val="0"/>
                        </a:spcBef>
                        <a:spcAft>
                          <a:spcPts val="0"/>
                        </a:spcAft>
                      </a:pPr>
                      <a:r>
                        <a:rPr lang="ko-KR" altLang="en-US" sz="1100" kern="0" spc="0">
                          <a:ln>
                            <a:solidFill>
                              <a:srgbClr val="FFBDD6">
                                <a:alpha val="0"/>
                              </a:srgbClr>
                            </a:solidFill>
                          </a:ln>
                          <a:solidFill>
                            <a:srgbClr val="000000"/>
                          </a:solidFill>
                          <a:effectLst/>
                          <a:latin typeface="+mj-ea"/>
                          <a:ea typeface="+mj-ea"/>
                        </a:rPr>
                        <a:t>유하진</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r>
                        <a:rPr lang="ko-KR" altLang="en-US" sz="1100" kern="0" spc="0">
                          <a:ln>
                            <a:solidFill>
                              <a:srgbClr val="FFBDD6">
                                <a:alpha val="0"/>
                              </a:srgbClr>
                            </a:solidFill>
                          </a:ln>
                          <a:solidFill>
                            <a:srgbClr val="000000"/>
                          </a:solidFill>
                          <a:effectLst/>
                          <a:latin typeface="+mj-ea"/>
                          <a:ea typeface="+mj-ea"/>
                        </a:rPr>
                        <a:t>인공지능</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5945449"/>
                  </a:ext>
                </a:extLst>
              </a:tr>
              <a:tr h="198755">
                <a:tc>
                  <a:txBody>
                    <a:bodyPr/>
                    <a:lstStyle/>
                    <a:p>
                      <a:pPr marL="0" marR="0" indent="0" algn="ctr" fontAlgn="base" latinLnBrk="0">
                        <a:lnSpc>
                          <a:spcPct val="160000"/>
                        </a:lnSpc>
                        <a:spcBef>
                          <a:spcPts val="0"/>
                        </a:spcBef>
                        <a:spcAft>
                          <a:spcPts val="0"/>
                        </a:spcAft>
                      </a:pPr>
                      <a:r>
                        <a:rPr lang="ko-KR" altLang="en-US" sz="1100" kern="0" spc="0">
                          <a:ln>
                            <a:solidFill>
                              <a:srgbClr val="FFBDD6">
                                <a:alpha val="0"/>
                              </a:srgbClr>
                            </a:solidFill>
                          </a:ln>
                          <a:solidFill>
                            <a:srgbClr val="000000"/>
                          </a:solidFill>
                          <a:effectLst/>
                          <a:latin typeface="+mj-ea"/>
                          <a:ea typeface="+mj-ea"/>
                        </a:rPr>
                        <a:t>김태현</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r>
                        <a:rPr lang="en-US" sz="1100" kern="0" spc="0" dirty="0">
                          <a:ln>
                            <a:solidFill>
                              <a:srgbClr val="FFBDD6">
                                <a:alpha val="0"/>
                              </a:srgbClr>
                            </a:solidFill>
                          </a:ln>
                          <a:solidFill>
                            <a:srgbClr val="000000"/>
                          </a:solidFill>
                          <a:effectLst/>
                          <a:latin typeface="+mj-ea"/>
                          <a:ea typeface="+mj-ea"/>
                        </a:rPr>
                        <a:t>IoT</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75845213"/>
                  </a:ext>
                </a:extLst>
              </a:tr>
              <a:tr h="198755">
                <a:tc>
                  <a:txBody>
                    <a:bodyPr/>
                    <a:lstStyle/>
                    <a:p>
                      <a:pPr marL="0" marR="0" indent="0" algn="ctr" fontAlgn="base" latinLnBrk="0">
                        <a:lnSpc>
                          <a:spcPct val="160000"/>
                        </a:lnSpc>
                        <a:spcBef>
                          <a:spcPts val="0"/>
                        </a:spcBef>
                        <a:spcAft>
                          <a:spcPts val="0"/>
                        </a:spcAft>
                      </a:pPr>
                      <a:r>
                        <a:rPr lang="ko-KR" altLang="en-US" sz="1100" kern="0" spc="0">
                          <a:ln>
                            <a:solidFill>
                              <a:srgbClr val="FFBDD6">
                                <a:alpha val="0"/>
                              </a:srgbClr>
                            </a:solidFill>
                          </a:ln>
                          <a:solidFill>
                            <a:srgbClr val="000000"/>
                          </a:solidFill>
                          <a:effectLst/>
                          <a:latin typeface="+mj-ea"/>
                          <a:ea typeface="+mj-ea"/>
                        </a:rPr>
                        <a:t>황면중</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dirty="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r>
                        <a:rPr lang="ko-KR" altLang="en-US" sz="1100" kern="0" spc="0">
                          <a:ln>
                            <a:solidFill>
                              <a:srgbClr val="FFBDD6">
                                <a:alpha val="0"/>
                              </a:srgbClr>
                            </a:solidFill>
                          </a:ln>
                          <a:solidFill>
                            <a:srgbClr val="000000"/>
                          </a:solidFill>
                          <a:effectLst/>
                          <a:latin typeface="+mj-ea"/>
                          <a:ea typeface="+mj-ea"/>
                        </a:rPr>
                        <a:t>로봇</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dirty="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31129261"/>
                  </a:ext>
                </a:extLst>
              </a:tr>
              <a:tr h="198755">
                <a:tc>
                  <a:txBody>
                    <a:bodyPr/>
                    <a:lstStyle/>
                    <a:p>
                      <a:pPr marL="0" marR="0" indent="0" algn="ctr" fontAlgn="base" latinLnBrk="0">
                        <a:lnSpc>
                          <a:spcPct val="160000"/>
                        </a:lnSpc>
                        <a:spcBef>
                          <a:spcPts val="0"/>
                        </a:spcBef>
                        <a:spcAft>
                          <a:spcPts val="0"/>
                        </a:spcAft>
                      </a:pPr>
                      <a:r>
                        <a:rPr lang="ko-KR" altLang="en-US" sz="1100" kern="0" spc="0">
                          <a:ln>
                            <a:solidFill>
                              <a:srgbClr val="FFBDD6">
                                <a:alpha val="0"/>
                              </a:srgbClr>
                            </a:solidFill>
                          </a:ln>
                          <a:solidFill>
                            <a:srgbClr val="000000"/>
                          </a:solidFill>
                          <a:effectLst/>
                          <a:latin typeface="+mj-ea"/>
                          <a:ea typeface="+mj-ea"/>
                        </a:rPr>
                        <a:t>황면중</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dirty="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endParaRPr lang="ko-KR" altLang="en-US" sz="1100" kern="0" spc="0" dirty="0">
                        <a:ln>
                          <a:solidFill>
                            <a:srgbClr val="FFBDD6">
                              <a:alpha val="0"/>
                            </a:srgb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ctr" fontAlgn="base" latinLnBrk="0">
                        <a:lnSpc>
                          <a:spcPct val="160000"/>
                        </a:lnSpc>
                        <a:spcBef>
                          <a:spcPts val="0"/>
                        </a:spcBef>
                        <a:spcAft>
                          <a:spcPts val="0"/>
                        </a:spcAft>
                      </a:pPr>
                      <a:r>
                        <a:rPr lang="ko-KR" altLang="en-US" sz="1100" kern="0" spc="0" dirty="0">
                          <a:ln>
                            <a:solidFill>
                              <a:srgbClr val="FFBDD6">
                                <a:alpha val="0"/>
                              </a:srgbClr>
                            </a:solidFill>
                          </a:ln>
                          <a:solidFill>
                            <a:srgbClr val="000000"/>
                          </a:solidFill>
                          <a:effectLst/>
                          <a:latin typeface="+mj-ea"/>
                          <a:ea typeface="+mj-ea"/>
                        </a:rPr>
                        <a:t>모션제어</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23376555"/>
                  </a:ext>
                </a:extLst>
              </a:tr>
            </a:tbl>
          </a:graphicData>
        </a:graphic>
      </p:graphicFrame>
      <p:sp>
        <p:nvSpPr>
          <p:cNvPr id="24" name="TextBox 23">
            <a:extLst>
              <a:ext uri="{FF2B5EF4-FFF2-40B4-BE49-F238E27FC236}">
                <a16:creationId xmlns:a16="http://schemas.microsoft.com/office/drawing/2014/main" id="{E2517CFE-0751-16B2-0B48-475B630CDDA1}"/>
              </a:ext>
            </a:extLst>
          </p:cNvPr>
          <p:cNvSpPr txBox="1"/>
          <p:nvPr/>
        </p:nvSpPr>
        <p:spPr>
          <a:xfrm>
            <a:off x="806622" y="6497522"/>
            <a:ext cx="4533900" cy="307777"/>
          </a:xfrm>
          <a:prstGeom prst="rect">
            <a:avLst/>
          </a:prstGeom>
          <a:noFill/>
        </p:spPr>
        <p:txBody>
          <a:bodyPr wrap="square">
            <a:spAutoFit/>
          </a:bodyPr>
          <a:lstStyle/>
          <a:p>
            <a:pPr algn="ctr"/>
            <a:r>
              <a:rPr lang="en-US" altLang="ko-KR" sz="1400" dirty="0">
                <a:ln>
                  <a:solidFill>
                    <a:schemeClr val="accent1">
                      <a:alpha val="0"/>
                    </a:schemeClr>
                  </a:solidFill>
                </a:ln>
              </a:rPr>
              <a:t>[</a:t>
            </a:r>
            <a:r>
              <a:rPr lang="ko-KR" altLang="en-US" sz="1400" dirty="0">
                <a:ln>
                  <a:solidFill>
                    <a:schemeClr val="accent1">
                      <a:alpha val="0"/>
                    </a:schemeClr>
                  </a:solidFill>
                </a:ln>
              </a:rPr>
              <a:t>그림 </a:t>
            </a:r>
            <a:r>
              <a:rPr lang="en-US" altLang="ko-KR" sz="1400" dirty="0">
                <a:ln>
                  <a:solidFill>
                    <a:schemeClr val="accent1">
                      <a:alpha val="0"/>
                    </a:schemeClr>
                  </a:solidFill>
                </a:ln>
              </a:rPr>
              <a:t>13] </a:t>
            </a:r>
            <a:r>
              <a:rPr lang="ko-KR" altLang="en-US" sz="1400" dirty="0">
                <a:ln>
                  <a:solidFill>
                    <a:schemeClr val="accent1">
                      <a:alpha val="0"/>
                    </a:schemeClr>
                  </a:solidFill>
                </a:ln>
              </a:rPr>
              <a:t>연구자 관계도를 위한 데이터 재구성</a:t>
            </a:r>
          </a:p>
        </p:txBody>
      </p:sp>
      <p:pic>
        <p:nvPicPr>
          <p:cNvPr id="3" name="Picture 19">
            <a:extLst>
              <a:ext uri="{FF2B5EF4-FFF2-40B4-BE49-F238E27FC236}">
                <a16:creationId xmlns:a16="http://schemas.microsoft.com/office/drawing/2014/main" id="{D2BF73DB-5E5F-7896-5096-8D8616C67E8B}"/>
              </a:ext>
            </a:extLst>
          </p:cNvPr>
          <p:cNvPicPr>
            <a:picLocks noChangeAspect="1"/>
          </p:cNvPicPr>
          <p:nvPr/>
        </p:nvPicPr>
        <p:blipFill>
          <a:blip r:embed="rId3"/>
          <a:stretch>
            <a:fillRect/>
          </a:stretch>
        </p:blipFill>
        <p:spPr>
          <a:xfrm>
            <a:off x="6700658" y="1573431"/>
            <a:ext cx="4741498" cy="4958836"/>
          </a:xfrm>
          <a:prstGeom prst="rect">
            <a:avLst/>
          </a:prstGeom>
          <a:noFill/>
          <a:ln>
            <a:noFill/>
          </a:ln>
          <a:effectLst/>
        </p:spPr>
      </p:pic>
      <p:sp>
        <p:nvSpPr>
          <p:cNvPr id="10" name="TextBox 9">
            <a:extLst>
              <a:ext uri="{FF2B5EF4-FFF2-40B4-BE49-F238E27FC236}">
                <a16:creationId xmlns:a16="http://schemas.microsoft.com/office/drawing/2014/main" id="{476FAAA4-66C6-AFDA-83D9-D74F7530CAE3}"/>
              </a:ext>
            </a:extLst>
          </p:cNvPr>
          <p:cNvSpPr txBox="1"/>
          <p:nvPr/>
        </p:nvSpPr>
        <p:spPr>
          <a:xfrm>
            <a:off x="7909357" y="6506712"/>
            <a:ext cx="2324100" cy="307777"/>
          </a:xfrm>
          <a:prstGeom prst="rect">
            <a:avLst/>
          </a:prstGeom>
          <a:noFill/>
        </p:spPr>
        <p:txBody>
          <a:bodyPr wrap="square">
            <a:spAutoFit/>
          </a:bodyPr>
          <a:lstStyle/>
          <a:p>
            <a:pPr algn="ctr"/>
            <a:r>
              <a:rPr lang="en-US" altLang="ko-KR" sz="1400" dirty="0">
                <a:ln>
                  <a:solidFill>
                    <a:schemeClr val="accent1">
                      <a:alpha val="0"/>
                    </a:schemeClr>
                  </a:solidFill>
                </a:ln>
              </a:rPr>
              <a:t>[</a:t>
            </a:r>
            <a:r>
              <a:rPr lang="ko-KR" altLang="en-US" sz="1400" dirty="0">
                <a:ln>
                  <a:solidFill>
                    <a:schemeClr val="accent1">
                      <a:alpha val="0"/>
                    </a:schemeClr>
                  </a:solidFill>
                </a:ln>
              </a:rPr>
              <a:t>그림 </a:t>
            </a:r>
            <a:r>
              <a:rPr lang="en-US" altLang="ko-KR" sz="1400" dirty="0">
                <a:ln>
                  <a:solidFill>
                    <a:schemeClr val="accent1">
                      <a:alpha val="0"/>
                    </a:schemeClr>
                  </a:solidFill>
                </a:ln>
              </a:rPr>
              <a:t>14] </a:t>
            </a:r>
            <a:r>
              <a:rPr lang="ko-KR" altLang="en-US" sz="1400" dirty="0">
                <a:ln>
                  <a:solidFill>
                    <a:schemeClr val="accent1">
                      <a:alpha val="0"/>
                    </a:schemeClr>
                  </a:solidFill>
                </a:ln>
              </a:rPr>
              <a:t>연구자 관계도</a:t>
            </a:r>
          </a:p>
        </p:txBody>
      </p:sp>
      <p:sp>
        <p:nvSpPr>
          <p:cNvPr id="6" name="TextBox 5">
            <a:extLst>
              <a:ext uri="{FF2B5EF4-FFF2-40B4-BE49-F238E27FC236}">
                <a16:creationId xmlns:a16="http://schemas.microsoft.com/office/drawing/2014/main" id="{6712B699-17F4-4B1F-A9A5-D8086264F98C}"/>
              </a:ext>
            </a:extLst>
          </p:cNvPr>
          <p:cNvSpPr txBox="1"/>
          <p:nvPr/>
        </p:nvSpPr>
        <p:spPr>
          <a:xfrm>
            <a:off x="-27028" y="750826"/>
            <a:ext cx="6364514" cy="369332"/>
          </a:xfrm>
          <a:prstGeom prst="rect">
            <a:avLst/>
          </a:prstGeom>
          <a:solidFill>
            <a:schemeClr val="bg1">
              <a:lumMod val="85000"/>
            </a:schemeClr>
          </a:solidFill>
        </p:spPr>
        <p:txBody>
          <a:bodyPr wrap="square">
            <a:spAutoFit/>
          </a:bodyPr>
          <a:lstStyle/>
          <a:p>
            <a:r>
              <a:rPr lang="en-US" altLang="ko-KR" dirty="0">
                <a:ln>
                  <a:solidFill>
                    <a:schemeClr val="accent1">
                      <a:alpha val="0"/>
                    </a:schemeClr>
                  </a:solidFill>
                </a:ln>
                <a:latin typeface="+mj-lt"/>
              </a:rPr>
              <a:t>  4-2. </a:t>
            </a:r>
            <a:r>
              <a:rPr lang="ko-KR" altLang="en-US" dirty="0">
                <a:ln>
                  <a:solidFill>
                    <a:schemeClr val="accent1">
                      <a:alpha val="0"/>
                    </a:schemeClr>
                  </a:solidFill>
                </a:ln>
                <a:latin typeface="+mj-lt"/>
              </a:rPr>
              <a:t>연구자 관계도</a:t>
            </a:r>
          </a:p>
        </p:txBody>
      </p:sp>
      <p:sp>
        <p:nvSpPr>
          <p:cNvPr id="7" name="TextBox 6">
            <a:extLst>
              <a:ext uri="{FF2B5EF4-FFF2-40B4-BE49-F238E27FC236}">
                <a16:creationId xmlns:a16="http://schemas.microsoft.com/office/drawing/2014/main" id="{CB18E838-3CA6-FA0C-E58C-F8112CC3B44B}"/>
              </a:ext>
            </a:extLst>
          </p:cNvPr>
          <p:cNvSpPr txBox="1"/>
          <p:nvPr/>
        </p:nvSpPr>
        <p:spPr>
          <a:xfrm>
            <a:off x="60058" y="163200"/>
            <a:ext cx="3122971" cy="461665"/>
          </a:xfrm>
          <a:prstGeom prst="rect">
            <a:avLst/>
          </a:prstGeom>
          <a:noFill/>
        </p:spPr>
        <p:txBody>
          <a:bodyPr wrap="none" rtlCol="0">
            <a:spAutoFit/>
          </a:bodyPr>
          <a:lstStyle/>
          <a:p>
            <a:r>
              <a:rPr lang="en-US" altLang="ko-KR" sz="2400" b="1" dirty="0">
                <a:ln>
                  <a:solidFill>
                    <a:schemeClr val="accent1">
                      <a:alpha val="0"/>
                    </a:schemeClr>
                  </a:solidFill>
                </a:ln>
                <a:latin typeface="+mj-lt"/>
              </a:rPr>
              <a:t>4. </a:t>
            </a:r>
            <a:r>
              <a:rPr lang="ko-KR" altLang="en-US" sz="2400" b="1" dirty="0">
                <a:ln>
                  <a:solidFill>
                    <a:schemeClr val="accent1">
                      <a:alpha val="0"/>
                    </a:schemeClr>
                  </a:solidFill>
                </a:ln>
                <a:latin typeface="+mj-lt"/>
              </a:rPr>
              <a:t>검색시스템의 확장</a:t>
            </a:r>
          </a:p>
        </p:txBody>
      </p:sp>
      <p:cxnSp>
        <p:nvCxnSpPr>
          <p:cNvPr id="9" name="직선 연결선 8">
            <a:extLst>
              <a:ext uri="{FF2B5EF4-FFF2-40B4-BE49-F238E27FC236}">
                <a16:creationId xmlns:a16="http://schemas.microsoft.com/office/drawing/2014/main" id="{ADFD084A-F256-758F-9E87-C199EF6FF4E4}"/>
              </a:ext>
            </a:extLst>
          </p:cNvPr>
          <p:cNvCxnSpPr>
            <a:cxnSpLocks/>
            <a:stCxn id="7" idx="3"/>
          </p:cNvCxnSpPr>
          <p:nvPr/>
        </p:nvCxnSpPr>
        <p:spPr>
          <a:xfrm flipV="1">
            <a:off x="3183029" y="389121"/>
            <a:ext cx="9048401"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 name="화살표: 오른쪽 17">
            <a:extLst>
              <a:ext uri="{FF2B5EF4-FFF2-40B4-BE49-F238E27FC236}">
                <a16:creationId xmlns:a16="http://schemas.microsoft.com/office/drawing/2014/main" id="{1E5ECB63-717C-9ECD-8F45-4C6F593B204D}"/>
              </a:ext>
            </a:extLst>
          </p:cNvPr>
          <p:cNvSpPr/>
          <p:nvPr/>
        </p:nvSpPr>
        <p:spPr>
          <a:xfrm rot="5400000">
            <a:off x="2904295" y="2211781"/>
            <a:ext cx="338555" cy="1009052"/>
          </a:xfrm>
          <a:prstGeom prst="rightArrow">
            <a:avLst/>
          </a:prstGeom>
          <a:gradFill flip="none" rotWithShape="1">
            <a:gsLst>
              <a:gs pos="0">
                <a:schemeClr val="accent1">
                  <a:lumMod val="5000"/>
                  <a:lumOff val="95000"/>
                </a:schemeClr>
              </a:gs>
              <a:gs pos="93000">
                <a:srgbClr val="002060"/>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5519E916-B01C-5EA6-6138-C517C1E0EBB1}"/>
              </a:ext>
            </a:extLst>
          </p:cNvPr>
          <p:cNvSpPr txBox="1"/>
          <p:nvPr/>
        </p:nvSpPr>
        <p:spPr>
          <a:xfrm>
            <a:off x="307975" y="1285831"/>
            <a:ext cx="11134181" cy="338554"/>
          </a:xfrm>
          <a:prstGeom prst="rect">
            <a:avLst/>
          </a:prstGeom>
          <a:noFill/>
        </p:spPr>
        <p:txBody>
          <a:bodyPr wrap="square">
            <a:spAutoFit/>
          </a:bodyPr>
          <a:lstStyle/>
          <a:p>
            <a:pPr marL="285750" indent="-285750">
              <a:buFont typeface="Wingdings" panose="05000000000000000000" pitchFamily="2" charset="2"/>
              <a:buChar char="v"/>
            </a:pPr>
            <a:r>
              <a:rPr lang="ko-KR" altLang="en-US" sz="1600" dirty="0">
                <a:ln>
                  <a:solidFill>
                    <a:schemeClr val="accent1">
                      <a:alpha val="0"/>
                    </a:schemeClr>
                  </a:solidFill>
                </a:ln>
              </a:rPr>
              <a:t>특정 연구 내용과 관련 있는 연구자를 찾는 것을 시각화 관점의 서비스 제공</a:t>
            </a:r>
          </a:p>
        </p:txBody>
      </p:sp>
    </p:spTree>
    <p:extLst>
      <p:ext uri="{BB962C8B-B14F-4D97-AF65-F5344CB8AC3E}">
        <p14:creationId xmlns:p14="http://schemas.microsoft.com/office/powerpoint/2010/main" val="134687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D8F99FD-8FCF-4E09-6AF7-59DCC0CA4F6E}"/>
              </a:ext>
            </a:extLst>
          </p:cNvPr>
          <p:cNvSpPr txBox="1"/>
          <p:nvPr/>
        </p:nvSpPr>
        <p:spPr>
          <a:xfrm>
            <a:off x="275772" y="1437402"/>
            <a:ext cx="6187145" cy="1522020"/>
          </a:xfrm>
          <a:prstGeom prst="rect">
            <a:avLst/>
          </a:prstGeom>
          <a:noFill/>
          <a:ln>
            <a:solidFill>
              <a:schemeClr val="bg1">
                <a:lumMod val="75000"/>
              </a:schemeClr>
            </a:solidFill>
          </a:ln>
        </p:spPr>
        <p:txBody>
          <a:bodyPr wrap="square" rtlCol="0">
            <a:spAutoFit/>
          </a:bodyPr>
          <a:lstStyle/>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융복합 학문 신설</a:t>
            </a:r>
            <a:endParaRPr lang="en-US" altLang="ko-KR" sz="1600" dirty="0">
              <a:ln>
                <a:solidFill>
                  <a:schemeClr val="accent1">
                    <a:alpha val="0"/>
                  </a:schemeClr>
                </a:solidFill>
              </a:ln>
              <a:latin typeface="+mj-lt"/>
            </a:endParaRPr>
          </a:p>
          <a:p>
            <a:pPr marL="742950" lvl="1" indent="-285750">
              <a:lnSpc>
                <a:spcPct val="150000"/>
              </a:lnSpc>
              <a:buFont typeface="Wingdings" panose="05000000000000000000" pitchFamily="2" charset="2"/>
              <a:buChar char="v"/>
            </a:pPr>
            <a:r>
              <a:rPr lang="en-US" altLang="ko-KR" sz="1600" dirty="0">
                <a:ln>
                  <a:solidFill>
                    <a:schemeClr val="accent1">
                      <a:alpha val="0"/>
                    </a:schemeClr>
                  </a:solidFill>
                </a:ln>
                <a:latin typeface="+mj-lt"/>
              </a:rPr>
              <a:t>2019</a:t>
            </a:r>
            <a:r>
              <a:rPr lang="ko-KR" altLang="en-US" sz="1600" dirty="0">
                <a:ln>
                  <a:solidFill>
                    <a:schemeClr val="accent1">
                      <a:alpha val="0"/>
                    </a:schemeClr>
                  </a:solidFill>
                </a:ln>
                <a:latin typeface="+mj-lt"/>
              </a:rPr>
              <a:t>년</a:t>
            </a:r>
            <a:r>
              <a:rPr lang="en-US" altLang="ko-KR" sz="1600" dirty="0">
                <a:ln>
                  <a:solidFill>
                    <a:schemeClr val="accent1">
                      <a:alpha val="0"/>
                    </a:schemeClr>
                  </a:solidFill>
                </a:ln>
                <a:latin typeface="+mj-lt"/>
              </a:rPr>
              <a:t>: </a:t>
            </a:r>
            <a:r>
              <a:rPr lang="ko-KR" altLang="en-US" sz="1600" dirty="0">
                <a:ln>
                  <a:solidFill>
                    <a:schemeClr val="accent1">
                      <a:alpha val="0"/>
                    </a:schemeClr>
                  </a:solidFill>
                </a:ln>
                <a:latin typeface="+mj-lt"/>
              </a:rPr>
              <a:t>스마트시티학과</a:t>
            </a:r>
            <a:r>
              <a:rPr lang="en-US" altLang="ko-KR" sz="1600" dirty="0">
                <a:ln>
                  <a:solidFill>
                    <a:schemeClr val="accent1">
                      <a:alpha val="0"/>
                    </a:schemeClr>
                  </a:solidFill>
                </a:ln>
                <a:latin typeface="+mj-lt"/>
              </a:rPr>
              <a:t>, </a:t>
            </a:r>
            <a:r>
              <a:rPr lang="ko-KR" altLang="en-US" sz="1600" dirty="0" err="1">
                <a:ln>
                  <a:solidFill>
                    <a:schemeClr val="accent1">
                      <a:alpha val="0"/>
                    </a:schemeClr>
                  </a:solidFill>
                </a:ln>
                <a:latin typeface="+mj-lt"/>
              </a:rPr>
              <a:t>도시빅데이터융합학과</a:t>
            </a:r>
            <a:endParaRPr lang="en-US" altLang="ko-KR" sz="1600" dirty="0">
              <a:ln>
                <a:solidFill>
                  <a:schemeClr val="accent1">
                    <a:alpha val="0"/>
                  </a:schemeClr>
                </a:solidFill>
              </a:ln>
              <a:latin typeface="+mj-lt"/>
            </a:endParaRPr>
          </a:p>
          <a:p>
            <a:pPr marL="742950" lvl="1" indent="-285750">
              <a:lnSpc>
                <a:spcPct val="150000"/>
              </a:lnSpc>
              <a:buFont typeface="Wingdings" panose="05000000000000000000" pitchFamily="2" charset="2"/>
              <a:buChar char="v"/>
            </a:pPr>
            <a:r>
              <a:rPr lang="en-US" altLang="ko-KR" sz="1600" dirty="0">
                <a:ln>
                  <a:solidFill>
                    <a:schemeClr val="accent1">
                      <a:alpha val="0"/>
                    </a:schemeClr>
                  </a:solidFill>
                </a:ln>
                <a:latin typeface="+mj-lt"/>
              </a:rPr>
              <a:t>2021</a:t>
            </a:r>
            <a:r>
              <a:rPr lang="ko-KR" altLang="en-US" sz="1600" dirty="0">
                <a:ln>
                  <a:solidFill>
                    <a:schemeClr val="accent1">
                      <a:alpha val="0"/>
                    </a:schemeClr>
                  </a:solidFill>
                </a:ln>
                <a:latin typeface="+mj-lt"/>
              </a:rPr>
              <a:t>년</a:t>
            </a:r>
            <a:r>
              <a:rPr lang="en-US" altLang="ko-KR" sz="1600" dirty="0">
                <a:ln>
                  <a:solidFill>
                    <a:schemeClr val="accent1">
                      <a:alpha val="0"/>
                    </a:schemeClr>
                  </a:solidFill>
                </a:ln>
                <a:latin typeface="+mj-lt"/>
              </a:rPr>
              <a:t>: </a:t>
            </a:r>
            <a:r>
              <a:rPr lang="ko-KR" altLang="en-US" sz="1600" dirty="0">
                <a:ln>
                  <a:solidFill>
                    <a:schemeClr val="accent1">
                      <a:alpha val="0"/>
                    </a:schemeClr>
                  </a:solidFill>
                </a:ln>
                <a:latin typeface="+mj-lt"/>
              </a:rPr>
              <a:t>융합응용화학과</a:t>
            </a:r>
            <a:r>
              <a:rPr lang="en-US" altLang="ko-KR" sz="1600" dirty="0">
                <a:ln>
                  <a:solidFill>
                    <a:schemeClr val="accent1">
                      <a:alpha val="0"/>
                    </a:schemeClr>
                  </a:solidFill>
                </a:ln>
                <a:latin typeface="+mj-lt"/>
              </a:rPr>
              <a:t>, </a:t>
            </a:r>
            <a:r>
              <a:rPr lang="ko-KR" altLang="en-US" sz="1600" dirty="0">
                <a:ln>
                  <a:solidFill>
                    <a:schemeClr val="accent1">
                      <a:alpha val="0"/>
                    </a:schemeClr>
                  </a:solidFill>
                </a:ln>
                <a:latin typeface="+mj-lt"/>
              </a:rPr>
              <a:t>인공지능학과</a:t>
            </a:r>
            <a:endParaRPr lang="en-US" altLang="ko-KR" sz="1600" dirty="0">
              <a:ln>
                <a:solidFill>
                  <a:schemeClr val="accent1">
                    <a:alpha val="0"/>
                  </a:schemeClr>
                </a:solidFill>
              </a:ln>
              <a:latin typeface="+mj-lt"/>
            </a:endParaRPr>
          </a:p>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단일 학문의 성장보다는 다양한 학문 연계를 강조</a:t>
            </a:r>
            <a:endParaRPr lang="en-US" altLang="ko-KR" sz="1600" dirty="0">
              <a:ln>
                <a:solidFill>
                  <a:schemeClr val="accent1">
                    <a:alpha val="0"/>
                  </a:schemeClr>
                </a:solidFill>
              </a:ln>
              <a:latin typeface="+mj-lt"/>
            </a:endParaRPr>
          </a:p>
        </p:txBody>
      </p:sp>
      <p:sp>
        <p:nvSpPr>
          <p:cNvPr id="2" name="TextBox 1">
            <a:extLst>
              <a:ext uri="{FF2B5EF4-FFF2-40B4-BE49-F238E27FC236}">
                <a16:creationId xmlns:a16="http://schemas.microsoft.com/office/drawing/2014/main" id="{0A3B2EE4-FB43-A5E3-DEC3-A9560AF13454}"/>
              </a:ext>
            </a:extLst>
          </p:cNvPr>
          <p:cNvSpPr txBox="1"/>
          <p:nvPr/>
        </p:nvSpPr>
        <p:spPr>
          <a:xfrm>
            <a:off x="2387345" y="1079454"/>
            <a:ext cx="1963999" cy="369332"/>
          </a:xfrm>
          <a:prstGeom prst="rect">
            <a:avLst/>
          </a:prstGeom>
          <a:noFill/>
        </p:spPr>
        <p:txBody>
          <a:bodyPr wrap="none" rtlCol="0">
            <a:spAutoFit/>
          </a:bodyPr>
          <a:lstStyle/>
          <a:p>
            <a:r>
              <a:rPr lang="ko-KR" altLang="en-US" b="1" dirty="0">
                <a:ln>
                  <a:solidFill>
                    <a:schemeClr val="accent1">
                      <a:alpha val="0"/>
                    </a:schemeClr>
                  </a:solidFill>
                </a:ln>
                <a:latin typeface="+mj-lt"/>
              </a:rPr>
              <a:t>본교의 가치 변화</a:t>
            </a:r>
          </a:p>
        </p:txBody>
      </p:sp>
      <p:sp>
        <p:nvSpPr>
          <p:cNvPr id="3" name="TextBox 2">
            <a:extLst>
              <a:ext uri="{FF2B5EF4-FFF2-40B4-BE49-F238E27FC236}">
                <a16:creationId xmlns:a16="http://schemas.microsoft.com/office/drawing/2014/main" id="{98DAA3AF-A7B9-9317-4A8E-B9C5E169508B}"/>
              </a:ext>
            </a:extLst>
          </p:cNvPr>
          <p:cNvSpPr txBox="1"/>
          <p:nvPr/>
        </p:nvSpPr>
        <p:spPr>
          <a:xfrm>
            <a:off x="275772" y="3918489"/>
            <a:ext cx="6187145" cy="1522020"/>
          </a:xfrm>
          <a:prstGeom prst="rect">
            <a:avLst/>
          </a:prstGeom>
          <a:noFill/>
          <a:ln>
            <a:solidFill>
              <a:schemeClr val="bg1">
                <a:lumMod val="75000"/>
              </a:schemeClr>
            </a:solidFill>
          </a:ln>
        </p:spPr>
        <p:txBody>
          <a:bodyPr wrap="square" rtlCol="0">
            <a:spAutoFit/>
          </a:bodyPr>
          <a:lstStyle/>
          <a:p>
            <a:pPr marL="285750" indent="-285750">
              <a:lnSpc>
                <a:spcPct val="150000"/>
              </a:lnSpc>
              <a:buFont typeface="Wingdings" panose="05000000000000000000" pitchFamily="2" charset="2"/>
              <a:buChar char="v"/>
            </a:pP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설립이념</a:t>
            </a:r>
            <a:r>
              <a:rPr lang="en-US" altLang="ko-KR" sz="1600" dirty="0">
                <a:ln>
                  <a:solidFill>
                    <a:schemeClr val="accent1">
                      <a:alpha val="0"/>
                    </a:schemeClr>
                  </a:solidFill>
                </a:ln>
                <a:latin typeface="+mj-lt"/>
              </a:rPr>
              <a:t>) </a:t>
            </a:r>
            <a:r>
              <a:rPr lang="ko-KR" altLang="en-US" sz="1600" dirty="0" err="1">
                <a:ln>
                  <a:solidFill>
                    <a:schemeClr val="accent1">
                      <a:alpha val="0"/>
                    </a:schemeClr>
                  </a:solidFill>
                </a:ln>
                <a:latin typeface="+mj-lt"/>
              </a:rPr>
              <a:t>산관학</a:t>
            </a:r>
            <a:r>
              <a:rPr lang="ko-KR" altLang="en-US" sz="1600" dirty="0">
                <a:ln>
                  <a:solidFill>
                    <a:schemeClr val="accent1">
                      <a:alpha val="0"/>
                    </a:schemeClr>
                  </a:solidFill>
                </a:ln>
                <a:latin typeface="+mj-lt"/>
              </a:rPr>
              <a:t> 연계협력 활동 증진</a:t>
            </a:r>
            <a:endParaRPr lang="en-US" altLang="ko-KR" sz="1600" dirty="0">
              <a:ln>
                <a:solidFill>
                  <a:schemeClr val="accent1">
                    <a:alpha val="0"/>
                  </a:schemeClr>
                </a:solidFill>
              </a:ln>
              <a:latin typeface="+mj-lt"/>
            </a:endParaRPr>
          </a:p>
          <a:p>
            <a:pPr marL="285750" indent="-285750">
              <a:lnSpc>
                <a:spcPct val="150000"/>
              </a:lnSpc>
              <a:buFont typeface="Wingdings" panose="05000000000000000000" pitchFamily="2" charset="2"/>
              <a:buChar char="v"/>
            </a:pP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목표</a:t>
            </a:r>
            <a:r>
              <a:rPr lang="en-US" altLang="ko-KR" sz="1600" dirty="0">
                <a:ln>
                  <a:solidFill>
                    <a:schemeClr val="accent1">
                      <a:alpha val="0"/>
                    </a:schemeClr>
                  </a:solidFill>
                </a:ln>
                <a:latin typeface="+mj-lt"/>
              </a:rPr>
              <a:t>) </a:t>
            </a:r>
            <a:r>
              <a:rPr lang="ko-KR" altLang="en-US" sz="1600" dirty="0">
                <a:ln>
                  <a:solidFill>
                    <a:schemeClr val="accent1">
                      <a:alpha val="0"/>
                    </a:schemeClr>
                  </a:solidFill>
                </a:ln>
                <a:latin typeface="+mj-lt"/>
              </a:rPr>
              <a:t>융복합 학문의 </a:t>
            </a:r>
            <a:r>
              <a:rPr lang="ko-KR" altLang="en-US" sz="1600" dirty="0" err="1">
                <a:ln>
                  <a:solidFill>
                    <a:schemeClr val="accent1">
                      <a:alpha val="0"/>
                    </a:schemeClr>
                  </a:solidFill>
                </a:ln>
                <a:latin typeface="+mj-lt"/>
              </a:rPr>
              <a:t>연구력</a:t>
            </a:r>
            <a:r>
              <a:rPr lang="ko-KR" altLang="en-US" sz="1600" dirty="0">
                <a:ln>
                  <a:solidFill>
                    <a:schemeClr val="accent1">
                      <a:alpha val="0"/>
                    </a:schemeClr>
                  </a:solidFill>
                </a:ln>
                <a:latin typeface="+mj-lt"/>
              </a:rPr>
              <a:t> 강화</a:t>
            </a:r>
            <a:endParaRPr lang="en-US" altLang="ko-KR" sz="1600" dirty="0">
              <a:ln>
                <a:solidFill>
                  <a:schemeClr val="accent1">
                    <a:alpha val="0"/>
                  </a:schemeClr>
                </a:solidFill>
              </a:ln>
              <a:latin typeface="+mj-lt"/>
            </a:endParaRPr>
          </a:p>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연구자데이터베이스 구축 </a:t>
            </a: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그림 </a:t>
            </a:r>
            <a:r>
              <a:rPr lang="en-US" altLang="ko-KR" sz="1600" dirty="0">
                <a:ln>
                  <a:solidFill>
                    <a:schemeClr val="accent1">
                      <a:alpha val="0"/>
                    </a:schemeClr>
                  </a:solidFill>
                </a:ln>
                <a:latin typeface="+mj-lt"/>
              </a:rPr>
              <a:t>1]</a:t>
            </a:r>
          </a:p>
          <a:p>
            <a:pPr>
              <a:lnSpc>
                <a:spcPct val="150000"/>
              </a:lnSpc>
            </a:pPr>
            <a:r>
              <a:rPr lang="en-US" altLang="ko-KR" sz="1600" dirty="0">
                <a:ln>
                  <a:solidFill>
                    <a:schemeClr val="accent1">
                      <a:alpha val="0"/>
                    </a:schemeClr>
                  </a:solidFill>
                </a:ln>
                <a:latin typeface="+mj-lt"/>
              </a:rPr>
              <a:t>    - </a:t>
            </a:r>
            <a:r>
              <a:rPr lang="ko-KR" altLang="en-US" sz="1600" dirty="0">
                <a:ln>
                  <a:solidFill>
                    <a:schemeClr val="accent1">
                      <a:alpha val="0"/>
                    </a:schemeClr>
                  </a:solidFill>
                </a:ln>
                <a:latin typeface="+mj-lt"/>
              </a:rPr>
              <a:t>교내 연구자 및 연구현황 파악</a:t>
            </a:r>
            <a:endParaRPr lang="en-US" altLang="ko-KR" sz="1600" dirty="0">
              <a:ln>
                <a:solidFill>
                  <a:schemeClr val="accent1">
                    <a:alpha val="0"/>
                  </a:schemeClr>
                </a:solidFill>
              </a:ln>
              <a:latin typeface="+mj-lt"/>
            </a:endParaRPr>
          </a:p>
        </p:txBody>
      </p:sp>
      <p:sp>
        <p:nvSpPr>
          <p:cNvPr id="6" name="TextBox 5">
            <a:extLst>
              <a:ext uri="{FF2B5EF4-FFF2-40B4-BE49-F238E27FC236}">
                <a16:creationId xmlns:a16="http://schemas.microsoft.com/office/drawing/2014/main" id="{D314CD69-8F76-4739-745A-2029C50C5889}"/>
              </a:ext>
            </a:extLst>
          </p:cNvPr>
          <p:cNvSpPr txBox="1"/>
          <p:nvPr/>
        </p:nvSpPr>
        <p:spPr>
          <a:xfrm>
            <a:off x="2699930" y="3560541"/>
            <a:ext cx="1338828" cy="369332"/>
          </a:xfrm>
          <a:prstGeom prst="rect">
            <a:avLst/>
          </a:prstGeom>
          <a:noFill/>
        </p:spPr>
        <p:txBody>
          <a:bodyPr wrap="none" rtlCol="0">
            <a:spAutoFit/>
          </a:bodyPr>
          <a:lstStyle/>
          <a:p>
            <a:r>
              <a:rPr lang="ko-KR" altLang="en-US" b="1" dirty="0">
                <a:ln>
                  <a:solidFill>
                    <a:schemeClr val="accent1">
                      <a:alpha val="0"/>
                    </a:schemeClr>
                  </a:solidFill>
                </a:ln>
                <a:latin typeface="+mj-lt"/>
              </a:rPr>
              <a:t>산학협력단</a:t>
            </a:r>
          </a:p>
        </p:txBody>
      </p:sp>
      <p:pic>
        <p:nvPicPr>
          <p:cNvPr id="9" name="Picture 1">
            <a:extLst>
              <a:ext uri="{FF2B5EF4-FFF2-40B4-BE49-F238E27FC236}">
                <a16:creationId xmlns:a16="http://schemas.microsoft.com/office/drawing/2014/main" id="{0383EF3C-10E6-DF94-D899-BB3AD3EC18D1}"/>
              </a:ext>
            </a:extLst>
          </p:cNvPr>
          <p:cNvPicPr>
            <a:picLocks noChangeAspect="1"/>
          </p:cNvPicPr>
          <p:nvPr/>
        </p:nvPicPr>
        <p:blipFill>
          <a:blip r:embed="rId2"/>
          <a:stretch>
            <a:fillRect/>
          </a:stretch>
        </p:blipFill>
        <p:spPr>
          <a:xfrm>
            <a:off x="6614207" y="1619371"/>
            <a:ext cx="5400040" cy="3670046"/>
          </a:xfrm>
          <a:prstGeom prst="rect">
            <a:avLst/>
          </a:prstGeom>
          <a:noFill/>
          <a:ln w="0" cap="rnd">
            <a:solidFill>
              <a:srgbClr val="808080"/>
            </a:solidFill>
            <a:prstDash val="solid"/>
            <a:miter/>
          </a:ln>
          <a:effectLst/>
        </p:spPr>
      </p:pic>
      <p:sp>
        <p:nvSpPr>
          <p:cNvPr id="10" name="TextBox 9">
            <a:extLst>
              <a:ext uri="{FF2B5EF4-FFF2-40B4-BE49-F238E27FC236}">
                <a16:creationId xmlns:a16="http://schemas.microsoft.com/office/drawing/2014/main" id="{7F1CB6F4-01C6-FA2F-A51D-0835C8AF244D}"/>
              </a:ext>
            </a:extLst>
          </p:cNvPr>
          <p:cNvSpPr txBox="1"/>
          <p:nvPr/>
        </p:nvSpPr>
        <p:spPr>
          <a:xfrm>
            <a:off x="6723159" y="5225576"/>
            <a:ext cx="5077031" cy="390043"/>
          </a:xfrm>
          <a:prstGeom prst="rect">
            <a:avLst/>
          </a:prstGeom>
          <a:noFill/>
        </p:spPr>
        <p:txBody>
          <a:bodyPr wrap="none" rtlCol="0">
            <a:spAutoFit/>
          </a:bodyPr>
          <a:lstStyle/>
          <a:p>
            <a:pPr marL="0" marR="0" indent="0" algn="ctr" fontAlgn="base" latinLnBrk="0">
              <a:lnSpc>
                <a:spcPct val="160000"/>
              </a:lnSpc>
              <a:spcBef>
                <a:spcPts val="0"/>
              </a:spcBef>
              <a:spcAft>
                <a:spcPts val="0"/>
              </a:spcAft>
            </a:pPr>
            <a:r>
              <a:rPr lang="en-US" altLang="ko-KR" sz="1400" kern="0" spc="0" dirty="0">
                <a:ln>
                  <a:solidFill>
                    <a:schemeClr val="accent1">
                      <a:alpha val="0"/>
                    </a:schemeClr>
                  </a:solidFill>
                </a:ln>
                <a:solidFill>
                  <a:srgbClr val="000000"/>
                </a:solidFill>
                <a:effectLst/>
                <a:latin typeface="+mj-ea"/>
                <a:ea typeface="+mj-ea"/>
              </a:rPr>
              <a:t>[</a:t>
            </a:r>
            <a:r>
              <a:rPr lang="ko-KR" altLang="en-US" sz="1400" kern="0" spc="0" dirty="0">
                <a:ln>
                  <a:solidFill>
                    <a:schemeClr val="accent1">
                      <a:alpha val="0"/>
                    </a:schemeClr>
                  </a:solidFill>
                </a:ln>
                <a:solidFill>
                  <a:srgbClr val="000000"/>
                </a:solidFill>
                <a:effectLst/>
                <a:latin typeface="+mj-ea"/>
                <a:ea typeface="+mj-ea"/>
              </a:rPr>
              <a:t>그림 </a:t>
            </a:r>
            <a:r>
              <a:rPr lang="en-US" altLang="ko-KR" sz="1400" kern="0" spc="0" dirty="0">
                <a:ln>
                  <a:solidFill>
                    <a:schemeClr val="accent1">
                      <a:alpha val="0"/>
                    </a:schemeClr>
                  </a:solidFill>
                </a:ln>
                <a:solidFill>
                  <a:srgbClr val="000000"/>
                </a:solidFill>
                <a:effectLst/>
                <a:latin typeface="+mj-ea"/>
                <a:ea typeface="+mj-ea"/>
              </a:rPr>
              <a:t>1] </a:t>
            </a:r>
            <a:r>
              <a:rPr lang="ko-KR" altLang="en-US" sz="1400" kern="0" spc="0" dirty="0">
                <a:ln>
                  <a:solidFill>
                    <a:schemeClr val="accent1">
                      <a:alpha val="0"/>
                    </a:schemeClr>
                  </a:solidFill>
                </a:ln>
                <a:solidFill>
                  <a:srgbClr val="000000"/>
                </a:solidFill>
                <a:effectLst/>
                <a:latin typeface="+mj-ea"/>
                <a:ea typeface="+mj-ea"/>
              </a:rPr>
              <a:t>서울시립대학교 산학협력단 내 연구자 </a:t>
            </a:r>
            <a:r>
              <a:rPr lang="ko-KR" altLang="en-US" sz="1400" kern="0" spc="0" dirty="0">
                <a:ln>
                  <a:solidFill>
                    <a:schemeClr val="accent1">
                      <a:alpha val="0"/>
                    </a:schemeClr>
                  </a:solidFill>
                </a:ln>
                <a:solidFill>
                  <a:srgbClr val="000000"/>
                </a:solidFill>
                <a:effectLst/>
                <a:latin typeface="+mj-ea"/>
                <a:ea typeface="+mj-ea"/>
                <a:hlinkClick r:id="rId3"/>
              </a:rPr>
              <a:t>데이터베이스</a:t>
            </a:r>
            <a:endParaRPr lang="ko-KR" altLang="en-US" sz="1400" kern="0" spc="0" dirty="0">
              <a:ln>
                <a:solidFill>
                  <a:schemeClr val="accent1">
                    <a:alpha val="0"/>
                  </a:schemeClr>
                </a:solidFill>
              </a:ln>
              <a:solidFill>
                <a:srgbClr val="000000"/>
              </a:solidFill>
              <a:effectLst/>
              <a:latin typeface="+mj-ea"/>
              <a:ea typeface="+mj-ea"/>
            </a:endParaRPr>
          </a:p>
        </p:txBody>
      </p:sp>
      <p:sp>
        <p:nvSpPr>
          <p:cNvPr id="14" name="TextBox 13">
            <a:extLst>
              <a:ext uri="{FF2B5EF4-FFF2-40B4-BE49-F238E27FC236}">
                <a16:creationId xmlns:a16="http://schemas.microsoft.com/office/drawing/2014/main" id="{524AA16D-2F65-8951-9AA6-FA41ACCD0AE5}"/>
              </a:ext>
            </a:extLst>
          </p:cNvPr>
          <p:cNvSpPr txBox="1"/>
          <p:nvPr/>
        </p:nvSpPr>
        <p:spPr>
          <a:xfrm>
            <a:off x="60058" y="163200"/>
            <a:ext cx="2924198" cy="461665"/>
          </a:xfrm>
          <a:prstGeom prst="rect">
            <a:avLst/>
          </a:prstGeom>
          <a:noFill/>
        </p:spPr>
        <p:txBody>
          <a:bodyPr wrap="none" rtlCol="0">
            <a:spAutoFit/>
          </a:bodyPr>
          <a:lstStyle/>
          <a:p>
            <a:r>
              <a:rPr lang="en-US" altLang="ko-KR" sz="2400" b="1" dirty="0">
                <a:ln>
                  <a:solidFill>
                    <a:schemeClr val="accent1">
                      <a:alpha val="0"/>
                    </a:schemeClr>
                  </a:solidFill>
                </a:ln>
                <a:latin typeface="+mj-lt"/>
              </a:rPr>
              <a:t>1. </a:t>
            </a:r>
            <a:r>
              <a:rPr lang="ko-KR" altLang="en-US" sz="2400" b="1" dirty="0">
                <a:ln>
                  <a:solidFill>
                    <a:schemeClr val="accent1">
                      <a:alpha val="0"/>
                    </a:schemeClr>
                  </a:solidFill>
                </a:ln>
                <a:latin typeface="+mj-lt"/>
              </a:rPr>
              <a:t>연구배경 및 목적</a:t>
            </a:r>
          </a:p>
        </p:txBody>
      </p:sp>
      <p:cxnSp>
        <p:nvCxnSpPr>
          <p:cNvPr id="15" name="직선 연결선 14">
            <a:extLst>
              <a:ext uri="{FF2B5EF4-FFF2-40B4-BE49-F238E27FC236}">
                <a16:creationId xmlns:a16="http://schemas.microsoft.com/office/drawing/2014/main" id="{4ADFF979-88D6-E80D-DCD3-44B3D0E37B00}"/>
              </a:ext>
            </a:extLst>
          </p:cNvPr>
          <p:cNvCxnSpPr>
            <a:cxnSpLocks/>
            <a:stCxn id="14" idx="3"/>
          </p:cNvCxnSpPr>
          <p:nvPr/>
        </p:nvCxnSpPr>
        <p:spPr>
          <a:xfrm flipV="1">
            <a:off x="2984256" y="389121"/>
            <a:ext cx="9247174"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81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36407E03-F871-50ED-D853-31767369F74F}"/>
              </a:ext>
            </a:extLst>
          </p:cNvPr>
          <p:cNvPicPr>
            <a:picLocks noChangeAspect="1"/>
          </p:cNvPicPr>
          <p:nvPr/>
        </p:nvPicPr>
        <p:blipFill>
          <a:blip r:embed="rId2"/>
          <a:stretch>
            <a:fillRect/>
          </a:stretch>
        </p:blipFill>
        <p:spPr>
          <a:xfrm>
            <a:off x="143582" y="682471"/>
            <a:ext cx="5051530" cy="5863097"/>
          </a:xfrm>
          <a:prstGeom prst="rect">
            <a:avLst/>
          </a:prstGeom>
          <a:noFill/>
          <a:ln>
            <a:noFill/>
          </a:ln>
        </p:spPr>
      </p:pic>
      <p:sp>
        <p:nvSpPr>
          <p:cNvPr id="8" name="TextBox 7">
            <a:extLst>
              <a:ext uri="{FF2B5EF4-FFF2-40B4-BE49-F238E27FC236}">
                <a16:creationId xmlns:a16="http://schemas.microsoft.com/office/drawing/2014/main" id="{430330E3-A8F8-0434-355C-E22904F6BC0E}"/>
              </a:ext>
            </a:extLst>
          </p:cNvPr>
          <p:cNvSpPr txBox="1"/>
          <p:nvPr/>
        </p:nvSpPr>
        <p:spPr>
          <a:xfrm>
            <a:off x="400135" y="6467103"/>
            <a:ext cx="4538423" cy="390043"/>
          </a:xfrm>
          <a:prstGeom prst="rect">
            <a:avLst/>
          </a:prstGeom>
          <a:noFill/>
        </p:spPr>
        <p:txBody>
          <a:bodyPr wrap="none" rtlCol="0">
            <a:spAutoFit/>
          </a:bodyPr>
          <a:lstStyle/>
          <a:p>
            <a:pPr marL="0" marR="0" indent="0" algn="ctr" fontAlgn="base" latinLnBrk="0">
              <a:lnSpc>
                <a:spcPct val="160000"/>
              </a:lnSpc>
              <a:spcBef>
                <a:spcPts val="0"/>
              </a:spcBef>
              <a:spcAft>
                <a:spcPts val="0"/>
              </a:spcAft>
            </a:pPr>
            <a:r>
              <a:rPr lang="en-US" altLang="ko-KR" sz="1400" kern="0" spc="0" dirty="0">
                <a:ln>
                  <a:solidFill>
                    <a:schemeClr val="accent1">
                      <a:alpha val="0"/>
                    </a:schemeClr>
                  </a:solidFill>
                </a:ln>
                <a:solidFill>
                  <a:srgbClr val="000000"/>
                </a:solidFill>
                <a:effectLst/>
                <a:latin typeface="+mj-ea"/>
                <a:ea typeface="+mj-ea"/>
              </a:rPr>
              <a:t>[</a:t>
            </a:r>
            <a:r>
              <a:rPr lang="ko-KR" altLang="en-US" sz="1400" kern="0" spc="0" dirty="0">
                <a:ln>
                  <a:solidFill>
                    <a:schemeClr val="accent1">
                      <a:alpha val="0"/>
                    </a:schemeClr>
                  </a:solidFill>
                </a:ln>
                <a:solidFill>
                  <a:srgbClr val="000000"/>
                </a:solidFill>
                <a:effectLst/>
                <a:latin typeface="+mj-ea"/>
                <a:ea typeface="+mj-ea"/>
              </a:rPr>
              <a:t>그림 </a:t>
            </a:r>
            <a:r>
              <a:rPr lang="en-US" altLang="ko-KR" sz="1400" kern="0" spc="0" dirty="0">
                <a:ln>
                  <a:solidFill>
                    <a:schemeClr val="accent1">
                      <a:alpha val="0"/>
                    </a:schemeClr>
                  </a:solidFill>
                </a:ln>
                <a:solidFill>
                  <a:srgbClr val="000000"/>
                </a:solidFill>
                <a:effectLst/>
                <a:latin typeface="+mj-ea"/>
                <a:ea typeface="+mj-ea"/>
              </a:rPr>
              <a:t>2] </a:t>
            </a:r>
            <a:r>
              <a:rPr lang="ko-KR" altLang="en-US" sz="1400" kern="0" spc="0" dirty="0">
                <a:ln>
                  <a:solidFill>
                    <a:schemeClr val="accent1">
                      <a:alpha val="0"/>
                    </a:schemeClr>
                  </a:solidFill>
                </a:ln>
                <a:solidFill>
                  <a:srgbClr val="000000"/>
                </a:solidFill>
                <a:effectLst/>
                <a:latin typeface="+mj-ea"/>
                <a:ea typeface="+mj-ea"/>
              </a:rPr>
              <a:t>산학협력단 연구자 데이터베이스의 검색 과정</a:t>
            </a:r>
          </a:p>
        </p:txBody>
      </p:sp>
      <p:sp>
        <p:nvSpPr>
          <p:cNvPr id="11" name="TextBox 10">
            <a:extLst>
              <a:ext uri="{FF2B5EF4-FFF2-40B4-BE49-F238E27FC236}">
                <a16:creationId xmlns:a16="http://schemas.microsoft.com/office/drawing/2014/main" id="{E1AC5090-B374-258B-1195-D73BA0EF7528}"/>
              </a:ext>
            </a:extLst>
          </p:cNvPr>
          <p:cNvSpPr txBox="1"/>
          <p:nvPr/>
        </p:nvSpPr>
        <p:spPr>
          <a:xfrm>
            <a:off x="8217662" y="2013785"/>
            <a:ext cx="877163" cy="369332"/>
          </a:xfrm>
          <a:prstGeom prst="rect">
            <a:avLst/>
          </a:prstGeom>
          <a:noFill/>
        </p:spPr>
        <p:txBody>
          <a:bodyPr wrap="none" rtlCol="0">
            <a:spAutoFit/>
          </a:bodyPr>
          <a:lstStyle/>
          <a:p>
            <a:r>
              <a:rPr lang="ko-KR" altLang="en-US">
                <a:ln>
                  <a:solidFill>
                    <a:schemeClr val="accent1">
                      <a:alpha val="0"/>
                    </a:schemeClr>
                  </a:solidFill>
                </a:ln>
                <a:latin typeface="+mj-lt"/>
              </a:rPr>
              <a:t>지능형</a:t>
            </a:r>
            <a:endParaRPr lang="ko-KR" altLang="en-US" dirty="0">
              <a:ln>
                <a:solidFill>
                  <a:schemeClr val="accent1">
                    <a:alpha val="0"/>
                  </a:schemeClr>
                </a:solidFill>
              </a:ln>
              <a:latin typeface="+mj-lt"/>
            </a:endParaRPr>
          </a:p>
        </p:txBody>
      </p:sp>
      <p:pic>
        <p:nvPicPr>
          <p:cNvPr id="1026" name="Picture 2" descr="Group">
            <a:extLst>
              <a:ext uri="{FF2B5EF4-FFF2-40B4-BE49-F238E27FC236}">
                <a16:creationId xmlns:a16="http://schemas.microsoft.com/office/drawing/2014/main" id="{EADB002A-BC21-D4A2-F756-C0AAA0A14E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2243" y="2151057"/>
            <a:ext cx="511479" cy="511479"/>
          </a:xfrm>
          <a:prstGeom prst="rect">
            <a:avLst/>
          </a:prstGeom>
          <a:noFill/>
          <a:extLst>
            <a:ext uri="{909E8E84-426E-40DD-AFC4-6F175D3DCCD1}">
              <a14:hiddenFill xmlns:a14="http://schemas.microsoft.com/office/drawing/2010/main">
                <a:solidFill>
                  <a:srgbClr val="FFFFFF"/>
                </a:solidFill>
              </a14:hiddenFill>
            </a:ext>
          </a:extLst>
        </p:spPr>
      </p:pic>
      <p:sp>
        <p:nvSpPr>
          <p:cNvPr id="14" name="말풍선: 모서리가 둥근 사각형 13">
            <a:extLst>
              <a:ext uri="{FF2B5EF4-FFF2-40B4-BE49-F238E27FC236}">
                <a16:creationId xmlns:a16="http://schemas.microsoft.com/office/drawing/2014/main" id="{D099BA48-63F6-DE2F-81F6-FB41ABFEEA8C}"/>
              </a:ext>
            </a:extLst>
          </p:cNvPr>
          <p:cNvSpPr/>
          <p:nvPr/>
        </p:nvSpPr>
        <p:spPr>
          <a:xfrm>
            <a:off x="7776568" y="1990107"/>
            <a:ext cx="1759352" cy="416689"/>
          </a:xfrm>
          <a:prstGeom prst="wedgeRoundRectCallout">
            <a:avLst>
              <a:gd name="adj1" fmla="val -46645"/>
              <a:gd name="adj2" fmla="val 71835"/>
              <a:gd name="adj3" fmla="val 16667"/>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sp>
        <p:nvSpPr>
          <p:cNvPr id="15" name="TextBox 14">
            <a:extLst>
              <a:ext uri="{FF2B5EF4-FFF2-40B4-BE49-F238E27FC236}">
                <a16:creationId xmlns:a16="http://schemas.microsoft.com/office/drawing/2014/main" id="{D91A6F89-5676-FCF6-9C01-7A9A0C528BC8}"/>
              </a:ext>
            </a:extLst>
          </p:cNvPr>
          <p:cNvSpPr txBox="1"/>
          <p:nvPr/>
        </p:nvSpPr>
        <p:spPr>
          <a:xfrm>
            <a:off x="7307324" y="599120"/>
            <a:ext cx="2887329" cy="369332"/>
          </a:xfrm>
          <a:prstGeom prst="rect">
            <a:avLst/>
          </a:prstGeom>
          <a:noFill/>
        </p:spPr>
        <p:txBody>
          <a:bodyPr wrap="none" rtlCol="0">
            <a:spAutoFit/>
          </a:bodyPr>
          <a:lstStyle/>
          <a:p>
            <a:r>
              <a:rPr lang="ko-KR" altLang="en-US" b="1" dirty="0"/>
              <a:t>연구자 데이터베이스 현황</a:t>
            </a:r>
          </a:p>
        </p:txBody>
      </p:sp>
      <p:graphicFrame>
        <p:nvGraphicFramePr>
          <p:cNvPr id="16" name="표 15">
            <a:extLst>
              <a:ext uri="{FF2B5EF4-FFF2-40B4-BE49-F238E27FC236}">
                <a16:creationId xmlns:a16="http://schemas.microsoft.com/office/drawing/2014/main" id="{168FC1B8-6A15-E0BB-074C-34560812DD59}"/>
              </a:ext>
            </a:extLst>
          </p:cNvPr>
          <p:cNvGraphicFramePr>
            <a:graphicFrameLocks noGrp="1"/>
          </p:cNvGraphicFramePr>
          <p:nvPr>
            <p:extLst>
              <p:ext uri="{D42A27DB-BD31-4B8C-83A1-F6EECF244321}">
                <p14:modId xmlns:p14="http://schemas.microsoft.com/office/powerpoint/2010/main" val="2875524595"/>
              </p:ext>
            </p:extLst>
          </p:nvPr>
        </p:nvGraphicFramePr>
        <p:xfrm>
          <a:off x="6252099" y="2723467"/>
          <a:ext cx="1123061" cy="3495168"/>
        </p:xfrm>
        <a:graphic>
          <a:graphicData uri="http://schemas.openxmlformats.org/drawingml/2006/table">
            <a:tbl>
              <a:tblPr/>
              <a:tblGrid>
                <a:gridCol w="1123061">
                  <a:extLst>
                    <a:ext uri="{9D8B030D-6E8A-4147-A177-3AD203B41FA5}">
                      <a16:colId xmlns:a16="http://schemas.microsoft.com/office/drawing/2014/main" val="825960506"/>
                    </a:ext>
                  </a:extLst>
                </a:gridCol>
              </a:tblGrid>
              <a:tr h="211455">
                <a:tc>
                  <a:txBody>
                    <a:bodyPr/>
                    <a:lstStyle/>
                    <a:p>
                      <a:pPr marL="0" marR="0" indent="0" algn="ctr" fontAlgn="base" latinLnBrk="0">
                        <a:lnSpc>
                          <a:spcPct val="160000"/>
                        </a:lnSpc>
                        <a:spcBef>
                          <a:spcPts val="0"/>
                        </a:spcBef>
                        <a:spcAft>
                          <a:spcPts val="0"/>
                        </a:spcAft>
                      </a:pPr>
                      <a:r>
                        <a:rPr lang="ko-KR" altLang="en-US" sz="1100" kern="0" spc="0">
                          <a:solidFill>
                            <a:srgbClr val="000000"/>
                          </a:solidFill>
                          <a:effectLst/>
                          <a:latin typeface="함초롬바탕" panose="02030604000101010101" pitchFamily="18" charset="-127"/>
                          <a:ea typeface="함초롬바탕" panose="02030604000101010101" pitchFamily="18" charset="-127"/>
                        </a:rPr>
                        <a:t>연구자</a:t>
                      </a:r>
                      <a:endParaRPr lang="ko-KR" altLang="en-US" sz="1000" kern="0" spc="0">
                        <a:solidFill>
                          <a:srgbClr val="000000"/>
                        </a:solidFill>
                        <a:effectLst/>
                        <a:latin typeface="한컴바탕"/>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46257179"/>
                  </a:ext>
                </a:extLst>
              </a:tr>
              <a:tr h="1025398">
                <a:tc>
                  <a:txBody>
                    <a:bodyPr/>
                    <a:lstStyle/>
                    <a:p>
                      <a:pPr marL="0" marR="0" indent="0" algn="just" fontAlgn="base" latinLnBrk="1">
                        <a:lnSpc>
                          <a:spcPct val="160000"/>
                        </a:lnSpc>
                        <a:spcBef>
                          <a:spcPts val="0"/>
                        </a:spcBef>
                        <a:spcAft>
                          <a:spcPts val="0"/>
                        </a:spcAft>
                      </a:pPr>
                      <a:r>
                        <a:rPr lang="ko-KR" altLang="en-US" sz="1100" kern="0" spc="0" dirty="0">
                          <a:solidFill>
                            <a:srgbClr val="000000"/>
                          </a:solidFill>
                          <a:effectLst/>
                          <a:latin typeface="함초롬바탕" panose="02030604000101010101" pitchFamily="18" charset="-127"/>
                          <a:ea typeface="함초롬바탕" panose="02030604000101010101" pitchFamily="18" charset="-127"/>
                        </a:rPr>
                        <a:t>연번</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a:solidFill>
                            <a:srgbClr val="000000"/>
                          </a:solidFill>
                          <a:effectLst/>
                          <a:latin typeface="함초롬바탕" panose="02030604000101010101" pitchFamily="18" charset="-127"/>
                          <a:ea typeface="함초롬바탕" panose="02030604000101010101" pitchFamily="18" charset="-127"/>
                        </a:rPr>
                        <a:t>기술분류 </a:t>
                      </a:r>
                      <a:r>
                        <a:rPr lang="en-US" altLang="ko-KR" sz="1100" kern="0" spc="0" dirty="0">
                          <a:solidFill>
                            <a:srgbClr val="000000"/>
                          </a:solidFill>
                          <a:effectLst/>
                          <a:latin typeface="함초롬바탕" panose="02030604000101010101" pitchFamily="18" charset="-127"/>
                          <a:ea typeface="함초롬바탕" panose="02030604000101010101" pitchFamily="18" charset="-127"/>
                        </a:rPr>
                        <a:t>(12</a:t>
                      </a:r>
                      <a:r>
                        <a:rPr lang="ko-KR" altLang="en-US" sz="1100" kern="0" spc="0" dirty="0">
                          <a:solidFill>
                            <a:srgbClr val="000000"/>
                          </a:solidFill>
                          <a:effectLst/>
                          <a:latin typeface="함초롬바탕" panose="02030604000101010101" pitchFamily="18" charset="-127"/>
                          <a:ea typeface="함초롬바탕" panose="02030604000101010101" pitchFamily="18" charset="-127"/>
                        </a:rPr>
                        <a:t>대</a:t>
                      </a:r>
                      <a:r>
                        <a:rPr lang="en-US" altLang="ko-KR" sz="1100" kern="0" spc="0" dirty="0">
                          <a:solidFill>
                            <a:srgbClr val="000000"/>
                          </a:solidFill>
                          <a:effectLst/>
                          <a:latin typeface="함초롬바탕" panose="02030604000101010101" pitchFamily="18" charset="-127"/>
                          <a:ea typeface="함초롬바탕" panose="02030604000101010101" pitchFamily="18" charset="-127"/>
                        </a:rPr>
                        <a:t>)</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a:solidFill>
                            <a:srgbClr val="000000"/>
                          </a:solidFill>
                          <a:effectLst/>
                          <a:latin typeface="함초롬바탕" panose="02030604000101010101" pitchFamily="18" charset="-127"/>
                          <a:ea typeface="함초롬바탕" panose="02030604000101010101" pitchFamily="18" charset="-127"/>
                        </a:rPr>
                        <a:t>기술분류 </a:t>
                      </a:r>
                      <a:r>
                        <a:rPr lang="en-US" altLang="ko-KR" sz="1100" kern="0" spc="0" dirty="0">
                          <a:solidFill>
                            <a:srgbClr val="000000"/>
                          </a:solidFill>
                          <a:effectLst/>
                          <a:latin typeface="함초롬바탕" panose="02030604000101010101" pitchFamily="18" charset="-127"/>
                          <a:ea typeface="함초롬바탕" panose="02030604000101010101" pitchFamily="18" charset="-127"/>
                        </a:rPr>
                        <a:t>(</a:t>
                      </a:r>
                      <a:r>
                        <a:rPr lang="ko-KR" altLang="en-US" sz="1100" kern="0" spc="0" dirty="0">
                          <a:solidFill>
                            <a:srgbClr val="000000"/>
                          </a:solidFill>
                          <a:effectLst/>
                          <a:latin typeface="함초롬바탕" panose="02030604000101010101" pitchFamily="18" charset="-127"/>
                          <a:ea typeface="함초롬바탕" panose="02030604000101010101" pitchFamily="18" charset="-127"/>
                        </a:rPr>
                        <a:t>기존</a:t>
                      </a:r>
                      <a:r>
                        <a:rPr lang="en-US" altLang="ko-KR" sz="1100" kern="0" spc="0" dirty="0">
                          <a:solidFill>
                            <a:srgbClr val="000000"/>
                          </a:solidFill>
                          <a:effectLst/>
                          <a:latin typeface="함초롬바탕" panose="02030604000101010101" pitchFamily="18" charset="-127"/>
                          <a:ea typeface="함초롬바탕" panose="02030604000101010101" pitchFamily="18" charset="-127"/>
                        </a:rPr>
                        <a:t>)</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a:solidFill>
                            <a:srgbClr val="000000"/>
                          </a:solidFill>
                          <a:effectLst/>
                          <a:latin typeface="함초롬바탕" panose="02030604000101010101" pitchFamily="18" charset="-127"/>
                          <a:ea typeface="함초롬바탕" panose="02030604000101010101" pitchFamily="18" charset="-127"/>
                        </a:rPr>
                        <a:t>단과대학</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err="1">
                          <a:solidFill>
                            <a:srgbClr val="000000"/>
                          </a:solidFill>
                          <a:effectLst/>
                          <a:uFill>
                            <a:solidFill>
                              <a:srgbClr val="000000"/>
                            </a:solidFill>
                          </a:uFill>
                          <a:latin typeface="함초롬바탕" panose="02030604000101010101" pitchFamily="18" charset="-127"/>
                          <a:ea typeface="함초롬바탕" panose="02030604000101010101" pitchFamily="18" charset="-127"/>
                        </a:rPr>
                        <a:t>학과명</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err="1">
                          <a:solidFill>
                            <a:srgbClr val="000000"/>
                          </a:solidFill>
                          <a:effectLst/>
                          <a:uFill>
                            <a:solidFill>
                              <a:srgbClr val="000000"/>
                            </a:solidFill>
                          </a:uFill>
                          <a:latin typeface="함초롬바탕" panose="02030604000101010101" pitchFamily="18" charset="-127"/>
                          <a:ea typeface="함초롬바탕" panose="02030604000101010101" pitchFamily="18" charset="-127"/>
                        </a:rPr>
                        <a:t>교수명</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a:solidFill>
                            <a:srgbClr val="000000"/>
                          </a:solidFill>
                          <a:effectLst/>
                          <a:uFill>
                            <a:solidFill>
                              <a:srgbClr val="000000"/>
                            </a:solidFill>
                          </a:uFill>
                          <a:latin typeface="함초롬바탕" panose="02030604000101010101" pitchFamily="18" charset="-127"/>
                          <a:ea typeface="함초롬바탕" panose="02030604000101010101" pitchFamily="18" charset="-127"/>
                        </a:rPr>
                        <a:t>연구실</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a:solidFill>
                            <a:srgbClr val="000000"/>
                          </a:solidFill>
                          <a:effectLst/>
                          <a:uFill>
                            <a:solidFill>
                              <a:srgbClr val="000000"/>
                            </a:solidFill>
                          </a:uFill>
                          <a:latin typeface="함초롬바탕" panose="02030604000101010101" pitchFamily="18" charset="-127"/>
                          <a:ea typeface="함초롬바탕" panose="02030604000101010101" pitchFamily="18" charset="-127"/>
                        </a:rPr>
                        <a:t>연구영역</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a:solidFill>
                            <a:srgbClr val="000000"/>
                          </a:solidFill>
                          <a:effectLst/>
                          <a:uFill>
                            <a:solidFill>
                              <a:srgbClr val="000000"/>
                            </a:solidFill>
                          </a:uFill>
                          <a:latin typeface="함초롬바탕" panose="02030604000101010101" pitchFamily="18" charset="-127"/>
                          <a:ea typeface="함초롬바탕" panose="02030604000101010101" pitchFamily="18" charset="-127"/>
                        </a:rPr>
                        <a:t>전화번호</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a:solidFill>
                            <a:srgbClr val="000000"/>
                          </a:solidFill>
                          <a:effectLst/>
                          <a:uFill>
                            <a:solidFill>
                              <a:srgbClr val="000000"/>
                            </a:solidFill>
                          </a:uFill>
                          <a:latin typeface="함초롬바탕" panose="02030604000101010101" pitchFamily="18" charset="-127"/>
                          <a:ea typeface="함초롬바탕" panose="02030604000101010101" pitchFamily="18" charset="-127"/>
                        </a:rPr>
                        <a:t>이메일</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a:solidFill>
                            <a:srgbClr val="000000"/>
                          </a:solidFill>
                          <a:effectLst/>
                          <a:latin typeface="함초롬바탕" panose="02030604000101010101" pitchFamily="18" charset="-127"/>
                          <a:ea typeface="함초롬바탕" panose="02030604000101010101" pitchFamily="18" charset="-127"/>
                        </a:rPr>
                        <a:t>홈페이지</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a:solidFill>
                            <a:srgbClr val="000000"/>
                          </a:solidFill>
                          <a:effectLst/>
                          <a:latin typeface="함초롬바탕" panose="02030604000101010101" pitchFamily="18" charset="-127"/>
                          <a:ea typeface="함초롬바탕" panose="02030604000101010101" pitchFamily="18" charset="-127"/>
                        </a:rPr>
                        <a:t>비고</a:t>
                      </a:r>
                      <a:endParaRPr lang="ko-KR" altLang="en-US" sz="1000" kern="0" spc="0" dirty="0">
                        <a:solidFill>
                          <a:srgbClr val="000000"/>
                        </a:solidFill>
                        <a:effectLst/>
                        <a:latin typeface="한컴바탕"/>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3965828"/>
                  </a:ext>
                </a:extLst>
              </a:tr>
            </a:tbl>
          </a:graphicData>
        </a:graphic>
      </p:graphicFrame>
      <p:graphicFrame>
        <p:nvGraphicFramePr>
          <p:cNvPr id="18" name="표 17">
            <a:extLst>
              <a:ext uri="{FF2B5EF4-FFF2-40B4-BE49-F238E27FC236}">
                <a16:creationId xmlns:a16="http://schemas.microsoft.com/office/drawing/2014/main" id="{8B799965-2C9C-8723-8EA8-26A9DD674C73}"/>
              </a:ext>
            </a:extLst>
          </p:cNvPr>
          <p:cNvGraphicFramePr>
            <a:graphicFrameLocks noGrp="1"/>
          </p:cNvGraphicFramePr>
          <p:nvPr>
            <p:extLst>
              <p:ext uri="{D42A27DB-BD31-4B8C-83A1-F6EECF244321}">
                <p14:modId xmlns:p14="http://schemas.microsoft.com/office/powerpoint/2010/main" val="3287668423"/>
              </p:ext>
            </p:extLst>
          </p:nvPr>
        </p:nvGraphicFramePr>
        <p:xfrm>
          <a:off x="7533183" y="2716040"/>
          <a:ext cx="1123061" cy="1885824"/>
        </p:xfrm>
        <a:graphic>
          <a:graphicData uri="http://schemas.openxmlformats.org/drawingml/2006/table">
            <a:tbl>
              <a:tblPr/>
              <a:tblGrid>
                <a:gridCol w="1123061">
                  <a:extLst>
                    <a:ext uri="{9D8B030D-6E8A-4147-A177-3AD203B41FA5}">
                      <a16:colId xmlns:a16="http://schemas.microsoft.com/office/drawing/2014/main" val="172162880"/>
                    </a:ext>
                  </a:extLst>
                </a:gridCol>
              </a:tblGrid>
              <a:tr h="211455">
                <a:tc>
                  <a:txBody>
                    <a:bodyPr/>
                    <a:lstStyle/>
                    <a:p>
                      <a:pPr marL="0" marR="0" indent="0" algn="ctr" fontAlgn="base" latinLnBrk="0">
                        <a:lnSpc>
                          <a:spcPct val="160000"/>
                        </a:lnSpc>
                        <a:spcBef>
                          <a:spcPts val="0"/>
                        </a:spcBef>
                        <a:spcAft>
                          <a:spcPts val="0"/>
                        </a:spcAft>
                      </a:pPr>
                      <a:r>
                        <a:rPr lang="ko-KR" altLang="en-US" sz="1100" kern="0" spc="0">
                          <a:solidFill>
                            <a:srgbClr val="000000"/>
                          </a:solidFill>
                          <a:effectLst/>
                          <a:latin typeface="함초롬바탕" panose="02030604000101010101" pitchFamily="18" charset="-127"/>
                          <a:ea typeface="함초롬바탕" panose="02030604000101010101" pitchFamily="18" charset="-127"/>
                        </a:rPr>
                        <a:t>논문</a:t>
                      </a:r>
                      <a:endParaRPr lang="ko-KR" altLang="en-US" sz="1000" kern="0" spc="0">
                        <a:solidFill>
                          <a:srgbClr val="000000"/>
                        </a:solidFill>
                        <a:effectLst/>
                        <a:latin typeface="한컴바탕"/>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597274214"/>
                  </a:ext>
                </a:extLst>
              </a:tr>
              <a:tr h="1025398">
                <a:tc>
                  <a:txBody>
                    <a:bodyPr/>
                    <a:lstStyle/>
                    <a:p>
                      <a:pPr marL="0" marR="0" indent="0" algn="just" fontAlgn="base" latinLnBrk="1">
                        <a:lnSpc>
                          <a:spcPct val="160000"/>
                        </a:lnSpc>
                        <a:spcBef>
                          <a:spcPts val="0"/>
                        </a:spcBef>
                        <a:spcAft>
                          <a:spcPts val="0"/>
                        </a:spcAft>
                      </a:pPr>
                      <a:r>
                        <a:rPr lang="ko-KR" altLang="en-US" sz="1100" kern="0" spc="0" dirty="0">
                          <a:solidFill>
                            <a:srgbClr val="000000"/>
                          </a:solidFill>
                          <a:effectLst/>
                          <a:latin typeface="함초롬바탕" panose="02030604000101010101" pitchFamily="18" charset="-127"/>
                          <a:ea typeface="함초롬바탕" panose="02030604000101010101" pitchFamily="18" charset="-127"/>
                        </a:rPr>
                        <a:t>연번</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a:solidFill>
                            <a:srgbClr val="000000"/>
                          </a:solidFill>
                          <a:effectLst/>
                          <a:latin typeface="함초롬바탕" panose="02030604000101010101" pitchFamily="18" charset="-127"/>
                          <a:ea typeface="함초롬바탕" panose="02030604000101010101" pitchFamily="18" charset="-127"/>
                        </a:rPr>
                        <a:t>단과대학</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err="1">
                          <a:solidFill>
                            <a:srgbClr val="000000"/>
                          </a:solidFill>
                          <a:effectLst/>
                          <a:latin typeface="함초롬바탕" panose="02030604000101010101" pitchFamily="18" charset="-127"/>
                          <a:ea typeface="함초롬바탕" panose="02030604000101010101" pitchFamily="18" charset="-127"/>
                        </a:rPr>
                        <a:t>학과명</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err="1">
                          <a:solidFill>
                            <a:srgbClr val="000000"/>
                          </a:solidFill>
                          <a:effectLst/>
                          <a:latin typeface="함초롬바탕" panose="02030604000101010101" pitchFamily="18" charset="-127"/>
                          <a:ea typeface="함초롬바탕" panose="02030604000101010101" pitchFamily="18" charset="-127"/>
                        </a:rPr>
                        <a:t>교수명</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err="1">
                          <a:solidFill>
                            <a:srgbClr val="000000"/>
                          </a:solidFill>
                          <a:effectLst/>
                          <a:uFill>
                            <a:solidFill>
                              <a:srgbClr val="000000"/>
                            </a:solidFill>
                          </a:uFill>
                          <a:latin typeface="함초롬바탕" panose="02030604000101010101" pitchFamily="18" charset="-127"/>
                          <a:ea typeface="함초롬바탕" panose="02030604000101010101" pitchFamily="18" charset="-127"/>
                        </a:rPr>
                        <a:t>논문명</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a:solidFill>
                            <a:srgbClr val="000000"/>
                          </a:solidFill>
                          <a:effectLst/>
                          <a:uFill>
                            <a:solidFill>
                              <a:srgbClr val="000000"/>
                            </a:solidFill>
                          </a:uFill>
                          <a:latin typeface="함초롬바탕" panose="02030604000101010101" pitchFamily="18" charset="-127"/>
                          <a:ea typeface="함초롬바탕" panose="02030604000101010101" pitchFamily="18" charset="-127"/>
                        </a:rPr>
                        <a:t>기준년도</a:t>
                      </a:r>
                      <a:endParaRPr lang="ko-KR" altLang="en-US" sz="1000" kern="0" spc="0" dirty="0">
                        <a:solidFill>
                          <a:srgbClr val="000000"/>
                        </a:solidFill>
                        <a:effectLst/>
                        <a:latin typeface="한컴바탕"/>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5757819"/>
                  </a:ext>
                </a:extLst>
              </a:tr>
            </a:tbl>
          </a:graphicData>
        </a:graphic>
      </p:graphicFrame>
      <p:graphicFrame>
        <p:nvGraphicFramePr>
          <p:cNvPr id="22" name="표 21">
            <a:extLst>
              <a:ext uri="{FF2B5EF4-FFF2-40B4-BE49-F238E27FC236}">
                <a16:creationId xmlns:a16="http://schemas.microsoft.com/office/drawing/2014/main" id="{59B913D1-3B20-C15B-7776-13A93F89F413}"/>
              </a:ext>
            </a:extLst>
          </p:cNvPr>
          <p:cNvGraphicFramePr>
            <a:graphicFrameLocks noGrp="1"/>
          </p:cNvGraphicFramePr>
          <p:nvPr>
            <p:extLst>
              <p:ext uri="{D42A27DB-BD31-4B8C-83A1-F6EECF244321}">
                <p14:modId xmlns:p14="http://schemas.microsoft.com/office/powerpoint/2010/main" val="3709622094"/>
              </p:ext>
            </p:extLst>
          </p:nvPr>
        </p:nvGraphicFramePr>
        <p:xfrm>
          <a:off x="8816356" y="2710638"/>
          <a:ext cx="1123061" cy="2690496"/>
        </p:xfrm>
        <a:graphic>
          <a:graphicData uri="http://schemas.openxmlformats.org/drawingml/2006/table">
            <a:tbl>
              <a:tblPr/>
              <a:tblGrid>
                <a:gridCol w="1123061">
                  <a:extLst>
                    <a:ext uri="{9D8B030D-6E8A-4147-A177-3AD203B41FA5}">
                      <a16:colId xmlns:a16="http://schemas.microsoft.com/office/drawing/2014/main" val="2089344361"/>
                    </a:ext>
                  </a:extLst>
                </a:gridCol>
              </a:tblGrid>
              <a:tr h="211455">
                <a:tc>
                  <a:txBody>
                    <a:bodyPr/>
                    <a:lstStyle/>
                    <a:p>
                      <a:pPr marL="0" marR="0" indent="0" algn="ctr" fontAlgn="base" latinLnBrk="0">
                        <a:lnSpc>
                          <a:spcPct val="160000"/>
                        </a:lnSpc>
                        <a:spcBef>
                          <a:spcPts val="0"/>
                        </a:spcBef>
                        <a:spcAft>
                          <a:spcPts val="0"/>
                        </a:spcAft>
                      </a:pPr>
                      <a:r>
                        <a:rPr lang="ko-KR" altLang="en-US" sz="1100" kern="0" spc="0">
                          <a:solidFill>
                            <a:srgbClr val="000000"/>
                          </a:solidFill>
                          <a:effectLst/>
                          <a:latin typeface="함초롬바탕" panose="02030604000101010101" pitchFamily="18" charset="-127"/>
                          <a:ea typeface="함초롬바탕" panose="02030604000101010101" pitchFamily="18" charset="-127"/>
                        </a:rPr>
                        <a:t>과제</a:t>
                      </a:r>
                      <a:endParaRPr lang="ko-KR" altLang="en-US" sz="1000" kern="0" spc="0">
                        <a:solidFill>
                          <a:srgbClr val="000000"/>
                        </a:solidFill>
                        <a:effectLst/>
                        <a:latin typeface="한컴바탕"/>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8408009"/>
                  </a:ext>
                </a:extLst>
              </a:tr>
              <a:tr h="1025398">
                <a:tc>
                  <a:txBody>
                    <a:bodyPr/>
                    <a:lstStyle/>
                    <a:p>
                      <a:pPr marL="0" marR="0" indent="0" algn="just" fontAlgn="base" latinLnBrk="1">
                        <a:lnSpc>
                          <a:spcPct val="160000"/>
                        </a:lnSpc>
                        <a:spcBef>
                          <a:spcPts val="0"/>
                        </a:spcBef>
                        <a:spcAft>
                          <a:spcPts val="0"/>
                        </a:spcAft>
                      </a:pPr>
                      <a:r>
                        <a:rPr lang="ko-KR" altLang="en-US" sz="1100" kern="0" spc="0" dirty="0">
                          <a:solidFill>
                            <a:srgbClr val="000000"/>
                          </a:solidFill>
                          <a:effectLst/>
                          <a:latin typeface="함초롬바탕" panose="02030604000101010101" pitchFamily="18" charset="-127"/>
                          <a:ea typeface="함초롬바탕" panose="02030604000101010101" pitchFamily="18" charset="-127"/>
                        </a:rPr>
                        <a:t>연번</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a:solidFill>
                            <a:srgbClr val="000000"/>
                          </a:solidFill>
                          <a:effectLst/>
                          <a:latin typeface="함초롬바탕" panose="02030604000101010101" pitchFamily="18" charset="-127"/>
                          <a:ea typeface="함초롬바탕" panose="02030604000101010101" pitchFamily="18" charset="-127"/>
                        </a:rPr>
                        <a:t>단과대학</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err="1">
                          <a:solidFill>
                            <a:srgbClr val="000000"/>
                          </a:solidFill>
                          <a:effectLst/>
                          <a:latin typeface="함초롬바탕" panose="02030604000101010101" pitchFamily="18" charset="-127"/>
                          <a:ea typeface="함초롬바탕" panose="02030604000101010101" pitchFamily="18" charset="-127"/>
                        </a:rPr>
                        <a:t>학과명</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err="1">
                          <a:solidFill>
                            <a:srgbClr val="000000"/>
                          </a:solidFill>
                          <a:effectLst/>
                          <a:latin typeface="함초롬바탕" panose="02030604000101010101" pitchFamily="18" charset="-127"/>
                          <a:ea typeface="함초롬바탕" panose="02030604000101010101" pitchFamily="18" charset="-127"/>
                        </a:rPr>
                        <a:t>교수명</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a:solidFill>
                            <a:srgbClr val="000000"/>
                          </a:solidFill>
                          <a:effectLst/>
                          <a:uFill>
                            <a:solidFill>
                              <a:srgbClr val="000000"/>
                            </a:solidFill>
                          </a:uFill>
                          <a:latin typeface="함초롬바탕" panose="02030604000101010101" pitchFamily="18" charset="-127"/>
                          <a:ea typeface="함초롬바탕" panose="02030604000101010101" pitchFamily="18" charset="-127"/>
                        </a:rPr>
                        <a:t>과제명</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a:solidFill>
                            <a:srgbClr val="000000"/>
                          </a:solidFill>
                          <a:effectLst/>
                          <a:latin typeface="함초롬바탕" panose="02030604000101010101" pitchFamily="18" charset="-127"/>
                          <a:ea typeface="함초롬바탕" panose="02030604000101010101" pitchFamily="18" charset="-127"/>
                        </a:rPr>
                        <a:t>기준년도</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a:solidFill>
                            <a:srgbClr val="000000"/>
                          </a:solidFill>
                          <a:effectLst/>
                          <a:uFill>
                            <a:solidFill>
                              <a:srgbClr val="000000"/>
                            </a:solidFill>
                          </a:uFill>
                          <a:latin typeface="함초롬바탕" panose="02030604000101010101" pitchFamily="18" charset="-127"/>
                          <a:ea typeface="함초롬바탕" panose="02030604000101010101" pitchFamily="18" charset="-127"/>
                        </a:rPr>
                        <a:t>주관부처</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a:solidFill>
                            <a:srgbClr val="000000"/>
                          </a:solidFill>
                          <a:effectLst/>
                          <a:uFill>
                            <a:solidFill>
                              <a:srgbClr val="000000"/>
                            </a:solidFill>
                          </a:uFill>
                          <a:latin typeface="함초롬바탕" panose="02030604000101010101" pitchFamily="18" charset="-127"/>
                          <a:ea typeface="함초롬바탕" panose="02030604000101010101" pitchFamily="18" charset="-127"/>
                        </a:rPr>
                        <a:t>연구분야</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a:solidFill>
                            <a:srgbClr val="000000"/>
                          </a:solidFill>
                          <a:effectLst/>
                          <a:uFill>
                            <a:solidFill>
                              <a:srgbClr val="000000"/>
                            </a:solidFill>
                          </a:uFill>
                          <a:latin typeface="함초롬바탕" panose="02030604000101010101" pitchFamily="18" charset="-127"/>
                          <a:ea typeface="함초롬바탕" panose="02030604000101010101" pitchFamily="18" charset="-127"/>
                        </a:rPr>
                        <a:t>적용분야</a:t>
                      </a:r>
                      <a:endParaRPr lang="ko-KR" altLang="en-US" sz="1000" kern="0" spc="0" dirty="0">
                        <a:solidFill>
                          <a:srgbClr val="000000"/>
                        </a:solidFill>
                        <a:effectLst/>
                        <a:latin typeface="한컴바탕"/>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25015532"/>
                  </a:ext>
                </a:extLst>
              </a:tr>
            </a:tbl>
          </a:graphicData>
        </a:graphic>
      </p:graphicFrame>
      <p:graphicFrame>
        <p:nvGraphicFramePr>
          <p:cNvPr id="28" name="표 27">
            <a:extLst>
              <a:ext uri="{FF2B5EF4-FFF2-40B4-BE49-F238E27FC236}">
                <a16:creationId xmlns:a16="http://schemas.microsoft.com/office/drawing/2014/main" id="{0B708A5B-59B5-5F5A-FE9A-F3BD2DAB481B}"/>
              </a:ext>
            </a:extLst>
          </p:cNvPr>
          <p:cNvGraphicFramePr>
            <a:graphicFrameLocks noGrp="1"/>
          </p:cNvGraphicFramePr>
          <p:nvPr>
            <p:extLst>
              <p:ext uri="{D42A27DB-BD31-4B8C-83A1-F6EECF244321}">
                <p14:modId xmlns:p14="http://schemas.microsoft.com/office/powerpoint/2010/main" val="1525686916"/>
              </p:ext>
            </p:extLst>
          </p:nvPr>
        </p:nvGraphicFramePr>
        <p:xfrm>
          <a:off x="10097440" y="2710638"/>
          <a:ext cx="1123061" cy="2154048"/>
        </p:xfrm>
        <a:graphic>
          <a:graphicData uri="http://schemas.openxmlformats.org/drawingml/2006/table">
            <a:tbl>
              <a:tblPr/>
              <a:tblGrid>
                <a:gridCol w="1123061">
                  <a:extLst>
                    <a:ext uri="{9D8B030D-6E8A-4147-A177-3AD203B41FA5}">
                      <a16:colId xmlns:a16="http://schemas.microsoft.com/office/drawing/2014/main" val="4061094856"/>
                    </a:ext>
                  </a:extLst>
                </a:gridCol>
              </a:tblGrid>
              <a:tr h="211455">
                <a:tc>
                  <a:txBody>
                    <a:bodyPr/>
                    <a:lstStyle/>
                    <a:p>
                      <a:pPr marL="0" marR="0" indent="0" algn="ctr" fontAlgn="base" latinLnBrk="0">
                        <a:lnSpc>
                          <a:spcPct val="160000"/>
                        </a:lnSpc>
                        <a:spcBef>
                          <a:spcPts val="0"/>
                        </a:spcBef>
                        <a:spcAft>
                          <a:spcPts val="0"/>
                        </a:spcAft>
                      </a:pPr>
                      <a:r>
                        <a:rPr lang="ko-KR" altLang="en-US" sz="1100" kern="0" spc="0">
                          <a:solidFill>
                            <a:srgbClr val="000000"/>
                          </a:solidFill>
                          <a:effectLst/>
                          <a:latin typeface="함초롬바탕" panose="02030604000101010101" pitchFamily="18" charset="-127"/>
                          <a:ea typeface="함초롬바탕" panose="02030604000101010101" pitchFamily="18" charset="-127"/>
                        </a:rPr>
                        <a:t>특허</a:t>
                      </a:r>
                      <a:endParaRPr lang="ko-KR" altLang="en-US" sz="1000" kern="0" spc="0">
                        <a:solidFill>
                          <a:srgbClr val="000000"/>
                        </a:solidFill>
                        <a:effectLst/>
                        <a:latin typeface="한컴바탕"/>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057876089"/>
                  </a:ext>
                </a:extLst>
              </a:tr>
              <a:tr h="1025398">
                <a:tc>
                  <a:txBody>
                    <a:bodyPr/>
                    <a:lstStyle/>
                    <a:p>
                      <a:pPr marL="0" marR="0" indent="0" algn="just" fontAlgn="base" latinLnBrk="1">
                        <a:lnSpc>
                          <a:spcPct val="160000"/>
                        </a:lnSpc>
                        <a:spcBef>
                          <a:spcPts val="0"/>
                        </a:spcBef>
                        <a:spcAft>
                          <a:spcPts val="0"/>
                        </a:spcAft>
                      </a:pPr>
                      <a:r>
                        <a:rPr lang="ko-KR" altLang="en-US" sz="1100" kern="0" spc="0" dirty="0">
                          <a:solidFill>
                            <a:srgbClr val="000000"/>
                          </a:solidFill>
                          <a:effectLst/>
                          <a:latin typeface="함초롬바탕" panose="02030604000101010101" pitchFamily="18" charset="-127"/>
                          <a:ea typeface="함초롬바탕" panose="02030604000101010101" pitchFamily="18" charset="-127"/>
                        </a:rPr>
                        <a:t>연번</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a:solidFill>
                            <a:srgbClr val="000000"/>
                          </a:solidFill>
                          <a:effectLst/>
                          <a:latin typeface="함초롬바탕" panose="02030604000101010101" pitchFamily="18" charset="-127"/>
                          <a:ea typeface="함초롬바탕" panose="02030604000101010101" pitchFamily="18" charset="-127"/>
                        </a:rPr>
                        <a:t>단과대학</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err="1">
                          <a:solidFill>
                            <a:srgbClr val="000000"/>
                          </a:solidFill>
                          <a:effectLst/>
                          <a:latin typeface="함초롬바탕" panose="02030604000101010101" pitchFamily="18" charset="-127"/>
                          <a:ea typeface="함초롬바탕" panose="02030604000101010101" pitchFamily="18" charset="-127"/>
                        </a:rPr>
                        <a:t>학과명</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kern="0" spc="0" dirty="0" err="1">
                          <a:solidFill>
                            <a:srgbClr val="000000"/>
                          </a:solidFill>
                          <a:effectLst/>
                          <a:latin typeface="함초롬바탕" panose="02030604000101010101" pitchFamily="18" charset="-127"/>
                          <a:ea typeface="함초롬바탕" panose="02030604000101010101" pitchFamily="18" charset="-127"/>
                        </a:rPr>
                        <a:t>교수명</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err="1">
                          <a:solidFill>
                            <a:srgbClr val="000000"/>
                          </a:solidFill>
                          <a:effectLst/>
                          <a:uFill>
                            <a:solidFill>
                              <a:srgbClr val="000000"/>
                            </a:solidFill>
                          </a:uFill>
                          <a:latin typeface="함초롬바탕" panose="02030604000101010101" pitchFamily="18" charset="-127"/>
                          <a:ea typeface="함초롬바탕" panose="02030604000101010101" pitchFamily="18" charset="-127"/>
                        </a:rPr>
                        <a:t>특허명</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a:solidFill>
                            <a:srgbClr val="000000"/>
                          </a:solidFill>
                          <a:effectLst/>
                          <a:uFill>
                            <a:solidFill>
                              <a:srgbClr val="000000"/>
                            </a:solidFill>
                          </a:uFill>
                          <a:latin typeface="함초롬바탕" panose="02030604000101010101" pitchFamily="18" charset="-127"/>
                          <a:ea typeface="함초롬바탕" panose="02030604000101010101" pitchFamily="18" charset="-127"/>
                        </a:rPr>
                        <a:t>국가코드</a:t>
                      </a:r>
                      <a:endParaRPr lang="ko-KR" altLang="en-US" sz="1000" kern="0" spc="0" dirty="0">
                        <a:solidFill>
                          <a:srgbClr val="000000"/>
                        </a:solidFill>
                        <a:effectLst/>
                        <a:latin typeface="한컴바탕"/>
                      </a:endParaRPr>
                    </a:p>
                    <a:p>
                      <a:pPr marL="0" marR="0" indent="0" algn="just" fontAlgn="base" latinLnBrk="1">
                        <a:lnSpc>
                          <a:spcPct val="160000"/>
                        </a:lnSpc>
                        <a:spcBef>
                          <a:spcPts val="0"/>
                        </a:spcBef>
                        <a:spcAft>
                          <a:spcPts val="0"/>
                        </a:spcAft>
                      </a:pPr>
                      <a:r>
                        <a:rPr lang="ko-KR" altLang="en-US" sz="1100" u="sng" kern="0" spc="0" dirty="0">
                          <a:solidFill>
                            <a:srgbClr val="000000"/>
                          </a:solidFill>
                          <a:effectLst/>
                          <a:uFill>
                            <a:solidFill>
                              <a:srgbClr val="000000"/>
                            </a:solidFill>
                          </a:uFill>
                          <a:latin typeface="함초롬바탕" panose="02030604000101010101" pitchFamily="18" charset="-127"/>
                          <a:ea typeface="함초롬바탕" panose="02030604000101010101" pitchFamily="18" charset="-127"/>
                        </a:rPr>
                        <a:t>등록번호</a:t>
                      </a:r>
                      <a:endParaRPr lang="ko-KR" altLang="en-US" sz="1000" kern="0" spc="0" dirty="0">
                        <a:solidFill>
                          <a:srgbClr val="000000"/>
                        </a:solidFill>
                        <a:effectLst/>
                        <a:latin typeface="한컴바탕"/>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1609151"/>
                  </a:ext>
                </a:extLst>
              </a:tr>
            </a:tbl>
          </a:graphicData>
        </a:graphic>
      </p:graphicFrame>
      <p:sp>
        <p:nvSpPr>
          <p:cNvPr id="32" name="TextBox 31">
            <a:extLst>
              <a:ext uri="{FF2B5EF4-FFF2-40B4-BE49-F238E27FC236}">
                <a16:creationId xmlns:a16="http://schemas.microsoft.com/office/drawing/2014/main" id="{0EB68E01-4D52-D1E5-24F1-78D5204A4141}"/>
              </a:ext>
            </a:extLst>
          </p:cNvPr>
          <p:cNvSpPr txBox="1"/>
          <p:nvPr/>
        </p:nvSpPr>
        <p:spPr>
          <a:xfrm>
            <a:off x="6706643" y="6297303"/>
            <a:ext cx="4219425" cy="523220"/>
          </a:xfrm>
          <a:prstGeom prst="rect">
            <a:avLst/>
          </a:prstGeom>
          <a:noFill/>
        </p:spPr>
        <p:txBody>
          <a:bodyPr wrap="none" rtlCol="0">
            <a:spAutoFit/>
          </a:bodyPr>
          <a:lstStyle/>
          <a:p>
            <a:pPr marL="0" marR="0" indent="0" fontAlgn="base" latinLnBrk="0">
              <a:spcBef>
                <a:spcPts val="0"/>
              </a:spcBef>
              <a:spcAft>
                <a:spcPts val="0"/>
              </a:spcAft>
            </a:pPr>
            <a:r>
              <a:rPr lang="en-US" altLang="ko-KR" sz="1400" kern="0" spc="0" dirty="0">
                <a:ln>
                  <a:solidFill>
                    <a:schemeClr val="accent1">
                      <a:alpha val="0"/>
                    </a:schemeClr>
                  </a:solidFill>
                </a:ln>
                <a:solidFill>
                  <a:srgbClr val="000000"/>
                </a:solidFill>
                <a:effectLst/>
                <a:latin typeface="+mj-ea"/>
                <a:ea typeface="+mj-ea"/>
              </a:rPr>
              <a:t>[</a:t>
            </a:r>
            <a:r>
              <a:rPr lang="ko-KR" altLang="en-US" sz="1400" kern="0" spc="0" dirty="0">
                <a:ln>
                  <a:solidFill>
                    <a:schemeClr val="accent1">
                      <a:alpha val="0"/>
                    </a:schemeClr>
                  </a:solidFill>
                </a:ln>
                <a:solidFill>
                  <a:srgbClr val="000000"/>
                </a:solidFill>
                <a:effectLst/>
                <a:latin typeface="+mj-ea"/>
                <a:ea typeface="+mj-ea"/>
              </a:rPr>
              <a:t>그림 </a:t>
            </a:r>
            <a:r>
              <a:rPr lang="en-US" altLang="ko-KR" sz="1400" kern="0" spc="0" dirty="0">
                <a:ln>
                  <a:solidFill>
                    <a:schemeClr val="accent1">
                      <a:alpha val="0"/>
                    </a:schemeClr>
                  </a:solidFill>
                </a:ln>
                <a:solidFill>
                  <a:srgbClr val="000000"/>
                </a:solidFill>
                <a:effectLst/>
                <a:latin typeface="+mj-ea"/>
                <a:ea typeface="+mj-ea"/>
              </a:rPr>
              <a:t>3] </a:t>
            </a:r>
            <a:r>
              <a:rPr lang="ko-KR" altLang="en-US" sz="1400" kern="0" spc="0" dirty="0">
                <a:ln>
                  <a:solidFill>
                    <a:schemeClr val="accent1">
                      <a:alpha val="0"/>
                    </a:schemeClr>
                  </a:solidFill>
                </a:ln>
                <a:solidFill>
                  <a:srgbClr val="000000"/>
                </a:solidFill>
                <a:effectLst/>
                <a:latin typeface="+mj-ea"/>
                <a:ea typeface="+mj-ea"/>
              </a:rPr>
              <a:t>연구자 데이터베이스 테이블과 필드 상세</a:t>
            </a:r>
            <a:r>
              <a:rPr lang="en-US" altLang="ko-KR" sz="1400" kern="0" dirty="0">
                <a:ln>
                  <a:solidFill>
                    <a:schemeClr val="accent1">
                      <a:alpha val="0"/>
                    </a:schemeClr>
                  </a:solidFill>
                </a:ln>
                <a:solidFill>
                  <a:srgbClr val="000000"/>
                </a:solidFill>
                <a:latin typeface="+mj-ea"/>
                <a:ea typeface="+mj-ea"/>
              </a:rPr>
              <a:t>.</a:t>
            </a:r>
          </a:p>
          <a:p>
            <a:pPr marL="0" marR="0" indent="0" fontAlgn="base" latinLnBrk="0">
              <a:spcBef>
                <a:spcPts val="0"/>
              </a:spcBef>
              <a:spcAft>
                <a:spcPts val="0"/>
              </a:spcAft>
            </a:pPr>
            <a:r>
              <a:rPr lang="ko-KR" altLang="en-US" sz="1400" kern="0" spc="0" dirty="0">
                <a:ln>
                  <a:solidFill>
                    <a:schemeClr val="accent1">
                      <a:alpha val="0"/>
                    </a:schemeClr>
                  </a:solidFill>
                </a:ln>
                <a:solidFill>
                  <a:srgbClr val="000000"/>
                </a:solidFill>
                <a:effectLst/>
                <a:latin typeface="+mj-ea"/>
                <a:ea typeface="+mj-ea"/>
              </a:rPr>
              <a:t>실제 검색에 사용되는 필드는 밑줄로 표기함</a:t>
            </a:r>
            <a:r>
              <a:rPr lang="en-US" altLang="ko-KR" sz="1400" kern="0" spc="0" dirty="0">
                <a:ln>
                  <a:solidFill>
                    <a:schemeClr val="accent1">
                      <a:alpha val="0"/>
                    </a:schemeClr>
                  </a:solidFill>
                </a:ln>
                <a:solidFill>
                  <a:srgbClr val="000000"/>
                </a:solidFill>
                <a:effectLst/>
                <a:latin typeface="+mj-ea"/>
                <a:ea typeface="+mj-ea"/>
              </a:rPr>
              <a:t>.</a:t>
            </a:r>
          </a:p>
        </p:txBody>
      </p:sp>
      <p:sp>
        <p:nvSpPr>
          <p:cNvPr id="33" name="직사각형 32">
            <a:extLst>
              <a:ext uri="{FF2B5EF4-FFF2-40B4-BE49-F238E27FC236}">
                <a16:creationId xmlns:a16="http://schemas.microsoft.com/office/drawing/2014/main" id="{E4CAA44A-FD67-93B6-7A14-FBA8A1AD890C}"/>
              </a:ext>
            </a:extLst>
          </p:cNvPr>
          <p:cNvSpPr/>
          <p:nvPr/>
        </p:nvSpPr>
        <p:spPr>
          <a:xfrm>
            <a:off x="8816356" y="4090319"/>
            <a:ext cx="811797" cy="25900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n>
                <a:solidFill>
                  <a:schemeClr val="accent1">
                    <a:alpha val="0"/>
                  </a:schemeClr>
                </a:solidFill>
              </a:ln>
            </a:endParaRPr>
          </a:p>
        </p:txBody>
      </p:sp>
      <p:cxnSp>
        <p:nvCxnSpPr>
          <p:cNvPr id="35" name="연결선: 꺾임 34">
            <a:extLst>
              <a:ext uri="{FF2B5EF4-FFF2-40B4-BE49-F238E27FC236}">
                <a16:creationId xmlns:a16="http://schemas.microsoft.com/office/drawing/2014/main" id="{EAE42888-3C3D-14F2-8B64-79E8B59226A3}"/>
              </a:ext>
            </a:extLst>
          </p:cNvPr>
          <p:cNvCxnSpPr>
            <a:stCxn id="14" idx="3"/>
            <a:endCxn id="33" idx="3"/>
          </p:cNvCxnSpPr>
          <p:nvPr/>
        </p:nvCxnSpPr>
        <p:spPr>
          <a:xfrm>
            <a:off x="9535920" y="2198452"/>
            <a:ext cx="92233" cy="2021370"/>
          </a:xfrm>
          <a:prstGeom prst="bentConnector3">
            <a:avLst>
              <a:gd name="adj1" fmla="val 347851"/>
            </a:avLst>
          </a:prstGeom>
          <a:ln>
            <a:solidFill>
              <a:srgbClr val="FF000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0350F5C-6938-E9A6-64FD-761C58A7A8C5}"/>
              </a:ext>
            </a:extLst>
          </p:cNvPr>
          <p:cNvSpPr txBox="1"/>
          <p:nvPr/>
        </p:nvSpPr>
        <p:spPr>
          <a:xfrm>
            <a:off x="60058" y="163200"/>
            <a:ext cx="2924198" cy="461665"/>
          </a:xfrm>
          <a:prstGeom prst="rect">
            <a:avLst/>
          </a:prstGeom>
          <a:noFill/>
        </p:spPr>
        <p:txBody>
          <a:bodyPr wrap="none" rtlCol="0">
            <a:spAutoFit/>
          </a:bodyPr>
          <a:lstStyle/>
          <a:p>
            <a:r>
              <a:rPr lang="en-US" altLang="ko-KR" sz="2400" b="1" dirty="0">
                <a:ln>
                  <a:solidFill>
                    <a:schemeClr val="accent1">
                      <a:alpha val="0"/>
                    </a:schemeClr>
                  </a:solidFill>
                </a:ln>
                <a:latin typeface="+mj-lt"/>
              </a:rPr>
              <a:t>1. </a:t>
            </a:r>
            <a:r>
              <a:rPr lang="ko-KR" altLang="en-US" sz="2400" b="1" dirty="0">
                <a:ln>
                  <a:solidFill>
                    <a:schemeClr val="accent1">
                      <a:alpha val="0"/>
                    </a:schemeClr>
                  </a:solidFill>
                </a:ln>
                <a:latin typeface="+mj-lt"/>
              </a:rPr>
              <a:t>연구배경 및 목적</a:t>
            </a:r>
          </a:p>
        </p:txBody>
      </p:sp>
      <p:cxnSp>
        <p:nvCxnSpPr>
          <p:cNvPr id="3" name="직선 연결선 2">
            <a:extLst>
              <a:ext uri="{FF2B5EF4-FFF2-40B4-BE49-F238E27FC236}">
                <a16:creationId xmlns:a16="http://schemas.microsoft.com/office/drawing/2014/main" id="{1567A289-A038-E31B-5B06-7284505CC8CB}"/>
              </a:ext>
            </a:extLst>
          </p:cNvPr>
          <p:cNvCxnSpPr>
            <a:cxnSpLocks/>
            <a:stCxn id="2" idx="3"/>
          </p:cNvCxnSpPr>
          <p:nvPr/>
        </p:nvCxnSpPr>
        <p:spPr>
          <a:xfrm flipV="1">
            <a:off x="2984256" y="389121"/>
            <a:ext cx="9247174"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6C6C9FF-6577-0D92-2FF6-CB41B2274B69}"/>
              </a:ext>
            </a:extLst>
          </p:cNvPr>
          <p:cNvSpPr txBox="1"/>
          <p:nvPr/>
        </p:nvSpPr>
        <p:spPr>
          <a:xfrm>
            <a:off x="5657416" y="989335"/>
            <a:ext cx="6187145" cy="783356"/>
          </a:xfrm>
          <a:prstGeom prst="rect">
            <a:avLst/>
          </a:prstGeom>
          <a:noFill/>
          <a:ln>
            <a:solidFill>
              <a:schemeClr val="bg1">
                <a:lumMod val="75000"/>
              </a:schemeClr>
            </a:solidFill>
          </a:ln>
        </p:spPr>
        <p:txBody>
          <a:bodyPr wrap="square" rtlCol="0">
            <a:spAutoFit/>
          </a:bodyPr>
          <a:lstStyle/>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검색 과정</a:t>
            </a: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 </a:t>
            </a: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그림 </a:t>
            </a:r>
            <a:r>
              <a:rPr lang="en-US" altLang="ko-KR" sz="1600" dirty="0">
                <a:ln>
                  <a:solidFill>
                    <a:schemeClr val="accent1">
                      <a:alpha val="0"/>
                    </a:schemeClr>
                  </a:solidFill>
                </a:ln>
                <a:latin typeface="+mj-lt"/>
              </a:rPr>
              <a:t>2]</a:t>
            </a:r>
          </a:p>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검색 방법</a:t>
            </a:r>
            <a:r>
              <a:rPr lang="en-US" altLang="ko-KR" sz="1600" dirty="0">
                <a:ln>
                  <a:solidFill>
                    <a:schemeClr val="accent1">
                      <a:alpha val="0"/>
                    </a:schemeClr>
                  </a:solidFill>
                </a:ln>
                <a:latin typeface="+mj-lt"/>
              </a:rPr>
              <a:t>: </a:t>
            </a:r>
            <a:r>
              <a:rPr lang="ko-KR" altLang="en-US" sz="1600" dirty="0">
                <a:ln>
                  <a:solidFill>
                    <a:schemeClr val="accent1">
                      <a:alpha val="0"/>
                    </a:schemeClr>
                  </a:solidFill>
                </a:ln>
                <a:latin typeface="+mj-lt"/>
              </a:rPr>
              <a:t>키워드 검색 </a:t>
            </a: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그림 </a:t>
            </a:r>
            <a:r>
              <a:rPr lang="en-US" altLang="ko-KR" sz="1600" dirty="0">
                <a:ln>
                  <a:solidFill>
                    <a:schemeClr val="accent1">
                      <a:alpha val="0"/>
                    </a:schemeClr>
                  </a:solidFill>
                </a:ln>
                <a:latin typeface="+mj-lt"/>
              </a:rPr>
              <a:t>3]</a:t>
            </a:r>
          </a:p>
        </p:txBody>
      </p:sp>
    </p:spTree>
    <p:extLst>
      <p:ext uri="{BB962C8B-B14F-4D97-AF65-F5344CB8AC3E}">
        <p14:creationId xmlns:p14="http://schemas.microsoft.com/office/powerpoint/2010/main" val="338473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화살표: 오각형 8">
            <a:extLst>
              <a:ext uri="{FF2B5EF4-FFF2-40B4-BE49-F238E27FC236}">
                <a16:creationId xmlns:a16="http://schemas.microsoft.com/office/drawing/2014/main" id="{00880F50-8679-02A1-32A2-537928533D76}"/>
              </a:ext>
            </a:extLst>
          </p:cNvPr>
          <p:cNvSpPr/>
          <p:nvPr/>
        </p:nvSpPr>
        <p:spPr>
          <a:xfrm>
            <a:off x="697643" y="1003825"/>
            <a:ext cx="5349077" cy="464045"/>
          </a:xfrm>
          <a:prstGeom prst="homePlate">
            <a:avLst/>
          </a:prstGeom>
          <a:solidFill>
            <a:schemeClr val="bg1">
              <a:lumMod val="8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ln>
                  <a:solidFill>
                    <a:schemeClr val="accent1">
                      <a:alpha val="0"/>
                    </a:schemeClr>
                  </a:solidFill>
                </a:ln>
                <a:solidFill>
                  <a:schemeClr val="tx1"/>
                </a:solidFill>
                <a:latin typeface="+mj-lt"/>
              </a:rPr>
              <a:t>현 검색시스템의 문제점</a:t>
            </a:r>
          </a:p>
        </p:txBody>
      </p:sp>
      <p:sp>
        <p:nvSpPr>
          <p:cNvPr id="10" name="TextBox 9">
            <a:extLst>
              <a:ext uri="{FF2B5EF4-FFF2-40B4-BE49-F238E27FC236}">
                <a16:creationId xmlns:a16="http://schemas.microsoft.com/office/drawing/2014/main" id="{0D1B6032-86DA-96A0-3E19-99B302EE9C44}"/>
              </a:ext>
            </a:extLst>
          </p:cNvPr>
          <p:cNvSpPr txBox="1"/>
          <p:nvPr/>
        </p:nvSpPr>
        <p:spPr>
          <a:xfrm>
            <a:off x="697643" y="1659483"/>
            <a:ext cx="5349077" cy="1891352"/>
          </a:xfrm>
          <a:prstGeom prst="rect">
            <a:avLst/>
          </a:prstGeom>
          <a:noFill/>
          <a:ln>
            <a:solidFill>
              <a:schemeClr val="tx1"/>
            </a:solidFill>
          </a:ln>
        </p:spPr>
        <p:txBody>
          <a:bodyPr wrap="square" rtlCol="0">
            <a:spAutoFit/>
          </a:bodyPr>
          <a:lstStyle/>
          <a:p>
            <a:pPr>
              <a:lnSpc>
                <a:spcPct val="150000"/>
              </a:lnSpc>
            </a:pP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검색 기능의 한계</a:t>
            </a:r>
            <a:r>
              <a:rPr lang="en-US" altLang="ko-KR" sz="1600" dirty="0">
                <a:ln>
                  <a:solidFill>
                    <a:schemeClr val="accent1">
                      <a:alpha val="0"/>
                    </a:schemeClr>
                  </a:solidFill>
                </a:ln>
                <a:latin typeface="+mj-lt"/>
              </a:rPr>
              <a:t>]</a:t>
            </a:r>
          </a:p>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키워드 검색 시 정확한 일치 </a:t>
            </a:r>
            <a:r>
              <a:rPr lang="en-US" altLang="ko-KR" sz="1600" dirty="0">
                <a:ln>
                  <a:solidFill>
                    <a:schemeClr val="accent1">
                      <a:alpha val="0"/>
                    </a:schemeClr>
                  </a:solidFill>
                </a:ln>
                <a:latin typeface="+mj-lt"/>
              </a:rPr>
              <a:t>(exact match) </a:t>
            </a:r>
            <a:r>
              <a:rPr lang="ko-KR" altLang="en-US" sz="1600" dirty="0">
                <a:ln>
                  <a:solidFill>
                    <a:schemeClr val="accent1">
                      <a:alpha val="0"/>
                    </a:schemeClr>
                  </a:solidFill>
                </a:ln>
                <a:latin typeface="+mj-lt"/>
              </a:rPr>
              <a:t>결과 반환</a:t>
            </a:r>
          </a:p>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복합명사 토큰화 기능의 부재</a:t>
            </a:r>
          </a:p>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학술용어의 동의어와 약어 인식 불가</a:t>
            </a:r>
          </a:p>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데이터베이스 내 추상적인 연구정보</a:t>
            </a:r>
          </a:p>
        </p:txBody>
      </p:sp>
      <p:sp>
        <p:nvSpPr>
          <p:cNvPr id="20" name="TextBox 19">
            <a:extLst>
              <a:ext uri="{FF2B5EF4-FFF2-40B4-BE49-F238E27FC236}">
                <a16:creationId xmlns:a16="http://schemas.microsoft.com/office/drawing/2014/main" id="{5F19EF02-F7A7-E504-7232-E2EA05309679}"/>
              </a:ext>
            </a:extLst>
          </p:cNvPr>
          <p:cNvSpPr txBox="1"/>
          <p:nvPr/>
        </p:nvSpPr>
        <p:spPr>
          <a:xfrm>
            <a:off x="315317" y="1659483"/>
            <a:ext cx="317716" cy="369332"/>
          </a:xfrm>
          <a:prstGeom prst="rect">
            <a:avLst/>
          </a:prstGeom>
          <a:solidFill>
            <a:srgbClr val="FF71A7"/>
          </a:solidFill>
        </p:spPr>
        <p:txBody>
          <a:bodyPr wrap="none" rtlCol="0">
            <a:spAutoFit/>
          </a:bodyPr>
          <a:lstStyle/>
          <a:p>
            <a:r>
              <a:rPr lang="en-US" altLang="ko-KR" b="1" dirty="0">
                <a:ln>
                  <a:solidFill>
                    <a:schemeClr val="accent1">
                      <a:alpha val="0"/>
                    </a:schemeClr>
                  </a:solidFill>
                </a:ln>
                <a:solidFill>
                  <a:schemeClr val="bg1"/>
                </a:solidFill>
              </a:rPr>
              <a:t>1</a:t>
            </a:r>
            <a:endParaRPr lang="ko-KR" altLang="en-US" b="1" dirty="0">
              <a:ln>
                <a:solidFill>
                  <a:schemeClr val="accent1">
                    <a:alpha val="0"/>
                  </a:schemeClr>
                </a:solidFill>
              </a:ln>
              <a:solidFill>
                <a:schemeClr val="bg1"/>
              </a:solidFill>
            </a:endParaRPr>
          </a:p>
        </p:txBody>
      </p:sp>
      <p:sp>
        <p:nvSpPr>
          <p:cNvPr id="21" name="TextBox 20">
            <a:extLst>
              <a:ext uri="{FF2B5EF4-FFF2-40B4-BE49-F238E27FC236}">
                <a16:creationId xmlns:a16="http://schemas.microsoft.com/office/drawing/2014/main" id="{A7B44E41-1F9B-65C6-C63C-B80EAF1FA7A1}"/>
              </a:ext>
            </a:extLst>
          </p:cNvPr>
          <p:cNvSpPr txBox="1"/>
          <p:nvPr/>
        </p:nvSpPr>
        <p:spPr>
          <a:xfrm>
            <a:off x="697643" y="3766581"/>
            <a:ext cx="5349077" cy="783356"/>
          </a:xfrm>
          <a:prstGeom prst="rect">
            <a:avLst/>
          </a:prstGeom>
          <a:noFill/>
          <a:ln>
            <a:solidFill>
              <a:schemeClr val="tx1"/>
            </a:solidFill>
          </a:ln>
        </p:spPr>
        <p:txBody>
          <a:bodyPr wrap="square" rtlCol="0">
            <a:spAutoFit/>
          </a:bodyPr>
          <a:lstStyle/>
          <a:p>
            <a:pPr>
              <a:lnSpc>
                <a:spcPct val="150000"/>
              </a:lnSpc>
            </a:pP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검색 방법의 한계</a:t>
            </a:r>
            <a:r>
              <a:rPr lang="en-US" altLang="ko-KR" sz="1600" dirty="0">
                <a:ln>
                  <a:solidFill>
                    <a:schemeClr val="accent1">
                      <a:alpha val="0"/>
                    </a:schemeClr>
                  </a:solidFill>
                </a:ln>
                <a:latin typeface="+mj-lt"/>
              </a:rPr>
              <a:t>]</a:t>
            </a:r>
          </a:p>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키워드 검색 방식</a:t>
            </a:r>
          </a:p>
        </p:txBody>
      </p:sp>
      <p:sp>
        <p:nvSpPr>
          <p:cNvPr id="23" name="TextBox 22">
            <a:extLst>
              <a:ext uri="{FF2B5EF4-FFF2-40B4-BE49-F238E27FC236}">
                <a16:creationId xmlns:a16="http://schemas.microsoft.com/office/drawing/2014/main" id="{B8DEEF6E-7878-9C15-4EDF-4B5A6C3E4F68}"/>
              </a:ext>
            </a:extLst>
          </p:cNvPr>
          <p:cNvSpPr txBox="1"/>
          <p:nvPr/>
        </p:nvSpPr>
        <p:spPr>
          <a:xfrm>
            <a:off x="315317" y="3766581"/>
            <a:ext cx="317716" cy="369332"/>
          </a:xfrm>
          <a:prstGeom prst="rect">
            <a:avLst/>
          </a:prstGeom>
          <a:solidFill>
            <a:srgbClr val="FF71A7"/>
          </a:solidFill>
        </p:spPr>
        <p:txBody>
          <a:bodyPr wrap="none" rtlCol="0">
            <a:spAutoFit/>
          </a:bodyPr>
          <a:lstStyle/>
          <a:p>
            <a:r>
              <a:rPr lang="en-US" altLang="ko-KR" b="1" dirty="0">
                <a:ln>
                  <a:solidFill>
                    <a:schemeClr val="accent1">
                      <a:alpha val="0"/>
                    </a:schemeClr>
                  </a:solidFill>
                </a:ln>
                <a:solidFill>
                  <a:schemeClr val="bg1"/>
                </a:solidFill>
              </a:rPr>
              <a:t>2</a:t>
            </a:r>
            <a:endParaRPr lang="ko-KR" altLang="en-US" b="1" dirty="0">
              <a:ln>
                <a:solidFill>
                  <a:schemeClr val="accent1">
                    <a:alpha val="0"/>
                  </a:schemeClr>
                </a:solidFill>
              </a:ln>
              <a:solidFill>
                <a:schemeClr val="bg1"/>
              </a:solidFill>
            </a:endParaRPr>
          </a:p>
        </p:txBody>
      </p:sp>
      <p:sp>
        <p:nvSpPr>
          <p:cNvPr id="24" name="TextBox 23">
            <a:extLst>
              <a:ext uri="{FF2B5EF4-FFF2-40B4-BE49-F238E27FC236}">
                <a16:creationId xmlns:a16="http://schemas.microsoft.com/office/drawing/2014/main" id="{B899ACBB-0366-80B4-B9BA-CD2FD416BC99}"/>
              </a:ext>
            </a:extLst>
          </p:cNvPr>
          <p:cNvSpPr txBox="1"/>
          <p:nvPr/>
        </p:nvSpPr>
        <p:spPr>
          <a:xfrm>
            <a:off x="6658605" y="3771218"/>
            <a:ext cx="5349077" cy="1152688"/>
          </a:xfrm>
          <a:prstGeom prst="rect">
            <a:avLst/>
          </a:prstGeom>
          <a:noFill/>
          <a:ln>
            <a:solidFill>
              <a:schemeClr val="tx1"/>
            </a:solidFill>
          </a:ln>
        </p:spPr>
        <p:txBody>
          <a:bodyPr wrap="square" rtlCol="0">
            <a:spAutoFit/>
          </a:bodyPr>
          <a:lstStyle/>
          <a:p>
            <a:pPr>
              <a:lnSpc>
                <a:spcPct val="150000"/>
              </a:lnSpc>
            </a:pP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검색 방법의 개선</a:t>
            </a:r>
            <a:r>
              <a:rPr lang="en-US" altLang="ko-KR" sz="1600" dirty="0">
                <a:ln>
                  <a:solidFill>
                    <a:schemeClr val="accent1">
                      <a:alpha val="0"/>
                    </a:schemeClr>
                  </a:solidFill>
                </a:ln>
                <a:latin typeface="+mj-lt"/>
              </a:rPr>
              <a:t>]</a:t>
            </a:r>
          </a:p>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연구세부정보 추가</a:t>
            </a:r>
            <a:endParaRPr lang="en-US" altLang="ko-KR" sz="1600" dirty="0">
              <a:ln>
                <a:solidFill>
                  <a:schemeClr val="accent1">
                    <a:alpha val="0"/>
                  </a:schemeClr>
                </a:solidFill>
              </a:ln>
              <a:latin typeface="+mj-lt"/>
            </a:endParaRPr>
          </a:p>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유사도 검색 방식</a:t>
            </a:r>
          </a:p>
        </p:txBody>
      </p:sp>
      <p:sp>
        <p:nvSpPr>
          <p:cNvPr id="25" name="TextBox 24">
            <a:extLst>
              <a:ext uri="{FF2B5EF4-FFF2-40B4-BE49-F238E27FC236}">
                <a16:creationId xmlns:a16="http://schemas.microsoft.com/office/drawing/2014/main" id="{BA48DC02-CBE1-A5DA-9988-470E2121A1C6}"/>
              </a:ext>
            </a:extLst>
          </p:cNvPr>
          <p:cNvSpPr txBox="1"/>
          <p:nvPr/>
        </p:nvSpPr>
        <p:spPr>
          <a:xfrm>
            <a:off x="6276279" y="3771218"/>
            <a:ext cx="317716" cy="369332"/>
          </a:xfrm>
          <a:prstGeom prst="rect">
            <a:avLst/>
          </a:prstGeom>
          <a:solidFill>
            <a:srgbClr val="FFB871"/>
          </a:solidFill>
        </p:spPr>
        <p:txBody>
          <a:bodyPr wrap="none" rtlCol="0">
            <a:spAutoFit/>
          </a:bodyPr>
          <a:lstStyle/>
          <a:p>
            <a:r>
              <a:rPr lang="en-US" altLang="ko-KR" b="1" dirty="0">
                <a:ln>
                  <a:solidFill>
                    <a:schemeClr val="accent1">
                      <a:alpha val="0"/>
                    </a:schemeClr>
                  </a:solidFill>
                </a:ln>
                <a:solidFill>
                  <a:schemeClr val="bg1"/>
                </a:solidFill>
              </a:rPr>
              <a:t>2</a:t>
            </a:r>
            <a:endParaRPr lang="ko-KR" altLang="en-US" b="1" dirty="0">
              <a:ln>
                <a:solidFill>
                  <a:schemeClr val="accent1">
                    <a:alpha val="0"/>
                  </a:schemeClr>
                </a:solidFill>
              </a:ln>
              <a:solidFill>
                <a:schemeClr val="bg1"/>
              </a:solidFill>
            </a:endParaRPr>
          </a:p>
        </p:txBody>
      </p:sp>
      <p:sp>
        <p:nvSpPr>
          <p:cNvPr id="26" name="TextBox 25">
            <a:extLst>
              <a:ext uri="{FF2B5EF4-FFF2-40B4-BE49-F238E27FC236}">
                <a16:creationId xmlns:a16="http://schemas.microsoft.com/office/drawing/2014/main" id="{8FADE2DA-0900-8BE8-5F37-760B5CB07AA0}"/>
              </a:ext>
            </a:extLst>
          </p:cNvPr>
          <p:cNvSpPr txBox="1"/>
          <p:nvPr/>
        </p:nvSpPr>
        <p:spPr>
          <a:xfrm>
            <a:off x="6658605" y="1659483"/>
            <a:ext cx="5349077" cy="1522020"/>
          </a:xfrm>
          <a:prstGeom prst="rect">
            <a:avLst/>
          </a:prstGeom>
          <a:noFill/>
          <a:ln>
            <a:solidFill>
              <a:schemeClr val="tx1"/>
            </a:solidFill>
          </a:ln>
        </p:spPr>
        <p:txBody>
          <a:bodyPr wrap="square" rtlCol="0">
            <a:spAutoFit/>
          </a:bodyPr>
          <a:lstStyle/>
          <a:p>
            <a:pPr>
              <a:lnSpc>
                <a:spcPct val="150000"/>
              </a:lnSpc>
            </a:pP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검색 기능의 개선</a:t>
            </a:r>
            <a:r>
              <a:rPr lang="en-US" altLang="ko-KR" sz="1600" dirty="0">
                <a:ln>
                  <a:solidFill>
                    <a:schemeClr val="accent1">
                      <a:alpha val="0"/>
                    </a:schemeClr>
                  </a:solidFill>
                </a:ln>
                <a:latin typeface="+mj-lt"/>
              </a:rPr>
              <a:t>]</a:t>
            </a:r>
          </a:p>
          <a:p>
            <a:pPr marL="285750" indent="-285750">
              <a:lnSpc>
                <a:spcPct val="150000"/>
              </a:lnSpc>
              <a:buFont typeface="Wingdings" panose="05000000000000000000" pitchFamily="2" charset="2"/>
              <a:buChar char="v"/>
            </a:pPr>
            <a:r>
              <a:rPr lang="ko-KR" altLang="en-US" sz="1600" dirty="0" err="1">
                <a:ln>
                  <a:solidFill>
                    <a:schemeClr val="accent1">
                      <a:alpha val="0"/>
                    </a:schemeClr>
                  </a:solidFill>
                </a:ln>
                <a:latin typeface="+mj-lt"/>
              </a:rPr>
              <a:t>불용어</a:t>
            </a:r>
            <a:r>
              <a:rPr lang="ko-KR" altLang="en-US" sz="1600" dirty="0">
                <a:ln>
                  <a:solidFill>
                    <a:schemeClr val="accent1">
                      <a:alpha val="0"/>
                    </a:schemeClr>
                  </a:solidFill>
                </a:ln>
                <a:latin typeface="+mj-lt"/>
              </a:rPr>
              <a:t> 제거</a:t>
            </a:r>
          </a:p>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복합명사 토큰화</a:t>
            </a:r>
          </a:p>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사용자 사전 도입 </a:t>
            </a: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약어</a:t>
            </a: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동의어 인식</a:t>
            </a:r>
            <a:r>
              <a:rPr lang="en-US" altLang="ko-KR" sz="1600" dirty="0">
                <a:ln>
                  <a:solidFill>
                    <a:schemeClr val="accent1">
                      <a:alpha val="0"/>
                    </a:schemeClr>
                  </a:solidFill>
                </a:ln>
                <a:latin typeface="+mj-lt"/>
              </a:rPr>
              <a:t>)</a:t>
            </a:r>
            <a:endParaRPr lang="ko-KR" altLang="en-US" sz="1600" dirty="0">
              <a:ln>
                <a:solidFill>
                  <a:schemeClr val="accent1">
                    <a:alpha val="0"/>
                  </a:schemeClr>
                </a:solidFill>
              </a:ln>
              <a:latin typeface="+mj-lt"/>
            </a:endParaRPr>
          </a:p>
        </p:txBody>
      </p:sp>
      <p:sp>
        <p:nvSpPr>
          <p:cNvPr id="27" name="TextBox 26">
            <a:extLst>
              <a:ext uri="{FF2B5EF4-FFF2-40B4-BE49-F238E27FC236}">
                <a16:creationId xmlns:a16="http://schemas.microsoft.com/office/drawing/2014/main" id="{63369E18-0D9F-4674-B7AB-F0A7FE3C0B77}"/>
              </a:ext>
            </a:extLst>
          </p:cNvPr>
          <p:cNvSpPr txBox="1"/>
          <p:nvPr/>
        </p:nvSpPr>
        <p:spPr>
          <a:xfrm>
            <a:off x="6276279" y="1659483"/>
            <a:ext cx="317716" cy="369332"/>
          </a:xfrm>
          <a:prstGeom prst="rect">
            <a:avLst/>
          </a:prstGeom>
          <a:solidFill>
            <a:srgbClr val="FFB871"/>
          </a:solidFill>
        </p:spPr>
        <p:txBody>
          <a:bodyPr wrap="none" rtlCol="0">
            <a:spAutoFit/>
          </a:bodyPr>
          <a:lstStyle/>
          <a:p>
            <a:r>
              <a:rPr lang="en-US" altLang="ko-KR" b="1" dirty="0">
                <a:ln>
                  <a:solidFill>
                    <a:schemeClr val="accent1">
                      <a:alpha val="0"/>
                    </a:schemeClr>
                  </a:solidFill>
                </a:ln>
                <a:solidFill>
                  <a:schemeClr val="bg1"/>
                </a:solidFill>
              </a:rPr>
              <a:t>1</a:t>
            </a:r>
            <a:endParaRPr lang="ko-KR" altLang="en-US" b="1" dirty="0">
              <a:ln>
                <a:solidFill>
                  <a:schemeClr val="accent1">
                    <a:alpha val="0"/>
                  </a:schemeClr>
                </a:solidFill>
              </a:ln>
              <a:solidFill>
                <a:schemeClr val="bg1"/>
              </a:solidFill>
            </a:endParaRPr>
          </a:p>
        </p:txBody>
      </p:sp>
      <p:sp>
        <p:nvSpPr>
          <p:cNvPr id="29" name="화살표: 오각형 28">
            <a:extLst>
              <a:ext uri="{FF2B5EF4-FFF2-40B4-BE49-F238E27FC236}">
                <a16:creationId xmlns:a16="http://schemas.microsoft.com/office/drawing/2014/main" id="{527DE9C9-CBAB-F21E-F280-176046FD5D7F}"/>
              </a:ext>
            </a:extLst>
          </p:cNvPr>
          <p:cNvSpPr/>
          <p:nvPr/>
        </p:nvSpPr>
        <p:spPr>
          <a:xfrm>
            <a:off x="6658605" y="1003825"/>
            <a:ext cx="5349077" cy="464045"/>
          </a:xfrm>
          <a:prstGeom prst="homePlate">
            <a:avLst>
              <a:gd name="adj" fmla="val 0"/>
            </a:avLst>
          </a:prstGeom>
          <a:solidFill>
            <a:srgbClr val="FFDBB7"/>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ko-KR" altLang="en-US" dirty="0">
                <a:ln>
                  <a:solidFill>
                    <a:schemeClr val="accent1">
                      <a:alpha val="0"/>
                    </a:schemeClr>
                  </a:solidFill>
                </a:ln>
                <a:solidFill>
                  <a:schemeClr val="tx1"/>
                </a:solidFill>
                <a:latin typeface="+mj-lt"/>
              </a:rPr>
              <a:t>목표</a:t>
            </a:r>
            <a:r>
              <a:rPr lang="en-US" altLang="ko-KR" dirty="0">
                <a:ln>
                  <a:solidFill>
                    <a:schemeClr val="accent1">
                      <a:alpha val="0"/>
                    </a:schemeClr>
                  </a:solidFill>
                </a:ln>
                <a:solidFill>
                  <a:schemeClr val="tx1"/>
                </a:solidFill>
                <a:latin typeface="+mj-lt"/>
              </a:rPr>
              <a:t>: </a:t>
            </a:r>
            <a:r>
              <a:rPr lang="ko-KR" altLang="en-US" dirty="0">
                <a:ln>
                  <a:solidFill>
                    <a:schemeClr val="accent1">
                      <a:alpha val="0"/>
                    </a:schemeClr>
                  </a:solidFill>
                </a:ln>
                <a:solidFill>
                  <a:schemeClr val="tx1"/>
                </a:solidFill>
                <a:latin typeface="+mj-lt"/>
              </a:rPr>
              <a:t>검색 시스템의 유연화</a:t>
            </a:r>
          </a:p>
        </p:txBody>
      </p:sp>
      <p:sp>
        <p:nvSpPr>
          <p:cNvPr id="5" name="TextBox 4">
            <a:extLst>
              <a:ext uri="{FF2B5EF4-FFF2-40B4-BE49-F238E27FC236}">
                <a16:creationId xmlns:a16="http://schemas.microsoft.com/office/drawing/2014/main" id="{601CA85B-938C-6EFF-660B-91B1776F357D}"/>
              </a:ext>
            </a:extLst>
          </p:cNvPr>
          <p:cNvSpPr txBox="1"/>
          <p:nvPr/>
        </p:nvSpPr>
        <p:spPr>
          <a:xfrm>
            <a:off x="60058" y="163200"/>
            <a:ext cx="2924198" cy="461665"/>
          </a:xfrm>
          <a:prstGeom prst="rect">
            <a:avLst/>
          </a:prstGeom>
          <a:noFill/>
        </p:spPr>
        <p:txBody>
          <a:bodyPr wrap="none" rtlCol="0">
            <a:spAutoFit/>
          </a:bodyPr>
          <a:lstStyle/>
          <a:p>
            <a:r>
              <a:rPr lang="en-US" altLang="ko-KR" sz="2400" b="1" dirty="0">
                <a:ln>
                  <a:solidFill>
                    <a:schemeClr val="accent1">
                      <a:alpha val="0"/>
                    </a:schemeClr>
                  </a:solidFill>
                </a:ln>
                <a:latin typeface="+mj-lt"/>
              </a:rPr>
              <a:t>1. </a:t>
            </a:r>
            <a:r>
              <a:rPr lang="ko-KR" altLang="en-US" sz="2400" b="1" dirty="0">
                <a:ln>
                  <a:solidFill>
                    <a:schemeClr val="accent1">
                      <a:alpha val="0"/>
                    </a:schemeClr>
                  </a:solidFill>
                </a:ln>
                <a:latin typeface="+mj-lt"/>
              </a:rPr>
              <a:t>연구배경 및 목적</a:t>
            </a:r>
          </a:p>
        </p:txBody>
      </p:sp>
      <p:cxnSp>
        <p:nvCxnSpPr>
          <p:cNvPr id="6" name="직선 연결선 5">
            <a:extLst>
              <a:ext uri="{FF2B5EF4-FFF2-40B4-BE49-F238E27FC236}">
                <a16:creationId xmlns:a16="http://schemas.microsoft.com/office/drawing/2014/main" id="{BE370204-B6FD-5E88-DC90-A46869F43D34}"/>
              </a:ext>
            </a:extLst>
          </p:cNvPr>
          <p:cNvCxnSpPr>
            <a:cxnSpLocks/>
            <a:stCxn id="5" idx="3"/>
          </p:cNvCxnSpPr>
          <p:nvPr/>
        </p:nvCxnSpPr>
        <p:spPr>
          <a:xfrm flipV="1">
            <a:off x="2984256" y="389121"/>
            <a:ext cx="9247174"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D64D04E-3F19-5B2D-1293-401EBE5E5B14}"/>
              </a:ext>
            </a:extLst>
          </p:cNvPr>
          <p:cNvSpPr txBox="1"/>
          <p:nvPr/>
        </p:nvSpPr>
        <p:spPr>
          <a:xfrm>
            <a:off x="6658605" y="5145676"/>
            <a:ext cx="5349077" cy="783356"/>
          </a:xfrm>
          <a:prstGeom prst="rect">
            <a:avLst/>
          </a:prstGeom>
          <a:noFill/>
          <a:ln>
            <a:solidFill>
              <a:schemeClr val="tx1"/>
            </a:solidFill>
          </a:ln>
        </p:spPr>
        <p:txBody>
          <a:bodyPr wrap="square" rtlCol="0">
            <a:spAutoFit/>
          </a:bodyPr>
          <a:lstStyle/>
          <a:p>
            <a:pPr>
              <a:lnSpc>
                <a:spcPct val="150000"/>
              </a:lnSpc>
            </a:pP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추가 기능</a:t>
            </a:r>
            <a:r>
              <a:rPr lang="en-US" altLang="ko-KR" sz="1600" dirty="0">
                <a:ln>
                  <a:solidFill>
                    <a:schemeClr val="accent1">
                      <a:alpha val="0"/>
                    </a:schemeClr>
                  </a:solidFill>
                </a:ln>
                <a:latin typeface="+mj-lt"/>
              </a:rPr>
              <a:t>]</a:t>
            </a:r>
          </a:p>
          <a:p>
            <a:pPr marL="285750" indent="-285750">
              <a:lnSpc>
                <a:spcPct val="150000"/>
              </a:lnSpc>
              <a:buFont typeface="Wingdings" panose="05000000000000000000" pitchFamily="2" charset="2"/>
              <a:buChar char="v"/>
            </a:pPr>
            <a:r>
              <a:rPr lang="ko-KR" altLang="en-US" sz="1600" dirty="0">
                <a:ln>
                  <a:solidFill>
                    <a:schemeClr val="accent1">
                      <a:alpha val="0"/>
                    </a:schemeClr>
                  </a:solidFill>
                </a:ln>
                <a:latin typeface="+mj-lt"/>
              </a:rPr>
              <a:t>연구자 관계도 시각화</a:t>
            </a:r>
          </a:p>
        </p:txBody>
      </p:sp>
      <p:sp>
        <p:nvSpPr>
          <p:cNvPr id="8" name="TextBox 7">
            <a:extLst>
              <a:ext uri="{FF2B5EF4-FFF2-40B4-BE49-F238E27FC236}">
                <a16:creationId xmlns:a16="http://schemas.microsoft.com/office/drawing/2014/main" id="{AE0B18DE-8452-DBDA-59D6-2DF5597F5955}"/>
              </a:ext>
            </a:extLst>
          </p:cNvPr>
          <p:cNvSpPr txBox="1"/>
          <p:nvPr/>
        </p:nvSpPr>
        <p:spPr>
          <a:xfrm>
            <a:off x="6276279" y="5145676"/>
            <a:ext cx="317716" cy="369332"/>
          </a:xfrm>
          <a:prstGeom prst="rect">
            <a:avLst/>
          </a:prstGeom>
          <a:solidFill>
            <a:srgbClr val="FFB871"/>
          </a:solidFill>
        </p:spPr>
        <p:txBody>
          <a:bodyPr wrap="none" rtlCol="0">
            <a:spAutoFit/>
          </a:bodyPr>
          <a:lstStyle/>
          <a:p>
            <a:r>
              <a:rPr lang="en-US" altLang="ko-KR" b="1" dirty="0">
                <a:ln>
                  <a:solidFill>
                    <a:schemeClr val="accent1">
                      <a:alpha val="0"/>
                    </a:schemeClr>
                  </a:solidFill>
                </a:ln>
                <a:solidFill>
                  <a:schemeClr val="bg1"/>
                </a:solidFill>
              </a:rPr>
              <a:t>3</a:t>
            </a:r>
            <a:endParaRPr lang="ko-KR" altLang="en-US" b="1" dirty="0">
              <a:ln>
                <a:solidFill>
                  <a:schemeClr val="accent1">
                    <a:alpha val="0"/>
                  </a:schemeClr>
                </a:solidFill>
              </a:ln>
              <a:solidFill>
                <a:schemeClr val="bg1"/>
              </a:solidFill>
            </a:endParaRPr>
          </a:p>
        </p:txBody>
      </p:sp>
      <p:sp>
        <p:nvSpPr>
          <p:cNvPr id="11" name="TextBox 10">
            <a:extLst>
              <a:ext uri="{FF2B5EF4-FFF2-40B4-BE49-F238E27FC236}">
                <a16:creationId xmlns:a16="http://schemas.microsoft.com/office/drawing/2014/main" id="{A8DA4389-B480-8B8A-6E97-A9C5EAE91879}"/>
              </a:ext>
            </a:extLst>
          </p:cNvPr>
          <p:cNvSpPr txBox="1"/>
          <p:nvPr/>
        </p:nvSpPr>
        <p:spPr>
          <a:xfrm>
            <a:off x="243288" y="5227939"/>
            <a:ext cx="1107996" cy="369332"/>
          </a:xfrm>
          <a:prstGeom prst="rect">
            <a:avLst/>
          </a:prstGeom>
          <a:noFill/>
        </p:spPr>
        <p:txBody>
          <a:bodyPr wrap="none" rtlCol="0">
            <a:spAutoFit/>
          </a:bodyPr>
          <a:lstStyle/>
          <a:p>
            <a:r>
              <a:rPr lang="ko-KR" altLang="en-US" b="1" dirty="0">
                <a:ln>
                  <a:solidFill>
                    <a:schemeClr val="accent1">
                      <a:alpha val="0"/>
                    </a:schemeClr>
                  </a:solidFill>
                </a:ln>
              </a:rPr>
              <a:t>기대효과</a:t>
            </a:r>
          </a:p>
        </p:txBody>
      </p:sp>
      <p:sp>
        <p:nvSpPr>
          <p:cNvPr id="12" name="TextBox 11">
            <a:extLst>
              <a:ext uri="{FF2B5EF4-FFF2-40B4-BE49-F238E27FC236}">
                <a16:creationId xmlns:a16="http://schemas.microsoft.com/office/drawing/2014/main" id="{07172F1C-6F16-8A27-C2AE-3F3384D413C3}"/>
              </a:ext>
            </a:extLst>
          </p:cNvPr>
          <p:cNvSpPr txBox="1"/>
          <p:nvPr/>
        </p:nvSpPr>
        <p:spPr>
          <a:xfrm>
            <a:off x="315317" y="5621403"/>
            <a:ext cx="5731403" cy="847476"/>
          </a:xfrm>
          <a:prstGeom prst="rect">
            <a:avLst/>
          </a:prstGeom>
          <a:noFill/>
          <a:ln>
            <a:solidFill>
              <a:schemeClr val="bg1">
                <a:lumMod val="75000"/>
              </a:schemeClr>
            </a:solidFill>
          </a:ln>
        </p:spPr>
        <p:txBody>
          <a:bodyPr wrap="square" rtlCol="0">
            <a:spAutoFit/>
          </a:bodyPr>
          <a:lstStyle/>
          <a:p>
            <a:pPr marL="285750" marR="0" indent="-285750" algn="just" fontAlgn="base" latinLnBrk="1">
              <a:lnSpc>
                <a:spcPct val="150000"/>
              </a:lnSpc>
              <a:spcBef>
                <a:spcPts val="500"/>
              </a:spcBef>
              <a:spcAft>
                <a:spcPts val="0"/>
              </a:spcAft>
              <a:buFont typeface="Wingdings" panose="05000000000000000000" pitchFamily="2" charset="2"/>
              <a:buChar char="v"/>
            </a:pPr>
            <a:r>
              <a:rPr lang="ko-KR" altLang="en-US" sz="1600" dirty="0">
                <a:ln>
                  <a:solidFill>
                    <a:schemeClr val="accent1">
                      <a:alpha val="0"/>
                    </a:schemeClr>
                  </a:solidFill>
                </a:ln>
                <a:latin typeface="+mj-lt"/>
              </a:rPr>
              <a:t>교외로부터의 학내 접근성 향상</a:t>
            </a:r>
            <a:endParaRPr lang="en-US" altLang="ko-KR" sz="1600" dirty="0">
              <a:ln>
                <a:solidFill>
                  <a:schemeClr val="accent1">
                    <a:alpha val="0"/>
                  </a:schemeClr>
                </a:solidFill>
              </a:ln>
              <a:latin typeface="+mj-lt"/>
            </a:endParaRPr>
          </a:p>
          <a:p>
            <a:pPr marL="285750" marR="0" indent="-285750" algn="just" fontAlgn="base" latinLnBrk="1">
              <a:lnSpc>
                <a:spcPct val="150000"/>
              </a:lnSpc>
              <a:spcBef>
                <a:spcPts val="500"/>
              </a:spcBef>
              <a:spcAft>
                <a:spcPts val="0"/>
              </a:spcAft>
              <a:buFont typeface="Wingdings" panose="05000000000000000000" pitchFamily="2" charset="2"/>
              <a:buChar char="v"/>
            </a:pPr>
            <a:r>
              <a:rPr lang="ko-KR" altLang="en-US" sz="1600" dirty="0">
                <a:ln>
                  <a:solidFill>
                    <a:schemeClr val="accent1">
                      <a:alpha val="0"/>
                    </a:schemeClr>
                  </a:solidFill>
                </a:ln>
                <a:latin typeface="+mj-lt"/>
              </a:rPr>
              <a:t>산학 협력 기회 증대</a:t>
            </a:r>
            <a:endParaRPr lang="en-US" altLang="ko-KR" sz="1600" dirty="0">
              <a:ln>
                <a:solidFill>
                  <a:schemeClr val="accent1">
                    <a:alpha val="0"/>
                  </a:schemeClr>
                </a:solidFill>
              </a:ln>
              <a:latin typeface="+mj-lt"/>
            </a:endParaRPr>
          </a:p>
        </p:txBody>
      </p:sp>
    </p:spTree>
    <p:extLst>
      <p:ext uri="{BB962C8B-B14F-4D97-AF65-F5344CB8AC3E}">
        <p14:creationId xmlns:p14="http://schemas.microsoft.com/office/powerpoint/2010/main" val="243370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23755A21-37C2-0A86-1F1C-65699B2644BF}"/>
              </a:ext>
            </a:extLst>
          </p:cNvPr>
          <p:cNvPicPr>
            <a:picLocks noChangeAspect="1"/>
          </p:cNvPicPr>
          <p:nvPr/>
        </p:nvPicPr>
        <p:blipFill>
          <a:blip r:embed="rId2"/>
          <a:stretch>
            <a:fillRect/>
          </a:stretch>
        </p:blipFill>
        <p:spPr>
          <a:xfrm>
            <a:off x="2180873" y="2227458"/>
            <a:ext cx="7830255" cy="1606565"/>
          </a:xfrm>
          <a:prstGeom prst="rect">
            <a:avLst/>
          </a:prstGeom>
          <a:noFill/>
          <a:ln>
            <a:noFill/>
          </a:ln>
          <a:effectLst/>
        </p:spPr>
      </p:pic>
      <p:pic>
        <p:nvPicPr>
          <p:cNvPr id="6" name="Picture 5">
            <a:extLst>
              <a:ext uri="{FF2B5EF4-FFF2-40B4-BE49-F238E27FC236}">
                <a16:creationId xmlns:a16="http://schemas.microsoft.com/office/drawing/2014/main" id="{39AD4F40-D0F1-58EA-2535-5D5D40D43353}"/>
              </a:ext>
            </a:extLst>
          </p:cNvPr>
          <p:cNvPicPr>
            <a:picLocks noChangeAspect="1"/>
          </p:cNvPicPr>
          <p:nvPr/>
        </p:nvPicPr>
        <p:blipFill>
          <a:blip r:embed="rId3"/>
          <a:stretch>
            <a:fillRect/>
          </a:stretch>
        </p:blipFill>
        <p:spPr>
          <a:xfrm>
            <a:off x="2180873" y="4025510"/>
            <a:ext cx="7830254" cy="1684278"/>
          </a:xfrm>
          <a:prstGeom prst="rect">
            <a:avLst/>
          </a:prstGeom>
          <a:noFill/>
          <a:ln>
            <a:noFill/>
          </a:ln>
          <a:effectLst/>
        </p:spPr>
      </p:pic>
      <p:sp>
        <p:nvSpPr>
          <p:cNvPr id="14" name="TextBox 13">
            <a:extLst>
              <a:ext uri="{FF2B5EF4-FFF2-40B4-BE49-F238E27FC236}">
                <a16:creationId xmlns:a16="http://schemas.microsoft.com/office/drawing/2014/main" id="{1346B867-6817-8B03-1571-51696404440C}"/>
              </a:ext>
            </a:extLst>
          </p:cNvPr>
          <p:cNvSpPr txBox="1"/>
          <p:nvPr/>
        </p:nvSpPr>
        <p:spPr>
          <a:xfrm>
            <a:off x="298450" y="1256599"/>
            <a:ext cx="11576052" cy="830997"/>
          </a:xfrm>
          <a:prstGeom prst="rect">
            <a:avLst/>
          </a:prstGeom>
          <a:noFill/>
        </p:spPr>
        <p:txBody>
          <a:bodyPr wrap="square">
            <a:spAutoFit/>
          </a:bodyPr>
          <a:lstStyle/>
          <a:p>
            <a:pPr marL="285750" indent="-285750">
              <a:buFont typeface="Wingdings" panose="05000000000000000000" pitchFamily="2" charset="2"/>
              <a:buChar char="v"/>
            </a:pP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현 상황</a:t>
            </a:r>
            <a:r>
              <a:rPr lang="en-US" altLang="ko-KR" sz="1600" dirty="0">
                <a:ln>
                  <a:solidFill>
                    <a:schemeClr val="accent1">
                      <a:alpha val="0"/>
                    </a:schemeClr>
                  </a:solidFill>
                </a:ln>
                <a:latin typeface="+mj-lt"/>
              </a:rPr>
              <a:t>) </a:t>
            </a:r>
            <a:r>
              <a:rPr lang="ko-KR" altLang="en-US" sz="1600" dirty="0">
                <a:ln>
                  <a:solidFill>
                    <a:schemeClr val="accent1">
                      <a:alpha val="0"/>
                    </a:schemeClr>
                  </a:solidFill>
                </a:ln>
                <a:latin typeface="+mj-lt"/>
              </a:rPr>
              <a:t>검색어를 띄어쓰기 기반으로 분해</a:t>
            </a:r>
            <a:r>
              <a:rPr lang="en-US" altLang="ko-KR" sz="1600" dirty="0">
                <a:ln>
                  <a:solidFill>
                    <a:schemeClr val="accent1">
                      <a:alpha val="0"/>
                    </a:schemeClr>
                  </a:solidFill>
                </a:ln>
                <a:latin typeface="+mj-lt"/>
              </a:rPr>
              <a:t>, </a:t>
            </a:r>
            <a:r>
              <a:rPr lang="ko-KR" altLang="en-US" sz="1600" dirty="0">
                <a:ln>
                  <a:solidFill>
                    <a:schemeClr val="accent1">
                      <a:alpha val="0"/>
                    </a:schemeClr>
                  </a:solidFill>
                </a:ln>
                <a:latin typeface="+mj-lt"/>
              </a:rPr>
              <a:t>분해된 모든 키워드를 정확히 포함한 결과를 반환</a:t>
            </a:r>
            <a:endParaRPr lang="en-US" altLang="ko-KR" sz="1600" dirty="0">
              <a:ln>
                <a:solidFill>
                  <a:schemeClr val="accent1">
                    <a:alpha val="0"/>
                  </a:schemeClr>
                </a:solidFill>
              </a:ln>
              <a:latin typeface="+mj-lt"/>
            </a:endParaRPr>
          </a:p>
          <a:p>
            <a:pPr marL="285750" indent="-285750">
              <a:buFont typeface="Wingdings" panose="05000000000000000000" pitchFamily="2" charset="2"/>
              <a:buChar char="v"/>
            </a:pP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문제점</a:t>
            </a:r>
            <a:r>
              <a:rPr lang="en-US" altLang="ko-KR" sz="1600" dirty="0">
                <a:ln>
                  <a:solidFill>
                    <a:schemeClr val="accent1">
                      <a:alpha val="0"/>
                    </a:schemeClr>
                  </a:solidFill>
                </a:ln>
                <a:latin typeface="+mj-lt"/>
              </a:rPr>
              <a:t>) </a:t>
            </a:r>
            <a:r>
              <a:rPr lang="ko-KR" altLang="en-US" sz="1600" dirty="0">
                <a:ln>
                  <a:solidFill>
                    <a:schemeClr val="accent1">
                      <a:alpha val="0"/>
                    </a:schemeClr>
                  </a:solidFill>
                </a:ln>
                <a:latin typeface="+mj-lt"/>
              </a:rPr>
              <a:t>여러 개의 검색 키워드를 입력 시</a:t>
            </a: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 </a:t>
            </a:r>
            <a:r>
              <a:rPr lang="ko-KR" altLang="en-US" sz="1600" u="sng" dirty="0">
                <a:ln>
                  <a:solidFill>
                    <a:schemeClr val="accent1">
                      <a:alpha val="0"/>
                    </a:schemeClr>
                  </a:solidFill>
                </a:ln>
                <a:latin typeface="+mj-lt"/>
              </a:rPr>
              <a:t>모든 키워드</a:t>
            </a:r>
            <a:r>
              <a:rPr lang="ko-KR" altLang="en-US" sz="1600" dirty="0">
                <a:ln>
                  <a:solidFill>
                    <a:schemeClr val="accent1">
                      <a:alpha val="0"/>
                    </a:schemeClr>
                  </a:solidFill>
                </a:ln>
                <a:latin typeface="+mj-lt"/>
              </a:rPr>
              <a:t>를 가진 데이터가 없다면 검색 결과가 나오지 않음 </a:t>
            </a:r>
            <a:r>
              <a:rPr lang="en-US" altLang="ko-KR" sz="1600" dirty="0">
                <a:ln>
                  <a:solidFill>
                    <a:schemeClr val="accent1">
                      <a:alpha val="0"/>
                    </a:schemeClr>
                  </a:solidFill>
                </a:ln>
                <a:latin typeface="+mj-lt"/>
              </a:rPr>
              <a:t>[</a:t>
            </a:r>
            <a:r>
              <a:rPr lang="ko-KR" altLang="en-US" sz="1600" dirty="0">
                <a:ln>
                  <a:solidFill>
                    <a:schemeClr val="accent1">
                      <a:alpha val="0"/>
                    </a:schemeClr>
                  </a:solidFill>
                </a:ln>
                <a:latin typeface="+mj-lt"/>
              </a:rPr>
              <a:t>그림 </a:t>
            </a:r>
            <a:r>
              <a:rPr lang="en-US" altLang="ko-KR" sz="1600" dirty="0">
                <a:ln>
                  <a:solidFill>
                    <a:schemeClr val="accent1">
                      <a:alpha val="0"/>
                    </a:schemeClr>
                  </a:solidFill>
                </a:ln>
                <a:latin typeface="+mj-lt"/>
              </a:rPr>
              <a:t>4]</a:t>
            </a:r>
          </a:p>
          <a:p>
            <a:pPr marL="285750" indent="-285750">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개선 필요성</a:t>
            </a:r>
            <a:r>
              <a:rPr lang="en-US" altLang="ko-KR" sz="1600" dirty="0">
                <a:ln>
                  <a:solidFill>
                    <a:schemeClr val="accent1">
                      <a:alpha val="0"/>
                    </a:schemeClr>
                  </a:solidFill>
                </a:ln>
              </a:rPr>
              <a:t>)</a:t>
            </a:r>
            <a:r>
              <a:rPr lang="en-US" altLang="ko-KR" sz="1600" dirty="0">
                <a:ln>
                  <a:solidFill>
                    <a:schemeClr val="accent1">
                      <a:alpha val="0"/>
                    </a:schemeClr>
                  </a:solidFill>
                </a:ln>
                <a:latin typeface="+mj-lt"/>
              </a:rPr>
              <a:t> </a:t>
            </a:r>
            <a:r>
              <a:rPr lang="ko-KR" altLang="en-US" sz="1600" dirty="0">
                <a:ln>
                  <a:solidFill>
                    <a:schemeClr val="accent1">
                      <a:alpha val="0"/>
                    </a:schemeClr>
                  </a:solidFill>
                </a:ln>
                <a:latin typeface="+mj-lt"/>
              </a:rPr>
              <a:t>검색의 유연성이 떨어짐</a:t>
            </a:r>
          </a:p>
        </p:txBody>
      </p:sp>
      <p:sp>
        <p:nvSpPr>
          <p:cNvPr id="30" name="TextBox 29">
            <a:extLst>
              <a:ext uri="{FF2B5EF4-FFF2-40B4-BE49-F238E27FC236}">
                <a16:creationId xmlns:a16="http://schemas.microsoft.com/office/drawing/2014/main" id="{721512E0-E5F0-E37C-B284-5EB8BBC9BDA6}"/>
              </a:ext>
            </a:extLst>
          </p:cNvPr>
          <p:cNvSpPr txBox="1"/>
          <p:nvPr/>
        </p:nvSpPr>
        <p:spPr>
          <a:xfrm>
            <a:off x="3612701" y="5929765"/>
            <a:ext cx="5449569" cy="738664"/>
          </a:xfrm>
          <a:prstGeom prst="rect">
            <a:avLst/>
          </a:prstGeom>
          <a:noFill/>
        </p:spPr>
        <p:txBody>
          <a:bodyPr wrap="square">
            <a:spAutoFit/>
          </a:bodyPr>
          <a:lstStyle/>
          <a:p>
            <a:r>
              <a:rPr lang="en-US" altLang="ko-KR" sz="1400" dirty="0">
                <a:ln>
                  <a:solidFill>
                    <a:schemeClr val="accent1">
                      <a:alpha val="0"/>
                    </a:schemeClr>
                  </a:solidFill>
                </a:ln>
                <a:latin typeface="+mj-lt"/>
              </a:rPr>
              <a:t>[</a:t>
            </a:r>
            <a:r>
              <a:rPr lang="ko-KR" altLang="en-US" sz="1400" dirty="0">
                <a:ln>
                  <a:solidFill>
                    <a:schemeClr val="accent1">
                      <a:alpha val="0"/>
                    </a:schemeClr>
                  </a:solidFill>
                </a:ln>
                <a:latin typeface="+mj-lt"/>
              </a:rPr>
              <a:t>그림 </a:t>
            </a:r>
            <a:r>
              <a:rPr lang="en-US" altLang="ko-KR" sz="1400" dirty="0">
                <a:ln>
                  <a:solidFill>
                    <a:schemeClr val="accent1">
                      <a:alpha val="0"/>
                    </a:schemeClr>
                  </a:solidFill>
                </a:ln>
                <a:latin typeface="+mj-lt"/>
              </a:rPr>
              <a:t>4] </a:t>
            </a:r>
            <a:r>
              <a:rPr lang="ko-KR" altLang="en-US" sz="1400" dirty="0">
                <a:ln>
                  <a:solidFill>
                    <a:schemeClr val="accent1">
                      <a:alpha val="0"/>
                    </a:schemeClr>
                  </a:solidFill>
                </a:ln>
                <a:latin typeface="+mj-lt"/>
              </a:rPr>
              <a:t>검색 키워드와 정확히 일치하는 결과 예시</a:t>
            </a:r>
            <a:endParaRPr lang="en-US" altLang="ko-KR" sz="1400" dirty="0">
              <a:ln>
                <a:solidFill>
                  <a:schemeClr val="accent1">
                    <a:alpha val="0"/>
                  </a:schemeClr>
                </a:solidFill>
              </a:ln>
              <a:latin typeface="+mj-lt"/>
            </a:endParaRPr>
          </a:p>
          <a:p>
            <a:r>
              <a:rPr lang="en-US" altLang="ko-KR" sz="1400" dirty="0">
                <a:ln>
                  <a:solidFill>
                    <a:schemeClr val="accent1">
                      <a:alpha val="0"/>
                    </a:schemeClr>
                  </a:solidFill>
                </a:ln>
                <a:latin typeface="+mj-lt"/>
              </a:rPr>
              <a:t>(</a:t>
            </a:r>
            <a:r>
              <a:rPr lang="ko-KR" altLang="en-US" sz="1400" dirty="0">
                <a:ln>
                  <a:solidFill>
                    <a:schemeClr val="accent1">
                      <a:alpha val="0"/>
                    </a:schemeClr>
                  </a:solidFill>
                </a:ln>
                <a:latin typeface="+mj-lt"/>
              </a:rPr>
              <a:t>위</a:t>
            </a:r>
            <a:r>
              <a:rPr lang="en-US" altLang="ko-KR" sz="1400" dirty="0">
                <a:ln>
                  <a:solidFill>
                    <a:schemeClr val="accent1">
                      <a:alpha val="0"/>
                    </a:schemeClr>
                  </a:solidFill>
                </a:ln>
                <a:latin typeface="+mj-lt"/>
              </a:rPr>
              <a:t>) ‘</a:t>
            </a:r>
            <a:r>
              <a:rPr lang="ko-KR" altLang="en-US" sz="1400" dirty="0">
                <a:ln>
                  <a:solidFill>
                    <a:schemeClr val="accent1">
                      <a:alpha val="0"/>
                    </a:schemeClr>
                  </a:solidFill>
                </a:ln>
                <a:latin typeface="+mj-lt"/>
              </a:rPr>
              <a:t>지능형’</a:t>
            </a:r>
            <a:r>
              <a:rPr lang="en-US" altLang="ko-KR" sz="1400" dirty="0">
                <a:ln>
                  <a:solidFill>
                    <a:schemeClr val="accent1">
                      <a:alpha val="0"/>
                    </a:schemeClr>
                  </a:solidFill>
                </a:ln>
                <a:latin typeface="+mj-lt"/>
              </a:rPr>
              <a:t>, ‘</a:t>
            </a:r>
            <a:r>
              <a:rPr lang="ko-KR" altLang="en-US" sz="1400" dirty="0">
                <a:ln>
                  <a:solidFill>
                    <a:schemeClr val="accent1">
                      <a:alpha val="0"/>
                    </a:schemeClr>
                  </a:solidFill>
                </a:ln>
                <a:latin typeface="+mj-lt"/>
              </a:rPr>
              <a:t>지능형 모델’</a:t>
            </a:r>
            <a:r>
              <a:rPr lang="en-US" altLang="ko-KR" sz="1400" dirty="0">
                <a:ln>
                  <a:solidFill>
                    <a:schemeClr val="accent1">
                      <a:alpha val="0"/>
                    </a:schemeClr>
                  </a:solidFill>
                </a:ln>
                <a:latin typeface="+mj-lt"/>
              </a:rPr>
              <a:t>, ‘</a:t>
            </a:r>
            <a:r>
              <a:rPr lang="ko-KR" altLang="en-US" sz="1400" dirty="0">
                <a:ln>
                  <a:solidFill>
                    <a:schemeClr val="accent1">
                      <a:alpha val="0"/>
                    </a:schemeClr>
                  </a:solidFill>
                </a:ln>
                <a:latin typeface="+mj-lt"/>
              </a:rPr>
              <a:t>지능형 </a:t>
            </a:r>
            <a:r>
              <a:rPr lang="ko-KR" altLang="en-US" sz="1400" dirty="0" err="1">
                <a:ln>
                  <a:solidFill>
                    <a:schemeClr val="accent1">
                      <a:alpha val="0"/>
                    </a:schemeClr>
                  </a:solidFill>
                </a:ln>
                <a:latin typeface="+mj-lt"/>
              </a:rPr>
              <a:t>개발’의</a:t>
            </a:r>
            <a:r>
              <a:rPr lang="ko-KR" altLang="en-US" sz="1400" dirty="0">
                <a:ln>
                  <a:solidFill>
                    <a:schemeClr val="accent1">
                      <a:alpha val="0"/>
                    </a:schemeClr>
                  </a:solidFill>
                </a:ln>
                <a:latin typeface="+mj-lt"/>
              </a:rPr>
              <a:t> 키워드 검색 결과</a:t>
            </a:r>
            <a:endParaRPr lang="en-US" altLang="ko-KR" sz="1400" dirty="0">
              <a:ln>
                <a:solidFill>
                  <a:schemeClr val="accent1">
                    <a:alpha val="0"/>
                  </a:schemeClr>
                </a:solidFill>
              </a:ln>
              <a:latin typeface="+mj-lt"/>
            </a:endParaRPr>
          </a:p>
          <a:p>
            <a:r>
              <a:rPr lang="en-US" altLang="ko-KR" sz="1400" dirty="0">
                <a:ln>
                  <a:solidFill>
                    <a:schemeClr val="accent1">
                      <a:alpha val="0"/>
                    </a:schemeClr>
                  </a:solidFill>
                </a:ln>
                <a:latin typeface="+mj-lt"/>
              </a:rPr>
              <a:t>(</a:t>
            </a:r>
            <a:r>
              <a:rPr lang="ko-KR" altLang="en-US" sz="1400" dirty="0">
                <a:ln>
                  <a:solidFill>
                    <a:schemeClr val="accent1">
                      <a:alpha val="0"/>
                    </a:schemeClr>
                  </a:solidFill>
                </a:ln>
                <a:latin typeface="+mj-lt"/>
              </a:rPr>
              <a:t>아래</a:t>
            </a:r>
            <a:r>
              <a:rPr lang="en-US" altLang="ko-KR" sz="1400" dirty="0">
                <a:ln>
                  <a:solidFill>
                    <a:schemeClr val="accent1">
                      <a:alpha val="0"/>
                    </a:schemeClr>
                  </a:solidFill>
                </a:ln>
                <a:latin typeface="+mj-lt"/>
              </a:rPr>
              <a:t>) ‘</a:t>
            </a:r>
            <a:r>
              <a:rPr lang="ko-KR" altLang="en-US" sz="1400" dirty="0">
                <a:ln>
                  <a:solidFill>
                    <a:schemeClr val="accent1">
                      <a:alpha val="0"/>
                    </a:schemeClr>
                  </a:solidFill>
                </a:ln>
                <a:latin typeface="+mj-lt"/>
              </a:rPr>
              <a:t>딥러닝’</a:t>
            </a:r>
            <a:r>
              <a:rPr lang="en-US" altLang="ko-KR" sz="1400" dirty="0">
                <a:ln>
                  <a:solidFill>
                    <a:schemeClr val="accent1">
                      <a:alpha val="0"/>
                    </a:schemeClr>
                  </a:solidFill>
                </a:ln>
                <a:latin typeface="+mj-lt"/>
              </a:rPr>
              <a:t>, ‘</a:t>
            </a:r>
            <a:r>
              <a:rPr lang="ko-KR" altLang="en-US" sz="1400" dirty="0">
                <a:ln>
                  <a:solidFill>
                    <a:schemeClr val="accent1">
                      <a:alpha val="0"/>
                    </a:schemeClr>
                  </a:solidFill>
                </a:ln>
                <a:latin typeface="+mj-lt"/>
              </a:rPr>
              <a:t>공간’</a:t>
            </a:r>
            <a:r>
              <a:rPr lang="en-US" altLang="ko-KR" sz="1400" dirty="0">
                <a:ln>
                  <a:solidFill>
                    <a:schemeClr val="accent1">
                      <a:alpha val="0"/>
                    </a:schemeClr>
                  </a:solidFill>
                </a:ln>
                <a:latin typeface="+mj-lt"/>
              </a:rPr>
              <a:t>, ‘</a:t>
            </a:r>
            <a:r>
              <a:rPr lang="ko-KR" altLang="en-US" sz="1400" dirty="0">
                <a:ln>
                  <a:solidFill>
                    <a:schemeClr val="accent1">
                      <a:alpha val="0"/>
                    </a:schemeClr>
                  </a:solidFill>
                </a:ln>
                <a:latin typeface="+mj-lt"/>
              </a:rPr>
              <a:t>딥러닝 </a:t>
            </a:r>
            <a:r>
              <a:rPr lang="ko-KR" altLang="en-US" sz="1400" dirty="0" err="1">
                <a:ln>
                  <a:solidFill>
                    <a:schemeClr val="accent1">
                      <a:alpha val="0"/>
                    </a:schemeClr>
                  </a:solidFill>
                </a:ln>
                <a:latin typeface="+mj-lt"/>
              </a:rPr>
              <a:t>공간’의</a:t>
            </a:r>
            <a:r>
              <a:rPr lang="ko-KR" altLang="en-US" sz="1400" dirty="0">
                <a:ln>
                  <a:solidFill>
                    <a:schemeClr val="accent1">
                      <a:alpha val="0"/>
                    </a:schemeClr>
                  </a:solidFill>
                </a:ln>
                <a:latin typeface="+mj-lt"/>
              </a:rPr>
              <a:t> 키워드 검색 결과</a:t>
            </a:r>
          </a:p>
        </p:txBody>
      </p:sp>
      <p:sp>
        <p:nvSpPr>
          <p:cNvPr id="2" name="TextBox 1">
            <a:extLst>
              <a:ext uri="{FF2B5EF4-FFF2-40B4-BE49-F238E27FC236}">
                <a16:creationId xmlns:a16="http://schemas.microsoft.com/office/drawing/2014/main" id="{AAB989DA-DA7D-60D4-05F0-B7C69C6E5699}"/>
              </a:ext>
            </a:extLst>
          </p:cNvPr>
          <p:cNvSpPr txBox="1"/>
          <p:nvPr/>
        </p:nvSpPr>
        <p:spPr>
          <a:xfrm>
            <a:off x="60058" y="163200"/>
            <a:ext cx="6418745" cy="461665"/>
          </a:xfrm>
          <a:prstGeom prst="rect">
            <a:avLst/>
          </a:prstGeom>
          <a:noFill/>
        </p:spPr>
        <p:txBody>
          <a:bodyPr wrap="none" rtlCol="0">
            <a:spAutoFit/>
          </a:bodyPr>
          <a:lstStyle/>
          <a:p>
            <a:r>
              <a:rPr lang="en-US" altLang="ko-KR" sz="2400" b="1" dirty="0">
                <a:ln>
                  <a:solidFill>
                    <a:schemeClr val="accent1">
                      <a:alpha val="0"/>
                    </a:schemeClr>
                  </a:solidFill>
                </a:ln>
                <a:latin typeface="+mj-lt"/>
              </a:rPr>
              <a:t>2. </a:t>
            </a:r>
            <a:r>
              <a:rPr lang="ko-KR" altLang="en-US" sz="2400" b="1" dirty="0">
                <a:ln>
                  <a:solidFill>
                    <a:schemeClr val="accent1">
                      <a:alpha val="0"/>
                    </a:schemeClr>
                  </a:solidFill>
                </a:ln>
                <a:latin typeface="+mj-lt"/>
              </a:rPr>
              <a:t>연구자 데이터베이스 검색시스템의 </a:t>
            </a:r>
            <a:r>
              <a:rPr lang="ko-KR" altLang="en-US" sz="2400" b="1" dirty="0" err="1">
                <a:ln>
                  <a:solidFill>
                    <a:schemeClr val="accent1">
                      <a:alpha val="0"/>
                    </a:schemeClr>
                  </a:solidFill>
                </a:ln>
                <a:latin typeface="+mj-lt"/>
              </a:rPr>
              <a:t>제한점</a:t>
            </a:r>
            <a:endParaRPr lang="ko-KR" altLang="en-US" sz="2400" b="1" dirty="0">
              <a:ln>
                <a:solidFill>
                  <a:schemeClr val="accent1">
                    <a:alpha val="0"/>
                  </a:schemeClr>
                </a:solidFill>
              </a:ln>
              <a:latin typeface="+mj-lt"/>
            </a:endParaRPr>
          </a:p>
        </p:txBody>
      </p:sp>
      <p:cxnSp>
        <p:nvCxnSpPr>
          <p:cNvPr id="3" name="직선 연결선 2">
            <a:extLst>
              <a:ext uri="{FF2B5EF4-FFF2-40B4-BE49-F238E27FC236}">
                <a16:creationId xmlns:a16="http://schemas.microsoft.com/office/drawing/2014/main" id="{9C3B42FB-4512-C4BB-F0CA-C4F9788A499E}"/>
              </a:ext>
            </a:extLst>
          </p:cNvPr>
          <p:cNvCxnSpPr>
            <a:cxnSpLocks/>
            <a:stCxn id="2" idx="3"/>
          </p:cNvCxnSpPr>
          <p:nvPr/>
        </p:nvCxnSpPr>
        <p:spPr>
          <a:xfrm flipV="1">
            <a:off x="6478803" y="389121"/>
            <a:ext cx="5752627"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C9A136F-F8D6-FDD6-DA00-0FEE57D854BC}"/>
              </a:ext>
            </a:extLst>
          </p:cNvPr>
          <p:cNvSpPr txBox="1"/>
          <p:nvPr/>
        </p:nvSpPr>
        <p:spPr>
          <a:xfrm>
            <a:off x="-27028" y="750826"/>
            <a:ext cx="6364514" cy="369332"/>
          </a:xfrm>
          <a:prstGeom prst="rect">
            <a:avLst/>
          </a:prstGeom>
          <a:solidFill>
            <a:schemeClr val="bg1">
              <a:lumMod val="85000"/>
            </a:schemeClr>
          </a:solidFill>
        </p:spPr>
        <p:txBody>
          <a:bodyPr wrap="square">
            <a:spAutoFit/>
          </a:bodyPr>
          <a:lstStyle/>
          <a:p>
            <a:r>
              <a:rPr lang="en-US" altLang="ko-KR" dirty="0">
                <a:ln>
                  <a:solidFill>
                    <a:schemeClr val="accent1">
                      <a:alpha val="0"/>
                    </a:schemeClr>
                  </a:solidFill>
                </a:ln>
                <a:latin typeface="+mj-lt"/>
              </a:rPr>
              <a:t>  2-1. </a:t>
            </a:r>
            <a:r>
              <a:rPr lang="ko-KR" altLang="en-US" dirty="0">
                <a:ln>
                  <a:solidFill>
                    <a:schemeClr val="accent1">
                      <a:alpha val="0"/>
                    </a:schemeClr>
                  </a:solidFill>
                </a:ln>
                <a:latin typeface="+mj-lt"/>
              </a:rPr>
              <a:t>키워드 검색 시 정확한 일치 </a:t>
            </a:r>
            <a:r>
              <a:rPr lang="en-US" altLang="ko-KR" dirty="0">
                <a:ln>
                  <a:solidFill>
                    <a:schemeClr val="accent1">
                      <a:alpha val="0"/>
                    </a:schemeClr>
                  </a:solidFill>
                </a:ln>
                <a:latin typeface="+mj-lt"/>
              </a:rPr>
              <a:t>(exact match) </a:t>
            </a:r>
            <a:r>
              <a:rPr lang="ko-KR" altLang="en-US" dirty="0">
                <a:ln>
                  <a:solidFill>
                    <a:schemeClr val="accent1">
                      <a:alpha val="0"/>
                    </a:schemeClr>
                  </a:solidFill>
                </a:ln>
                <a:latin typeface="+mj-lt"/>
              </a:rPr>
              <a:t>결과 반환</a:t>
            </a:r>
          </a:p>
        </p:txBody>
      </p:sp>
    </p:spTree>
    <p:extLst>
      <p:ext uri="{BB962C8B-B14F-4D97-AF65-F5344CB8AC3E}">
        <p14:creationId xmlns:p14="http://schemas.microsoft.com/office/powerpoint/2010/main" val="3420190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표 8">
            <a:extLst>
              <a:ext uri="{FF2B5EF4-FFF2-40B4-BE49-F238E27FC236}">
                <a16:creationId xmlns:a16="http://schemas.microsoft.com/office/drawing/2014/main" id="{32F9991F-5F1B-5B81-E302-830E653E260F}"/>
              </a:ext>
            </a:extLst>
          </p:cNvPr>
          <p:cNvGraphicFramePr>
            <a:graphicFrameLocks noGrp="1"/>
          </p:cNvGraphicFramePr>
          <p:nvPr>
            <p:extLst>
              <p:ext uri="{D42A27DB-BD31-4B8C-83A1-F6EECF244321}">
                <p14:modId xmlns:p14="http://schemas.microsoft.com/office/powerpoint/2010/main" val="3864759549"/>
              </p:ext>
            </p:extLst>
          </p:nvPr>
        </p:nvGraphicFramePr>
        <p:xfrm>
          <a:off x="298450" y="3680023"/>
          <a:ext cx="4320000" cy="1730886"/>
        </p:xfrm>
        <a:graphic>
          <a:graphicData uri="http://schemas.openxmlformats.org/drawingml/2006/table">
            <a:tbl>
              <a:tblPr/>
              <a:tblGrid>
                <a:gridCol w="2016000">
                  <a:extLst>
                    <a:ext uri="{9D8B030D-6E8A-4147-A177-3AD203B41FA5}">
                      <a16:colId xmlns:a16="http://schemas.microsoft.com/office/drawing/2014/main" val="2999795513"/>
                    </a:ext>
                  </a:extLst>
                </a:gridCol>
                <a:gridCol w="2304000">
                  <a:extLst>
                    <a:ext uri="{9D8B030D-6E8A-4147-A177-3AD203B41FA5}">
                      <a16:colId xmlns:a16="http://schemas.microsoft.com/office/drawing/2014/main" val="3387073700"/>
                    </a:ext>
                  </a:extLst>
                </a:gridCol>
              </a:tblGrid>
              <a:tr h="283337">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기계정보공학과</a:t>
                      </a:r>
                      <a:endParaRPr lang="ko-KR" altLang="en-US" sz="105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기계</a:t>
                      </a:r>
                      <a:r>
                        <a:rPr lang="en-US" altLang="ko-KR" sz="1200" kern="0" spc="0" dirty="0">
                          <a:ln>
                            <a:solidFill>
                              <a:schemeClr val="tx1">
                                <a:alpha val="0"/>
                              </a:schemeClr>
                            </a:solidFill>
                          </a:ln>
                          <a:solidFill>
                            <a:srgbClr val="000000"/>
                          </a:solidFill>
                          <a:effectLst/>
                          <a:latin typeface="+mj-ea"/>
                          <a:ea typeface="+mj-ea"/>
                        </a:rPr>
                        <a:t>+</a:t>
                      </a:r>
                      <a:r>
                        <a:rPr lang="ko-KR" altLang="en-US" sz="1200" kern="0" spc="0" dirty="0">
                          <a:ln>
                            <a:solidFill>
                              <a:schemeClr val="tx1">
                                <a:alpha val="0"/>
                              </a:schemeClr>
                            </a:solidFill>
                          </a:ln>
                          <a:solidFill>
                            <a:srgbClr val="000000"/>
                          </a:solidFill>
                          <a:effectLst/>
                          <a:latin typeface="+mj-ea"/>
                          <a:ea typeface="+mj-ea"/>
                        </a:rPr>
                        <a:t>정보</a:t>
                      </a:r>
                      <a:r>
                        <a:rPr lang="en-US" altLang="ko-KR" sz="1200" kern="0" spc="0" dirty="0">
                          <a:ln>
                            <a:solidFill>
                              <a:schemeClr val="tx1">
                                <a:alpha val="0"/>
                              </a:schemeClr>
                            </a:solidFill>
                          </a:ln>
                          <a:solidFill>
                            <a:srgbClr val="000000"/>
                          </a:solidFill>
                          <a:effectLst/>
                          <a:latin typeface="+mj-ea"/>
                          <a:ea typeface="+mj-ea"/>
                        </a:rPr>
                        <a:t>+</a:t>
                      </a:r>
                      <a:r>
                        <a:rPr lang="ko-KR" altLang="en-US" sz="1200" kern="0" spc="0" dirty="0">
                          <a:ln>
                            <a:solidFill>
                              <a:schemeClr val="tx1">
                                <a:alpha val="0"/>
                              </a:schemeClr>
                            </a:solidFill>
                          </a:ln>
                          <a:solidFill>
                            <a:srgbClr val="000000"/>
                          </a:solidFill>
                          <a:effectLst/>
                          <a:latin typeface="+mj-ea"/>
                          <a:ea typeface="+mj-ea"/>
                        </a:rPr>
                        <a:t>공학과</a:t>
                      </a:r>
                      <a:endParaRPr lang="ko-KR" altLang="en-US" sz="105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2399434"/>
                  </a:ext>
                </a:extLst>
              </a:tr>
              <a:tr h="283337">
                <a:tc>
                  <a:txBody>
                    <a:bodyPr/>
                    <a:lstStyle/>
                    <a:p>
                      <a:pPr marL="0" marR="0" indent="0" algn="just" fontAlgn="base" latinLnBrk="1">
                        <a:lnSpc>
                          <a:spcPct val="160000"/>
                        </a:lnSpc>
                        <a:spcBef>
                          <a:spcPts val="0"/>
                        </a:spcBef>
                        <a:spcAft>
                          <a:spcPts val="0"/>
                        </a:spcAft>
                      </a:pPr>
                      <a:r>
                        <a:rPr lang="ko-KR" altLang="en-US" sz="1200" kern="0" spc="0" dirty="0" err="1">
                          <a:ln>
                            <a:solidFill>
                              <a:schemeClr val="tx1">
                                <a:alpha val="0"/>
                              </a:schemeClr>
                            </a:solidFill>
                          </a:ln>
                          <a:solidFill>
                            <a:srgbClr val="000000"/>
                          </a:solidFill>
                          <a:effectLst/>
                          <a:latin typeface="+mj-ea"/>
                          <a:ea typeface="+mj-ea"/>
                        </a:rPr>
                        <a:t>도시빅데이터융합학과</a:t>
                      </a:r>
                      <a:endParaRPr lang="ko-KR" altLang="en-US" sz="105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a:txBody>
                    <a:bodyPr/>
                    <a:lstStyle/>
                    <a:p>
                      <a:pPr marL="0" marR="0" indent="0" algn="just" fontAlgn="base" latinLnBrk="1">
                        <a:lnSpc>
                          <a:spcPct val="160000"/>
                        </a:lnSpc>
                        <a:spcBef>
                          <a:spcPts val="0"/>
                        </a:spcBef>
                        <a:spcAft>
                          <a:spcPts val="0"/>
                        </a:spcAft>
                      </a:pPr>
                      <a:r>
                        <a:rPr lang="ko-KR" altLang="en-US" sz="1200" kern="0" spc="0">
                          <a:ln>
                            <a:solidFill>
                              <a:schemeClr val="tx1">
                                <a:alpha val="0"/>
                              </a:schemeClr>
                            </a:solidFill>
                          </a:ln>
                          <a:solidFill>
                            <a:srgbClr val="000000"/>
                          </a:solidFill>
                          <a:effectLst/>
                          <a:latin typeface="+mj-ea"/>
                          <a:ea typeface="+mj-ea"/>
                        </a:rPr>
                        <a:t>도시</a:t>
                      </a:r>
                      <a:r>
                        <a:rPr lang="en-US" altLang="ko-KR" sz="1200" kern="0" spc="0">
                          <a:ln>
                            <a:solidFill>
                              <a:schemeClr val="tx1">
                                <a:alpha val="0"/>
                              </a:schemeClr>
                            </a:solidFill>
                          </a:ln>
                          <a:solidFill>
                            <a:srgbClr val="000000"/>
                          </a:solidFill>
                          <a:effectLst/>
                          <a:latin typeface="+mj-ea"/>
                          <a:ea typeface="+mj-ea"/>
                        </a:rPr>
                        <a:t>+</a:t>
                      </a:r>
                      <a:r>
                        <a:rPr lang="ko-KR" altLang="en-US" sz="1200" kern="0" spc="0">
                          <a:ln>
                            <a:solidFill>
                              <a:schemeClr val="tx1">
                                <a:alpha val="0"/>
                              </a:schemeClr>
                            </a:solidFill>
                          </a:ln>
                          <a:solidFill>
                            <a:srgbClr val="000000"/>
                          </a:solidFill>
                          <a:effectLst/>
                          <a:latin typeface="+mj-ea"/>
                          <a:ea typeface="+mj-ea"/>
                        </a:rPr>
                        <a:t>빅</a:t>
                      </a:r>
                      <a:r>
                        <a:rPr lang="en-US" altLang="ko-KR" sz="1200" kern="0" spc="0">
                          <a:ln>
                            <a:solidFill>
                              <a:schemeClr val="tx1">
                                <a:alpha val="0"/>
                              </a:schemeClr>
                            </a:solidFill>
                          </a:ln>
                          <a:solidFill>
                            <a:srgbClr val="000000"/>
                          </a:solidFill>
                          <a:effectLst/>
                          <a:latin typeface="+mj-ea"/>
                          <a:ea typeface="+mj-ea"/>
                        </a:rPr>
                        <a:t>+</a:t>
                      </a:r>
                      <a:r>
                        <a:rPr lang="ko-KR" altLang="en-US" sz="1200" kern="0" spc="0">
                          <a:ln>
                            <a:solidFill>
                              <a:schemeClr val="tx1">
                                <a:alpha val="0"/>
                              </a:schemeClr>
                            </a:solidFill>
                          </a:ln>
                          <a:solidFill>
                            <a:srgbClr val="000000"/>
                          </a:solidFill>
                          <a:effectLst/>
                          <a:latin typeface="+mj-ea"/>
                          <a:ea typeface="+mj-ea"/>
                        </a:rPr>
                        <a:t>데이터</a:t>
                      </a:r>
                      <a:r>
                        <a:rPr lang="en-US" altLang="ko-KR" sz="1200" kern="0" spc="0">
                          <a:ln>
                            <a:solidFill>
                              <a:schemeClr val="tx1">
                                <a:alpha val="0"/>
                              </a:schemeClr>
                            </a:solidFill>
                          </a:ln>
                          <a:solidFill>
                            <a:srgbClr val="000000"/>
                          </a:solidFill>
                          <a:effectLst/>
                          <a:latin typeface="+mj-ea"/>
                          <a:ea typeface="+mj-ea"/>
                        </a:rPr>
                        <a:t>+</a:t>
                      </a:r>
                      <a:r>
                        <a:rPr lang="ko-KR" altLang="en-US" sz="1200" kern="0" spc="0">
                          <a:ln>
                            <a:solidFill>
                              <a:schemeClr val="tx1">
                                <a:alpha val="0"/>
                              </a:schemeClr>
                            </a:solidFill>
                          </a:ln>
                          <a:solidFill>
                            <a:srgbClr val="000000"/>
                          </a:solidFill>
                          <a:effectLst/>
                          <a:latin typeface="+mj-ea"/>
                          <a:ea typeface="+mj-ea"/>
                        </a:rPr>
                        <a:t>융합</a:t>
                      </a:r>
                      <a:r>
                        <a:rPr lang="en-US" altLang="ko-KR" sz="1200" kern="0" spc="0">
                          <a:ln>
                            <a:solidFill>
                              <a:schemeClr val="tx1">
                                <a:alpha val="0"/>
                              </a:schemeClr>
                            </a:solidFill>
                          </a:ln>
                          <a:solidFill>
                            <a:srgbClr val="000000"/>
                          </a:solidFill>
                          <a:effectLst/>
                          <a:latin typeface="+mj-ea"/>
                          <a:ea typeface="+mj-ea"/>
                        </a:rPr>
                        <a:t>+</a:t>
                      </a:r>
                      <a:r>
                        <a:rPr lang="ko-KR" altLang="en-US" sz="1200" kern="0" spc="0">
                          <a:ln>
                            <a:solidFill>
                              <a:schemeClr val="tx1">
                                <a:alpha val="0"/>
                              </a:schemeClr>
                            </a:solidFill>
                          </a:ln>
                          <a:solidFill>
                            <a:srgbClr val="000000"/>
                          </a:solidFill>
                          <a:effectLst/>
                          <a:latin typeface="+mj-ea"/>
                          <a:ea typeface="+mj-ea"/>
                        </a:rPr>
                        <a:t>학과</a:t>
                      </a:r>
                      <a:endParaRPr lang="ko-KR" altLang="en-US" sz="1050" kern="0" spc="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51195562"/>
                  </a:ext>
                </a:extLst>
              </a:tr>
              <a:tr h="283337">
                <a:tc>
                  <a:txBody>
                    <a:bodyPr/>
                    <a:lstStyle/>
                    <a:p>
                      <a:pPr marL="0" marR="0" indent="0" algn="just" fontAlgn="base" latinLnBrk="1">
                        <a:lnSpc>
                          <a:spcPct val="160000"/>
                        </a:lnSpc>
                        <a:spcBef>
                          <a:spcPts val="0"/>
                        </a:spcBef>
                        <a:spcAft>
                          <a:spcPts val="0"/>
                        </a:spcAft>
                      </a:pPr>
                      <a:r>
                        <a:rPr lang="ko-KR" altLang="en-US" sz="1200" kern="0" spc="0">
                          <a:ln>
                            <a:solidFill>
                              <a:schemeClr val="tx1">
                                <a:alpha val="0"/>
                              </a:schemeClr>
                            </a:solidFill>
                          </a:ln>
                          <a:solidFill>
                            <a:srgbClr val="000000"/>
                          </a:solidFill>
                          <a:effectLst/>
                          <a:latin typeface="+mj-ea"/>
                          <a:ea typeface="+mj-ea"/>
                        </a:rPr>
                        <a:t>응집물질물리이론</a:t>
                      </a:r>
                      <a:endParaRPr lang="ko-KR" altLang="en-US" sz="1050" kern="0" spc="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응집</a:t>
                      </a:r>
                      <a:r>
                        <a:rPr lang="en-US" altLang="ko-KR" sz="1200" kern="0" spc="0" dirty="0">
                          <a:ln>
                            <a:solidFill>
                              <a:schemeClr val="tx1">
                                <a:alpha val="0"/>
                              </a:schemeClr>
                            </a:solidFill>
                          </a:ln>
                          <a:solidFill>
                            <a:srgbClr val="000000"/>
                          </a:solidFill>
                          <a:effectLst/>
                          <a:latin typeface="+mj-ea"/>
                          <a:ea typeface="+mj-ea"/>
                        </a:rPr>
                        <a:t>+</a:t>
                      </a:r>
                      <a:r>
                        <a:rPr lang="ko-KR" altLang="en-US" sz="1200" kern="0" spc="0" dirty="0">
                          <a:ln>
                            <a:solidFill>
                              <a:schemeClr val="tx1">
                                <a:alpha val="0"/>
                              </a:schemeClr>
                            </a:solidFill>
                          </a:ln>
                          <a:solidFill>
                            <a:srgbClr val="000000"/>
                          </a:solidFill>
                          <a:effectLst/>
                          <a:latin typeface="+mj-ea"/>
                          <a:ea typeface="+mj-ea"/>
                        </a:rPr>
                        <a:t>물질</a:t>
                      </a:r>
                      <a:r>
                        <a:rPr lang="en-US" altLang="ko-KR" sz="1200" kern="0" spc="0" dirty="0">
                          <a:ln>
                            <a:solidFill>
                              <a:schemeClr val="tx1">
                                <a:alpha val="0"/>
                              </a:schemeClr>
                            </a:solidFill>
                          </a:ln>
                          <a:solidFill>
                            <a:srgbClr val="000000"/>
                          </a:solidFill>
                          <a:effectLst/>
                          <a:latin typeface="+mj-ea"/>
                          <a:ea typeface="+mj-ea"/>
                        </a:rPr>
                        <a:t>+</a:t>
                      </a:r>
                      <a:r>
                        <a:rPr lang="ko-KR" altLang="en-US" sz="1200" kern="0" spc="0" dirty="0">
                          <a:ln>
                            <a:solidFill>
                              <a:schemeClr val="tx1">
                                <a:alpha val="0"/>
                              </a:schemeClr>
                            </a:solidFill>
                          </a:ln>
                          <a:solidFill>
                            <a:srgbClr val="000000"/>
                          </a:solidFill>
                          <a:effectLst/>
                          <a:latin typeface="+mj-ea"/>
                          <a:ea typeface="+mj-ea"/>
                        </a:rPr>
                        <a:t>물리</a:t>
                      </a:r>
                      <a:r>
                        <a:rPr lang="en-US" altLang="ko-KR" sz="1200" kern="0" spc="0" dirty="0">
                          <a:ln>
                            <a:solidFill>
                              <a:schemeClr val="tx1">
                                <a:alpha val="0"/>
                              </a:schemeClr>
                            </a:solidFill>
                          </a:ln>
                          <a:solidFill>
                            <a:srgbClr val="000000"/>
                          </a:solidFill>
                          <a:effectLst/>
                          <a:latin typeface="+mj-ea"/>
                          <a:ea typeface="+mj-ea"/>
                        </a:rPr>
                        <a:t>+</a:t>
                      </a:r>
                      <a:r>
                        <a:rPr lang="ko-KR" altLang="en-US" sz="1200" kern="0" spc="0" dirty="0">
                          <a:ln>
                            <a:solidFill>
                              <a:schemeClr val="tx1">
                                <a:alpha val="0"/>
                              </a:schemeClr>
                            </a:solidFill>
                          </a:ln>
                          <a:solidFill>
                            <a:srgbClr val="000000"/>
                          </a:solidFill>
                          <a:effectLst/>
                          <a:latin typeface="+mj-ea"/>
                          <a:ea typeface="+mj-ea"/>
                        </a:rPr>
                        <a:t>이론</a:t>
                      </a:r>
                      <a:endParaRPr lang="ko-KR" altLang="en-US" sz="105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519900"/>
                  </a:ext>
                </a:extLst>
              </a:tr>
              <a:tr h="283337">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채소재배생리</a:t>
                      </a:r>
                      <a:endParaRPr lang="ko-KR" altLang="en-US" sz="105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채소</a:t>
                      </a:r>
                      <a:r>
                        <a:rPr lang="en-US" altLang="ko-KR" sz="1200" kern="0" spc="0" dirty="0">
                          <a:ln>
                            <a:solidFill>
                              <a:schemeClr val="tx1">
                                <a:alpha val="0"/>
                              </a:schemeClr>
                            </a:solidFill>
                          </a:ln>
                          <a:solidFill>
                            <a:srgbClr val="000000"/>
                          </a:solidFill>
                          <a:effectLst/>
                          <a:latin typeface="+mj-ea"/>
                          <a:ea typeface="+mj-ea"/>
                        </a:rPr>
                        <a:t>+</a:t>
                      </a:r>
                      <a:r>
                        <a:rPr lang="ko-KR" altLang="en-US" sz="1200" kern="0" spc="0" dirty="0">
                          <a:ln>
                            <a:solidFill>
                              <a:schemeClr val="tx1">
                                <a:alpha val="0"/>
                              </a:schemeClr>
                            </a:solidFill>
                          </a:ln>
                          <a:solidFill>
                            <a:srgbClr val="000000"/>
                          </a:solidFill>
                          <a:effectLst/>
                          <a:latin typeface="+mj-ea"/>
                          <a:ea typeface="+mj-ea"/>
                        </a:rPr>
                        <a:t>재배</a:t>
                      </a:r>
                      <a:r>
                        <a:rPr lang="en-US" altLang="ko-KR" sz="1200" kern="0" spc="0" dirty="0">
                          <a:ln>
                            <a:solidFill>
                              <a:schemeClr val="tx1">
                                <a:alpha val="0"/>
                              </a:schemeClr>
                            </a:solidFill>
                          </a:ln>
                          <a:solidFill>
                            <a:srgbClr val="000000"/>
                          </a:solidFill>
                          <a:effectLst/>
                          <a:latin typeface="+mj-ea"/>
                          <a:ea typeface="+mj-ea"/>
                        </a:rPr>
                        <a:t>+</a:t>
                      </a:r>
                      <a:r>
                        <a:rPr lang="ko-KR" altLang="en-US" sz="1200" kern="0" spc="0" dirty="0">
                          <a:ln>
                            <a:solidFill>
                              <a:schemeClr val="tx1">
                                <a:alpha val="0"/>
                              </a:schemeClr>
                            </a:solidFill>
                          </a:ln>
                          <a:solidFill>
                            <a:srgbClr val="000000"/>
                          </a:solidFill>
                          <a:effectLst/>
                          <a:latin typeface="+mj-ea"/>
                          <a:ea typeface="+mj-ea"/>
                        </a:rPr>
                        <a:t>생리</a:t>
                      </a:r>
                      <a:endParaRPr lang="ko-KR" altLang="en-US" sz="105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3680925"/>
                  </a:ext>
                </a:extLst>
              </a:tr>
              <a:tr h="283337">
                <a:tc>
                  <a:txBody>
                    <a:bodyPr/>
                    <a:lstStyle/>
                    <a:p>
                      <a:pPr marL="0" marR="0" indent="0" algn="just" fontAlgn="base" latinLnBrk="1">
                        <a:lnSpc>
                          <a:spcPct val="160000"/>
                        </a:lnSpc>
                        <a:spcBef>
                          <a:spcPts val="0"/>
                        </a:spcBef>
                        <a:spcAft>
                          <a:spcPts val="0"/>
                        </a:spcAft>
                      </a:pPr>
                      <a:r>
                        <a:rPr lang="ko-KR" altLang="en-US" sz="1200" kern="0" spc="0">
                          <a:ln>
                            <a:solidFill>
                              <a:schemeClr val="tx1">
                                <a:alpha val="0"/>
                              </a:schemeClr>
                            </a:solidFill>
                          </a:ln>
                          <a:solidFill>
                            <a:srgbClr val="000000"/>
                          </a:solidFill>
                          <a:effectLst/>
                          <a:latin typeface="+mj-ea"/>
                          <a:ea typeface="+mj-ea"/>
                        </a:rPr>
                        <a:t>창조도시공간개발</a:t>
                      </a:r>
                      <a:endParaRPr lang="ko-KR" altLang="en-US" sz="1050" kern="0" spc="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창조</a:t>
                      </a:r>
                      <a:r>
                        <a:rPr lang="en-US" altLang="ko-KR" sz="1200" kern="0" spc="0" dirty="0">
                          <a:ln>
                            <a:solidFill>
                              <a:schemeClr val="tx1">
                                <a:alpha val="0"/>
                              </a:schemeClr>
                            </a:solidFill>
                          </a:ln>
                          <a:solidFill>
                            <a:srgbClr val="000000"/>
                          </a:solidFill>
                          <a:effectLst/>
                          <a:latin typeface="+mj-ea"/>
                          <a:ea typeface="+mj-ea"/>
                        </a:rPr>
                        <a:t>+</a:t>
                      </a:r>
                      <a:r>
                        <a:rPr lang="ko-KR" altLang="en-US" sz="1200" kern="0" spc="0" dirty="0">
                          <a:ln>
                            <a:solidFill>
                              <a:schemeClr val="tx1">
                                <a:alpha val="0"/>
                              </a:schemeClr>
                            </a:solidFill>
                          </a:ln>
                          <a:solidFill>
                            <a:srgbClr val="000000"/>
                          </a:solidFill>
                          <a:effectLst/>
                          <a:latin typeface="+mj-ea"/>
                          <a:ea typeface="+mj-ea"/>
                        </a:rPr>
                        <a:t>도시</a:t>
                      </a:r>
                      <a:r>
                        <a:rPr lang="en-US" altLang="ko-KR" sz="1200" kern="0" spc="0" dirty="0">
                          <a:ln>
                            <a:solidFill>
                              <a:schemeClr val="tx1">
                                <a:alpha val="0"/>
                              </a:schemeClr>
                            </a:solidFill>
                          </a:ln>
                          <a:solidFill>
                            <a:srgbClr val="000000"/>
                          </a:solidFill>
                          <a:effectLst/>
                          <a:latin typeface="+mj-ea"/>
                          <a:ea typeface="+mj-ea"/>
                        </a:rPr>
                        <a:t>+</a:t>
                      </a:r>
                      <a:r>
                        <a:rPr lang="ko-KR" altLang="en-US" sz="1200" kern="0" spc="0" dirty="0">
                          <a:ln>
                            <a:solidFill>
                              <a:schemeClr val="tx1">
                                <a:alpha val="0"/>
                              </a:schemeClr>
                            </a:solidFill>
                          </a:ln>
                          <a:solidFill>
                            <a:srgbClr val="000000"/>
                          </a:solidFill>
                          <a:effectLst/>
                          <a:latin typeface="+mj-ea"/>
                          <a:ea typeface="+mj-ea"/>
                        </a:rPr>
                        <a:t>공간</a:t>
                      </a:r>
                      <a:r>
                        <a:rPr lang="en-US" altLang="ko-KR" sz="1200" kern="0" spc="0" dirty="0">
                          <a:ln>
                            <a:solidFill>
                              <a:schemeClr val="tx1">
                                <a:alpha val="0"/>
                              </a:schemeClr>
                            </a:solidFill>
                          </a:ln>
                          <a:solidFill>
                            <a:srgbClr val="000000"/>
                          </a:solidFill>
                          <a:effectLst/>
                          <a:latin typeface="+mj-ea"/>
                          <a:ea typeface="+mj-ea"/>
                        </a:rPr>
                        <a:t>+</a:t>
                      </a:r>
                      <a:r>
                        <a:rPr lang="ko-KR" altLang="en-US" sz="1200" kern="0" spc="0" dirty="0">
                          <a:ln>
                            <a:solidFill>
                              <a:schemeClr val="tx1">
                                <a:alpha val="0"/>
                              </a:schemeClr>
                            </a:solidFill>
                          </a:ln>
                          <a:solidFill>
                            <a:srgbClr val="000000"/>
                          </a:solidFill>
                          <a:effectLst/>
                          <a:latin typeface="+mj-ea"/>
                          <a:ea typeface="+mj-ea"/>
                        </a:rPr>
                        <a:t>개발</a:t>
                      </a:r>
                      <a:endParaRPr lang="ko-KR" altLang="en-US" sz="105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40306471"/>
                  </a:ext>
                </a:extLst>
              </a:tr>
              <a:tr h="283337">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기계학습</a:t>
                      </a:r>
                      <a:endParaRPr lang="ko-KR" altLang="en-US" sz="105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기계</a:t>
                      </a:r>
                      <a:r>
                        <a:rPr lang="en-US" altLang="ko-KR" sz="1200" kern="0" spc="0" dirty="0">
                          <a:ln>
                            <a:solidFill>
                              <a:schemeClr val="tx1">
                                <a:alpha val="0"/>
                              </a:schemeClr>
                            </a:solidFill>
                          </a:ln>
                          <a:solidFill>
                            <a:srgbClr val="000000"/>
                          </a:solidFill>
                          <a:effectLst/>
                          <a:latin typeface="+mj-ea"/>
                          <a:ea typeface="+mj-ea"/>
                        </a:rPr>
                        <a:t>+</a:t>
                      </a:r>
                      <a:r>
                        <a:rPr lang="ko-KR" altLang="en-US" sz="1200" kern="0" spc="0" dirty="0">
                          <a:ln>
                            <a:solidFill>
                              <a:schemeClr val="tx1">
                                <a:alpha val="0"/>
                              </a:schemeClr>
                            </a:solidFill>
                          </a:ln>
                          <a:solidFill>
                            <a:srgbClr val="000000"/>
                          </a:solidFill>
                          <a:effectLst/>
                          <a:latin typeface="+mj-ea"/>
                          <a:ea typeface="+mj-ea"/>
                        </a:rPr>
                        <a:t>학습</a:t>
                      </a:r>
                      <a:endParaRPr lang="ko-KR" altLang="en-US" sz="105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73131476"/>
                  </a:ext>
                </a:extLst>
              </a:tr>
            </a:tbl>
          </a:graphicData>
        </a:graphic>
      </p:graphicFrame>
      <p:sp>
        <p:nvSpPr>
          <p:cNvPr id="15" name="TextBox 14">
            <a:extLst>
              <a:ext uri="{FF2B5EF4-FFF2-40B4-BE49-F238E27FC236}">
                <a16:creationId xmlns:a16="http://schemas.microsoft.com/office/drawing/2014/main" id="{C969AD38-F87A-684B-20DC-8D442146A0B8}"/>
              </a:ext>
            </a:extLst>
          </p:cNvPr>
          <p:cNvSpPr txBox="1"/>
          <p:nvPr/>
        </p:nvSpPr>
        <p:spPr>
          <a:xfrm>
            <a:off x="381936" y="5448300"/>
            <a:ext cx="4153027" cy="307777"/>
          </a:xfrm>
          <a:prstGeom prst="rect">
            <a:avLst/>
          </a:prstGeom>
          <a:noFill/>
        </p:spPr>
        <p:txBody>
          <a:bodyPr wrap="square">
            <a:spAutoFit/>
          </a:bodyPr>
          <a:lstStyle/>
          <a:p>
            <a:pPr algn="ctr"/>
            <a:r>
              <a:rPr lang="en-US" altLang="ko-KR" sz="1400" dirty="0">
                <a:ln>
                  <a:solidFill>
                    <a:schemeClr val="accent1">
                      <a:alpha val="0"/>
                    </a:schemeClr>
                  </a:solidFill>
                </a:ln>
              </a:rPr>
              <a:t>[</a:t>
            </a:r>
            <a:r>
              <a:rPr lang="ko-KR" altLang="en-US" sz="1400" dirty="0">
                <a:ln>
                  <a:solidFill>
                    <a:schemeClr val="accent1">
                      <a:alpha val="0"/>
                    </a:schemeClr>
                  </a:solidFill>
                </a:ln>
              </a:rPr>
              <a:t>표 </a:t>
            </a:r>
            <a:r>
              <a:rPr lang="en-US" altLang="ko-KR" sz="1400" dirty="0">
                <a:ln>
                  <a:solidFill>
                    <a:schemeClr val="accent1">
                      <a:alpha val="0"/>
                    </a:schemeClr>
                  </a:solidFill>
                </a:ln>
              </a:rPr>
              <a:t>1] </a:t>
            </a:r>
            <a:r>
              <a:rPr lang="ko-KR" altLang="en-US" sz="1400" dirty="0">
                <a:ln>
                  <a:solidFill>
                    <a:schemeClr val="accent1">
                      <a:alpha val="0"/>
                    </a:schemeClr>
                  </a:solidFill>
                </a:ln>
              </a:rPr>
              <a:t>연구자 데이터베이스 내 복합명사의 예시</a:t>
            </a:r>
          </a:p>
        </p:txBody>
      </p:sp>
      <p:pic>
        <p:nvPicPr>
          <p:cNvPr id="16" name="Picture 7">
            <a:extLst>
              <a:ext uri="{FF2B5EF4-FFF2-40B4-BE49-F238E27FC236}">
                <a16:creationId xmlns:a16="http://schemas.microsoft.com/office/drawing/2014/main" id="{9A879D76-D504-D501-FE1E-3E3BEE635F93}"/>
              </a:ext>
            </a:extLst>
          </p:cNvPr>
          <p:cNvPicPr>
            <a:picLocks noChangeAspect="1"/>
          </p:cNvPicPr>
          <p:nvPr/>
        </p:nvPicPr>
        <p:blipFill>
          <a:blip r:embed="rId2"/>
          <a:stretch>
            <a:fillRect/>
          </a:stretch>
        </p:blipFill>
        <p:spPr>
          <a:xfrm>
            <a:off x="4875169" y="3618172"/>
            <a:ext cx="7227931" cy="1880928"/>
          </a:xfrm>
          <a:prstGeom prst="rect">
            <a:avLst/>
          </a:prstGeom>
          <a:noFill/>
          <a:ln>
            <a:noFill/>
          </a:ln>
          <a:effectLst/>
        </p:spPr>
      </p:pic>
      <p:sp>
        <p:nvSpPr>
          <p:cNvPr id="17" name="TextBox 16">
            <a:extLst>
              <a:ext uri="{FF2B5EF4-FFF2-40B4-BE49-F238E27FC236}">
                <a16:creationId xmlns:a16="http://schemas.microsoft.com/office/drawing/2014/main" id="{4D64F0A1-9106-F0FC-9921-65C48EF4B4C4}"/>
              </a:ext>
            </a:extLst>
          </p:cNvPr>
          <p:cNvSpPr txBox="1"/>
          <p:nvPr/>
        </p:nvSpPr>
        <p:spPr>
          <a:xfrm>
            <a:off x="6145381" y="5448300"/>
            <a:ext cx="4687507" cy="307777"/>
          </a:xfrm>
          <a:prstGeom prst="rect">
            <a:avLst/>
          </a:prstGeom>
          <a:noFill/>
        </p:spPr>
        <p:txBody>
          <a:bodyPr wrap="square">
            <a:spAutoFit/>
          </a:bodyPr>
          <a:lstStyle/>
          <a:p>
            <a:r>
              <a:rPr lang="en-US" altLang="ko-KR" sz="1400" dirty="0">
                <a:ln>
                  <a:solidFill>
                    <a:schemeClr val="accent1">
                      <a:alpha val="0"/>
                    </a:schemeClr>
                  </a:solidFill>
                </a:ln>
              </a:rPr>
              <a:t>[</a:t>
            </a:r>
            <a:r>
              <a:rPr lang="ko-KR" altLang="en-US" sz="1400" dirty="0">
                <a:ln>
                  <a:solidFill>
                    <a:schemeClr val="accent1">
                      <a:alpha val="0"/>
                    </a:schemeClr>
                  </a:solidFill>
                </a:ln>
              </a:rPr>
              <a:t>그림 </a:t>
            </a:r>
            <a:r>
              <a:rPr lang="en-US" altLang="ko-KR" sz="1400" dirty="0">
                <a:ln>
                  <a:solidFill>
                    <a:schemeClr val="accent1">
                      <a:alpha val="0"/>
                    </a:schemeClr>
                  </a:solidFill>
                </a:ln>
              </a:rPr>
              <a:t>5] </a:t>
            </a:r>
            <a:r>
              <a:rPr lang="ko-KR" altLang="en-US" sz="1400" dirty="0">
                <a:ln>
                  <a:solidFill>
                    <a:schemeClr val="accent1">
                      <a:alpha val="0"/>
                    </a:schemeClr>
                  </a:solidFill>
                </a:ln>
              </a:rPr>
              <a:t>복합명사 토큰화 기능의 부재 예시</a:t>
            </a:r>
            <a:r>
              <a:rPr lang="en-US" altLang="ko-KR" sz="1400" dirty="0">
                <a:ln>
                  <a:solidFill>
                    <a:schemeClr val="accent1">
                      <a:alpha val="0"/>
                    </a:schemeClr>
                  </a:solidFill>
                </a:ln>
              </a:rPr>
              <a:t>: ‘</a:t>
            </a:r>
            <a:r>
              <a:rPr lang="ko-KR" altLang="en-US" sz="1400" dirty="0">
                <a:ln>
                  <a:solidFill>
                    <a:schemeClr val="accent1">
                      <a:alpha val="0"/>
                    </a:schemeClr>
                  </a:solidFill>
                </a:ln>
              </a:rPr>
              <a:t>기계학습</a:t>
            </a:r>
            <a:r>
              <a:rPr lang="en-US" altLang="ko-KR" sz="1400" dirty="0">
                <a:ln>
                  <a:solidFill>
                    <a:schemeClr val="accent1">
                      <a:alpha val="0"/>
                    </a:schemeClr>
                  </a:solidFill>
                </a:ln>
              </a:rPr>
              <a:t>’</a:t>
            </a:r>
            <a:endParaRPr lang="ko-KR" altLang="en-US" sz="1400" dirty="0">
              <a:ln>
                <a:solidFill>
                  <a:schemeClr val="accent1">
                    <a:alpha val="0"/>
                  </a:schemeClr>
                </a:solidFill>
              </a:ln>
            </a:endParaRPr>
          </a:p>
        </p:txBody>
      </p:sp>
      <p:sp>
        <p:nvSpPr>
          <p:cNvPr id="2" name="TextBox 1">
            <a:extLst>
              <a:ext uri="{FF2B5EF4-FFF2-40B4-BE49-F238E27FC236}">
                <a16:creationId xmlns:a16="http://schemas.microsoft.com/office/drawing/2014/main" id="{A3AF1B2F-EE3F-A0DD-10FA-76B896251B7E}"/>
              </a:ext>
            </a:extLst>
          </p:cNvPr>
          <p:cNvSpPr txBox="1"/>
          <p:nvPr/>
        </p:nvSpPr>
        <p:spPr>
          <a:xfrm>
            <a:off x="298450" y="1256599"/>
            <a:ext cx="11576052" cy="1292662"/>
          </a:xfrm>
          <a:prstGeom prst="rect">
            <a:avLst/>
          </a:prstGeom>
          <a:noFill/>
        </p:spPr>
        <p:txBody>
          <a:bodyPr wrap="square">
            <a:spAutoFit/>
          </a:bodyPr>
          <a:lstStyle/>
          <a:p>
            <a:pPr marL="285750" indent="-285750">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현 상황</a:t>
            </a:r>
            <a:r>
              <a:rPr lang="en-US" altLang="ko-KR" sz="1600" dirty="0">
                <a:ln>
                  <a:solidFill>
                    <a:schemeClr val="accent1">
                      <a:alpha val="0"/>
                    </a:schemeClr>
                  </a:solidFill>
                </a:ln>
              </a:rPr>
              <a:t>) </a:t>
            </a:r>
            <a:r>
              <a:rPr lang="ko-KR" altLang="en-US" sz="1600" dirty="0">
                <a:ln>
                  <a:solidFill>
                    <a:schemeClr val="accent1">
                      <a:alpha val="0"/>
                    </a:schemeClr>
                  </a:solidFill>
                </a:ln>
              </a:rPr>
              <a:t>연구분야에서 사용하는 용어들은 여러 개의 명사가 결합되어 만들어진 단어가 많음 </a:t>
            </a:r>
            <a:r>
              <a:rPr lang="en-US" altLang="ko-KR" sz="1600" dirty="0">
                <a:ln>
                  <a:solidFill>
                    <a:schemeClr val="accent1">
                      <a:alpha val="0"/>
                    </a:schemeClr>
                  </a:solidFill>
                </a:ln>
              </a:rPr>
              <a:t>[</a:t>
            </a:r>
            <a:r>
              <a:rPr lang="ko-KR" altLang="en-US" sz="1600" dirty="0">
                <a:ln>
                  <a:solidFill>
                    <a:schemeClr val="accent1">
                      <a:alpha val="0"/>
                    </a:schemeClr>
                  </a:solidFill>
                </a:ln>
              </a:rPr>
              <a:t>표 </a:t>
            </a:r>
            <a:r>
              <a:rPr lang="en-US" altLang="ko-KR" sz="1600" dirty="0">
                <a:ln>
                  <a:solidFill>
                    <a:schemeClr val="accent1">
                      <a:alpha val="0"/>
                    </a:schemeClr>
                  </a:solidFill>
                </a:ln>
              </a:rPr>
              <a:t>1]</a:t>
            </a:r>
          </a:p>
          <a:p>
            <a:pPr marL="285750" indent="-285750">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문제점</a:t>
            </a:r>
            <a:r>
              <a:rPr lang="en-US" altLang="ko-KR" sz="1600" dirty="0">
                <a:ln>
                  <a:solidFill>
                    <a:schemeClr val="accent1">
                      <a:alpha val="0"/>
                    </a:schemeClr>
                  </a:solidFill>
                </a:ln>
              </a:rPr>
              <a:t>) </a:t>
            </a:r>
            <a:r>
              <a:rPr lang="ko-KR" altLang="en-US" sz="1600" dirty="0" err="1">
                <a:ln>
                  <a:solidFill>
                    <a:schemeClr val="accent1">
                      <a:alpha val="0"/>
                    </a:schemeClr>
                  </a:solidFill>
                </a:ln>
              </a:rPr>
              <a:t>토큰화하지</a:t>
            </a:r>
            <a:r>
              <a:rPr lang="ko-KR" altLang="en-US" sz="1600" dirty="0">
                <a:ln>
                  <a:solidFill>
                    <a:schemeClr val="accent1">
                      <a:alpha val="0"/>
                    </a:schemeClr>
                  </a:solidFill>
                </a:ln>
              </a:rPr>
              <a:t> 못하고 하나의 단일 키워드로 인식함</a:t>
            </a:r>
            <a:endParaRPr lang="en-US" altLang="ko-KR" sz="1600" dirty="0">
              <a:ln>
                <a:solidFill>
                  <a:schemeClr val="accent1">
                    <a:alpha val="0"/>
                  </a:schemeClr>
                </a:solidFill>
              </a:ln>
            </a:endParaRPr>
          </a:p>
          <a:p>
            <a:r>
              <a:rPr lang="en-US" altLang="ko-KR" sz="1400" dirty="0">
                <a:ln>
                  <a:solidFill>
                    <a:schemeClr val="accent1">
                      <a:alpha val="0"/>
                    </a:schemeClr>
                  </a:solidFill>
                </a:ln>
              </a:rPr>
              <a:t>    - '</a:t>
            </a:r>
            <a:r>
              <a:rPr lang="ko-KR" altLang="en-US" sz="1400" dirty="0">
                <a:ln>
                  <a:solidFill>
                    <a:schemeClr val="accent1">
                      <a:alpha val="0"/>
                    </a:schemeClr>
                  </a:solidFill>
                </a:ln>
              </a:rPr>
              <a:t>기계학습</a:t>
            </a:r>
            <a:r>
              <a:rPr lang="en-US" altLang="ko-KR" sz="1400" dirty="0">
                <a:ln>
                  <a:solidFill>
                    <a:schemeClr val="accent1">
                      <a:alpha val="0"/>
                    </a:schemeClr>
                  </a:solidFill>
                </a:ln>
              </a:rPr>
              <a:t>'</a:t>
            </a:r>
            <a:r>
              <a:rPr lang="ko-KR" altLang="en-US" sz="1400" dirty="0">
                <a:ln>
                  <a:solidFill>
                    <a:schemeClr val="accent1">
                      <a:alpha val="0"/>
                    </a:schemeClr>
                  </a:solidFill>
                </a:ln>
              </a:rPr>
              <a:t>은 </a:t>
            </a:r>
            <a:r>
              <a:rPr lang="en-US" altLang="ko-KR" sz="1400" dirty="0">
                <a:ln>
                  <a:solidFill>
                    <a:schemeClr val="accent1">
                      <a:alpha val="0"/>
                    </a:schemeClr>
                  </a:solidFill>
                </a:ln>
              </a:rPr>
              <a:t>'</a:t>
            </a:r>
            <a:r>
              <a:rPr lang="ko-KR" altLang="en-US" sz="1400" dirty="0">
                <a:ln>
                  <a:solidFill>
                    <a:schemeClr val="accent1">
                      <a:alpha val="0"/>
                    </a:schemeClr>
                  </a:solidFill>
                </a:ln>
              </a:rPr>
              <a:t>기계</a:t>
            </a:r>
            <a:r>
              <a:rPr lang="en-US" altLang="ko-KR" sz="1400" dirty="0">
                <a:ln>
                  <a:solidFill>
                    <a:schemeClr val="accent1">
                      <a:alpha val="0"/>
                    </a:schemeClr>
                  </a:solidFill>
                </a:ln>
              </a:rPr>
              <a:t>'</a:t>
            </a:r>
            <a:r>
              <a:rPr lang="ko-KR" altLang="en-US" sz="1400" dirty="0">
                <a:ln>
                  <a:solidFill>
                    <a:schemeClr val="accent1">
                      <a:alpha val="0"/>
                    </a:schemeClr>
                  </a:solidFill>
                </a:ln>
              </a:rPr>
              <a:t>나 </a:t>
            </a:r>
            <a:r>
              <a:rPr lang="en-US" altLang="ko-KR" sz="1400" dirty="0">
                <a:ln>
                  <a:solidFill>
                    <a:schemeClr val="accent1">
                      <a:alpha val="0"/>
                    </a:schemeClr>
                  </a:solidFill>
                </a:ln>
              </a:rPr>
              <a:t>'</a:t>
            </a:r>
            <a:r>
              <a:rPr lang="ko-KR" altLang="en-US" sz="1400" dirty="0">
                <a:ln>
                  <a:solidFill>
                    <a:schemeClr val="accent1">
                      <a:alpha val="0"/>
                    </a:schemeClr>
                  </a:solidFill>
                </a:ln>
              </a:rPr>
              <a:t>학습</a:t>
            </a:r>
            <a:r>
              <a:rPr lang="en-US" altLang="ko-KR" sz="1400" dirty="0">
                <a:ln>
                  <a:solidFill>
                    <a:schemeClr val="accent1">
                      <a:alpha val="0"/>
                    </a:schemeClr>
                  </a:solidFill>
                </a:ln>
              </a:rPr>
              <a:t>'</a:t>
            </a:r>
            <a:r>
              <a:rPr lang="ko-KR" altLang="en-US" sz="1400" dirty="0">
                <a:ln>
                  <a:solidFill>
                    <a:schemeClr val="accent1">
                      <a:alpha val="0"/>
                    </a:schemeClr>
                  </a:solidFill>
                </a:ln>
              </a:rPr>
              <a:t>이라는 개별 키워드로 인식 불가 </a:t>
            </a:r>
            <a:r>
              <a:rPr lang="en-US" altLang="ko-KR" sz="1400" dirty="0">
                <a:ln>
                  <a:solidFill>
                    <a:schemeClr val="accent1">
                      <a:alpha val="0"/>
                    </a:schemeClr>
                  </a:solidFill>
                </a:ln>
              </a:rPr>
              <a:t>&amp; ‘</a:t>
            </a:r>
            <a:r>
              <a:rPr lang="ko-KR" altLang="en-US" sz="1400" dirty="0" err="1">
                <a:ln>
                  <a:solidFill>
                    <a:schemeClr val="accent1">
                      <a:alpha val="0"/>
                    </a:schemeClr>
                  </a:solidFill>
                </a:ln>
              </a:rPr>
              <a:t>기계학습‘을</a:t>
            </a:r>
            <a:r>
              <a:rPr lang="ko-KR" altLang="en-US" sz="1400" dirty="0">
                <a:ln>
                  <a:solidFill>
                    <a:schemeClr val="accent1">
                      <a:alpha val="0"/>
                    </a:schemeClr>
                  </a:solidFill>
                </a:ln>
              </a:rPr>
              <a:t> 정확하게 포함하는 데이터만 검색 </a:t>
            </a:r>
            <a:r>
              <a:rPr lang="en-US" altLang="ko-KR" sz="1400" dirty="0">
                <a:ln>
                  <a:solidFill>
                    <a:schemeClr val="accent1">
                      <a:alpha val="0"/>
                    </a:schemeClr>
                  </a:solidFill>
                </a:ln>
              </a:rPr>
              <a:t>[</a:t>
            </a:r>
            <a:r>
              <a:rPr lang="ko-KR" altLang="en-US" sz="1400" dirty="0">
                <a:ln>
                  <a:solidFill>
                    <a:schemeClr val="accent1">
                      <a:alpha val="0"/>
                    </a:schemeClr>
                  </a:solidFill>
                </a:ln>
              </a:rPr>
              <a:t>그림 </a:t>
            </a:r>
            <a:r>
              <a:rPr lang="en-US" altLang="ko-KR" sz="1400" dirty="0">
                <a:ln>
                  <a:solidFill>
                    <a:schemeClr val="accent1">
                      <a:alpha val="0"/>
                    </a:schemeClr>
                  </a:solidFill>
                </a:ln>
              </a:rPr>
              <a:t>5]</a:t>
            </a:r>
          </a:p>
          <a:p>
            <a:pPr marL="285750" indent="-285750">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개선 필요성</a:t>
            </a:r>
            <a:r>
              <a:rPr lang="en-US" altLang="ko-KR" sz="1600" dirty="0">
                <a:ln>
                  <a:solidFill>
                    <a:schemeClr val="accent1">
                      <a:alpha val="0"/>
                    </a:schemeClr>
                  </a:solidFill>
                </a:ln>
              </a:rPr>
              <a:t>) </a:t>
            </a:r>
            <a:r>
              <a:rPr lang="ko-KR" altLang="en-US" sz="1600" dirty="0">
                <a:ln>
                  <a:solidFill>
                    <a:schemeClr val="accent1">
                      <a:alpha val="0"/>
                    </a:schemeClr>
                  </a:solidFill>
                </a:ln>
              </a:rPr>
              <a:t>복합명사를 이루는 단어들도 복합명사가 갖는 의미의 일부를 내포하기에 토큰화를 통해 개개의 단어를 검색 키워드로 인식하는 것이 필요함</a:t>
            </a:r>
          </a:p>
        </p:txBody>
      </p:sp>
      <p:sp>
        <p:nvSpPr>
          <p:cNvPr id="3" name="TextBox 2">
            <a:extLst>
              <a:ext uri="{FF2B5EF4-FFF2-40B4-BE49-F238E27FC236}">
                <a16:creationId xmlns:a16="http://schemas.microsoft.com/office/drawing/2014/main" id="{4DFEB178-601C-A229-5A4A-B51C209F7656}"/>
              </a:ext>
            </a:extLst>
          </p:cNvPr>
          <p:cNvSpPr txBox="1"/>
          <p:nvPr/>
        </p:nvSpPr>
        <p:spPr>
          <a:xfrm>
            <a:off x="60058" y="163200"/>
            <a:ext cx="6418745" cy="461665"/>
          </a:xfrm>
          <a:prstGeom prst="rect">
            <a:avLst/>
          </a:prstGeom>
          <a:noFill/>
        </p:spPr>
        <p:txBody>
          <a:bodyPr wrap="none" rtlCol="0">
            <a:spAutoFit/>
          </a:bodyPr>
          <a:lstStyle/>
          <a:p>
            <a:r>
              <a:rPr lang="en-US" altLang="ko-KR" sz="2400" b="1" dirty="0">
                <a:ln>
                  <a:solidFill>
                    <a:schemeClr val="accent1">
                      <a:alpha val="0"/>
                    </a:schemeClr>
                  </a:solidFill>
                </a:ln>
                <a:latin typeface="+mj-lt"/>
              </a:rPr>
              <a:t>2. </a:t>
            </a:r>
            <a:r>
              <a:rPr lang="ko-KR" altLang="en-US" sz="2400" b="1" dirty="0">
                <a:ln>
                  <a:solidFill>
                    <a:schemeClr val="accent1">
                      <a:alpha val="0"/>
                    </a:schemeClr>
                  </a:solidFill>
                </a:ln>
                <a:latin typeface="+mj-lt"/>
              </a:rPr>
              <a:t>연구자 데이터베이스 검색시스템의 </a:t>
            </a:r>
            <a:r>
              <a:rPr lang="ko-KR" altLang="en-US" sz="2400" b="1" dirty="0" err="1">
                <a:ln>
                  <a:solidFill>
                    <a:schemeClr val="accent1">
                      <a:alpha val="0"/>
                    </a:schemeClr>
                  </a:solidFill>
                </a:ln>
                <a:latin typeface="+mj-lt"/>
              </a:rPr>
              <a:t>제한점</a:t>
            </a:r>
            <a:endParaRPr lang="ko-KR" altLang="en-US" sz="2400" b="1" dirty="0">
              <a:ln>
                <a:solidFill>
                  <a:schemeClr val="accent1">
                    <a:alpha val="0"/>
                  </a:schemeClr>
                </a:solidFill>
              </a:ln>
              <a:latin typeface="+mj-lt"/>
            </a:endParaRPr>
          </a:p>
        </p:txBody>
      </p:sp>
      <p:cxnSp>
        <p:nvCxnSpPr>
          <p:cNvPr id="5" name="직선 연결선 4">
            <a:extLst>
              <a:ext uri="{FF2B5EF4-FFF2-40B4-BE49-F238E27FC236}">
                <a16:creationId xmlns:a16="http://schemas.microsoft.com/office/drawing/2014/main" id="{E8F99989-F0ED-6016-6A1E-3F7F7603ECAF}"/>
              </a:ext>
            </a:extLst>
          </p:cNvPr>
          <p:cNvCxnSpPr>
            <a:cxnSpLocks/>
            <a:stCxn id="3" idx="3"/>
          </p:cNvCxnSpPr>
          <p:nvPr/>
        </p:nvCxnSpPr>
        <p:spPr>
          <a:xfrm flipV="1">
            <a:off x="6478803" y="389121"/>
            <a:ext cx="5752627"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15CD775-2BB1-E9A9-90F6-BB3A983DA33F}"/>
              </a:ext>
            </a:extLst>
          </p:cNvPr>
          <p:cNvSpPr txBox="1"/>
          <p:nvPr/>
        </p:nvSpPr>
        <p:spPr>
          <a:xfrm>
            <a:off x="-27028" y="750826"/>
            <a:ext cx="6364514" cy="369332"/>
          </a:xfrm>
          <a:prstGeom prst="rect">
            <a:avLst/>
          </a:prstGeom>
          <a:solidFill>
            <a:schemeClr val="bg1">
              <a:lumMod val="85000"/>
            </a:schemeClr>
          </a:solidFill>
        </p:spPr>
        <p:txBody>
          <a:bodyPr wrap="square">
            <a:spAutoFit/>
          </a:bodyPr>
          <a:lstStyle/>
          <a:p>
            <a:r>
              <a:rPr lang="en-US" altLang="ko-KR" dirty="0">
                <a:ln>
                  <a:solidFill>
                    <a:schemeClr val="accent1">
                      <a:alpha val="0"/>
                    </a:schemeClr>
                  </a:solidFill>
                </a:ln>
                <a:latin typeface="+mj-lt"/>
              </a:rPr>
              <a:t>  2-2. </a:t>
            </a:r>
            <a:r>
              <a:rPr lang="ko-KR" altLang="en-US" dirty="0">
                <a:ln>
                  <a:solidFill>
                    <a:schemeClr val="accent1">
                      <a:alpha val="0"/>
                    </a:schemeClr>
                  </a:solidFill>
                </a:ln>
                <a:latin typeface="+mj-lt"/>
              </a:rPr>
              <a:t>복합명사 토큰화 기능의 부재</a:t>
            </a:r>
          </a:p>
        </p:txBody>
      </p:sp>
    </p:spTree>
    <p:extLst>
      <p:ext uri="{BB962C8B-B14F-4D97-AF65-F5344CB8AC3E}">
        <p14:creationId xmlns:p14="http://schemas.microsoft.com/office/powerpoint/2010/main" val="168344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969AD38-F87A-684B-20DC-8D442146A0B8}"/>
              </a:ext>
            </a:extLst>
          </p:cNvPr>
          <p:cNvSpPr txBox="1"/>
          <p:nvPr/>
        </p:nvSpPr>
        <p:spPr>
          <a:xfrm>
            <a:off x="974662" y="5447512"/>
            <a:ext cx="4153027" cy="307777"/>
          </a:xfrm>
          <a:prstGeom prst="rect">
            <a:avLst/>
          </a:prstGeom>
          <a:noFill/>
        </p:spPr>
        <p:txBody>
          <a:bodyPr wrap="square">
            <a:spAutoFit/>
          </a:bodyPr>
          <a:lstStyle/>
          <a:p>
            <a:pPr algn="ctr"/>
            <a:r>
              <a:rPr lang="en-US" altLang="ko-KR" sz="1400" dirty="0">
                <a:ln>
                  <a:solidFill>
                    <a:schemeClr val="accent1">
                      <a:alpha val="0"/>
                    </a:schemeClr>
                  </a:solidFill>
                </a:ln>
              </a:rPr>
              <a:t>[</a:t>
            </a:r>
            <a:r>
              <a:rPr lang="ko-KR" altLang="en-US" sz="1400" dirty="0">
                <a:ln>
                  <a:solidFill>
                    <a:schemeClr val="accent1">
                      <a:alpha val="0"/>
                    </a:schemeClr>
                  </a:solidFill>
                </a:ln>
              </a:rPr>
              <a:t>표 </a:t>
            </a:r>
            <a:r>
              <a:rPr lang="en-US" altLang="ko-KR" sz="1400" dirty="0">
                <a:ln>
                  <a:solidFill>
                    <a:schemeClr val="accent1">
                      <a:alpha val="0"/>
                    </a:schemeClr>
                  </a:solidFill>
                </a:ln>
              </a:rPr>
              <a:t>2] </a:t>
            </a:r>
            <a:r>
              <a:rPr lang="ko-KR" altLang="en-US" sz="1400" dirty="0" err="1">
                <a:ln>
                  <a:solidFill>
                    <a:schemeClr val="accent1">
                      <a:alpha val="0"/>
                    </a:schemeClr>
                  </a:solidFill>
                </a:ln>
              </a:rPr>
              <a:t>제한점</a:t>
            </a:r>
            <a:r>
              <a:rPr lang="ko-KR" altLang="en-US" sz="1400" dirty="0">
                <a:ln>
                  <a:solidFill>
                    <a:schemeClr val="accent1">
                      <a:alpha val="0"/>
                    </a:schemeClr>
                  </a:solidFill>
                </a:ln>
              </a:rPr>
              <a:t> </a:t>
            </a:r>
            <a:r>
              <a:rPr lang="en-US" altLang="ko-KR" sz="1400" dirty="0">
                <a:ln>
                  <a:solidFill>
                    <a:schemeClr val="accent1">
                      <a:alpha val="0"/>
                    </a:schemeClr>
                  </a:solidFill>
                </a:ln>
              </a:rPr>
              <a:t>3: </a:t>
            </a:r>
            <a:r>
              <a:rPr lang="ko-KR" altLang="en-US" sz="1400" dirty="0">
                <a:ln>
                  <a:solidFill>
                    <a:schemeClr val="accent1">
                      <a:alpha val="0"/>
                    </a:schemeClr>
                  </a:solidFill>
                </a:ln>
              </a:rPr>
              <a:t>학술용어의 동의어 예시</a:t>
            </a:r>
          </a:p>
        </p:txBody>
      </p:sp>
      <p:sp>
        <p:nvSpPr>
          <p:cNvPr id="17" name="TextBox 16">
            <a:extLst>
              <a:ext uri="{FF2B5EF4-FFF2-40B4-BE49-F238E27FC236}">
                <a16:creationId xmlns:a16="http://schemas.microsoft.com/office/drawing/2014/main" id="{4D64F0A1-9106-F0FC-9921-65C48EF4B4C4}"/>
              </a:ext>
            </a:extLst>
          </p:cNvPr>
          <p:cNvSpPr txBox="1"/>
          <p:nvPr/>
        </p:nvSpPr>
        <p:spPr>
          <a:xfrm>
            <a:off x="5829364" y="5447511"/>
            <a:ext cx="6338734" cy="307777"/>
          </a:xfrm>
          <a:prstGeom prst="rect">
            <a:avLst/>
          </a:prstGeom>
          <a:noFill/>
        </p:spPr>
        <p:txBody>
          <a:bodyPr wrap="square">
            <a:spAutoFit/>
          </a:bodyPr>
          <a:lstStyle/>
          <a:p>
            <a:pPr algn="ctr"/>
            <a:r>
              <a:rPr lang="en-US" altLang="ko-KR" sz="1400" dirty="0">
                <a:ln>
                  <a:solidFill>
                    <a:schemeClr val="accent1">
                      <a:alpha val="0"/>
                    </a:schemeClr>
                  </a:solidFill>
                </a:ln>
              </a:rPr>
              <a:t>[</a:t>
            </a:r>
            <a:r>
              <a:rPr lang="ko-KR" altLang="en-US" sz="1400" dirty="0">
                <a:ln>
                  <a:solidFill>
                    <a:schemeClr val="accent1">
                      <a:alpha val="0"/>
                    </a:schemeClr>
                  </a:solidFill>
                </a:ln>
              </a:rPr>
              <a:t>그림 </a:t>
            </a:r>
            <a:r>
              <a:rPr lang="en-US" altLang="ko-KR" sz="1400" dirty="0">
                <a:ln>
                  <a:solidFill>
                    <a:schemeClr val="accent1">
                      <a:alpha val="0"/>
                    </a:schemeClr>
                  </a:solidFill>
                </a:ln>
              </a:rPr>
              <a:t>6] </a:t>
            </a:r>
            <a:r>
              <a:rPr lang="ko-KR" altLang="en-US" sz="1400" dirty="0" err="1">
                <a:ln>
                  <a:solidFill>
                    <a:schemeClr val="accent1">
                      <a:alpha val="0"/>
                    </a:schemeClr>
                  </a:solidFill>
                </a:ln>
              </a:rPr>
              <a:t>제한점</a:t>
            </a:r>
            <a:r>
              <a:rPr lang="ko-KR" altLang="en-US" sz="1400" dirty="0">
                <a:ln>
                  <a:solidFill>
                    <a:schemeClr val="accent1">
                      <a:alpha val="0"/>
                    </a:schemeClr>
                  </a:solidFill>
                </a:ln>
              </a:rPr>
              <a:t> </a:t>
            </a:r>
            <a:r>
              <a:rPr lang="en-US" altLang="ko-KR" sz="1400" dirty="0">
                <a:ln>
                  <a:solidFill>
                    <a:schemeClr val="accent1">
                      <a:alpha val="0"/>
                    </a:schemeClr>
                  </a:solidFill>
                </a:ln>
              </a:rPr>
              <a:t>3: ‘</a:t>
            </a:r>
            <a:r>
              <a:rPr lang="ko-KR" altLang="en-US" sz="1400" dirty="0" err="1">
                <a:ln>
                  <a:solidFill>
                    <a:schemeClr val="accent1">
                      <a:alpha val="0"/>
                    </a:schemeClr>
                  </a:solidFill>
                </a:ln>
              </a:rPr>
              <a:t>기계학습’과</a:t>
            </a:r>
            <a:r>
              <a:rPr lang="ko-KR" altLang="en-US" sz="1400" dirty="0">
                <a:ln>
                  <a:solidFill>
                    <a:schemeClr val="accent1">
                      <a:alpha val="0"/>
                    </a:schemeClr>
                  </a:solidFill>
                </a:ln>
              </a:rPr>
              <a:t> ‘</a:t>
            </a:r>
            <a:r>
              <a:rPr lang="ko-KR" altLang="en-US" sz="1400" dirty="0" err="1">
                <a:ln>
                  <a:solidFill>
                    <a:schemeClr val="accent1">
                      <a:alpha val="0"/>
                    </a:schemeClr>
                  </a:solidFill>
                </a:ln>
              </a:rPr>
              <a:t>머신러닝’은</a:t>
            </a:r>
            <a:r>
              <a:rPr lang="ko-KR" altLang="en-US" sz="1400" dirty="0">
                <a:ln>
                  <a:solidFill>
                    <a:schemeClr val="accent1">
                      <a:alpha val="0"/>
                    </a:schemeClr>
                  </a:solidFill>
                </a:ln>
              </a:rPr>
              <a:t> 동의어지만 개별 단어로 인식됨</a:t>
            </a:r>
          </a:p>
        </p:txBody>
      </p:sp>
      <p:graphicFrame>
        <p:nvGraphicFramePr>
          <p:cNvPr id="2" name="표 1">
            <a:extLst>
              <a:ext uri="{FF2B5EF4-FFF2-40B4-BE49-F238E27FC236}">
                <a16:creationId xmlns:a16="http://schemas.microsoft.com/office/drawing/2014/main" id="{B589BA92-50FD-62AD-7F6F-BCF5015BF554}"/>
              </a:ext>
            </a:extLst>
          </p:cNvPr>
          <p:cNvGraphicFramePr>
            <a:graphicFrameLocks noGrp="1"/>
          </p:cNvGraphicFramePr>
          <p:nvPr>
            <p:extLst>
              <p:ext uri="{D42A27DB-BD31-4B8C-83A1-F6EECF244321}">
                <p14:modId xmlns:p14="http://schemas.microsoft.com/office/powerpoint/2010/main" val="3473824281"/>
              </p:ext>
            </p:extLst>
          </p:nvPr>
        </p:nvGraphicFramePr>
        <p:xfrm>
          <a:off x="298450" y="2834897"/>
          <a:ext cx="5505450" cy="2549907"/>
        </p:xfrm>
        <a:graphic>
          <a:graphicData uri="http://schemas.openxmlformats.org/drawingml/2006/table">
            <a:tbl>
              <a:tblPr/>
              <a:tblGrid>
                <a:gridCol w="2317750">
                  <a:extLst>
                    <a:ext uri="{9D8B030D-6E8A-4147-A177-3AD203B41FA5}">
                      <a16:colId xmlns:a16="http://schemas.microsoft.com/office/drawing/2014/main" val="2546530518"/>
                    </a:ext>
                  </a:extLst>
                </a:gridCol>
                <a:gridCol w="3187700">
                  <a:extLst>
                    <a:ext uri="{9D8B030D-6E8A-4147-A177-3AD203B41FA5}">
                      <a16:colId xmlns:a16="http://schemas.microsoft.com/office/drawing/2014/main" val="1118415610"/>
                    </a:ext>
                  </a:extLst>
                </a:gridCol>
              </a:tblGrid>
              <a:tr h="198755">
                <a:tc gridSpan="2">
                  <a:txBody>
                    <a:bodyPr/>
                    <a:lstStyle/>
                    <a:p>
                      <a:pPr marL="0" marR="0" indent="0" algn="ctr" fontAlgn="base" latinLnBrk="0">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동의어</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hMerge="1">
                  <a:txBody>
                    <a:bodyPr/>
                    <a:lstStyle/>
                    <a:p>
                      <a:pPr latinLnBrk="1"/>
                      <a:endParaRPr lang="ko-KR" altLang="en-US"/>
                    </a:p>
                  </a:txBody>
                  <a:tcPr/>
                </a:tc>
                <a:extLst>
                  <a:ext uri="{0D108BD9-81ED-4DB2-BD59-A6C34878D82A}">
                    <a16:rowId xmlns:a16="http://schemas.microsoft.com/office/drawing/2014/main" val="2633922264"/>
                  </a:ext>
                </a:extLst>
              </a:tr>
              <a:tr h="366014">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기계학습</a:t>
                      </a:r>
                      <a:r>
                        <a:rPr lang="en-US" altLang="ko-KR" sz="1200" kern="0" spc="0" dirty="0">
                          <a:ln>
                            <a:solidFill>
                              <a:schemeClr val="tx1">
                                <a:alpha val="0"/>
                              </a:schemeClr>
                            </a:solidFill>
                          </a:ln>
                          <a:solidFill>
                            <a:srgbClr val="000000"/>
                          </a:solidFill>
                          <a:effectLst/>
                          <a:latin typeface="+mj-ea"/>
                          <a:ea typeface="+mj-ea"/>
                        </a:rPr>
                        <a:t>, </a:t>
                      </a:r>
                      <a:r>
                        <a:rPr lang="ko-KR" altLang="en-US" sz="1200" kern="0" spc="0" dirty="0" err="1">
                          <a:ln>
                            <a:solidFill>
                              <a:schemeClr val="tx1">
                                <a:alpha val="0"/>
                              </a:schemeClr>
                            </a:solidFill>
                          </a:ln>
                          <a:solidFill>
                            <a:srgbClr val="000000"/>
                          </a:solidFill>
                          <a:effectLst/>
                          <a:latin typeface="+mj-ea"/>
                          <a:ea typeface="+mj-ea"/>
                        </a:rPr>
                        <a:t>머신러닝</a:t>
                      </a:r>
                      <a:endParaRPr lang="ko-KR" altLang="en-US" sz="1200" kern="0" spc="0" dirty="0">
                        <a:ln>
                          <a:solidFill>
                            <a:schemeClr val="tx1">
                              <a:alpha val="0"/>
                            </a:schemeClr>
                          </a:solidFill>
                        </a:ln>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just" fontAlgn="base" latinLnBrk="1">
                        <a:lnSpc>
                          <a:spcPct val="160000"/>
                        </a:lnSpc>
                        <a:spcBef>
                          <a:spcPts val="0"/>
                        </a:spcBef>
                        <a:spcAft>
                          <a:spcPts val="0"/>
                        </a:spcAft>
                      </a:pPr>
                      <a:r>
                        <a:rPr lang="ko-KR" altLang="en-US" sz="1200" kern="0" spc="0">
                          <a:ln>
                            <a:solidFill>
                              <a:schemeClr val="tx1">
                                <a:alpha val="0"/>
                              </a:schemeClr>
                            </a:solidFill>
                          </a:ln>
                          <a:solidFill>
                            <a:srgbClr val="000000"/>
                          </a:solidFill>
                          <a:effectLst/>
                          <a:latin typeface="+mj-ea"/>
                          <a:ea typeface="+mj-ea"/>
                        </a:rPr>
                        <a:t>강화학습</a:t>
                      </a:r>
                      <a:r>
                        <a:rPr lang="en-US" altLang="ko-KR" sz="1200" kern="0" spc="0">
                          <a:ln>
                            <a:solidFill>
                              <a:schemeClr val="tx1">
                                <a:alpha val="0"/>
                              </a:schemeClr>
                            </a:solidFill>
                          </a:ln>
                          <a:solidFill>
                            <a:srgbClr val="000000"/>
                          </a:solidFill>
                          <a:effectLst/>
                          <a:latin typeface="+mj-ea"/>
                          <a:ea typeface="+mj-ea"/>
                        </a:rPr>
                        <a:t>, </a:t>
                      </a:r>
                      <a:r>
                        <a:rPr lang="ko-KR" altLang="en-US" sz="1200" kern="0" spc="0">
                          <a:ln>
                            <a:solidFill>
                              <a:schemeClr val="tx1">
                                <a:alpha val="0"/>
                              </a:schemeClr>
                            </a:solidFill>
                          </a:ln>
                          <a:solidFill>
                            <a:srgbClr val="000000"/>
                          </a:solidFill>
                          <a:effectLst/>
                          <a:latin typeface="+mj-ea"/>
                          <a:ea typeface="+mj-ea"/>
                        </a:rPr>
                        <a:t>보상학습</a:t>
                      </a:r>
                      <a:r>
                        <a:rPr lang="en-US" altLang="ko-KR" sz="1200" kern="0" spc="0">
                          <a:ln>
                            <a:solidFill>
                              <a:schemeClr val="tx1">
                                <a:alpha val="0"/>
                              </a:schemeClr>
                            </a:solidFill>
                          </a:ln>
                          <a:solidFill>
                            <a:srgbClr val="000000"/>
                          </a:solidFill>
                          <a:effectLst/>
                          <a:latin typeface="+mj-ea"/>
                          <a:ea typeface="+mj-ea"/>
                        </a:rPr>
                        <a:t>, </a:t>
                      </a:r>
                      <a:r>
                        <a:rPr lang="ko-KR" altLang="en-US" sz="1200" kern="0" spc="0">
                          <a:ln>
                            <a:solidFill>
                              <a:schemeClr val="tx1">
                                <a:alpha val="0"/>
                              </a:schemeClr>
                            </a:solidFill>
                          </a:ln>
                          <a:solidFill>
                            <a:srgbClr val="000000"/>
                          </a:solidFill>
                          <a:effectLst/>
                          <a:latin typeface="+mj-ea"/>
                          <a:ea typeface="+mj-ea"/>
                        </a:rPr>
                        <a:t>보상기반학습</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8748366"/>
                  </a:ext>
                </a:extLst>
              </a:tr>
              <a:tr h="366014">
                <a:tc>
                  <a:txBody>
                    <a:bodyPr/>
                    <a:lstStyle/>
                    <a:p>
                      <a:pPr marL="0" marR="0" indent="0" algn="just" fontAlgn="base" latinLnBrk="1">
                        <a:lnSpc>
                          <a:spcPct val="160000"/>
                        </a:lnSpc>
                        <a:spcBef>
                          <a:spcPts val="0"/>
                        </a:spcBef>
                        <a:spcAft>
                          <a:spcPts val="0"/>
                        </a:spcAft>
                      </a:pPr>
                      <a:r>
                        <a:rPr lang="en-US" sz="1200" kern="0" spc="0">
                          <a:ln>
                            <a:solidFill>
                              <a:schemeClr val="tx1">
                                <a:alpha val="0"/>
                              </a:schemeClr>
                            </a:solidFill>
                          </a:ln>
                          <a:solidFill>
                            <a:srgbClr val="000000"/>
                          </a:solidFill>
                          <a:effectLst/>
                          <a:latin typeface="+mj-ea"/>
                          <a:ea typeface="+mj-ea"/>
                        </a:rPr>
                        <a:t>AI, </a:t>
                      </a:r>
                      <a:r>
                        <a:rPr lang="ko-KR" altLang="en-US" sz="1200" kern="0" spc="0">
                          <a:ln>
                            <a:solidFill>
                              <a:schemeClr val="tx1">
                                <a:alpha val="0"/>
                              </a:schemeClr>
                            </a:solidFill>
                          </a:ln>
                          <a:solidFill>
                            <a:srgbClr val="000000"/>
                          </a:solidFill>
                          <a:effectLst/>
                          <a:latin typeface="+mj-ea"/>
                          <a:ea typeface="+mj-ea"/>
                        </a:rPr>
                        <a:t>인공지능</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just" fontAlgn="base" latinLnBrk="1">
                        <a:lnSpc>
                          <a:spcPct val="160000"/>
                        </a:lnSpc>
                        <a:spcBef>
                          <a:spcPts val="0"/>
                        </a:spcBef>
                        <a:spcAft>
                          <a:spcPts val="0"/>
                        </a:spcAft>
                      </a:pPr>
                      <a:r>
                        <a:rPr lang="ko-KR" altLang="en-US" sz="1200" kern="0" spc="0">
                          <a:ln>
                            <a:solidFill>
                              <a:schemeClr val="tx1">
                                <a:alpha val="0"/>
                              </a:schemeClr>
                            </a:solidFill>
                          </a:ln>
                          <a:solidFill>
                            <a:srgbClr val="000000"/>
                          </a:solidFill>
                          <a:effectLst/>
                          <a:latin typeface="+mj-ea"/>
                          <a:ea typeface="+mj-ea"/>
                        </a:rPr>
                        <a:t>의사결정나무</a:t>
                      </a:r>
                      <a:r>
                        <a:rPr lang="en-US" altLang="ko-KR" sz="1200" kern="0" spc="0">
                          <a:ln>
                            <a:solidFill>
                              <a:schemeClr val="tx1">
                                <a:alpha val="0"/>
                              </a:schemeClr>
                            </a:solidFill>
                          </a:ln>
                          <a:solidFill>
                            <a:srgbClr val="000000"/>
                          </a:solidFill>
                          <a:effectLst/>
                          <a:latin typeface="+mj-ea"/>
                          <a:ea typeface="+mj-ea"/>
                        </a:rPr>
                        <a:t>, </a:t>
                      </a:r>
                      <a:r>
                        <a:rPr lang="ko-KR" altLang="en-US" sz="1200" kern="0" spc="0">
                          <a:ln>
                            <a:solidFill>
                              <a:schemeClr val="tx1">
                                <a:alpha val="0"/>
                              </a:schemeClr>
                            </a:solidFill>
                          </a:ln>
                          <a:solidFill>
                            <a:srgbClr val="000000"/>
                          </a:solidFill>
                          <a:effectLst/>
                          <a:latin typeface="+mj-ea"/>
                          <a:ea typeface="+mj-ea"/>
                        </a:rPr>
                        <a:t>의사결정트리</a:t>
                      </a:r>
                      <a:r>
                        <a:rPr lang="en-US" altLang="ko-KR" sz="1200" kern="0" spc="0">
                          <a:ln>
                            <a:solidFill>
                              <a:schemeClr val="tx1">
                                <a:alpha val="0"/>
                              </a:schemeClr>
                            </a:solidFill>
                          </a:ln>
                          <a:solidFill>
                            <a:srgbClr val="000000"/>
                          </a:solidFill>
                          <a:effectLst/>
                          <a:latin typeface="+mj-ea"/>
                          <a:ea typeface="+mj-ea"/>
                        </a:rPr>
                        <a:t>, </a:t>
                      </a:r>
                      <a:r>
                        <a:rPr lang="ko-KR" altLang="en-US" sz="1200" kern="0" spc="0">
                          <a:ln>
                            <a:solidFill>
                              <a:schemeClr val="tx1">
                                <a:alpha val="0"/>
                              </a:schemeClr>
                            </a:solidFill>
                          </a:ln>
                          <a:solidFill>
                            <a:srgbClr val="000000"/>
                          </a:solidFill>
                          <a:effectLst/>
                          <a:latin typeface="+mj-ea"/>
                          <a:ea typeface="+mj-ea"/>
                        </a:rPr>
                        <a:t>트리모델</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3914493"/>
                  </a:ext>
                </a:extLst>
              </a:tr>
              <a:tr h="366014">
                <a:tc>
                  <a:txBody>
                    <a:bodyPr/>
                    <a:lstStyle/>
                    <a:p>
                      <a:pPr marL="0" marR="0" indent="0" algn="just" fontAlgn="base" latinLnBrk="1">
                        <a:lnSpc>
                          <a:spcPct val="160000"/>
                        </a:lnSpc>
                        <a:spcBef>
                          <a:spcPts val="0"/>
                        </a:spcBef>
                        <a:spcAft>
                          <a:spcPts val="0"/>
                        </a:spcAft>
                      </a:pPr>
                      <a:r>
                        <a:rPr lang="en-US" altLang="ko-KR" sz="1200" kern="0" spc="0">
                          <a:ln>
                            <a:solidFill>
                              <a:schemeClr val="tx1">
                                <a:alpha val="0"/>
                              </a:schemeClr>
                            </a:solidFill>
                          </a:ln>
                          <a:solidFill>
                            <a:srgbClr val="000000"/>
                          </a:solidFill>
                          <a:effectLst/>
                          <a:latin typeface="+mj-ea"/>
                          <a:ea typeface="+mj-ea"/>
                        </a:rPr>
                        <a:t>DNN, </a:t>
                      </a:r>
                      <a:r>
                        <a:rPr lang="ko-KR" altLang="en-US" sz="1200" kern="0" spc="0">
                          <a:ln>
                            <a:solidFill>
                              <a:schemeClr val="tx1">
                                <a:alpha val="0"/>
                              </a:schemeClr>
                            </a:solidFill>
                          </a:ln>
                          <a:solidFill>
                            <a:srgbClr val="000000"/>
                          </a:solidFill>
                          <a:effectLst/>
                          <a:latin typeface="+mj-ea"/>
                          <a:ea typeface="+mj-ea"/>
                        </a:rPr>
                        <a:t>딥러닝</a:t>
                      </a:r>
                      <a:r>
                        <a:rPr lang="en-US" altLang="ko-KR" sz="1200" kern="0" spc="0">
                          <a:ln>
                            <a:solidFill>
                              <a:schemeClr val="tx1">
                                <a:alpha val="0"/>
                              </a:schemeClr>
                            </a:solidFill>
                          </a:ln>
                          <a:solidFill>
                            <a:srgbClr val="000000"/>
                          </a:solidFill>
                          <a:effectLst/>
                          <a:latin typeface="+mj-ea"/>
                          <a:ea typeface="+mj-ea"/>
                        </a:rPr>
                        <a:t>, </a:t>
                      </a:r>
                      <a:r>
                        <a:rPr lang="ko-KR" altLang="en-US" sz="1200" kern="0" spc="0">
                          <a:ln>
                            <a:solidFill>
                              <a:schemeClr val="tx1">
                                <a:alpha val="0"/>
                              </a:schemeClr>
                            </a:solidFill>
                          </a:ln>
                          <a:solidFill>
                            <a:srgbClr val="000000"/>
                          </a:solidFill>
                          <a:effectLst/>
                          <a:latin typeface="+mj-ea"/>
                          <a:ea typeface="+mj-ea"/>
                        </a:rPr>
                        <a:t>심층 학습</a:t>
                      </a:r>
                      <a:r>
                        <a:rPr lang="en-US" altLang="ko-KR" sz="1200" kern="0" spc="0">
                          <a:ln>
                            <a:solidFill>
                              <a:schemeClr val="tx1">
                                <a:alpha val="0"/>
                              </a:schemeClr>
                            </a:solidFill>
                          </a:ln>
                          <a:solidFill>
                            <a:srgbClr val="000000"/>
                          </a:solidFill>
                          <a:effectLst/>
                          <a:latin typeface="+mj-ea"/>
                          <a:ea typeface="+mj-ea"/>
                        </a:rPr>
                        <a:t>, </a:t>
                      </a:r>
                      <a:r>
                        <a:rPr lang="ko-KR" altLang="en-US" sz="1200" kern="0" spc="0">
                          <a:ln>
                            <a:solidFill>
                              <a:schemeClr val="tx1">
                                <a:alpha val="0"/>
                              </a:schemeClr>
                            </a:solidFill>
                          </a:ln>
                          <a:solidFill>
                            <a:srgbClr val="000000"/>
                          </a:solidFill>
                          <a:effectLst/>
                          <a:latin typeface="+mj-ea"/>
                          <a:ea typeface="+mj-ea"/>
                        </a:rPr>
                        <a:t>심층 신경망</a:t>
                      </a:r>
                      <a:r>
                        <a:rPr lang="en-US" altLang="ko-KR" sz="1200" kern="0" spc="0">
                          <a:ln>
                            <a:solidFill>
                              <a:schemeClr val="tx1">
                                <a:alpha val="0"/>
                              </a:schemeClr>
                            </a:solidFill>
                          </a:ln>
                          <a:solidFill>
                            <a:srgbClr val="000000"/>
                          </a:solidFill>
                          <a:effectLst/>
                          <a:latin typeface="+mj-ea"/>
                          <a:ea typeface="+mj-ea"/>
                        </a:rPr>
                        <a:t>, </a:t>
                      </a:r>
                      <a:r>
                        <a:rPr lang="ko-KR" altLang="en-US" sz="1200" kern="0" spc="0">
                          <a:ln>
                            <a:solidFill>
                              <a:schemeClr val="tx1">
                                <a:alpha val="0"/>
                              </a:schemeClr>
                            </a:solidFill>
                          </a:ln>
                          <a:solidFill>
                            <a:srgbClr val="000000"/>
                          </a:solidFill>
                          <a:effectLst/>
                          <a:latin typeface="+mj-ea"/>
                          <a:ea typeface="+mj-ea"/>
                        </a:rPr>
                        <a:t>딥네트워크</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클러스터링</a:t>
                      </a:r>
                      <a:r>
                        <a:rPr lang="en-US" altLang="ko-KR" sz="1200" kern="0" spc="0" dirty="0">
                          <a:ln>
                            <a:solidFill>
                              <a:schemeClr val="tx1">
                                <a:alpha val="0"/>
                              </a:schemeClr>
                            </a:solidFill>
                          </a:ln>
                          <a:solidFill>
                            <a:srgbClr val="000000"/>
                          </a:solidFill>
                          <a:effectLst/>
                          <a:latin typeface="+mj-ea"/>
                          <a:ea typeface="+mj-ea"/>
                        </a:rPr>
                        <a:t>, </a:t>
                      </a:r>
                      <a:r>
                        <a:rPr lang="ko-KR" altLang="en-US" sz="1200" kern="0" spc="0" dirty="0">
                          <a:ln>
                            <a:solidFill>
                              <a:schemeClr val="tx1">
                                <a:alpha val="0"/>
                              </a:schemeClr>
                            </a:solidFill>
                          </a:ln>
                          <a:solidFill>
                            <a:srgbClr val="000000"/>
                          </a:solidFill>
                          <a:effectLst/>
                          <a:latin typeface="+mj-ea"/>
                          <a:ea typeface="+mj-ea"/>
                        </a:rPr>
                        <a:t>군집화</a:t>
                      </a:r>
                      <a:r>
                        <a:rPr lang="en-US" altLang="ko-KR" sz="1200" kern="0" spc="0" dirty="0">
                          <a:ln>
                            <a:solidFill>
                              <a:schemeClr val="tx1">
                                <a:alpha val="0"/>
                              </a:schemeClr>
                            </a:solidFill>
                          </a:ln>
                          <a:solidFill>
                            <a:srgbClr val="000000"/>
                          </a:solidFill>
                          <a:effectLst/>
                          <a:latin typeface="+mj-ea"/>
                          <a:ea typeface="+mj-ea"/>
                        </a:rPr>
                        <a:t>, </a:t>
                      </a:r>
                      <a:r>
                        <a:rPr lang="ko-KR" altLang="en-US" sz="1200" kern="0" spc="0" dirty="0">
                          <a:ln>
                            <a:solidFill>
                              <a:schemeClr val="tx1">
                                <a:alpha val="0"/>
                              </a:schemeClr>
                            </a:solidFill>
                          </a:ln>
                          <a:solidFill>
                            <a:srgbClr val="000000"/>
                          </a:solidFill>
                          <a:effectLst/>
                          <a:latin typeface="+mj-ea"/>
                          <a:ea typeface="+mj-ea"/>
                        </a:rPr>
                        <a:t>군집분석</a:t>
                      </a:r>
                      <a:r>
                        <a:rPr lang="en-US" altLang="ko-KR" sz="1200" kern="0" spc="0" dirty="0">
                          <a:ln>
                            <a:solidFill>
                              <a:schemeClr val="tx1">
                                <a:alpha val="0"/>
                              </a:schemeClr>
                            </a:solidFill>
                          </a:ln>
                          <a:solidFill>
                            <a:srgbClr val="000000"/>
                          </a:solidFill>
                          <a:effectLst/>
                          <a:latin typeface="+mj-ea"/>
                          <a:ea typeface="+mj-ea"/>
                        </a:rPr>
                        <a:t>, </a:t>
                      </a:r>
                      <a:r>
                        <a:rPr lang="ko-KR" altLang="en-US" sz="1200" kern="0" spc="0" dirty="0">
                          <a:ln>
                            <a:solidFill>
                              <a:schemeClr val="tx1">
                                <a:alpha val="0"/>
                              </a:schemeClr>
                            </a:solidFill>
                          </a:ln>
                          <a:solidFill>
                            <a:srgbClr val="000000"/>
                          </a:solidFill>
                          <a:effectLst/>
                          <a:latin typeface="+mj-ea"/>
                          <a:ea typeface="+mj-ea"/>
                        </a:rPr>
                        <a:t>클러스터분석</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28055880"/>
                  </a:ext>
                </a:extLst>
              </a:tr>
              <a:tr h="366014">
                <a:tc>
                  <a:txBody>
                    <a:bodyPr/>
                    <a:lstStyle/>
                    <a:p>
                      <a:pPr marL="0" marR="0" indent="0" algn="just" fontAlgn="base" latinLnBrk="1">
                        <a:lnSpc>
                          <a:spcPct val="160000"/>
                        </a:lnSpc>
                        <a:spcBef>
                          <a:spcPts val="0"/>
                        </a:spcBef>
                        <a:spcAft>
                          <a:spcPts val="0"/>
                        </a:spcAft>
                      </a:pPr>
                      <a:r>
                        <a:rPr lang="en-US" altLang="ko-KR" sz="1200" kern="0" spc="0">
                          <a:ln>
                            <a:solidFill>
                              <a:schemeClr val="tx1">
                                <a:alpha val="0"/>
                              </a:schemeClr>
                            </a:solidFill>
                          </a:ln>
                          <a:solidFill>
                            <a:srgbClr val="000000"/>
                          </a:solidFill>
                          <a:effectLst/>
                          <a:latin typeface="+mj-ea"/>
                          <a:ea typeface="+mj-ea"/>
                        </a:rPr>
                        <a:t>ANN, </a:t>
                      </a:r>
                      <a:r>
                        <a:rPr lang="ko-KR" altLang="en-US" sz="1200" kern="0" spc="0">
                          <a:ln>
                            <a:solidFill>
                              <a:schemeClr val="tx1">
                                <a:alpha val="0"/>
                              </a:schemeClr>
                            </a:solidFill>
                          </a:ln>
                          <a:solidFill>
                            <a:srgbClr val="000000"/>
                          </a:solidFill>
                          <a:effectLst/>
                          <a:latin typeface="+mj-ea"/>
                          <a:ea typeface="+mj-ea"/>
                        </a:rPr>
                        <a:t>인공신경망</a:t>
                      </a:r>
                      <a:r>
                        <a:rPr lang="en-US" altLang="ko-KR" sz="1200" kern="0" spc="0">
                          <a:ln>
                            <a:solidFill>
                              <a:schemeClr val="tx1">
                                <a:alpha val="0"/>
                              </a:schemeClr>
                            </a:solidFill>
                          </a:ln>
                          <a:solidFill>
                            <a:srgbClr val="000000"/>
                          </a:solidFill>
                          <a:effectLst/>
                          <a:latin typeface="+mj-ea"/>
                          <a:ea typeface="+mj-ea"/>
                        </a:rPr>
                        <a:t>, </a:t>
                      </a:r>
                      <a:r>
                        <a:rPr lang="ko-KR" altLang="en-US" sz="1200" kern="0" spc="0">
                          <a:ln>
                            <a:solidFill>
                              <a:schemeClr val="tx1">
                                <a:alpha val="0"/>
                              </a:schemeClr>
                            </a:solidFill>
                          </a:ln>
                          <a:solidFill>
                            <a:srgbClr val="000000"/>
                          </a:solidFill>
                          <a:effectLst/>
                          <a:latin typeface="+mj-ea"/>
                          <a:ea typeface="+mj-ea"/>
                        </a:rPr>
                        <a:t>뉴럴네트워크</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just" fontAlgn="base" latinLnBrk="1">
                        <a:lnSpc>
                          <a:spcPct val="160000"/>
                        </a:lnSpc>
                        <a:spcBef>
                          <a:spcPts val="0"/>
                        </a:spcBef>
                        <a:spcAft>
                          <a:spcPts val="0"/>
                        </a:spcAft>
                      </a:pPr>
                      <a:r>
                        <a:rPr lang="en-US" sz="1200" kern="0" spc="0">
                          <a:ln>
                            <a:solidFill>
                              <a:schemeClr val="tx1">
                                <a:alpha val="0"/>
                              </a:schemeClr>
                            </a:solidFill>
                          </a:ln>
                          <a:solidFill>
                            <a:srgbClr val="000000"/>
                          </a:solidFill>
                          <a:effectLst/>
                          <a:latin typeface="+mj-ea"/>
                          <a:ea typeface="+mj-ea"/>
                        </a:rPr>
                        <a:t>Computer Vision, CV, </a:t>
                      </a:r>
                      <a:r>
                        <a:rPr lang="ko-KR" altLang="en-US" sz="1200" kern="0" spc="0">
                          <a:ln>
                            <a:solidFill>
                              <a:schemeClr val="tx1">
                                <a:alpha val="0"/>
                              </a:schemeClr>
                            </a:solidFill>
                          </a:ln>
                          <a:solidFill>
                            <a:srgbClr val="000000"/>
                          </a:solidFill>
                          <a:effectLst/>
                          <a:latin typeface="+mj-ea"/>
                          <a:ea typeface="+mj-ea"/>
                        </a:rPr>
                        <a:t>컴퓨터비전</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2792568"/>
                  </a:ext>
                </a:extLst>
              </a:tr>
              <a:tr h="366014">
                <a:tc>
                  <a:txBody>
                    <a:bodyPr/>
                    <a:lstStyle/>
                    <a:p>
                      <a:pPr marL="0" marR="0" indent="0" algn="just" fontAlgn="base" latinLnBrk="1">
                        <a:lnSpc>
                          <a:spcPct val="160000"/>
                        </a:lnSpc>
                        <a:spcBef>
                          <a:spcPts val="0"/>
                        </a:spcBef>
                        <a:spcAft>
                          <a:spcPts val="0"/>
                        </a:spcAft>
                      </a:pPr>
                      <a:r>
                        <a:rPr lang="en-US" altLang="ko-KR" sz="1200" kern="0" spc="0" dirty="0">
                          <a:ln>
                            <a:solidFill>
                              <a:schemeClr val="tx1">
                                <a:alpha val="0"/>
                              </a:schemeClr>
                            </a:solidFill>
                          </a:ln>
                          <a:solidFill>
                            <a:srgbClr val="000000"/>
                          </a:solidFill>
                          <a:effectLst/>
                          <a:latin typeface="+mj-ea"/>
                          <a:ea typeface="+mj-ea"/>
                        </a:rPr>
                        <a:t>NLP, </a:t>
                      </a:r>
                      <a:r>
                        <a:rPr lang="ko-KR" altLang="en-US" sz="1200" kern="0" spc="0" dirty="0">
                          <a:ln>
                            <a:solidFill>
                              <a:schemeClr val="tx1">
                                <a:alpha val="0"/>
                              </a:schemeClr>
                            </a:solidFill>
                          </a:ln>
                          <a:solidFill>
                            <a:srgbClr val="000000"/>
                          </a:solidFill>
                          <a:effectLst/>
                          <a:latin typeface="+mj-ea"/>
                          <a:ea typeface="+mj-ea"/>
                        </a:rPr>
                        <a:t>자연어처리</a:t>
                      </a:r>
                      <a:r>
                        <a:rPr lang="en-US" altLang="ko-KR" sz="1200" kern="0" spc="0" dirty="0">
                          <a:ln>
                            <a:solidFill>
                              <a:schemeClr val="tx1">
                                <a:alpha val="0"/>
                              </a:schemeClr>
                            </a:solidFill>
                          </a:ln>
                          <a:solidFill>
                            <a:srgbClr val="000000"/>
                          </a:solidFill>
                          <a:effectLst/>
                          <a:latin typeface="+mj-ea"/>
                          <a:ea typeface="+mj-ea"/>
                        </a:rPr>
                        <a:t>, </a:t>
                      </a:r>
                      <a:r>
                        <a:rPr lang="ko-KR" altLang="en-US" sz="1200" kern="0" spc="0" dirty="0">
                          <a:ln>
                            <a:solidFill>
                              <a:schemeClr val="tx1">
                                <a:alpha val="0"/>
                              </a:schemeClr>
                            </a:solidFill>
                          </a:ln>
                          <a:solidFill>
                            <a:srgbClr val="000000"/>
                          </a:solidFill>
                          <a:effectLst/>
                          <a:latin typeface="+mj-ea"/>
                          <a:ea typeface="+mj-ea"/>
                        </a:rPr>
                        <a:t>언어처리</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a:txBody>
                    <a:bodyPr/>
                    <a:lstStyle/>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과학기술정보통신부</a:t>
                      </a:r>
                      <a:r>
                        <a:rPr lang="en-US" altLang="ko-KR" sz="1200" kern="0" spc="0" dirty="0">
                          <a:ln>
                            <a:solidFill>
                              <a:schemeClr val="tx1">
                                <a:alpha val="0"/>
                              </a:schemeClr>
                            </a:solidFill>
                          </a:ln>
                          <a:solidFill>
                            <a:srgbClr val="000000"/>
                          </a:solidFill>
                          <a:effectLst/>
                          <a:latin typeface="+mj-ea"/>
                          <a:ea typeface="+mj-ea"/>
                        </a:rPr>
                        <a:t>, </a:t>
                      </a:r>
                      <a:r>
                        <a:rPr lang="ko-KR" altLang="en-US" sz="1200" kern="0" spc="0" dirty="0">
                          <a:ln>
                            <a:solidFill>
                              <a:schemeClr val="tx1">
                                <a:alpha val="0"/>
                              </a:schemeClr>
                            </a:solidFill>
                          </a:ln>
                          <a:solidFill>
                            <a:srgbClr val="000000"/>
                          </a:solidFill>
                          <a:effectLst/>
                          <a:latin typeface="+mj-ea"/>
                          <a:ea typeface="+mj-ea"/>
                        </a:rPr>
                        <a:t>과기부</a:t>
                      </a:r>
                      <a:r>
                        <a:rPr lang="en-US" altLang="ko-KR" sz="1200" kern="0" spc="0" dirty="0">
                          <a:ln>
                            <a:solidFill>
                              <a:schemeClr val="tx1">
                                <a:alpha val="0"/>
                              </a:schemeClr>
                            </a:solidFill>
                          </a:ln>
                          <a:solidFill>
                            <a:srgbClr val="000000"/>
                          </a:solidFill>
                          <a:effectLst/>
                          <a:latin typeface="+mj-ea"/>
                          <a:ea typeface="+mj-ea"/>
                        </a:rPr>
                        <a:t>, </a:t>
                      </a:r>
                      <a:r>
                        <a:rPr lang="ko-KR" altLang="en-US" sz="1200" kern="0" spc="0" dirty="0" err="1">
                          <a:ln>
                            <a:solidFill>
                              <a:schemeClr val="tx1">
                                <a:alpha val="0"/>
                              </a:schemeClr>
                            </a:solidFill>
                          </a:ln>
                          <a:solidFill>
                            <a:srgbClr val="000000"/>
                          </a:solidFill>
                          <a:effectLst/>
                          <a:latin typeface="+mj-ea"/>
                          <a:ea typeface="+mj-ea"/>
                        </a:rPr>
                        <a:t>과기정통부</a:t>
                      </a:r>
                      <a:r>
                        <a:rPr lang="en-US" altLang="ko-KR" sz="1200" kern="0" spc="0" dirty="0">
                          <a:ln>
                            <a:solidFill>
                              <a:schemeClr val="tx1">
                                <a:alpha val="0"/>
                              </a:schemeClr>
                            </a:solidFill>
                          </a:ln>
                          <a:solidFill>
                            <a:srgbClr val="000000"/>
                          </a:solidFill>
                          <a:effectLst/>
                          <a:latin typeface="+mj-ea"/>
                          <a:ea typeface="+mj-ea"/>
                        </a:rPr>
                        <a:t>,</a:t>
                      </a:r>
                      <a:endParaRPr lang="ko-KR" altLang="en-US" sz="1200" kern="0" spc="0" dirty="0">
                        <a:ln>
                          <a:solidFill>
                            <a:schemeClr val="tx1">
                              <a:alpha val="0"/>
                            </a:schemeClr>
                          </a:solidFill>
                        </a:ln>
                        <a:solidFill>
                          <a:srgbClr val="000000"/>
                        </a:solidFill>
                        <a:effectLst/>
                        <a:latin typeface="+mj-ea"/>
                        <a:ea typeface="+mj-ea"/>
                      </a:endParaRPr>
                    </a:p>
                    <a:p>
                      <a:pPr marL="0" marR="0" indent="0" algn="just" fontAlgn="base" latinLnBrk="1">
                        <a:lnSpc>
                          <a:spcPct val="160000"/>
                        </a:lnSpc>
                        <a:spcBef>
                          <a:spcPts val="0"/>
                        </a:spcBef>
                        <a:spcAft>
                          <a:spcPts val="0"/>
                        </a:spcAft>
                      </a:pPr>
                      <a:r>
                        <a:rPr lang="ko-KR" altLang="en-US" sz="1200" kern="0" spc="0" dirty="0">
                          <a:ln>
                            <a:solidFill>
                              <a:schemeClr val="tx1">
                                <a:alpha val="0"/>
                              </a:schemeClr>
                            </a:solidFill>
                          </a:ln>
                          <a:solidFill>
                            <a:srgbClr val="000000"/>
                          </a:solidFill>
                          <a:effectLst/>
                          <a:latin typeface="+mj-ea"/>
                          <a:ea typeface="+mj-ea"/>
                        </a:rPr>
                        <a:t>정통부</a:t>
                      </a:r>
                      <a:r>
                        <a:rPr lang="en-US" altLang="ko-KR" sz="1200" kern="0" spc="0" dirty="0">
                          <a:ln>
                            <a:solidFill>
                              <a:schemeClr val="tx1">
                                <a:alpha val="0"/>
                              </a:schemeClr>
                            </a:solidFill>
                          </a:ln>
                          <a:solidFill>
                            <a:srgbClr val="000000"/>
                          </a:solidFill>
                          <a:effectLst/>
                          <a:latin typeface="+mj-ea"/>
                          <a:ea typeface="+mj-ea"/>
                        </a:rPr>
                        <a:t>, </a:t>
                      </a:r>
                      <a:r>
                        <a:rPr lang="en-US" sz="1200" kern="0" spc="0" dirty="0">
                          <a:ln>
                            <a:solidFill>
                              <a:schemeClr val="tx1">
                                <a:alpha val="0"/>
                              </a:schemeClr>
                            </a:solidFill>
                          </a:ln>
                          <a:solidFill>
                            <a:srgbClr val="000000"/>
                          </a:solidFill>
                          <a:effectLst/>
                          <a:latin typeface="+mj-ea"/>
                          <a:ea typeface="+mj-ea"/>
                        </a:rPr>
                        <a:t>MSIT, </a:t>
                      </a:r>
                      <a:r>
                        <a:rPr lang="en-US" sz="1200" kern="0" spc="0" dirty="0" err="1">
                          <a:ln>
                            <a:solidFill>
                              <a:schemeClr val="tx1">
                                <a:alpha val="0"/>
                              </a:schemeClr>
                            </a:solidFill>
                          </a:ln>
                          <a:solidFill>
                            <a:srgbClr val="000000"/>
                          </a:solidFill>
                          <a:effectLst/>
                          <a:latin typeface="+mj-ea"/>
                          <a:ea typeface="+mj-ea"/>
                        </a:rPr>
                        <a:t>Misistry</a:t>
                      </a:r>
                      <a:r>
                        <a:rPr lang="en-US" sz="1200" kern="0" spc="0" dirty="0">
                          <a:ln>
                            <a:solidFill>
                              <a:schemeClr val="tx1">
                                <a:alpha val="0"/>
                              </a:schemeClr>
                            </a:solidFill>
                          </a:ln>
                          <a:solidFill>
                            <a:srgbClr val="000000"/>
                          </a:solidFill>
                          <a:effectLst/>
                          <a:latin typeface="+mj-ea"/>
                          <a:ea typeface="+mj-ea"/>
                        </a:rPr>
                        <a:t> of Science and ICT</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5299973"/>
                  </a:ext>
                </a:extLst>
              </a:tr>
            </a:tbl>
          </a:graphicData>
        </a:graphic>
      </p:graphicFrame>
      <p:pic>
        <p:nvPicPr>
          <p:cNvPr id="5" name="Picture 9">
            <a:extLst>
              <a:ext uri="{FF2B5EF4-FFF2-40B4-BE49-F238E27FC236}">
                <a16:creationId xmlns:a16="http://schemas.microsoft.com/office/drawing/2014/main" id="{CD511BC4-3FA9-E45C-CC71-C3642C77AD48}"/>
              </a:ext>
            </a:extLst>
          </p:cNvPr>
          <p:cNvPicPr>
            <a:picLocks noChangeAspect="1"/>
          </p:cNvPicPr>
          <p:nvPr/>
        </p:nvPicPr>
        <p:blipFill>
          <a:blip r:embed="rId2"/>
          <a:stretch>
            <a:fillRect/>
          </a:stretch>
        </p:blipFill>
        <p:spPr>
          <a:xfrm>
            <a:off x="5982416" y="3553861"/>
            <a:ext cx="6109480" cy="1111977"/>
          </a:xfrm>
          <a:prstGeom prst="rect">
            <a:avLst/>
          </a:prstGeom>
          <a:noFill/>
          <a:ln>
            <a:noFill/>
          </a:ln>
          <a:effectLst/>
        </p:spPr>
      </p:pic>
      <p:sp>
        <p:nvSpPr>
          <p:cNvPr id="3" name="TextBox 2">
            <a:extLst>
              <a:ext uri="{FF2B5EF4-FFF2-40B4-BE49-F238E27FC236}">
                <a16:creationId xmlns:a16="http://schemas.microsoft.com/office/drawing/2014/main" id="{7ABE7A49-2733-07C0-A8F0-02B4D463688C}"/>
              </a:ext>
            </a:extLst>
          </p:cNvPr>
          <p:cNvSpPr txBox="1"/>
          <p:nvPr/>
        </p:nvSpPr>
        <p:spPr>
          <a:xfrm>
            <a:off x="298450" y="1256599"/>
            <a:ext cx="11576052" cy="830997"/>
          </a:xfrm>
          <a:prstGeom prst="rect">
            <a:avLst/>
          </a:prstGeom>
          <a:noFill/>
        </p:spPr>
        <p:txBody>
          <a:bodyPr wrap="square">
            <a:spAutoFit/>
          </a:bodyPr>
          <a:lstStyle/>
          <a:p>
            <a:pPr marL="285750" indent="-285750">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현 상황</a:t>
            </a:r>
            <a:r>
              <a:rPr lang="en-US" altLang="ko-KR" sz="1600" dirty="0">
                <a:ln>
                  <a:solidFill>
                    <a:schemeClr val="accent1">
                      <a:alpha val="0"/>
                    </a:schemeClr>
                  </a:solidFill>
                </a:ln>
              </a:rPr>
              <a:t>) </a:t>
            </a:r>
            <a:r>
              <a:rPr lang="ko-KR" altLang="en-US" sz="1600" dirty="0">
                <a:ln>
                  <a:solidFill>
                    <a:schemeClr val="accent1">
                      <a:alpha val="0"/>
                    </a:schemeClr>
                  </a:solidFill>
                </a:ln>
              </a:rPr>
              <a:t>데이터의 대다수는 학술용어</a:t>
            </a:r>
            <a:r>
              <a:rPr lang="en-US" altLang="ko-KR" sz="1600" dirty="0">
                <a:ln>
                  <a:solidFill>
                    <a:schemeClr val="accent1">
                      <a:alpha val="0"/>
                    </a:schemeClr>
                  </a:solidFill>
                </a:ln>
              </a:rPr>
              <a:t>. </a:t>
            </a:r>
            <a:r>
              <a:rPr lang="ko-KR" altLang="en-US" sz="1600" dirty="0">
                <a:ln>
                  <a:solidFill>
                    <a:schemeClr val="accent1">
                      <a:alpha val="0"/>
                    </a:schemeClr>
                  </a:solidFill>
                </a:ln>
              </a:rPr>
              <a:t>영어 기반의 학술용어가 한국어로 번역되는 과정에서 많은 동의어가 발생함 </a:t>
            </a:r>
            <a:r>
              <a:rPr lang="en-US" altLang="ko-KR" sz="1600" dirty="0">
                <a:ln>
                  <a:solidFill>
                    <a:schemeClr val="accent1">
                      <a:alpha val="0"/>
                    </a:schemeClr>
                  </a:solidFill>
                </a:ln>
              </a:rPr>
              <a:t>[</a:t>
            </a:r>
            <a:r>
              <a:rPr lang="ko-KR" altLang="en-US" sz="1600" dirty="0">
                <a:ln>
                  <a:solidFill>
                    <a:schemeClr val="accent1">
                      <a:alpha val="0"/>
                    </a:schemeClr>
                  </a:solidFill>
                </a:ln>
              </a:rPr>
              <a:t>표 </a:t>
            </a:r>
            <a:r>
              <a:rPr lang="en-US" altLang="ko-KR" sz="1600" dirty="0">
                <a:ln>
                  <a:solidFill>
                    <a:schemeClr val="accent1">
                      <a:alpha val="0"/>
                    </a:schemeClr>
                  </a:solidFill>
                </a:ln>
              </a:rPr>
              <a:t>2]</a:t>
            </a:r>
          </a:p>
          <a:p>
            <a:pPr marL="285750" indent="-285750">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문제점</a:t>
            </a:r>
            <a:r>
              <a:rPr lang="en-US" altLang="ko-KR" sz="1600" dirty="0">
                <a:ln>
                  <a:solidFill>
                    <a:schemeClr val="accent1">
                      <a:alpha val="0"/>
                    </a:schemeClr>
                  </a:solidFill>
                </a:ln>
              </a:rPr>
              <a:t>) </a:t>
            </a:r>
            <a:r>
              <a:rPr lang="ko-KR" altLang="en-US" sz="1600" dirty="0">
                <a:ln>
                  <a:solidFill>
                    <a:schemeClr val="accent1">
                      <a:alpha val="0"/>
                    </a:schemeClr>
                  </a:solidFill>
                </a:ln>
              </a:rPr>
              <a:t>이러한 동의어와 약어를 동일한 단어로 인식하지 못함 </a:t>
            </a:r>
            <a:r>
              <a:rPr lang="en-US" altLang="ko-KR" sz="1600" dirty="0">
                <a:ln>
                  <a:solidFill>
                    <a:schemeClr val="accent1">
                      <a:alpha val="0"/>
                    </a:schemeClr>
                  </a:solidFill>
                </a:ln>
              </a:rPr>
              <a:t>[</a:t>
            </a:r>
            <a:r>
              <a:rPr lang="ko-KR" altLang="en-US" sz="1600" dirty="0">
                <a:ln>
                  <a:solidFill>
                    <a:schemeClr val="accent1">
                      <a:alpha val="0"/>
                    </a:schemeClr>
                  </a:solidFill>
                </a:ln>
              </a:rPr>
              <a:t>그림 </a:t>
            </a:r>
            <a:r>
              <a:rPr lang="en-US" altLang="ko-KR" sz="1600" dirty="0">
                <a:ln>
                  <a:solidFill>
                    <a:schemeClr val="accent1">
                      <a:alpha val="0"/>
                    </a:schemeClr>
                  </a:solidFill>
                </a:ln>
              </a:rPr>
              <a:t>6]</a:t>
            </a:r>
          </a:p>
          <a:p>
            <a:pPr marL="285750" indent="-285750">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개선 필요성</a:t>
            </a:r>
            <a:r>
              <a:rPr lang="en-US" altLang="ko-KR" sz="1600" dirty="0">
                <a:ln>
                  <a:solidFill>
                    <a:schemeClr val="accent1">
                      <a:alpha val="0"/>
                    </a:schemeClr>
                  </a:solidFill>
                </a:ln>
              </a:rPr>
              <a:t>) </a:t>
            </a:r>
            <a:r>
              <a:rPr lang="ko-KR" altLang="en-US" sz="1600" dirty="0">
                <a:ln>
                  <a:solidFill>
                    <a:schemeClr val="accent1">
                      <a:alpha val="0"/>
                    </a:schemeClr>
                  </a:solidFill>
                </a:ln>
                <a:latin typeface="+mj-lt"/>
              </a:rPr>
              <a:t>연구 데이터 검색을 위한 기능적 향상이 필요함</a:t>
            </a:r>
          </a:p>
        </p:txBody>
      </p:sp>
      <p:sp>
        <p:nvSpPr>
          <p:cNvPr id="6" name="TextBox 5">
            <a:extLst>
              <a:ext uri="{FF2B5EF4-FFF2-40B4-BE49-F238E27FC236}">
                <a16:creationId xmlns:a16="http://schemas.microsoft.com/office/drawing/2014/main" id="{B9381A32-9043-8BBB-F460-8F6B94AEF8EF}"/>
              </a:ext>
            </a:extLst>
          </p:cNvPr>
          <p:cNvSpPr txBox="1"/>
          <p:nvPr/>
        </p:nvSpPr>
        <p:spPr>
          <a:xfrm>
            <a:off x="60058" y="163200"/>
            <a:ext cx="6418745" cy="461665"/>
          </a:xfrm>
          <a:prstGeom prst="rect">
            <a:avLst/>
          </a:prstGeom>
          <a:noFill/>
        </p:spPr>
        <p:txBody>
          <a:bodyPr wrap="none" rtlCol="0">
            <a:spAutoFit/>
          </a:bodyPr>
          <a:lstStyle/>
          <a:p>
            <a:r>
              <a:rPr lang="en-US" altLang="ko-KR" sz="2400" b="1" dirty="0">
                <a:ln>
                  <a:solidFill>
                    <a:schemeClr val="accent1">
                      <a:alpha val="0"/>
                    </a:schemeClr>
                  </a:solidFill>
                </a:ln>
                <a:latin typeface="+mj-lt"/>
              </a:rPr>
              <a:t>2. </a:t>
            </a:r>
            <a:r>
              <a:rPr lang="ko-KR" altLang="en-US" sz="2400" b="1" dirty="0">
                <a:ln>
                  <a:solidFill>
                    <a:schemeClr val="accent1">
                      <a:alpha val="0"/>
                    </a:schemeClr>
                  </a:solidFill>
                </a:ln>
                <a:latin typeface="+mj-lt"/>
              </a:rPr>
              <a:t>연구자 데이터베이스 검색시스템의 </a:t>
            </a:r>
            <a:r>
              <a:rPr lang="ko-KR" altLang="en-US" sz="2400" b="1" dirty="0" err="1">
                <a:ln>
                  <a:solidFill>
                    <a:schemeClr val="accent1">
                      <a:alpha val="0"/>
                    </a:schemeClr>
                  </a:solidFill>
                </a:ln>
                <a:latin typeface="+mj-lt"/>
              </a:rPr>
              <a:t>제한점</a:t>
            </a:r>
            <a:endParaRPr lang="ko-KR" altLang="en-US" sz="2400" b="1" dirty="0">
              <a:ln>
                <a:solidFill>
                  <a:schemeClr val="accent1">
                    <a:alpha val="0"/>
                  </a:schemeClr>
                </a:solidFill>
              </a:ln>
              <a:latin typeface="+mj-lt"/>
            </a:endParaRPr>
          </a:p>
        </p:txBody>
      </p:sp>
      <p:cxnSp>
        <p:nvCxnSpPr>
          <p:cNvPr id="7" name="직선 연결선 6">
            <a:extLst>
              <a:ext uri="{FF2B5EF4-FFF2-40B4-BE49-F238E27FC236}">
                <a16:creationId xmlns:a16="http://schemas.microsoft.com/office/drawing/2014/main" id="{4D90BEF3-71E7-A92B-1D79-9275B6AF2542}"/>
              </a:ext>
            </a:extLst>
          </p:cNvPr>
          <p:cNvCxnSpPr>
            <a:cxnSpLocks/>
            <a:stCxn id="6" idx="3"/>
          </p:cNvCxnSpPr>
          <p:nvPr/>
        </p:nvCxnSpPr>
        <p:spPr>
          <a:xfrm flipV="1">
            <a:off x="6478803" y="389121"/>
            <a:ext cx="5752627"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3FAFAEE-07E5-34DA-DA17-8D8E8084C16B}"/>
              </a:ext>
            </a:extLst>
          </p:cNvPr>
          <p:cNvSpPr txBox="1"/>
          <p:nvPr/>
        </p:nvSpPr>
        <p:spPr>
          <a:xfrm>
            <a:off x="-27028" y="750826"/>
            <a:ext cx="6364514" cy="369332"/>
          </a:xfrm>
          <a:prstGeom prst="rect">
            <a:avLst/>
          </a:prstGeom>
          <a:solidFill>
            <a:schemeClr val="bg1">
              <a:lumMod val="85000"/>
            </a:schemeClr>
          </a:solidFill>
        </p:spPr>
        <p:txBody>
          <a:bodyPr wrap="square">
            <a:spAutoFit/>
          </a:bodyPr>
          <a:lstStyle/>
          <a:p>
            <a:r>
              <a:rPr lang="en-US" altLang="ko-KR" dirty="0">
                <a:ln>
                  <a:solidFill>
                    <a:schemeClr val="accent1">
                      <a:alpha val="0"/>
                    </a:schemeClr>
                  </a:solidFill>
                </a:ln>
                <a:latin typeface="+mj-lt"/>
              </a:rPr>
              <a:t>  2-3. </a:t>
            </a:r>
            <a:r>
              <a:rPr lang="ko-KR" altLang="en-US" dirty="0">
                <a:ln>
                  <a:solidFill>
                    <a:schemeClr val="accent1">
                      <a:alpha val="0"/>
                    </a:schemeClr>
                  </a:solidFill>
                </a:ln>
                <a:latin typeface="+mj-lt"/>
              </a:rPr>
              <a:t>학술용어의 동의어와 약어 인식 불가</a:t>
            </a:r>
          </a:p>
        </p:txBody>
      </p:sp>
    </p:spTree>
    <p:extLst>
      <p:ext uri="{BB962C8B-B14F-4D97-AF65-F5344CB8AC3E}">
        <p14:creationId xmlns:p14="http://schemas.microsoft.com/office/powerpoint/2010/main" val="12146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C969AD38-F87A-684B-20DC-8D442146A0B8}"/>
              </a:ext>
            </a:extLst>
          </p:cNvPr>
          <p:cNvSpPr txBox="1"/>
          <p:nvPr/>
        </p:nvSpPr>
        <p:spPr>
          <a:xfrm>
            <a:off x="3863942" y="5301691"/>
            <a:ext cx="4464114" cy="307777"/>
          </a:xfrm>
          <a:prstGeom prst="rect">
            <a:avLst/>
          </a:prstGeom>
          <a:noFill/>
        </p:spPr>
        <p:txBody>
          <a:bodyPr wrap="square">
            <a:spAutoFit/>
          </a:bodyPr>
          <a:lstStyle/>
          <a:p>
            <a:pPr algn="ctr"/>
            <a:r>
              <a:rPr lang="en-US" altLang="ko-KR" sz="1400" dirty="0">
                <a:ln>
                  <a:solidFill>
                    <a:schemeClr val="accent1">
                      <a:alpha val="0"/>
                    </a:schemeClr>
                  </a:solidFill>
                </a:ln>
              </a:rPr>
              <a:t>[</a:t>
            </a:r>
            <a:r>
              <a:rPr lang="ko-KR" altLang="en-US" sz="1400" dirty="0">
                <a:ln>
                  <a:solidFill>
                    <a:schemeClr val="accent1">
                      <a:alpha val="0"/>
                    </a:schemeClr>
                  </a:solidFill>
                </a:ln>
              </a:rPr>
              <a:t>표 </a:t>
            </a:r>
            <a:r>
              <a:rPr lang="en-US" altLang="ko-KR" sz="1400" dirty="0">
                <a:ln>
                  <a:solidFill>
                    <a:schemeClr val="accent1">
                      <a:alpha val="0"/>
                    </a:schemeClr>
                  </a:solidFill>
                </a:ln>
              </a:rPr>
              <a:t>3] </a:t>
            </a:r>
            <a:r>
              <a:rPr lang="ko-KR" altLang="en-US" sz="1400" dirty="0" err="1">
                <a:ln>
                  <a:solidFill>
                    <a:schemeClr val="accent1">
                      <a:alpha val="0"/>
                    </a:schemeClr>
                  </a:solidFill>
                </a:ln>
              </a:rPr>
              <a:t>제한점</a:t>
            </a:r>
            <a:r>
              <a:rPr lang="ko-KR" altLang="en-US" sz="1400" dirty="0">
                <a:ln>
                  <a:solidFill>
                    <a:schemeClr val="accent1">
                      <a:alpha val="0"/>
                    </a:schemeClr>
                  </a:solidFill>
                </a:ln>
              </a:rPr>
              <a:t> </a:t>
            </a:r>
            <a:r>
              <a:rPr lang="en-US" altLang="ko-KR" sz="1400" dirty="0">
                <a:ln>
                  <a:solidFill>
                    <a:schemeClr val="accent1">
                      <a:alpha val="0"/>
                    </a:schemeClr>
                  </a:solidFill>
                </a:ln>
              </a:rPr>
              <a:t>4: </a:t>
            </a:r>
            <a:r>
              <a:rPr lang="ko-KR" altLang="en-US" sz="1400" dirty="0">
                <a:ln>
                  <a:solidFill>
                    <a:schemeClr val="accent1">
                      <a:alpha val="0"/>
                    </a:schemeClr>
                  </a:solidFill>
                </a:ln>
              </a:rPr>
              <a:t>통계학과 </a:t>
            </a:r>
            <a:r>
              <a:rPr lang="ko-KR" altLang="en-US" sz="1400" dirty="0" err="1">
                <a:ln>
                  <a:solidFill>
                    <a:schemeClr val="accent1">
                      <a:alpha val="0"/>
                    </a:schemeClr>
                  </a:solidFill>
                </a:ln>
              </a:rPr>
              <a:t>박재휘</a:t>
            </a:r>
            <a:r>
              <a:rPr lang="ko-KR" altLang="en-US" sz="1400" dirty="0">
                <a:ln>
                  <a:solidFill>
                    <a:schemeClr val="accent1">
                      <a:alpha val="0"/>
                    </a:schemeClr>
                  </a:solidFill>
                </a:ln>
              </a:rPr>
              <a:t> 교수의 연구정보</a:t>
            </a:r>
          </a:p>
        </p:txBody>
      </p:sp>
      <p:graphicFrame>
        <p:nvGraphicFramePr>
          <p:cNvPr id="3" name="표 2">
            <a:extLst>
              <a:ext uri="{FF2B5EF4-FFF2-40B4-BE49-F238E27FC236}">
                <a16:creationId xmlns:a16="http://schemas.microsoft.com/office/drawing/2014/main" id="{771AB956-7E0C-9F42-4C62-43DB743BA0F4}"/>
              </a:ext>
            </a:extLst>
          </p:cNvPr>
          <p:cNvGraphicFramePr>
            <a:graphicFrameLocks noGrp="1"/>
          </p:cNvGraphicFramePr>
          <p:nvPr>
            <p:extLst>
              <p:ext uri="{D42A27DB-BD31-4B8C-83A1-F6EECF244321}">
                <p14:modId xmlns:p14="http://schemas.microsoft.com/office/powerpoint/2010/main" val="3328603180"/>
              </p:ext>
            </p:extLst>
          </p:nvPr>
        </p:nvGraphicFramePr>
        <p:xfrm>
          <a:off x="1969961" y="3196383"/>
          <a:ext cx="8252077" cy="2034796"/>
        </p:xfrm>
        <a:graphic>
          <a:graphicData uri="http://schemas.openxmlformats.org/drawingml/2006/table">
            <a:tbl>
              <a:tblPr/>
              <a:tblGrid>
                <a:gridCol w="835279">
                  <a:extLst>
                    <a:ext uri="{9D8B030D-6E8A-4147-A177-3AD203B41FA5}">
                      <a16:colId xmlns:a16="http://schemas.microsoft.com/office/drawing/2014/main" val="910933499"/>
                    </a:ext>
                  </a:extLst>
                </a:gridCol>
                <a:gridCol w="7416798">
                  <a:extLst>
                    <a:ext uri="{9D8B030D-6E8A-4147-A177-3AD203B41FA5}">
                      <a16:colId xmlns:a16="http://schemas.microsoft.com/office/drawing/2014/main" val="3454652331"/>
                    </a:ext>
                  </a:extLst>
                </a:gridCol>
              </a:tblGrid>
              <a:tr h="270637">
                <a:tc>
                  <a:txBody>
                    <a:bodyPr/>
                    <a:lstStyle/>
                    <a:p>
                      <a:pPr marL="0" marR="0" indent="0" algn="ctr" fontAlgn="base" latinLnBrk="0">
                        <a:lnSpc>
                          <a:spcPct val="160000"/>
                        </a:lnSpc>
                        <a:spcBef>
                          <a:spcPts val="0"/>
                        </a:spcBef>
                        <a:spcAft>
                          <a:spcPts val="0"/>
                        </a:spcAft>
                      </a:pPr>
                      <a:r>
                        <a:rPr lang="ko-KR" altLang="en-US" sz="1200" kern="0" spc="0" dirty="0">
                          <a:solidFill>
                            <a:srgbClr val="000000"/>
                          </a:solidFill>
                          <a:effectLst/>
                          <a:latin typeface="+mj-ea"/>
                          <a:ea typeface="+mj-ea"/>
                        </a:rPr>
                        <a:t>연구영역</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a:txBody>
                    <a:bodyPr/>
                    <a:lstStyle/>
                    <a:p>
                      <a:pPr marL="0" marR="0" indent="0" algn="just" fontAlgn="base" latinLnBrk="1">
                        <a:lnSpc>
                          <a:spcPct val="160000"/>
                        </a:lnSpc>
                        <a:spcBef>
                          <a:spcPts val="0"/>
                        </a:spcBef>
                        <a:spcAft>
                          <a:spcPts val="0"/>
                        </a:spcAft>
                      </a:pPr>
                      <a:r>
                        <a:rPr lang="ko-KR" altLang="en-US" sz="1200" kern="0" spc="0">
                          <a:solidFill>
                            <a:srgbClr val="000000"/>
                          </a:solidFill>
                          <a:effectLst/>
                          <a:latin typeface="+mj-ea"/>
                          <a:ea typeface="+mj-ea"/>
                        </a:rPr>
                        <a:t>데이터베이스</a:t>
                      </a:r>
                      <a:r>
                        <a:rPr lang="en-US" altLang="ko-KR" sz="1200" kern="0" spc="0">
                          <a:solidFill>
                            <a:srgbClr val="000000"/>
                          </a:solidFill>
                          <a:effectLst/>
                          <a:latin typeface="+mj-ea"/>
                          <a:ea typeface="+mj-ea"/>
                        </a:rPr>
                        <a:t>, </a:t>
                      </a:r>
                      <a:r>
                        <a:rPr lang="ko-KR" altLang="en-US" sz="1200" kern="0" spc="0">
                          <a:solidFill>
                            <a:srgbClr val="000000"/>
                          </a:solidFill>
                          <a:effectLst/>
                          <a:latin typeface="+mj-ea"/>
                          <a:ea typeface="+mj-ea"/>
                        </a:rPr>
                        <a:t>정보검색</a:t>
                      </a:r>
                      <a:r>
                        <a:rPr lang="en-US" altLang="ko-KR" sz="1200" kern="0" spc="0">
                          <a:solidFill>
                            <a:srgbClr val="000000"/>
                          </a:solidFill>
                          <a:effectLst/>
                          <a:latin typeface="+mj-ea"/>
                          <a:ea typeface="+mj-ea"/>
                        </a:rPr>
                        <a:t>, </a:t>
                      </a:r>
                      <a:r>
                        <a:rPr lang="ko-KR" altLang="en-US" sz="1200" kern="0" spc="0">
                          <a:solidFill>
                            <a:srgbClr val="000000"/>
                          </a:solidFill>
                          <a:effectLst/>
                          <a:latin typeface="+mj-ea"/>
                          <a:ea typeface="+mj-ea"/>
                        </a:rPr>
                        <a:t>자연어 처리</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1087430"/>
                  </a:ext>
                </a:extLst>
              </a:tr>
              <a:tr h="270637">
                <a:tc>
                  <a:txBody>
                    <a:bodyPr/>
                    <a:lstStyle/>
                    <a:p>
                      <a:pPr marL="0" marR="0" indent="0" algn="ctr" fontAlgn="base" latinLnBrk="0">
                        <a:lnSpc>
                          <a:spcPct val="160000"/>
                        </a:lnSpc>
                        <a:spcBef>
                          <a:spcPts val="0"/>
                        </a:spcBef>
                        <a:spcAft>
                          <a:spcPts val="0"/>
                        </a:spcAft>
                      </a:pPr>
                      <a:r>
                        <a:rPr lang="ko-KR" altLang="en-US" sz="1200" kern="0" spc="0" dirty="0" err="1">
                          <a:solidFill>
                            <a:srgbClr val="000000"/>
                          </a:solidFill>
                          <a:effectLst/>
                          <a:latin typeface="+mj-ea"/>
                          <a:ea typeface="+mj-ea"/>
                        </a:rPr>
                        <a:t>논문명</a:t>
                      </a:r>
                      <a:endParaRPr lang="ko-KR" altLang="en-US" sz="1200" kern="0" spc="0" dirty="0">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a:txBody>
                    <a:bodyPr/>
                    <a:lstStyle/>
                    <a:p>
                      <a:pPr marL="0" marR="0" indent="0" algn="just" fontAlgn="base" latinLnBrk="1">
                        <a:lnSpc>
                          <a:spcPct val="160000"/>
                        </a:lnSpc>
                        <a:spcBef>
                          <a:spcPts val="0"/>
                        </a:spcBef>
                        <a:spcAft>
                          <a:spcPts val="0"/>
                        </a:spcAft>
                      </a:pPr>
                      <a:r>
                        <a:rPr lang="en-US" sz="1200" kern="100" spc="0" dirty="0">
                          <a:solidFill>
                            <a:srgbClr val="000000"/>
                          </a:solidFill>
                          <a:effectLst/>
                          <a:latin typeface="+mj-ea"/>
                          <a:ea typeface="+mj-ea"/>
                        </a:rPr>
                        <a:t>- Improving Complex Scene Generation by Enhancing Multi-scale Representations of GAN Discriminators</a:t>
                      </a:r>
                      <a:endParaRPr lang="en-US" sz="1200" kern="0" spc="0" dirty="0">
                        <a:solidFill>
                          <a:srgbClr val="000000"/>
                        </a:solidFill>
                        <a:effectLst/>
                        <a:latin typeface="+mj-ea"/>
                        <a:ea typeface="+mj-ea"/>
                      </a:endParaRPr>
                    </a:p>
                    <a:p>
                      <a:pPr marL="0" marR="0" indent="0" algn="just" fontAlgn="base" latinLnBrk="1">
                        <a:lnSpc>
                          <a:spcPct val="160000"/>
                        </a:lnSpc>
                        <a:spcBef>
                          <a:spcPts val="0"/>
                        </a:spcBef>
                        <a:spcAft>
                          <a:spcPts val="0"/>
                        </a:spcAft>
                      </a:pPr>
                      <a:r>
                        <a:rPr lang="en-US" sz="1200" kern="100" spc="0" dirty="0">
                          <a:solidFill>
                            <a:srgbClr val="000000"/>
                          </a:solidFill>
                          <a:effectLst/>
                          <a:latin typeface="+mj-ea"/>
                          <a:ea typeface="+mj-ea"/>
                        </a:rPr>
                        <a:t>- Retrieval-Augmented Response Generation for Knowledge-Grounded Conversation in the Wild</a:t>
                      </a:r>
                      <a:endParaRPr lang="en-US" sz="1200" kern="0" spc="0" dirty="0">
                        <a:solidFill>
                          <a:srgbClr val="000000"/>
                        </a:solidFill>
                        <a:effectLst/>
                        <a:latin typeface="+mj-ea"/>
                        <a:ea typeface="+mj-ea"/>
                      </a:endParaRPr>
                    </a:p>
                    <a:p>
                      <a:pPr marL="0" marR="0" indent="0" algn="just" fontAlgn="base" latinLnBrk="1">
                        <a:lnSpc>
                          <a:spcPct val="160000"/>
                        </a:lnSpc>
                        <a:spcBef>
                          <a:spcPts val="0"/>
                        </a:spcBef>
                        <a:spcAft>
                          <a:spcPts val="0"/>
                        </a:spcAft>
                      </a:pPr>
                      <a:r>
                        <a:rPr lang="en-US" sz="1200" kern="100" spc="0" dirty="0">
                          <a:solidFill>
                            <a:srgbClr val="000000"/>
                          </a:solidFill>
                          <a:effectLst/>
                          <a:latin typeface="+mj-ea"/>
                          <a:ea typeface="+mj-ea"/>
                        </a:rPr>
                        <a:t>- Selectively Connected Self-Attentions for Semantic Role Labeling</a:t>
                      </a:r>
                      <a:endParaRPr lang="en-US" sz="1200" kern="0" spc="0" dirty="0">
                        <a:solidFill>
                          <a:srgbClr val="000000"/>
                        </a:solidFill>
                        <a:effectLst/>
                        <a:latin typeface="+mj-ea"/>
                        <a:ea typeface="+mj-ea"/>
                      </a:endParaRPr>
                    </a:p>
                    <a:p>
                      <a:pPr marL="0" marR="0" indent="0" algn="just" fontAlgn="base" latinLnBrk="1">
                        <a:lnSpc>
                          <a:spcPct val="160000"/>
                        </a:lnSpc>
                        <a:spcBef>
                          <a:spcPts val="0"/>
                        </a:spcBef>
                        <a:spcAft>
                          <a:spcPts val="0"/>
                        </a:spcAft>
                      </a:pPr>
                      <a:r>
                        <a:rPr lang="en-US" sz="1200" kern="100" spc="0" dirty="0">
                          <a:solidFill>
                            <a:srgbClr val="000000"/>
                          </a:solidFill>
                          <a:effectLst/>
                          <a:latin typeface="+mj-ea"/>
                          <a:ea typeface="+mj-ea"/>
                        </a:rPr>
                        <a:t>- Exploiting Text Matching Techniques for Knowledge-Grounded Conversation</a:t>
                      </a:r>
                      <a:endParaRPr lang="en-US" sz="1200" kern="0" spc="0" dirty="0">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37632200"/>
                  </a:ext>
                </a:extLst>
              </a:tr>
              <a:tr h="270637">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latin typeface="+mj-ea"/>
                          <a:ea typeface="+mj-ea"/>
                        </a:rPr>
                        <a:t>과제명</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a:txBody>
                    <a:bodyPr/>
                    <a:lstStyle/>
                    <a:p>
                      <a:pPr marL="0" marR="0" indent="0" algn="just" fontAlgn="base" latinLnBrk="1">
                        <a:lnSpc>
                          <a:spcPct val="160000"/>
                        </a:lnSpc>
                        <a:spcBef>
                          <a:spcPts val="0"/>
                        </a:spcBef>
                        <a:spcAft>
                          <a:spcPts val="0"/>
                        </a:spcAft>
                      </a:pPr>
                      <a:r>
                        <a:rPr lang="ko-KR" altLang="en-US" sz="1200" kern="0" spc="0" dirty="0">
                          <a:solidFill>
                            <a:srgbClr val="000000"/>
                          </a:solidFill>
                          <a:effectLst/>
                          <a:latin typeface="+mj-ea"/>
                          <a:ea typeface="+mj-ea"/>
                        </a:rPr>
                        <a:t>외부 지식베이스 전이를 통한 </a:t>
                      </a:r>
                      <a:r>
                        <a:rPr lang="ko-KR" altLang="en-US" sz="1200" kern="0" spc="0" dirty="0" err="1">
                          <a:solidFill>
                            <a:srgbClr val="000000"/>
                          </a:solidFill>
                          <a:effectLst/>
                          <a:latin typeface="+mj-ea"/>
                          <a:ea typeface="+mj-ea"/>
                        </a:rPr>
                        <a:t>멀티모달</a:t>
                      </a:r>
                      <a:r>
                        <a:rPr lang="ko-KR" altLang="en-US" sz="1200" kern="0" spc="0" dirty="0">
                          <a:solidFill>
                            <a:srgbClr val="000000"/>
                          </a:solidFill>
                          <a:effectLst/>
                          <a:latin typeface="+mj-ea"/>
                          <a:ea typeface="+mj-ea"/>
                        </a:rPr>
                        <a:t> 딥러닝 연구</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1265559"/>
                  </a:ext>
                </a:extLst>
              </a:tr>
              <a:tr h="270637">
                <a:tc>
                  <a:txBody>
                    <a:bodyPr/>
                    <a:lstStyle/>
                    <a:p>
                      <a:pPr marL="0" marR="0" indent="0" algn="ctr" fontAlgn="base" latinLnBrk="0">
                        <a:lnSpc>
                          <a:spcPct val="160000"/>
                        </a:lnSpc>
                        <a:spcBef>
                          <a:spcPts val="0"/>
                        </a:spcBef>
                        <a:spcAft>
                          <a:spcPts val="0"/>
                        </a:spcAft>
                      </a:pPr>
                      <a:r>
                        <a:rPr lang="ko-KR" altLang="en-US" sz="1200" kern="0" spc="0">
                          <a:solidFill>
                            <a:srgbClr val="000000"/>
                          </a:solidFill>
                          <a:effectLst/>
                          <a:latin typeface="+mj-ea"/>
                          <a:ea typeface="+mj-ea"/>
                        </a:rPr>
                        <a:t>특허명</a:t>
                      </a: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9D9D9"/>
                    </a:solidFill>
                  </a:tcPr>
                </a:tc>
                <a:tc>
                  <a:txBody>
                    <a:bodyPr/>
                    <a:lstStyle/>
                    <a:p>
                      <a:pPr marL="0" marR="0" indent="0" algn="just" fontAlgn="base" latinLnBrk="1">
                        <a:lnSpc>
                          <a:spcPct val="160000"/>
                        </a:lnSpc>
                        <a:spcBef>
                          <a:spcPts val="0"/>
                        </a:spcBef>
                        <a:spcAft>
                          <a:spcPts val="0"/>
                        </a:spcAft>
                      </a:pPr>
                      <a:r>
                        <a:rPr lang="en-US" sz="1200" kern="100" spc="0" dirty="0">
                          <a:solidFill>
                            <a:srgbClr val="000000"/>
                          </a:solidFill>
                          <a:effectLst/>
                          <a:latin typeface="+mj-ea"/>
                          <a:ea typeface="+mj-ea"/>
                        </a:rPr>
                        <a:t>-</a:t>
                      </a:r>
                      <a:endParaRPr lang="en-US" sz="1200" kern="0" spc="0" dirty="0">
                        <a:solidFill>
                          <a:srgbClr val="000000"/>
                        </a:solidFill>
                        <a:effectLst/>
                        <a:latin typeface="+mj-ea"/>
                        <a:ea typeface="+mj-ea"/>
                      </a:endParaRPr>
                    </a:p>
                  </a:txBody>
                  <a:tcPr marL="64770" marR="64770" marT="17907" marB="17907"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3978238"/>
                  </a:ext>
                </a:extLst>
              </a:tr>
            </a:tbl>
          </a:graphicData>
        </a:graphic>
      </p:graphicFrame>
      <p:sp>
        <p:nvSpPr>
          <p:cNvPr id="2" name="TextBox 1">
            <a:extLst>
              <a:ext uri="{FF2B5EF4-FFF2-40B4-BE49-F238E27FC236}">
                <a16:creationId xmlns:a16="http://schemas.microsoft.com/office/drawing/2014/main" id="{0EBE254C-463D-3FA9-A7AA-2FE7EBB473A3}"/>
              </a:ext>
            </a:extLst>
          </p:cNvPr>
          <p:cNvSpPr txBox="1"/>
          <p:nvPr/>
        </p:nvSpPr>
        <p:spPr>
          <a:xfrm>
            <a:off x="298450" y="1256599"/>
            <a:ext cx="11576052" cy="830997"/>
          </a:xfrm>
          <a:prstGeom prst="rect">
            <a:avLst/>
          </a:prstGeom>
          <a:noFill/>
        </p:spPr>
        <p:txBody>
          <a:bodyPr wrap="square">
            <a:spAutoFit/>
          </a:bodyPr>
          <a:lstStyle/>
          <a:p>
            <a:pPr marL="285750" indent="-285750">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현 상황</a:t>
            </a:r>
            <a:r>
              <a:rPr lang="en-US" altLang="ko-KR" sz="1600" dirty="0">
                <a:ln>
                  <a:solidFill>
                    <a:schemeClr val="accent1">
                      <a:alpha val="0"/>
                    </a:schemeClr>
                  </a:solidFill>
                </a:ln>
              </a:rPr>
              <a:t>) </a:t>
            </a:r>
            <a:r>
              <a:rPr lang="ko-KR" altLang="en-US" sz="1600" dirty="0">
                <a:ln>
                  <a:solidFill>
                    <a:schemeClr val="accent1">
                      <a:alpha val="0"/>
                    </a:schemeClr>
                  </a:solidFill>
                </a:ln>
              </a:rPr>
              <a:t>연구 분야를 검색하는데 실질적으로 필요한 정보는 연구영역</a:t>
            </a:r>
            <a:r>
              <a:rPr lang="en-US" altLang="ko-KR" sz="1600" dirty="0">
                <a:ln>
                  <a:solidFill>
                    <a:schemeClr val="accent1">
                      <a:alpha val="0"/>
                    </a:schemeClr>
                  </a:solidFill>
                </a:ln>
              </a:rPr>
              <a:t>, </a:t>
            </a:r>
            <a:r>
              <a:rPr lang="ko-KR" altLang="en-US" sz="1600" dirty="0" err="1">
                <a:ln>
                  <a:solidFill>
                    <a:schemeClr val="accent1">
                      <a:alpha val="0"/>
                    </a:schemeClr>
                  </a:solidFill>
                </a:ln>
              </a:rPr>
              <a:t>논문명</a:t>
            </a:r>
            <a:r>
              <a:rPr lang="en-US" altLang="ko-KR" sz="1600" dirty="0">
                <a:ln>
                  <a:solidFill>
                    <a:schemeClr val="accent1">
                      <a:alpha val="0"/>
                    </a:schemeClr>
                  </a:solidFill>
                </a:ln>
              </a:rPr>
              <a:t>, </a:t>
            </a:r>
            <a:r>
              <a:rPr lang="ko-KR" altLang="en-US" sz="1600" dirty="0">
                <a:ln>
                  <a:solidFill>
                    <a:schemeClr val="accent1">
                      <a:alpha val="0"/>
                    </a:schemeClr>
                  </a:solidFill>
                </a:ln>
              </a:rPr>
              <a:t>과제명</a:t>
            </a:r>
            <a:r>
              <a:rPr lang="en-US" altLang="ko-KR" sz="1600" dirty="0">
                <a:ln>
                  <a:solidFill>
                    <a:schemeClr val="accent1">
                      <a:alpha val="0"/>
                    </a:schemeClr>
                  </a:solidFill>
                </a:ln>
              </a:rPr>
              <a:t>, </a:t>
            </a:r>
            <a:r>
              <a:rPr lang="ko-KR" altLang="en-US" sz="1600" dirty="0" err="1">
                <a:ln>
                  <a:solidFill>
                    <a:schemeClr val="accent1">
                      <a:alpha val="0"/>
                    </a:schemeClr>
                  </a:solidFill>
                </a:ln>
              </a:rPr>
              <a:t>특허명</a:t>
            </a:r>
            <a:r>
              <a:rPr lang="ko-KR" altLang="en-US" sz="1600" dirty="0">
                <a:ln>
                  <a:solidFill>
                    <a:schemeClr val="accent1">
                      <a:alpha val="0"/>
                    </a:schemeClr>
                  </a:solidFill>
                </a:ln>
              </a:rPr>
              <a:t> 뿐임 </a:t>
            </a:r>
            <a:r>
              <a:rPr lang="en-US" altLang="ko-KR" sz="1600" dirty="0">
                <a:ln>
                  <a:solidFill>
                    <a:schemeClr val="accent1">
                      <a:alpha val="0"/>
                    </a:schemeClr>
                  </a:solidFill>
                </a:ln>
              </a:rPr>
              <a:t>[</a:t>
            </a:r>
            <a:r>
              <a:rPr lang="ko-KR" altLang="en-US" sz="1600" dirty="0">
                <a:ln>
                  <a:solidFill>
                    <a:schemeClr val="accent1">
                      <a:alpha val="0"/>
                    </a:schemeClr>
                  </a:solidFill>
                </a:ln>
              </a:rPr>
              <a:t>표 </a:t>
            </a:r>
            <a:r>
              <a:rPr lang="en-US" altLang="ko-KR" sz="1600" dirty="0">
                <a:ln>
                  <a:solidFill>
                    <a:schemeClr val="accent1">
                      <a:alpha val="0"/>
                    </a:schemeClr>
                  </a:solidFill>
                </a:ln>
              </a:rPr>
              <a:t>3]</a:t>
            </a:r>
          </a:p>
          <a:p>
            <a:pPr marL="285750" indent="-285750">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문제점</a:t>
            </a:r>
            <a:r>
              <a:rPr lang="en-US" altLang="ko-KR" sz="1600" dirty="0">
                <a:ln>
                  <a:solidFill>
                    <a:schemeClr val="accent1">
                      <a:alpha val="0"/>
                    </a:schemeClr>
                  </a:solidFill>
                </a:ln>
              </a:rPr>
              <a:t>)</a:t>
            </a:r>
            <a:r>
              <a:rPr lang="ko-KR" altLang="en-US" sz="1600" dirty="0">
                <a:ln>
                  <a:solidFill>
                    <a:schemeClr val="accent1">
                      <a:alpha val="0"/>
                    </a:schemeClr>
                  </a:solidFill>
                </a:ln>
              </a:rPr>
              <a:t> 추상적인 정보임</a:t>
            </a:r>
            <a:endParaRPr lang="en-US" altLang="ko-KR" sz="1600" dirty="0">
              <a:ln>
                <a:solidFill>
                  <a:schemeClr val="accent1">
                    <a:alpha val="0"/>
                  </a:schemeClr>
                </a:solidFill>
              </a:ln>
            </a:endParaRPr>
          </a:p>
          <a:p>
            <a:pPr marL="285750" indent="-285750">
              <a:buFont typeface="Wingdings" panose="05000000000000000000" pitchFamily="2" charset="2"/>
              <a:buChar char="v"/>
            </a:pPr>
            <a:r>
              <a:rPr lang="en-US" altLang="ko-KR" sz="1600" dirty="0">
                <a:ln>
                  <a:solidFill>
                    <a:schemeClr val="accent1">
                      <a:alpha val="0"/>
                    </a:schemeClr>
                  </a:solidFill>
                </a:ln>
              </a:rPr>
              <a:t>(</a:t>
            </a:r>
            <a:r>
              <a:rPr lang="ko-KR" altLang="en-US" sz="1600" dirty="0">
                <a:ln>
                  <a:solidFill>
                    <a:schemeClr val="accent1">
                      <a:alpha val="0"/>
                    </a:schemeClr>
                  </a:solidFill>
                </a:ln>
              </a:rPr>
              <a:t>개선 필요성</a:t>
            </a:r>
            <a:r>
              <a:rPr lang="en-US" altLang="ko-KR" sz="1600" dirty="0">
                <a:ln>
                  <a:solidFill>
                    <a:schemeClr val="accent1">
                      <a:alpha val="0"/>
                    </a:schemeClr>
                  </a:solidFill>
                </a:ln>
              </a:rPr>
              <a:t>) </a:t>
            </a:r>
            <a:r>
              <a:rPr lang="ko-KR" altLang="en-US" sz="1600" dirty="0">
                <a:ln>
                  <a:solidFill>
                    <a:schemeClr val="accent1">
                      <a:alpha val="0"/>
                    </a:schemeClr>
                  </a:solidFill>
                </a:ln>
              </a:rPr>
              <a:t>각 연구 산출물마다 구체적인 정보로 데이터를 구축하는 것이 바람직함</a:t>
            </a:r>
          </a:p>
        </p:txBody>
      </p:sp>
      <p:sp>
        <p:nvSpPr>
          <p:cNvPr id="5" name="TextBox 4">
            <a:extLst>
              <a:ext uri="{FF2B5EF4-FFF2-40B4-BE49-F238E27FC236}">
                <a16:creationId xmlns:a16="http://schemas.microsoft.com/office/drawing/2014/main" id="{FEA1B21A-26F7-4465-ADDC-54984320AD28}"/>
              </a:ext>
            </a:extLst>
          </p:cNvPr>
          <p:cNvSpPr txBox="1"/>
          <p:nvPr/>
        </p:nvSpPr>
        <p:spPr>
          <a:xfrm>
            <a:off x="60058" y="163200"/>
            <a:ext cx="6418745" cy="461665"/>
          </a:xfrm>
          <a:prstGeom prst="rect">
            <a:avLst/>
          </a:prstGeom>
          <a:noFill/>
        </p:spPr>
        <p:txBody>
          <a:bodyPr wrap="none" rtlCol="0">
            <a:spAutoFit/>
          </a:bodyPr>
          <a:lstStyle/>
          <a:p>
            <a:r>
              <a:rPr lang="en-US" altLang="ko-KR" sz="2400" b="1" dirty="0">
                <a:ln>
                  <a:solidFill>
                    <a:schemeClr val="accent1">
                      <a:alpha val="0"/>
                    </a:schemeClr>
                  </a:solidFill>
                </a:ln>
                <a:latin typeface="+mj-lt"/>
              </a:rPr>
              <a:t>2. </a:t>
            </a:r>
            <a:r>
              <a:rPr lang="ko-KR" altLang="en-US" sz="2400" b="1" dirty="0">
                <a:ln>
                  <a:solidFill>
                    <a:schemeClr val="accent1">
                      <a:alpha val="0"/>
                    </a:schemeClr>
                  </a:solidFill>
                </a:ln>
                <a:latin typeface="+mj-lt"/>
              </a:rPr>
              <a:t>연구자 데이터베이스 검색시스템의 </a:t>
            </a:r>
            <a:r>
              <a:rPr lang="ko-KR" altLang="en-US" sz="2400" b="1" dirty="0" err="1">
                <a:ln>
                  <a:solidFill>
                    <a:schemeClr val="accent1">
                      <a:alpha val="0"/>
                    </a:schemeClr>
                  </a:solidFill>
                </a:ln>
                <a:latin typeface="+mj-lt"/>
              </a:rPr>
              <a:t>제한점</a:t>
            </a:r>
            <a:endParaRPr lang="ko-KR" altLang="en-US" sz="2400" b="1" dirty="0">
              <a:ln>
                <a:solidFill>
                  <a:schemeClr val="accent1">
                    <a:alpha val="0"/>
                  </a:schemeClr>
                </a:solidFill>
              </a:ln>
              <a:latin typeface="+mj-lt"/>
            </a:endParaRPr>
          </a:p>
        </p:txBody>
      </p:sp>
      <p:cxnSp>
        <p:nvCxnSpPr>
          <p:cNvPr id="6" name="직선 연결선 5">
            <a:extLst>
              <a:ext uri="{FF2B5EF4-FFF2-40B4-BE49-F238E27FC236}">
                <a16:creationId xmlns:a16="http://schemas.microsoft.com/office/drawing/2014/main" id="{E7549DD7-CC8D-8BC3-3106-9D980FE67D04}"/>
              </a:ext>
            </a:extLst>
          </p:cNvPr>
          <p:cNvCxnSpPr>
            <a:cxnSpLocks/>
            <a:stCxn id="5" idx="3"/>
          </p:cNvCxnSpPr>
          <p:nvPr/>
        </p:nvCxnSpPr>
        <p:spPr>
          <a:xfrm flipV="1">
            <a:off x="6478803" y="389121"/>
            <a:ext cx="5752627" cy="4912"/>
          </a:xfrm>
          <a:prstGeom prst="line">
            <a:avLst/>
          </a:prstGeom>
          <a:ln w="381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6466DE-74B9-621E-60B3-E4B6692668B8}"/>
              </a:ext>
            </a:extLst>
          </p:cNvPr>
          <p:cNvSpPr txBox="1"/>
          <p:nvPr/>
        </p:nvSpPr>
        <p:spPr>
          <a:xfrm>
            <a:off x="-27028" y="750826"/>
            <a:ext cx="6364514" cy="369332"/>
          </a:xfrm>
          <a:prstGeom prst="rect">
            <a:avLst/>
          </a:prstGeom>
          <a:solidFill>
            <a:schemeClr val="bg1">
              <a:lumMod val="85000"/>
            </a:schemeClr>
          </a:solidFill>
        </p:spPr>
        <p:txBody>
          <a:bodyPr wrap="square">
            <a:spAutoFit/>
          </a:bodyPr>
          <a:lstStyle/>
          <a:p>
            <a:r>
              <a:rPr lang="en-US" altLang="ko-KR" dirty="0">
                <a:ln>
                  <a:solidFill>
                    <a:schemeClr val="accent1">
                      <a:alpha val="0"/>
                    </a:schemeClr>
                  </a:solidFill>
                </a:ln>
                <a:latin typeface="+mj-lt"/>
              </a:rPr>
              <a:t>  2-4. </a:t>
            </a:r>
            <a:r>
              <a:rPr lang="ko-KR" altLang="en-US" dirty="0">
                <a:ln>
                  <a:solidFill>
                    <a:schemeClr val="accent1">
                      <a:alpha val="0"/>
                    </a:schemeClr>
                  </a:solidFill>
                </a:ln>
                <a:latin typeface="+mj-lt"/>
              </a:rPr>
              <a:t>데이터베이스 내 추상적인 연구정보</a:t>
            </a:r>
          </a:p>
        </p:txBody>
      </p:sp>
    </p:spTree>
    <p:extLst>
      <p:ext uri="{BB962C8B-B14F-4D97-AF65-F5344CB8AC3E}">
        <p14:creationId xmlns:p14="http://schemas.microsoft.com/office/powerpoint/2010/main" val="305076395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TotalTime>
  <Words>1756</Words>
  <Application>Microsoft Office PowerPoint</Application>
  <PresentationFormat>와이드스크린</PresentationFormat>
  <Paragraphs>321</Paragraphs>
  <Slides>20</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20</vt:i4>
      </vt:variant>
    </vt:vector>
  </HeadingPairs>
  <TitlesOfParts>
    <vt:vector size="26" baseType="lpstr">
      <vt:lpstr>맑은 고딕</vt:lpstr>
      <vt:lpstr>한컴바탕</vt:lpstr>
      <vt:lpstr>함초롬바탕</vt:lpstr>
      <vt:lpstr>Arial</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신지은</dc:creator>
  <cp:lastModifiedBy>신지은</cp:lastModifiedBy>
  <cp:revision>327</cp:revision>
  <dcterms:created xsi:type="dcterms:W3CDTF">2024-01-13T01:22:48Z</dcterms:created>
  <dcterms:modified xsi:type="dcterms:W3CDTF">2024-01-17T03:22:59Z</dcterms:modified>
</cp:coreProperties>
</file>