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084DBE-9230-4AAD-B68D-160336005C27}">
  <a:tblStyle styleId="{F1084DBE-9230-4AAD-B68D-160336005C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7" d="100"/>
          <a:sy n="127" d="100"/>
        </p:scale>
        <p:origin x="87" y="14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uFillTx/>
              </a:defRPr>
            </a:lvl1pPr>
            <a:lvl2pPr marL="914400" lvl="1" indent="-298450">
              <a:spcBef>
                <a:spcPts val="0"/>
              </a:spcBef>
              <a:spcAft>
                <a:spcPts val="0"/>
              </a:spcAft>
              <a:buSzPts val="1100"/>
              <a:buChar char="○"/>
              <a:defRPr sz="1100">
                <a:uFillTx/>
              </a:defRPr>
            </a:lvl2pPr>
            <a:lvl3pPr marL="1371600" lvl="2" indent="-298450">
              <a:spcBef>
                <a:spcPts val="0"/>
              </a:spcBef>
              <a:spcAft>
                <a:spcPts val="0"/>
              </a:spcAft>
              <a:buSzPts val="1100"/>
              <a:buChar char="■"/>
              <a:defRPr sz="1100">
                <a:uFillTx/>
              </a:defRPr>
            </a:lvl3pPr>
            <a:lvl4pPr marL="1828800" lvl="3" indent="-298450">
              <a:spcBef>
                <a:spcPts val="0"/>
              </a:spcBef>
              <a:spcAft>
                <a:spcPts val="0"/>
              </a:spcAft>
              <a:buSzPts val="1100"/>
              <a:buChar char="●"/>
              <a:defRPr sz="1100">
                <a:uFillTx/>
              </a:defRPr>
            </a:lvl4pPr>
            <a:lvl5pPr marL="2286000" lvl="4" indent="-298450">
              <a:spcBef>
                <a:spcPts val="0"/>
              </a:spcBef>
              <a:spcAft>
                <a:spcPts val="0"/>
              </a:spcAft>
              <a:buSzPts val="1100"/>
              <a:buChar char="○"/>
              <a:defRPr sz="1100">
                <a:uFillTx/>
              </a:defRPr>
            </a:lvl5pPr>
            <a:lvl6pPr marL="2743200" lvl="5" indent="-298450">
              <a:spcBef>
                <a:spcPts val="0"/>
              </a:spcBef>
              <a:spcAft>
                <a:spcPts val="0"/>
              </a:spcAft>
              <a:buSzPts val="1100"/>
              <a:buChar char="■"/>
              <a:defRPr sz="1100">
                <a:uFillTx/>
              </a:defRPr>
            </a:lvl6pPr>
            <a:lvl7pPr marL="3200400" lvl="6" indent="-298450">
              <a:spcBef>
                <a:spcPts val="0"/>
              </a:spcBef>
              <a:spcAft>
                <a:spcPts val="0"/>
              </a:spcAft>
              <a:buSzPts val="1100"/>
              <a:buChar char="●"/>
              <a:defRPr sz="1100">
                <a:uFillTx/>
              </a:defRPr>
            </a:lvl7pPr>
            <a:lvl8pPr marL="3657600" lvl="7" indent="-298450">
              <a:spcBef>
                <a:spcPts val="0"/>
              </a:spcBef>
              <a:spcAft>
                <a:spcPts val="0"/>
              </a:spcAft>
              <a:buSzPts val="1100"/>
              <a:buChar char="○"/>
              <a:defRPr sz="1100">
                <a:uFillTx/>
              </a:defRPr>
            </a:lvl8pPr>
            <a:lvl9pPr marL="4114800" lvl="8" indent="-298450">
              <a:spcBef>
                <a:spcPts val="0"/>
              </a:spcBef>
              <a:spcAft>
                <a:spcPts val="0"/>
              </a:spcAft>
              <a:buSzPts val="1100"/>
              <a:buChar char="■"/>
              <a:defRPr sz="1100">
                <a:uFillTx/>
              </a:defRPr>
            </a:lvl9pPr>
          </a:lstStyle>
          <a:p>
            <a:endParaRPr>
              <a:uFillTx/>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uFillTx/>
              </a:rPr>
              <a:t>Blue Team 7</a:t>
            </a:r>
            <a:endParaRPr>
              <a:uFillTx/>
            </a:endParaRPr>
          </a:p>
          <a:p>
            <a:pPr marL="0" lvl="0" indent="0" algn="l" rtl="0">
              <a:spcBef>
                <a:spcPts val="0"/>
              </a:spcBef>
              <a:spcAft>
                <a:spcPts val="0"/>
              </a:spcAft>
              <a:buNone/>
            </a:pPr>
            <a:r>
              <a:rPr lang="en">
                <a:uFillTx/>
              </a:rPr>
              <a:t>Introduction</a:t>
            </a:r>
            <a:endParaRPr>
              <a:uFillTx/>
            </a:endParaRPr>
          </a:p>
          <a:p>
            <a:pPr marL="0" lvl="0" indent="0" algn="l" rtl="0">
              <a:spcBef>
                <a:spcPts val="0"/>
              </a:spcBef>
              <a:spcAft>
                <a:spcPts val="0"/>
              </a:spcAft>
              <a:buNone/>
            </a:pPr>
            <a:r>
              <a:rPr lang="en">
                <a:uFillTx/>
              </a:rPr>
              <a:t>Today, </a:t>
            </a:r>
            <a:endParaRPr>
              <a:uFillTx/>
            </a:endParaRPr>
          </a:p>
          <a:p>
            <a:pPr marL="0" lvl="0" indent="0" algn="l" rtl="0">
              <a:spcBef>
                <a:spcPts val="0"/>
              </a:spcBef>
              <a:spcAft>
                <a:spcPts val="0"/>
              </a:spcAft>
              <a:buNone/>
            </a:pPr>
            <a:r>
              <a:rPr lang="en">
                <a:uFillTx/>
              </a:rPr>
              <a:t>Ted talks</a:t>
            </a:r>
            <a:endParaRPr>
              <a:uFillTx/>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705501d262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05501d262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00FFFF"/>
                </a:highlight>
                <a:uFillTx/>
              </a:rPr>
              <a:t>Be sure to make clear that it is the how the sentiment variance differs between topics</a:t>
            </a:r>
            <a:endParaRPr>
              <a:highlight>
                <a:srgbClr val="00FFFF"/>
              </a:highlight>
              <a:uFillTx/>
            </a:endParaRPr>
          </a:p>
          <a:p>
            <a:pPr marL="457200" lvl="0" indent="-298450" algn="l" rtl="0">
              <a:spcBef>
                <a:spcPts val="0"/>
              </a:spcBef>
              <a:spcAft>
                <a:spcPts val="0"/>
              </a:spcAft>
              <a:buSzPts val="1100"/>
              <a:buChar char="-"/>
            </a:pPr>
            <a:r>
              <a:rPr lang="en">
                <a:uFillTx/>
              </a:rPr>
              <a:t>ANew</a:t>
            </a:r>
            <a:endParaRPr>
              <a:uFillTx/>
            </a:endParaRPr>
          </a:p>
          <a:p>
            <a:pPr marL="457200" lvl="0" indent="-298450" algn="l" rtl="0">
              <a:spcBef>
                <a:spcPts val="0"/>
              </a:spcBef>
              <a:spcAft>
                <a:spcPts val="0"/>
              </a:spcAft>
              <a:buSzPts val="1100"/>
              <a:buChar char="-"/>
            </a:pPr>
            <a:r>
              <a:rPr lang="en">
                <a:uFillTx/>
              </a:rPr>
              <a:t>Firstly proposed</a:t>
            </a:r>
            <a:endParaRPr>
              <a:uFillTx/>
            </a:endParaRPr>
          </a:p>
          <a:p>
            <a:pPr marL="457200" lvl="0" indent="-298450" algn="l" rtl="0">
              <a:spcBef>
                <a:spcPts val="0"/>
              </a:spcBef>
              <a:spcAft>
                <a:spcPts val="0"/>
              </a:spcAft>
              <a:buSzPts val="1100"/>
              <a:buChar char="-"/>
            </a:pPr>
            <a:r>
              <a:rPr lang="en">
                <a:uFillTx/>
              </a:rPr>
              <a:t>Look at the variance</a:t>
            </a:r>
            <a:endParaRPr>
              <a:uFillTx/>
            </a:endParaRPr>
          </a:p>
          <a:p>
            <a:pPr marL="457200" lvl="0" indent="-298450" algn="l" rtl="0">
              <a:spcBef>
                <a:spcPts val="0"/>
              </a:spcBef>
              <a:spcAft>
                <a:spcPts val="0"/>
              </a:spcAft>
              <a:buSzPts val="1100"/>
              <a:buChar char="-"/>
            </a:pPr>
            <a:r>
              <a:rPr lang="en">
                <a:uFillTx/>
              </a:rPr>
              <a:t>Graph</a:t>
            </a:r>
            <a:endParaRPr>
              <a:uFillTx/>
            </a:endParaRPr>
          </a:p>
          <a:p>
            <a:pPr marL="457200" lvl="0" indent="-298450" algn="l" rtl="0">
              <a:spcBef>
                <a:spcPts val="0"/>
              </a:spcBef>
              <a:spcAft>
                <a:spcPts val="0"/>
              </a:spcAft>
              <a:buSzPts val="1100"/>
              <a:buChar char="-"/>
            </a:pPr>
            <a:endParaRPr>
              <a:uFillTx/>
            </a:endParaRPr>
          </a:p>
          <a:p>
            <a:pPr marL="0" lvl="0" indent="0" algn="l" rtl="0">
              <a:spcBef>
                <a:spcPts val="0"/>
              </a:spcBef>
              <a:spcAft>
                <a:spcPts val="0"/>
              </a:spcAft>
              <a:buNone/>
            </a:pPr>
            <a:r>
              <a:rPr lang="en">
                <a:uFillTx/>
              </a:rPr>
              <a:t>We used Anew to evaluate the sentiment for each sentence. </a:t>
            </a:r>
            <a:endParaRPr>
              <a:uFillTx/>
            </a:endParaRPr>
          </a:p>
          <a:p>
            <a:pPr marL="0" lvl="0" indent="0" algn="l" rtl="0">
              <a:spcBef>
                <a:spcPts val="0"/>
              </a:spcBef>
              <a:spcAft>
                <a:spcPts val="0"/>
              </a:spcAft>
              <a:buNone/>
            </a:pPr>
            <a:r>
              <a:rPr lang="en">
                <a:uFillTx/>
              </a:rPr>
              <a:t>Firstly proposed </a:t>
            </a:r>
            <a:endParaRPr>
              <a:uFillTx/>
            </a:endParaRPr>
          </a:p>
          <a:p>
            <a:pPr marL="0" lvl="0" indent="0" algn="l" rtl="0">
              <a:spcBef>
                <a:spcPts val="0"/>
              </a:spcBef>
              <a:spcAft>
                <a:spcPts val="0"/>
              </a:spcAft>
              <a:buNone/>
            </a:pPr>
            <a:r>
              <a:rPr lang="en">
                <a:uFillTx/>
              </a:rPr>
              <a:t>Then we looked at Variance of sentiment within each talk and we analyze how the variance of sentiment varies across the talk within each topic. </a:t>
            </a:r>
            <a:endParaRPr>
              <a:uFillTx/>
            </a:endParaRPr>
          </a:p>
          <a:p>
            <a:pPr marL="0" lvl="0" indent="0" algn="l" rtl="0">
              <a:spcBef>
                <a:spcPts val="0"/>
              </a:spcBef>
              <a:spcAft>
                <a:spcPts val="0"/>
              </a:spcAft>
              <a:buNone/>
            </a:pPr>
            <a:r>
              <a:rPr lang="en">
                <a:uFillTx/>
              </a:rPr>
              <a:t>X axis shows the variance of valence and y axis shows the variance of arousal.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We firstly proposed to find a correlation between sentiment and popularity of the talk and we found out there’s no relationship between those two. </a:t>
            </a:r>
            <a:endParaRPr>
              <a:uFillTx/>
            </a:endParaRPr>
          </a:p>
          <a:p>
            <a:pPr marL="0" lvl="0" indent="0" algn="l" rtl="0">
              <a:spcBef>
                <a:spcPts val="0"/>
              </a:spcBef>
              <a:spcAft>
                <a:spcPts val="0"/>
              </a:spcAft>
              <a:buNone/>
            </a:pPr>
            <a:r>
              <a:rPr lang="en">
                <a:uFillTx/>
              </a:rPr>
              <a:t>So we took another variance per each topic to see the variability of sentiment per each topic. </a:t>
            </a:r>
            <a:endParaRPr>
              <a:uFillTx/>
            </a:endParaRPr>
          </a:p>
          <a:p>
            <a:pPr marL="0" lvl="0" indent="0" algn="l" rtl="0">
              <a:spcBef>
                <a:spcPts val="0"/>
              </a:spcBef>
              <a:spcAft>
                <a:spcPts val="0"/>
              </a:spcAft>
              <a:buNone/>
            </a:pPr>
            <a:r>
              <a:rPr lang="en">
                <a:uFillTx/>
              </a:rPr>
              <a:t>In this graph, the x axis shows the variability of the valence per each topic and the y axis shows the variability of the arousal per each topic. </a:t>
            </a:r>
            <a:endParaRPr>
              <a:uFillTx/>
            </a:endParaRPr>
          </a:p>
          <a:p>
            <a:pPr marL="0" lvl="0" indent="0" algn="l" rtl="0">
              <a:spcBef>
                <a:spcPts val="0"/>
              </a:spcBef>
              <a:spcAft>
                <a:spcPts val="0"/>
              </a:spcAft>
              <a:buNone/>
            </a:pPr>
            <a:r>
              <a:rPr lang="en">
                <a:uFillTx/>
              </a:rPr>
              <a:t>This shows that  the topic related to performance, music, humor have high variability of sentiment whereas some serious topic like engineering, technology has low variability of sentiment.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705501d262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05501d26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uFillTx/>
              </a:rPr>
              <a:t>Now show you one example talk from performance and see how the sentiment fluctuate over time depending on the topic. </a:t>
            </a:r>
            <a:endParaRPr>
              <a:uFillTx/>
            </a:endParaRPr>
          </a:p>
          <a:p>
            <a:pPr marL="0" lvl="0" indent="0" algn="l" rtl="0">
              <a:spcBef>
                <a:spcPts val="0"/>
              </a:spcBef>
              <a:spcAft>
                <a:spcPts val="0"/>
              </a:spcAft>
              <a:buNone/>
            </a:pPr>
            <a:r>
              <a:rPr lang="en">
                <a:uFillTx/>
              </a:rPr>
              <a:t>X axis shows the time and the y axis shows the sentiment value. Solid line is the valence and the dashed line is arousal. </a:t>
            </a:r>
            <a:endParaRPr>
              <a:uFillTx/>
            </a:endParaRPr>
          </a:p>
          <a:p>
            <a:pPr marL="0" lvl="0" indent="0" algn="l" rtl="0">
              <a:spcBef>
                <a:spcPts val="0"/>
              </a:spcBef>
              <a:spcAft>
                <a:spcPts val="0"/>
              </a:spcAft>
              <a:buNone/>
            </a:pPr>
            <a:r>
              <a:rPr lang="en">
                <a:uFillTx/>
              </a:rPr>
              <a:t>There’s a lot of up and downs over the time in this talk</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However, one example talk from the technology has not a lot of sentiment fluctuations over time.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We were also interested in audience response and Ryan will talk about it more.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Var_valence: 0.91</a:t>
            </a:r>
            <a:endParaRPr>
              <a:uFillTx/>
            </a:endParaRPr>
          </a:p>
          <a:p>
            <a:pPr marL="0" lvl="0" indent="0" algn="l" rtl="0">
              <a:spcBef>
                <a:spcPts val="0"/>
              </a:spcBef>
              <a:spcAft>
                <a:spcPts val="0"/>
              </a:spcAft>
              <a:buNone/>
            </a:pPr>
            <a:r>
              <a:rPr lang="en">
                <a:uFillTx/>
              </a:rPr>
              <a:t>Var_arousal: 0.56</a:t>
            </a:r>
            <a:endParaRPr>
              <a:uFillTx/>
            </a:endParaRPr>
          </a:p>
          <a:p>
            <a:pPr marL="0" lvl="0" indent="0" algn="l" rtl="0">
              <a:spcBef>
                <a:spcPts val="0"/>
              </a:spcBef>
              <a:spcAft>
                <a:spcPts val="0"/>
              </a:spcAft>
              <a:buNone/>
            </a:pPr>
            <a:r>
              <a:rPr lang="en">
                <a:uFillTx/>
              </a:rPr>
              <a:t>ID = 332</a:t>
            </a:r>
            <a:endParaRPr>
              <a:uFillTx/>
            </a:endParaRPr>
          </a:p>
          <a:p>
            <a:pPr marL="0" lvl="0" indent="0" algn="l" rtl="0">
              <a:spcBef>
                <a:spcPts val="0"/>
              </a:spcBef>
              <a:spcAft>
                <a:spcPts val="0"/>
              </a:spcAft>
              <a:buNone/>
            </a:pPr>
            <a:r>
              <a:rPr lang="en">
                <a:uFillTx/>
              </a:rPr>
              <a:t>1,314,201 views</a:t>
            </a:r>
            <a:endParaRPr>
              <a:uFillTx/>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7051509027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7051509027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uFillTx/>
              </a:rPr>
              <a:t>Here is an example of a talk In the performance topic</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Now show you how the variance depends on the topic. </a:t>
            </a:r>
            <a:endParaRPr>
              <a:uFillTx/>
            </a:endParaRPr>
          </a:p>
          <a:p>
            <a:pPr marL="0" lvl="0" indent="0" algn="l" rtl="0">
              <a:spcBef>
                <a:spcPts val="0"/>
              </a:spcBef>
              <a:spcAft>
                <a:spcPts val="0"/>
              </a:spcAft>
              <a:buNone/>
            </a:pPr>
            <a:r>
              <a:rPr lang="en">
                <a:uFillTx/>
              </a:rPr>
              <a:t>Let’s look at one talk from performance.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X axis shows the time and the y axis shows the sentiment value. Solid line is the valence and the dashed line is arousal. </a:t>
            </a:r>
            <a:endParaRPr>
              <a:uFillTx/>
            </a:endParaRPr>
          </a:p>
          <a:p>
            <a:pPr marL="0" lvl="0" indent="0" algn="l" rtl="0">
              <a:spcBef>
                <a:spcPts val="0"/>
              </a:spcBef>
              <a:spcAft>
                <a:spcPts val="0"/>
              </a:spcAft>
              <a:buNone/>
            </a:pPr>
            <a:r>
              <a:rPr lang="en">
                <a:uFillTx/>
              </a:rPr>
              <a:t>There’s a lot of up and downs over the time.</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We also plotted when the audience response happened. </a:t>
            </a:r>
            <a:endParaRPr>
              <a:uFillTx/>
            </a:endParaRPr>
          </a:p>
          <a:p>
            <a:pPr marL="0" lvl="0" indent="0" algn="l" rtl="0">
              <a:spcBef>
                <a:spcPts val="0"/>
              </a:spcBef>
              <a:spcAft>
                <a:spcPts val="0"/>
              </a:spcAft>
              <a:buNone/>
            </a:pPr>
            <a:r>
              <a:rPr lang="en">
                <a:uFillTx/>
              </a:rPr>
              <a:t>Red vertical line shows when the laughter happen</a:t>
            </a:r>
            <a:endParaRPr>
              <a:uFillTx/>
            </a:endParaRPr>
          </a:p>
          <a:p>
            <a:pPr marL="0" lvl="0" indent="0" algn="l" rtl="0">
              <a:spcBef>
                <a:spcPts val="0"/>
              </a:spcBef>
              <a:spcAft>
                <a:spcPts val="0"/>
              </a:spcAft>
              <a:buNone/>
            </a:pPr>
            <a:r>
              <a:rPr lang="en">
                <a:uFillTx/>
              </a:rPr>
              <a:t>Blue veritcal line shows when the applause happen</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We were also interested in audience response and Ryan will talk about it more. </a:t>
            </a:r>
            <a:endParaRPr>
              <a:uFillTx/>
            </a:endParaRPr>
          </a:p>
          <a:p>
            <a:pPr marL="0" lvl="0" indent="0" algn="l" rtl="0">
              <a:spcBef>
                <a:spcPts val="0"/>
              </a:spcBef>
              <a:spcAft>
                <a:spcPts val="0"/>
              </a:spcAft>
              <a:buNone/>
            </a:pPr>
            <a:r>
              <a:rPr lang="en">
                <a:uFillTx/>
              </a:rPr>
              <a:t>Var_valence: 0.91</a:t>
            </a:r>
            <a:endParaRPr>
              <a:uFillTx/>
            </a:endParaRPr>
          </a:p>
          <a:p>
            <a:pPr marL="0" lvl="0" indent="0" algn="l" rtl="0">
              <a:spcBef>
                <a:spcPts val="0"/>
              </a:spcBef>
              <a:spcAft>
                <a:spcPts val="0"/>
              </a:spcAft>
              <a:buNone/>
            </a:pPr>
            <a:r>
              <a:rPr lang="en">
                <a:uFillTx/>
              </a:rPr>
              <a:t>Var_arousal: 0.56</a:t>
            </a:r>
            <a:endParaRPr>
              <a:uFillTx/>
            </a:endParaRPr>
          </a:p>
          <a:p>
            <a:pPr marL="0" lvl="0" indent="0" algn="l" rtl="0">
              <a:spcBef>
                <a:spcPts val="0"/>
              </a:spcBef>
              <a:spcAft>
                <a:spcPts val="0"/>
              </a:spcAft>
              <a:buNone/>
            </a:pPr>
            <a:r>
              <a:rPr lang="en">
                <a:uFillTx/>
              </a:rPr>
              <a:t>ID = 332</a:t>
            </a:r>
            <a:endParaRPr>
              <a:uFillTx/>
            </a:endParaRPr>
          </a:p>
          <a:p>
            <a:pPr marL="0" lvl="0" indent="0" algn="l" rtl="0">
              <a:spcBef>
                <a:spcPts val="0"/>
              </a:spcBef>
              <a:spcAft>
                <a:spcPts val="0"/>
              </a:spcAft>
              <a:buNone/>
            </a:pPr>
            <a:r>
              <a:rPr lang="en">
                <a:uFillTx/>
              </a:rPr>
              <a:t>1,314,201 views</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ID = 889</a:t>
            </a:r>
            <a:endParaRPr>
              <a:uFillTx/>
              <a:latin typeface="Calibri"/>
              <a:ea typeface="Calibri"/>
              <a:cs typeface="Calibri"/>
              <a:sym typeface="Calibri"/>
            </a:endParaRPr>
          </a:p>
          <a:p>
            <a:pPr marL="0" lvl="0" indent="0" algn="l" rtl="0">
              <a:spcBef>
                <a:spcPts val="0"/>
              </a:spcBef>
              <a:spcAft>
                <a:spcPts val="0"/>
              </a:spcAft>
              <a:buNone/>
            </a:pPr>
            <a:r>
              <a:rPr lang="en">
                <a:uFillTx/>
              </a:rPr>
              <a:t>4,039,403 views</a:t>
            </a:r>
            <a:endParaRPr>
              <a:uFillTx/>
            </a:endParaRPr>
          </a:p>
          <a:p>
            <a:pPr marL="0" lvl="0" indent="0" algn="l" rtl="0">
              <a:spcBef>
                <a:spcPts val="0"/>
              </a:spcBef>
              <a:spcAft>
                <a:spcPts val="0"/>
              </a:spcAft>
              <a:buNone/>
            </a:pPr>
            <a:r>
              <a:rPr lang="en">
                <a:uFillTx/>
              </a:rPr>
              <a:t>Var_valence = 0.19</a:t>
            </a:r>
            <a:endParaRPr>
              <a:uFillTx/>
            </a:endParaRPr>
          </a:p>
          <a:p>
            <a:pPr marL="0" lvl="0" indent="0" algn="l" rtl="0">
              <a:spcBef>
                <a:spcPts val="0"/>
              </a:spcBef>
              <a:spcAft>
                <a:spcPts val="0"/>
              </a:spcAft>
              <a:buNone/>
            </a:pPr>
            <a:r>
              <a:rPr lang="en">
                <a:uFillTx/>
              </a:rPr>
              <a:t>Var_arousal = 0.19</a:t>
            </a:r>
            <a:endParaRPr>
              <a:uFillTx/>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7055ee66dd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7055ee66dd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623fd38d6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23fd38d6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7055ee66dd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055ee66dd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g7055ee66dd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7055ee66dd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7056d1543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7056d1543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7055ee66dd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055ee66d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62479203c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2479203c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7055ee66d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055ee66d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AutoNum type="arabicPeriod"/>
            </a:pPr>
            <a:r>
              <a:rPr lang="en">
                <a:uFillTx/>
              </a:rPr>
              <a:t>Sentiment</a:t>
            </a:r>
            <a:endParaRPr>
              <a:uFillTx/>
            </a:endParaRPr>
          </a:p>
          <a:p>
            <a:pPr marL="914400" lvl="1" indent="-298450" algn="l" rtl="0">
              <a:lnSpc>
                <a:spcPct val="115000"/>
              </a:lnSpc>
              <a:spcBef>
                <a:spcPts val="0"/>
              </a:spcBef>
              <a:spcAft>
                <a:spcPts val="0"/>
              </a:spcAft>
              <a:buSzPts val="1100"/>
              <a:buAutoNum type="alphaLcPeriod"/>
            </a:pPr>
            <a:r>
              <a:rPr lang="en">
                <a:uFillTx/>
              </a:rPr>
              <a:t>Variance of sentiment depends on the topic</a:t>
            </a:r>
            <a:endParaRPr>
              <a:uFillTx/>
            </a:endParaRPr>
          </a:p>
          <a:p>
            <a:pPr marL="457200" lvl="0" indent="-298450" algn="l" rtl="0">
              <a:lnSpc>
                <a:spcPct val="115000"/>
              </a:lnSpc>
              <a:spcBef>
                <a:spcPts val="0"/>
              </a:spcBef>
              <a:spcAft>
                <a:spcPts val="0"/>
              </a:spcAft>
              <a:buSzPts val="1100"/>
              <a:buAutoNum type="arabicPeriod"/>
            </a:pPr>
            <a:r>
              <a:rPr lang="en">
                <a:uFillTx/>
              </a:rPr>
              <a:t>Audience Response</a:t>
            </a:r>
            <a:endParaRPr>
              <a:uFillTx/>
            </a:endParaRPr>
          </a:p>
          <a:p>
            <a:pPr marL="914400" lvl="1" indent="-298450" algn="l" rtl="0">
              <a:lnSpc>
                <a:spcPct val="115000"/>
              </a:lnSpc>
              <a:spcBef>
                <a:spcPts val="0"/>
              </a:spcBef>
              <a:spcAft>
                <a:spcPts val="0"/>
              </a:spcAft>
              <a:buSzPts val="1100"/>
              <a:buAutoNum type="alphaLcPeriod"/>
            </a:pPr>
            <a:r>
              <a:rPr lang="en">
                <a:uFillTx/>
              </a:rPr>
              <a:t>We used the transcripts in a Random Forest model to predict when the audience would laugh or applaud. Overall, the results show that this is very difficult, but we had more success in predicting applause, because we had recall scores of 23% for applause and 6% for laughter.</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7055ee66dd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7055ee66dd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62479203c8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62479203c8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7055ee66dd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7055ee66dd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Matrix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623fd38d6b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623fd38d6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g62479203c8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62479203c8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7055ee66dd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7055ee66dd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7055ee66dd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7055ee66dd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62479203c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62479203c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g62479203c8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62479203c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623fd38d6b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623fd38d6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7055ee66dd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055ee66d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g7055ee66dd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7055ee66dd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705501d262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705501d262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g705501d262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705501d26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7055ee66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7055ee66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g705501d26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705501d26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Matrix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62479203c8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62479203c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g62479203c8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62479203c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7055ee66dd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7055ee66d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Matrix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g62479203c8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62479203c8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uFillTx/>
              </a:rPr>
              <a:t>Confusion Matrix</a:t>
            </a:r>
            <a:endParaRPr>
              <a:uFillTx/>
            </a:endParaRPr>
          </a:p>
          <a:p>
            <a:pPr marL="914400" lvl="1" indent="-298450" algn="l" rtl="0">
              <a:spcBef>
                <a:spcPts val="0"/>
              </a:spcBef>
              <a:spcAft>
                <a:spcPts val="0"/>
              </a:spcAft>
              <a:buSzPts val="1100"/>
              <a:buChar char="○"/>
            </a:pPr>
            <a:r>
              <a:rPr lang="en">
                <a:uFillTx/>
              </a:rPr>
              <a:t>Need to explain why we oversampled (proportion of 0s to 1s in both sets)</a:t>
            </a:r>
            <a:endParaRPr>
              <a:uFillTx/>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g623fd38d6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623fd38d6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705501d26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05501d2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US" dirty="0">
                <a:uFillTx/>
              </a:rPr>
              <a:t>About 2500 ted talks </a:t>
            </a:r>
          </a:p>
          <a:p>
            <a:pPr marL="457200" lvl="0" indent="-298450" algn="l" rtl="0">
              <a:spcBef>
                <a:spcPts val="0"/>
              </a:spcBef>
              <a:spcAft>
                <a:spcPts val="0"/>
              </a:spcAft>
              <a:buSzPts val="1100"/>
              <a:buChar char="-"/>
            </a:pPr>
            <a:r>
              <a:rPr lang="en-US" dirty="0">
                <a:uFillTx/>
              </a:rPr>
              <a:t>We did the standard process to clean the sentences</a:t>
            </a:r>
          </a:p>
          <a:p>
            <a:pPr marL="457200" lvl="0" indent="-298450" algn="l" rtl="0">
              <a:spcBef>
                <a:spcPts val="0"/>
              </a:spcBef>
              <a:spcAft>
                <a:spcPts val="0"/>
              </a:spcAft>
              <a:buSzPts val="1100"/>
              <a:buChar char="-"/>
            </a:pPr>
            <a:r>
              <a:rPr lang="en-US" dirty="0">
                <a:uFillTx/>
              </a:rPr>
              <a:t>This is one of the example how the sentence looks like before the stemming, and this is the afterwards. </a:t>
            </a:r>
          </a:p>
          <a:p>
            <a:pPr marL="457200" lvl="0" indent="-298450" algn="l" rtl="0">
              <a:spcBef>
                <a:spcPts val="0"/>
              </a:spcBef>
              <a:spcAft>
                <a:spcPts val="0"/>
              </a:spcAft>
              <a:buSzPts val="1100"/>
              <a:buChar char="-"/>
            </a:pPr>
            <a:r>
              <a:rPr lang="en-US" dirty="0">
                <a:uFillTx/>
              </a:rPr>
              <a:t>Number of attributes associate with the ted talk transcript but we only considered some variables such as topics and number of views. </a:t>
            </a:r>
          </a:p>
          <a:p>
            <a:pPr marL="0" lvl="0" indent="0" algn="l" rtl="0">
              <a:spcBef>
                <a:spcPts val="0"/>
              </a:spcBef>
              <a:spcAft>
                <a:spcPts val="0"/>
              </a:spcAft>
              <a:buNone/>
            </a:pPr>
            <a:endParaRPr lang="en-US" dirty="0">
              <a:uFillTx/>
            </a:endParaRPr>
          </a:p>
          <a:p>
            <a:pPr marL="0" lvl="0" indent="0" algn="l" rtl="0">
              <a:spcBef>
                <a:spcPts val="0"/>
              </a:spcBef>
              <a:spcAft>
                <a:spcPts val="0"/>
              </a:spcAft>
              <a:buNone/>
            </a:pPr>
            <a:endParaRPr dirty="0">
              <a:uFillTx/>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705501d26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705501d26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uFillTx/>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623fd38d6b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23fd38d6b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00FFFF"/>
                </a:highlight>
                <a:uFillTx/>
              </a:rPr>
              <a:t>Be sure to make clear that it is the how the sentiment variance differs between topics</a:t>
            </a:r>
            <a:endParaRPr>
              <a:highlight>
                <a:srgbClr val="00FFFF"/>
              </a:highlight>
              <a:uFillTx/>
            </a:endParaRPr>
          </a:p>
          <a:p>
            <a:pPr marL="457200" lvl="0" indent="-298450" algn="l" rtl="0">
              <a:spcBef>
                <a:spcPts val="0"/>
              </a:spcBef>
              <a:spcAft>
                <a:spcPts val="0"/>
              </a:spcAft>
              <a:buSzPts val="1100"/>
              <a:buChar char="-"/>
            </a:pPr>
            <a:r>
              <a:rPr lang="en">
                <a:uFillTx/>
              </a:rPr>
              <a:t>ANew</a:t>
            </a:r>
            <a:endParaRPr>
              <a:uFillTx/>
            </a:endParaRPr>
          </a:p>
          <a:p>
            <a:pPr marL="457200" lvl="0" indent="-298450" algn="l" rtl="0">
              <a:spcBef>
                <a:spcPts val="0"/>
              </a:spcBef>
              <a:spcAft>
                <a:spcPts val="0"/>
              </a:spcAft>
              <a:buSzPts val="1100"/>
              <a:buChar char="-"/>
            </a:pPr>
            <a:r>
              <a:rPr lang="en">
                <a:uFillTx/>
              </a:rPr>
              <a:t>Firstly proposed</a:t>
            </a:r>
            <a:endParaRPr>
              <a:uFillTx/>
            </a:endParaRPr>
          </a:p>
          <a:p>
            <a:pPr marL="457200" lvl="0" indent="-298450" algn="l" rtl="0">
              <a:spcBef>
                <a:spcPts val="0"/>
              </a:spcBef>
              <a:spcAft>
                <a:spcPts val="0"/>
              </a:spcAft>
              <a:buSzPts val="1100"/>
              <a:buChar char="-"/>
            </a:pPr>
            <a:r>
              <a:rPr lang="en">
                <a:uFillTx/>
              </a:rPr>
              <a:t>Look at the variance</a:t>
            </a:r>
            <a:endParaRPr>
              <a:uFillTx/>
            </a:endParaRPr>
          </a:p>
          <a:p>
            <a:pPr marL="457200" lvl="0" indent="-298450" algn="l" rtl="0">
              <a:spcBef>
                <a:spcPts val="0"/>
              </a:spcBef>
              <a:spcAft>
                <a:spcPts val="0"/>
              </a:spcAft>
              <a:buSzPts val="1100"/>
              <a:buChar char="-"/>
            </a:pPr>
            <a:r>
              <a:rPr lang="en">
                <a:uFillTx/>
              </a:rPr>
              <a:t>Graph</a:t>
            </a:r>
            <a:endParaRPr>
              <a:uFillTx/>
            </a:endParaRPr>
          </a:p>
          <a:p>
            <a:pPr marL="0" lvl="0" indent="0" algn="l" rtl="0">
              <a:spcBef>
                <a:spcPts val="0"/>
              </a:spcBef>
              <a:spcAft>
                <a:spcPts val="0"/>
              </a:spcAft>
              <a:buNone/>
            </a:pPr>
            <a:r>
              <a:rPr lang="en">
                <a:uFillTx/>
              </a:rPr>
              <a:t>Firstly proposed that there will be correlation between sentiment and popularity however we didn’t find any obvious correlation between those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Then we looked at Variance of sentiment within each talk and we analyze how the variance of sentiment within each topic varies. </a:t>
            </a:r>
            <a:endParaRPr>
              <a:uFillTx/>
            </a:endParaRPr>
          </a:p>
          <a:p>
            <a:pPr marL="0" lvl="0" indent="0" algn="l" rtl="0">
              <a:spcBef>
                <a:spcPts val="0"/>
              </a:spcBef>
              <a:spcAft>
                <a:spcPts val="0"/>
              </a:spcAft>
              <a:buNone/>
            </a:pPr>
            <a:r>
              <a:rPr lang="en">
                <a:uFillTx/>
              </a:rPr>
              <a:t>X axis shows the variance of valence and y axis shows the variance of arousal.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This shows that  the topic related to performance, music, humor have high variability of sentiment whereas some serious topic like engineering, technology has low variability of sentiment.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7055ee66dd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55ee66d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00FFFF"/>
                </a:highlight>
                <a:uFillTx/>
              </a:rPr>
              <a:t>Be sure to make clear that it is the how the sentiment variance differs between topics</a:t>
            </a:r>
            <a:endParaRPr>
              <a:highlight>
                <a:srgbClr val="00FFFF"/>
              </a:highlight>
              <a:uFillTx/>
            </a:endParaRPr>
          </a:p>
          <a:p>
            <a:pPr marL="457200" lvl="0" indent="-298450" algn="l" rtl="0">
              <a:spcBef>
                <a:spcPts val="0"/>
              </a:spcBef>
              <a:spcAft>
                <a:spcPts val="0"/>
              </a:spcAft>
              <a:buSzPts val="1100"/>
              <a:buChar char="-"/>
            </a:pPr>
            <a:r>
              <a:rPr lang="en">
                <a:uFillTx/>
              </a:rPr>
              <a:t>ANew</a:t>
            </a:r>
            <a:endParaRPr>
              <a:uFillTx/>
            </a:endParaRPr>
          </a:p>
          <a:p>
            <a:pPr marL="457200" lvl="0" indent="-298450" algn="l" rtl="0">
              <a:spcBef>
                <a:spcPts val="0"/>
              </a:spcBef>
              <a:spcAft>
                <a:spcPts val="0"/>
              </a:spcAft>
              <a:buSzPts val="1100"/>
              <a:buChar char="-"/>
            </a:pPr>
            <a:r>
              <a:rPr lang="en">
                <a:uFillTx/>
              </a:rPr>
              <a:t>Firstly proposed</a:t>
            </a:r>
            <a:endParaRPr>
              <a:uFillTx/>
            </a:endParaRPr>
          </a:p>
          <a:p>
            <a:pPr marL="457200" lvl="0" indent="-298450" algn="l" rtl="0">
              <a:spcBef>
                <a:spcPts val="0"/>
              </a:spcBef>
              <a:spcAft>
                <a:spcPts val="0"/>
              </a:spcAft>
              <a:buSzPts val="1100"/>
              <a:buChar char="-"/>
            </a:pPr>
            <a:r>
              <a:rPr lang="en">
                <a:uFillTx/>
              </a:rPr>
              <a:t>Look at the variance</a:t>
            </a:r>
            <a:endParaRPr>
              <a:uFillTx/>
            </a:endParaRPr>
          </a:p>
          <a:p>
            <a:pPr marL="457200" lvl="0" indent="-298450" algn="l" rtl="0">
              <a:spcBef>
                <a:spcPts val="0"/>
              </a:spcBef>
              <a:spcAft>
                <a:spcPts val="0"/>
              </a:spcAft>
              <a:buSzPts val="1100"/>
              <a:buChar char="-"/>
            </a:pPr>
            <a:r>
              <a:rPr lang="en">
                <a:uFillTx/>
              </a:rPr>
              <a:t>Graph</a:t>
            </a:r>
            <a:endParaRPr>
              <a:uFillTx/>
            </a:endParaRPr>
          </a:p>
          <a:p>
            <a:pPr marL="457200" lvl="0" indent="-298450" algn="l" rtl="0">
              <a:spcBef>
                <a:spcPts val="0"/>
              </a:spcBef>
              <a:spcAft>
                <a:spcPts val="0"/>
              </a:spcAft>
              <a:buSzPts val="1100"/>
              <a:buChar char="-"/>
            </a:pPr>
            <a:endParaRPr>
              <a:uFillTx/>
            </a:endParaRPr>
          </a:p>
          <a:p>
            <a:pPr marL="0" lvl="0" indent="0" algn="l" rtl="0">
              <a:spcBef>
                <a:spcPts val="0"/>
              </a:spcBef>
              <a:spcAft>
                <a:spcPts val="0"/>
              </a:spcAft>
              <a:buNone/>
            </a:pPr>
            <a:r>
              <a:rPr lang="en">
                <a:uFillTx/>
              </a:rPr>
              <a:t>We used Anew to evaluate the sentiment for each sentence. </a:t>
            </a:r>
            <a:endParaRPr>
              <a:uFillTx/>
            </a:endParaRPr>
          </a:p>
          <a:p>
            <a:pPr marL="0" lvl="0" indent="0" algn="l" rtl="0">
              <a:spcBef>
                <a:spcPts val="0"/>
              </a:spcBef>
              <a:spcAft>
                <a:spcPts val="0"/>
              </a:spcAft>
              <a:buNone/>
            </a:pPr>
            <a:r>
              <a:rPr lang="en">
                <a:uFillTx/>
              </a:rPr>
              <a:t>Firstly proposed </a:t>
            </a:r>
            <a:endParaRPr>
              <a:uFillTx/>
            </a:endParaRPr>
          </a:p>
          <a:p>
            <a:pPr marL="0" lvl="0" indent="0" algn="l" rtl="0">
              <a:spcBef>
                <a:spcPts val="0"/>
              </a:spcBef>
              <a:spcAft>
                <a:spcPts val="0"/>
              </a:spcAft>
              <a:buNone/>
            </a:pPr>
            <a:r>
              <a:rPr lang="en">
                <a:uFillTx/>
              </a:rPr>
              <a:t>Then we looked at Variance of sentiment within each talk and we analyze how the variance of sentiment varies across the talk within each topic. </a:t>
            </a:r>
            <a:endParaRPr>
              <a:uFillTx/>
            </a:endParaRPr>
          </a:p>
          <a:p>
            <a:pPr marL="0" lvl="0" indent="0" algn="l" rtl="0">
              <a:spcBef>
                <a:spcPts val="0"/>
              </a:spcBef>
              <a:spcAft>
                <a:spcPts val="0"/>
              </a:spcAft>
              <a:buNone/>
            </a:pPr>
            <a:r>
              <a:rPr lang="en">
                <a:uFillTx/>
              </a:rPr>
              <a:t>X axis shows the variance of valence and y axis shows the variance of arousal.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We firstly proposed to find a correlation between sentiment and popularity of the talk and we found out there’s no relationship between those two. </a:t>
            </a:r>
            <a:endParaRPr>
              <a:uFillTx/>
            </a:endParaRPr>
          </a:p>
          <a:p>
            <a:pPr marL="0" lvl="0" indent="0" algn="l" rtl="0">
              <a:spcBef>
                <a:spcPts val="0"/>
              </a:spcBef>
              <a:spcAft>
                <a:spcPts val="0"/>
              </a:spcAft>
              <a:buNone/>
            </a:pPr>
            <a:r>
              <a:rPr lang="en">
                <a:uFillTx/>
              </a:rPr>
              <a:t>So we took another variance per each topic to see the variability of sentiment per each topic. </a:t>
            </a:r>
            <a:endParaRPr>
              <a:uFillTx/>
            </a:endParaRPr>
          </a:p>
          <a:p>
            <a:pPr marL="0" lvl="0" indent="0" algn="l" rtl="0">
              <a:spcBef>
                <a:spcPts val="0"/>
              </a:spcBef>
              <a:spcAft>
                <a:spcPts val="0"/>
              </a:spcAft>
              <a:buNone/>
            </a:pPr>
            <a:r>
              <a:rPr lang="en">
                <a:uFillTx/>
              </a:rPr>
              <a:t>In this graph, the x axis shows the variability of the valence per each topic and the y axis shows the variability of the arousal per each topic. </a:t>
            </a:r>
            <a:endParaRPr>
              <a:uFillTx/>
            </a:endParaRPr>
          </a:p>
          <a:p>
            <a:pPr marL="0" lvl="0" indent="0" algn="l" rtl="0">
              <a:spcBef>
                <a:spcPts val="0"/>
              </a:spcBef>
              <a:spcAft>
                <a:spcPts val="0"/>
              </a:spcAft>
              <a:buNone/>
            </a:pPr>
            <a:r>
              <a:rPr lang="en">
                <a:uFillTx/>
              </a:rPr>
              <a:t>This shows that  the topic related to performance, music, humor have high variability of sentiment whereas some serious topic like engineering, technology has low variability of sentiment.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705501d262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705501d262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highlight>
                  <a:srgbClr val="00FFFF"/>
                </a:highlight>
                <a:uFillTx/>
              </a:rPr>
              <a:t>Be sure to make clear that it is the how the sentiment variance differs between topics</a:t>
            </a:r>
            <a:endParaRPr>
              <a:highlight>
                <a:srgbClr val="00FFFF"/>
              </a:highlight>
              <a:uFillTx/>
            </a:endParaRPr>
          </a:p>
          <a:p>
            <a:pPr marL="457200" lvl="0" indent="-298450" algn="l" rtl="0">
              <a:spcBef>
                <a:spcPts val="0"/>
              </a:spcBef>
              <a:spcAft>
                <a:spcPts val="0"/>
              </a:spcAft>
              <a:buSzPts val="1100"/>
              <a:buChar char="-"/>
            </a:pPr>
            <a:r>
              <a:rPr lang="en">
                <a:uFillTx/>
              </a:rPr>
              <a:t>ANew</a:t>
            </a:r>
            <a:endParaRPr>
              <a:uFillTx/>
            </a:endParaRPr>
          </a:p>
          <a:p>
            <a:pPr marL="457200" lvl="0" indent="-298450" algn="l" rtl="0">
              <a:spcBef>
                <a:spcPts val="0"/>
              </a:spcBef>
              <a:spcAft>
                <a:spcPts val="0"/>
              </a:spcAft>
              <a:buSzPts val="1100"/>
              <a:buChar char="-"/>
            </a:pPr>
            <a:r>
              <a:rPr lang="en">
                <a:uFillTx/>
              </a:rPr>
              <a:t>Firstly proposed</a:t>
            </a:r>
            <a:endParaRPr>
              <a:uFillTx/>
            </a:endParaRPr>
          </a:p>
          <a:p>
            <a:pPr marL="457200" lvl="0" indent="-298450" algn="l" rtl="0">
              <a:spcBef>
                <a:spcPts val="0"/>
              </a:spcBef>
              <a:spcAft>
                <a:spcPts val="0"/>
              </a:spcAft>
              <a:buSzPts val="1100"/>
              <a:buChar char="-"/>
            </a:pPr>
            <a:r>
              <a:rPr lang="en">
                <a:uFillTx/>
              </a:rPr>
              <a:t>Look at the variance</a:t>
            </a:r>
            <a:endParaRPr>
              <a:uFillTx/>
            </a:endParaRPr>
          </a:p>
          <a:p>
            <a:pPr marL="457200" lvl="0" indent="-298450" algn="l" rtl="0">
              <a:spcBef>
                <a:spcPts val="0"/>
              </a:spcBef>
              <a:spcAft>
                <a:spcPts val="0"/>
              </a:spcAft>
              <a:buSzPts val="1100"/>
              <a:buChar char="-"/>
            </a:pPr>
            <a:r>
              <a:rPr lang="en">
                <a:uFillTx/>
              </a:rPr>
              <a:t>Graph</a:t>
            </a:r>
            <a:endParaRPr>
              <a:uFillTx/>
            </a:endParaRPr>
          </a:p>
          <a:p>
            <a:pPr marL="457200" lvl="0" indent="-298450" algn="l" rtl="0">
              <a:spcBef>
                <a:spcPts val="0"/>
              </a:spcBef>
              <a:spcAft>
                <a:spcPts val="0"/>
              </a:spcAft>
              <a:buSzPts val="1100"/>
              <a:buChar char="-"/>
            </a:pPr>
            <a:endParaRPr>
              <a:uFillTx/>
            </a:endParaRPr>
          </a:p>
          <a:p>
            <a:pPr marL="0" lvl="0" indent="0" algn="l" rtl="0">
              <a:spcBef>
                <a:spcPts val="0"/>
              </a:spcBef>
              <a:spcAft>
                <a:spcPts val="0"/>
              </a:spcAft>
              <a:buNone/>
            </a:pPr>
            <a:r>
              <a:rPr lang="en">
                <a:uFillTx/>
              </a:rPr>
              <a:t>We used Anew to evaluate the sentiment for each sentence. </a:t>
            </a:r>
            <a:endParaRPr>
              <a:uFillTx/>
            </a:endParaRPr>
          </a:p>
          <a:p>
            <a:pPr marL="0" lvl="0" indent="0" algn="l" rtl="0">
              <a:spcBef>
                <a:spcPts val="0"/>
              </a:spcBef>
              <a:spcAft>
                <a:spcPts val="0"/>
              </a:spcAft>
              <a:buNone/>
            </a:pPr>
            <a:r>
              <a:rPr lang="en">
                <a:uFillTx/>
              </a:rPr>
              <a:t>Firstly proposed </a:t>
            </a:r>
            <a:endParaRPr>
              <a:uFillTx/>
            </a:endParaRPr>
          </a:p>
          <a:p>
            <a:pPr marL="0" lvl="0" indent="0" algn="l" rtl="0">
              <a:spcBef>
                <a:spcPts val="0"/>
              </a:spcBef>
              <a:spcAft>
                <a:spcPts val="0"/>
              </a:spcAft>
              <a:buNone/>
            </a:pPr>
            <a:r>
              <a:rPr lang="en">
                <a:uFillTx/>
              </a:rPr>
              <a:t>Then we looked at Variance of sentiment within each talk and we analyze how the variance of sentiment varies across the talk within each topic. </a:t>
            </a:r>
            <a:endParaRPr>
              <a:uFillTx/>
            </a:endParaRPr>
          </a:p>
          <a:p>
            <a:pPr marL="0" lvl="0" indent="0" algn="l" rtl="0">
              <a:spcBef>
                <a:spcPts val="0"/>
              </a:spcBef>
              <a:spcAft>
                <a:spcPts val="0"/>
              </a:spcAft>
              <a:buNone/>
            </a:pPr>
            <a:r>
              <a:rPr lang="en">
                <a:uFillTx/>
              </a:rPr>
              <a:t>X axis shows the variance of valence and y axis shows the variance of arousal.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r>
              <a:rPr lang="en">
                <a:uFillTx/>
              </a:rPr>
              <a:t>We firstly proposed to find a correlation between sentiment and popularity of the talk and we found out there’s no relationship between those two. </a:t>
            </a:r>
            <a:endParaRPr>
              <a:uFillTx/>
            </a:endParaRPr>
          </a:p>
          <a:p>
            <a:pPr marL="0" lvl="0" indent="0" algn="l" rtl="0">
              <a:spcBef>
                <a:spcPts val="0"/>
              </a:spcBef>
              <a:spcAft>
                <a:spcPts val="0"/>
              </a:spcAft>
              <a:buNone/>
            </a:pPr>
            <a:r>
              <a:rPr lang="en">
                <a:uFillTx/>
              </a:rPr>
              <a:t>So we took another variance per each topic to see the variability of sentiment per each topic. </a:t>
            </a:r>
            <a:endParaRPr>
              <a:uFillTx/>
            </a:endParaRPr>
          </a:p>
          <a:p>
            <a:pPr marL="0" lvl="0" indent="0" algn="l" rtl="0">
              <a:spcBef>
                <a:spcPts val="0"/>
              </a:spcBef>
              <a:spcAft>
                <a:spcPts val="0"/>
              </a:spcAft>
              <a:buNone/>
            </a:pPr>
            <a:r>
              <a:rPr lang="en">
                <a:uFillTx/>
              </a:rPr>
              <a:t>In this graph, the x axis shows the variability of the valence per each topic and the y axis shows the variability of the arousal per each topic. </a:t>
            </a:r>
            <a:endParaRPr>
              <a:uFillTx/>
            </a:endParaRPr>
          </a:p>
          <a:p>
            <a:pPr marL="0" lvl="0" indent="0" algn="l" rtl="0">
              <a:spcBef>
                <a:spcPts val="0"/>
              </a:spcBef>
              <a:spcAft>
                <a:spcPts val="0"/>
              </a:spcAft>
              <a:buNone/>
            </a:pPr>
            <a:r>
              <a:rPr lang="en">
                <a:uFillTx/>
              </a:rPr>
              <a:t>This shows that  the topic related to performance, music, humor have high variability of sentiment whereas some serious topic like engineering, technology has low variability of sentiment. </a:t>
            </a: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a:p>
            <a:pPr marL="0" lvl="0" indent="0" algn="l" rtl="0">
              <a:spcBef>
                <a:spcPts val="0"/>
              </a:spcBef>
              <a:spcAft>
                <a:spcPts val="0"/>
              </a:spcAft>
              <a:buNone/>
            </a:pPr>
            <a:endParaRPr>
              <a:uFillTx/>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800"/>
              <a:buNone/>
              <a:defRPr sz="4800">
                <a:solidFill>
                  <a:schemeClr val="lt1"/>
                </a:solidFill>
                <a:uFillTx/>
              </a:defRPr>
            </a:lvl1pPr>
            <a:lvl2pPr lvl="1">
              <a:spcBef>
                <a:spcPts val="0"/>
              </a:spcBef>
              <a:spcAft>
                <a:spcPts val="0"/>
              </a:spcAft>
              <a:buClr>
                <a:schemeClr val="lt1"/>
              </a:buClr>
              <a:buSzPts val="4800"/>
              <a:buNone/>
              <a:defRPr sz="4800">
                <a:solidFill>
                  <a:schemeClr val="lt1"/>
                </a:solidFill>
                <a:uFillTx/>
              </a:defRPr>
            </a:lvl2pPr>
            <a:lvl3pPr lvl="2">
              <a:spcBef>
                <a:spcPts val="0"/>
              </a:spcBef>
              <a:spcAft>
                <a:spcPts val="0"/>
              </a:spcAft>
              <a:buClr>
                <a:schemeClr val="lt1"/>
              </a:buClr>
              <a:buSzPts val="4800"/>
              <a:buNone/>
              <a:defRPr sz="4800">
                <a:solidFill>
                  <a:schemeClr val="lt1"/>
                </a:solidFill>
                <a:uFillTx/>
              </a:defRPr>
            </a:lvl3pPr>
            <a:lvl4pPr lvl="3">
              <a:spcBef>
                <a:spcPts val="0"/>
              </a:spcBef>
              <a:spcAft>
                <a:spcPts val="0"/>
              </a:spcAft>
              <a:buClr>
                <a:schemeClr val="lt1"/>
              </a:buClr>
              <a:buSzPts val="4800"/>
              <a:buNone/>
              <a:defRPr sz="4800">
                <a:solidFill>
                  <a:schemeClr val="lt1"/>
                </a:solidFill>
                <a:uFillTx/>
              </a:defRPr>
            </a:lvl4pPr>
            <a:lvl5pPr lvl="4">
              <a:spcBef>
                <a:spcPts val="0"/>
              </a:spcBef>
              <a:spcAft>
                <a:spcPts val="0"/>
              </a:spcAft>
              <a:buClr>
                <a:schemeClr val="lt1"/>
              </a:buClr>
              <a:buSzPts val="4800"/>
              <a:buNone/>
              <a:defRPr sz="4800">
                <a:solidFill>
                  <a:schemeClr val="lt1"/>
                </a:solidFill>
                <a:uFillTx/>
              </a:defRPr>
            </a:lvl5pPr>
            <a:lvl6pPr lvl="5">
              <a:spcBef>
                <a:spcPts val="0"/>
              </a:spcBef>
              <a:spcAft>
                <a:spcPts val="0"/>
              </a:spcAft>
              <a:buClr>
                <a:schemeClr val="lt1"/>
              </a:buClr>
              <a:buSzPts val="4800"/>
              <a:buNone/>
              <a:defRPr sz="4800">
                <a:solidFill>
                  <a:schemeClr val="lt1"/>
                </a:solidFill>
                <a:uFillTx/>
              </a:defRPr>
            </a:lvl6pPr>
            <a:lvl7pPr lvl="6">
              <a:spcBef>
                <a:spcPts val="0"/>
              </a:spcBef>
              <a:spcAft>
                <a:spcPts val="0"/>
              </a:spcAft>
              <a:buClr>
                <a:schemeClr val="lt1"/>
              </a:buClr>
              <a:buSzPts val="4800"/>
              <a:buNone/>
              <a:defRPr sz="4800">
                <a:solidFill>
                  <a:schemeClr val="lt1"/>
                </a:solidFill>
                <a:uFillTx/>
              </a:defRPr>
            </a:lvl7pPr>
            <a:lvl8pPr lvl="7">
              <a:spcBef>
                <a:spcPts val="0"/>
              </a:spcBef>
              <a:spcAft>
                <a:spcPts val="0"/>
              </a:spcAft>
              <a:buClr>
                <a:schemeClr val="lt1"/>
              </a:buClr>
              <a:buSzPts val="4800"/>
              <a:buNone/>
              <a:defRPr sz="4800">
                <a:solidFill>
                  <a:schemeClr val="lt1"/>
                </a:solidFill>
                <a:uFillTx/>
              </a:defRPr>
            </a:lvl8pPr>
            <a:lvl9pPr lvl="8">
              <a:spcBef>
                <a:spcPts val="0"/>
              </a:spcBef>
              <a:spcAft>
                <a:spcPts val="0"/>
              </a:spcAft>
              <a:buClr>
                <a:schemeClr val="lt1"/>
              </a:buClr>
              <a:buSzPts val="4800"/>
              <a:buNone/>
              <a:defRPr sz="4800">
                <a:solidFill>
                  <a:schemeClr val="lt1"/>
                </a:solidFill>
                <a:uFillTx/>
              </a:defRPr>
            </a:lvl9pPr>
          </a:lstStyle>
          <a:p>
            <a:endParaRPr>
              <a:uFillTx/>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400"/>
              <a:buNone/>
              <a:defRPr sz="2400">
                <a:solidFill>
                  <a:schemeClr val="lt1"/>
                </a:solidFill>
                <a:uFillTx/>
              </a:defRPr>
            </a:lvl1pPr>
            <a:lvl2pPr lvl="1">
              <a:lnSpc>
                <a:spcPct val="100000"/>
              </a:lnSpc>
              <a:spcBef>
                <a:spcPts val="0"/>
              </a:spcBef>
              <a:spcAft>
                <a:spcPts val="0"/>
              </a:spcAft>
              <a:buClr>
                <a:schemeClr val="lt1"/>
              </a:buClr>
              <a:buSzPts val="2400"/>
              <a:buNone/>
              <a:defRPr sz="2400">
                <a:solidFill>
                  <a:schemeClr val="lt1"/>
                </a:solidFill>
                <a:uFillTx/>
              </a:defRPr>
            </a:lvl2pPr>
            <a:lvl3pPr lvl="2">
              <a:lnSpc>
                <a:spcPct val="100000"/>
              </a:lnSpc>
              <a:spcBef>
                <a:spcPts val="0"/>
              </a:spcBef>
              <a:spcAft>
                <a:spcPts val="0"/>
              </a:spcAft>
              <a:buClr>
                <a:schemeClr val="lt1"/>
              </a:buClr>
              <a:buSzPts val="2400"/>
              <a:buNone/>
              <a:defRPr sz="2400">
                <a:solidFill>
                  <a:schemeClr val="lt1"/>
                </a:solidFill>
                <a:uFillTx/>
              </a:defRPr>
            </a:lvl3pPr>
            <a:lvl4pPr lvl="3">
              <a:lnSpc>
                <a:spcPct val="100000"/>
              </a:lnSpc>
              <a:spcBef>
                <a:spcPts val="0"/>
              </a:spcBef>
              <a:spcAft>
                <a:spcPts val="0"/>
              </a:spcAft>
              <a:buClr>
                <a:schemeClr val="lt1"/>
              </a:buClr>
              <a:buSzPts val="2400"/>
              <a:buNone/>
              <a:defRPr sz="2400">
                <a:solidFill>
                  <a:schemeClr val="lt1"/>
                </a:solidFill>
                <a:uFillTx/>
              </a:defRPr>
            </a:lvl4pPr>
            <a:lvl5pPr lvl="4">
              <a:lnSpc>
                <a:spcPct val="100000"/>
              </a:lnSpc>
              <a:spcBef>
                <a:spcPts val="0"/>
              </a:spcBef>
              <a:spcAft>
                <a:spcPts val="0"/>
              </a:spcAft>
              <a:buClr>
                <a:schemeClr val="lt1"/>
              </a:buClr>
              <a:buSzPts val="2400"/>
              <a:buNone/>
              <a:defRPr sz="2400">
                <a:solidFill>
                  <a:schemeClr val="lt1"/>
                </a:solidFill>
                <a:uFillTx/>
              </a:defRPr>
            </a:lvl5pPr>
            <a:lvl6pPr lvl="5">
              <a:lnSpc>
                <a:spcPct val="100000"/>
              </a:lnSpc>
              <a:spcBef>
                <a:spcPts val="0"/>
              </a:spcBef>
              <a:spcAft>
                <a:spcPts val="0"/>
              </a:spcAft>
              <a:buClr>
                <a:schemeClr val="lt1"/>
              </a:buClr>
              <a:buSzPts val="2400"/>
              <a:buNone/>
              <a:defRPr sz="2400">
                <a:solidFill>
                  <a:schemeClr val="lt1"/>
                </a:solidFill>
                <a:uFillTx/>
              </a:defRPr>
            </a:lvl6pPr>
            <a:lvl7pPr lvl="6">
              <a:lnSpc>
                <a:spcPct val="100000"/>
              </a:lnSpc>
              <a:spcBef>
                <a:spcPts val="0"/>
              </a:spcBef>
              <a:spcAft>
                <a:spcPts val="0"/>
              </a:spcAft>
              <a:buClr>
                <a:schemeClr val="lt1"/>
              </a:buClr>
              <a:buSzPts val="2400"/>
              <a:buNone/>
              <a:defRPr sz="2400">
                <a:solidFill>
                  <a:schemeClr val="lt1"/>
                </a:solidFill>
                <a:uFillTx/>
              </a:defRPr>
            </a:lvl7pPr>
            <a:lvl8pPr lvl="7">
              <a:lnSpc>
                <a:spcPct val="100000"/>
              </a:lnSpc>
              <a:spcBef>
                <a:spcPts val="0"/>
              </a:spcBef>
              <a:spcAft>
                <a:spcPts val="0"/>
              </a:spcAft>
              <a:buClr>
                <a:schemeClr val="lt1"/>
              </a:buClr>
              <a:buSzPts val="2400"/>
              <a:buNone/>
              <a:defRPr sz="2400">
                <a:solidFill>
                  <a:schemeClr val="lt1"/>
                </a:solidFill>
                <a:uFillTx/>
              </a:defRPr>
            </a:lvl8pPr>
            <a:lvl9pPr lvl="8">
              <a:lnSpc>
                <a:spcPct val="100000"/>
              </a:lnSpc>
              <a:spcBef>
                <a:spcPts val="0"/>
              </a:spcBef>
              <a:spcAft>
                <a:spcPts val="0"/>
              </a:spcAft>
              <a:buClr>
                <a:schemeClr val="lt1"/>
              </a:buClr>
              <a:buSzPts val="2400"/>
              <a:buNone/>
              <a:defRPr sz="2400">
                <a:solidFill>
                  <a:schemeClr val="lt1"/>
                </a:solidFill>
                <a:uFillTx/>
              </a:defRPr>
            </a:lvl9pPr>
          </a:lstStyle>
          <a:p>
            <a:endParaRPr>
              <a:uFillTx/>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uFillTx/>
              </a:defRPr>
            </a:lvl1pPr>
            <a:lvl2pPr lvl="1">
              <a:buNone/>
              <a:defRPr>
                <a:solidFill>
                  <a:schemeClr val="lt1"/>
                </a:solidFill>
                <a:uFillTx/>
              </a:defRPr>
            </a:lvl2pPr>
            <a:lvl3pPr lvl="2">
              <a:buNone/>
              <a:defRPr>
                <a:solidFill>
                  <a:schemeClr val="lt1"/>
                </a:solidFill>
                <a:uFillTx/>
              </a:defRPr>
            </a:lvl3pPr>
            <a:lvl4pPr lvl="3">
              <a:buNone/>
              <a:defRPr>
                <a:solidFill>
                  <a:schemeClr val="lt1"/>
                </a:solidFill>
                <a:uFillTx/>
              </a:defRPr>
            </a:lvl4pPr>
            <a:lvl5pPr lvl="4">
              <a:buNone/>
              <a:defRPr>
                <a:solidFill>
                  <a:schemeClr val="lt1"/>
                </a:solidFill>
                <a:uFillTx/>
              </a:defRPr>
            </a:lvl5pPr>
            <a:lvl6pPr lvl="5">
              <a:buNone/>
              <a:defRPr>
                <a:solidFill>
                  <a:schemeClr val="lt1"/>
                </a:solidFill>
                <a:uFillTx/>
              </a:defRPr>
            </a:lvl6pPr>
            <a:lvl7pPr lvl="6">
              <a:buNone/>
              <a:defRPr>
                <a:solidFill>
                  <a:schemeClr val="lt1"/>
                </a:solidFill>
                <a:uFillTx/>
              </a:defRPr>
            </a:lvl7pPr>
            <a:lvl8pPr lvl="7">
              <a:buNone/>
              <a:defRPr>
                <a:solidFill>
                  <a:schemeClr val="lt1"/>
                </a:solidFill>
                <a:uFillTx/>
              </a:defRPr>
            </a:lvl8pPr>
            <a:lvl9pPr lvl="8">
              <a:buNone/>
              <a:defRPr>
                <a:solidFill>
                  <a:schemeClr val="lt1"/>
                </a:solidFill>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Shape 48"/>
        <p:cNvGrpSpPr/>
        <p:nvPr/>
      </p:nvGrpSpPr>
      <p:grpSpPr>
        <a:xfrm>
          <a:off x="0" y="0"/>
          <a:ext cx="0" cy="0"/>
          <a:chOff x="0" y="0"/>
          <a:chExt cx="0" cy="0"/>
        </a:xfrm>
      </p:grpSpPr>
      <p:sp>
        <p:nvSpPr>
          <p:cNvPr id="49" name="Google Shape;49;p11"/>
          <p:cNvSpPr>
            <a:spLocks/>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uFillTx/>
              </a:defRPr>
            </a:lvl1pPr>
            <a:lvl2pPr lvl="1" algn="ctr">
              <a:spcBef>
                <a:spcPts val="0"/>
              </a:spcBef>
              <a:spcAft>
                <a:spcPts val="0"/>
              </a:spcAft>
              <a:buSzPts val="14000"/>
              <a:buNone/>
              <a:defRPr sz="14000" b="1">
                <a:uFillTx/>
              </a:defRPr>
            </a:lvl2pPr>
            <a:lvl3pPr lvl="2" algn="ctr">
              <a:spcBef>
                <a:spcPts val="0"/>
              </a:spcBef>
              <a:spcAft>
                <a:spcPts val="0"/>
              </a:spcAft>
              <a:buSzPts val="14000"/>
              <a:buNone/>
              <a:defRPr sz="14000" b="1">
                <a:uFillTx/>
              </a:defRPr>
            </a:lvl3pPr>
            <a:lvl4pPr lvl="3" algn="ctr">
              <a:spcBef>
                <a:spcPts val="0"/>
              </a:spcBef>
              <a:spcAft>
                <a:spcPts val="0"/>
              </a:spcAft>
              <a:buSzPts val="14000"/>
              <a:buNone/>
              <a:defRPr sz="14000" b="1">
                <a:uFillTx/>
              </a:defRPr>
            </a:lvl4pPr>
            <a:lvl5pPr lvl="4" algn="ctr">
              <a:spcBef>
                <a:spcPts val="0"/>
              </a:spcBef>
              <a:spcAft>
                <a:spcPts val="0"/>
              </a:spcAft>
              <a:buSzPts val="14000"/>
              <a:buNone/>
              <a:defRPr sz="14000" b="1">
                <a:uFillTx/>
              </a:defRPr>
            </a:lvl5pPr>
            <a:lvl6pPr lvl="5" algn="ctr">
              <a:spcBef>
                <a:spcPts val="0"/>
              </a:spcBef>
              <a:spcAft>
                <a:spcPts val="0"/>
              </a:spcAft>
              <a:buSzPts val="14000"/>
              <a:buNone/>
              <a:defRPr sz="14000" b="1">
                <a:uFillTx/>
              </a:defRPr>
            </a:lvl6pPr>
            <a:lvl7pPr lvl="6" algn="ctr">
              <a:spcBef>
                <a:spcPts val="0"/>
              </a:spcBef>
              <a:spcAft>
                <a:spcPts val="0"/>
              </a:spcAft>
              <a:buSzPts val="14000"/>
              <a:buNone/>
              <a:defRPr sz="14000" b="1">
                <a:uFillTx/>
              </a:defRPr>
            </a:lvl7pPr>
            <a:lvl8pPr lvl="7" algn="ctr">
              <a:spcBef>
                <a:spcPts val="0"/>
              </a:spcBef>
              <a:spcAft>
                <a:spcPts val="0"/>
              </a:spcAft>
              <a:buSzPts val="14000"/>
              <a:buNone/>
              <a:defRPr sz="14000" b="1">
                <a:uFillTx/>
              </a:defRPr>
            </a:lvl8pPr>
            <a:lvl9pPr lvl="8" algn="ctr">
              <a:spcBef>
                <a:spcPts val="0"/>
              </a:spcBef>
              <a:spcAft>
                <a:spcPts val="0"/>
              </a:spcAft>
              <a:buSzPts val="14000"/>
              <a:buNone/>
              <a:defRPr sz="14000" b="1">
                <a:uFillTx/>
              </a:defRPr>
            </a:lvl9pPr>
          </a:lstStyle>
          <a:p>
            <a:r>
              <a:rPr>
                <a:uFillTx/>
              </a:rP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uFillTx/>
              </a:defRPr>
            </a:lvl1pPr>
            <a:lvl2pPr marL="914400" lvl="1" indent="-317500" algn="ctr">
              <a:spcBef>
                <a:spcPts val="1600"/>
              </a:spcBef>
              <a:spcAft>
                <a:spcPts val="0"/>
              </a:spcAft>
              <a:buSzPts val="1400"/>
              <a:buChar char="○"/>
              <a:defRPr>
                <a:uFillTx/>
              </a:defRPr>
            </a:lvl2pPr>
            <a:lvl3pPr marL="1371600" lvl="2" indent="-317500" algn="ctr">
              <a:spcBef>
                <a:spcPts val="1600"/>
              </a:spcBef>
              <a:spcAft>
                <a:spcPts val="0"/>
              </a:spcAft>
              <a:buSzPts val="1400"/>
              <a:buChar char="■"/>
              <a:defRPr>
                <a:uFillTx/>
              </a:defRPr>
            </a:lvl3pPr>
            <a:lvl4pPr marL="1828800" lvl="3" indent="-317500" algn="ctr">
              <a:spcBef>
                <a:spcPts val="1600"/>
              </a:spcBef>
              <a:spcAft>
                <a:spcPts val="0"/>
              </a:spcAft>
              <a:buSzPts val="1400"/>
              <a:buChar char="●"/>
              <a:defRPr>
                <a:uFillTx/>
              </a:defRPr>
            </a:lvl4pPr>
            <a:lvl5pPr marL="2286000" lvl="4" indent="-317500" algn="ctr">
              <a:spcBef>
                <a:spcPts val="1600"/>
              </a:spcBef>
              <a:spcAft>
                <a:spcPts val="0"/>
              </a:spcAft>
              <a:buSzPts val="1400"/>
              <a:buChar char="○"/>
              <a:defRPr>
                <a:uFillTx/>
              </a:defRPr>
            </a:lvl5pPr>
            <a:lvl6pPr marL="2743200" lvl="5" indent="-317500" algn="ctr">
              <a:spcBef>
                <a:spcPts val="1600"/>
              </a:spcBef>
              <a:spcAft>
                <a:spcPts val="0"/>
              </a:spcAft>
              <a:buSzPts val="1400"/>
              <a:buChar char="■"/>
              <a:defRPr>
                <a:uFillTx/>
              </a:defRPr>
            </a:lvl6pPr>
            <a:lvl7pPr marL="3200400" lvl="6" indent="-317500" algn="ctr">
              <a:spcBef>
                <a:spcPts val="1600"/>
              </a:spcBef>
              <a:spcAft>
                <a:spcPts val="0"/>
              </a:spcAft>
              <a:buSzPts val="1400"/>
              <a:buChar char="●"/>
              <a:defRPr>
                <a:uFillTx/>
              </a:defRPr>
            </a:lvl7pPr>
            <a:lvl8pPr marL="3657600" lvl="7" indent="-317500" algn="ctr">
              <a:spcBef>
                <a:spcPts val="1600"/>
              </a:spcBef>
              <a:spcAft>
                <a:spcPts val="0"/>
              </a:spcAft>
              <a:buSzPts val="1400"/>
              <a:buChar char="○"/>
              <a:defRPr>
                <a:uFillTx/>
              </a:defRPr>
            </a:lvl8pPr>
            <a:lvl9pPr marL="4114800" lvl="8" indent="-317500" algn="ctr">
              <a:spcBef>
                <a:spcPts val="1600"/>
              </a:spcBef>
              <a:spcAft>
                <a:spcPts val="1600"/>
              </a:spcAft>
              <a:buSzPts val="1400"/>
              <a:buChar char="■"/>
              <a:defRPr>
                <a:uFillTx/>
              </a:defRPr>
            </a:lvl9pPr>
          </a:lstStyle>
          <a:p>
            <a:endParaRPr>
              <a:uFillTx/>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uFillTx/>
              </a:defRPr>
            </a:lvl1pPr>
            <a:lvl2pPr lvl="1">
              <a:spcBef>
                <a:spcPts val="0"/>
              </a:spcBef>
              <a:spcAft>
                <a:spcPts val="0"/>
              </a:spcAft>
              <a:buClr>
                <a:schemeClr val="lt1"/>
              </a:buClr>
              <a:buSzPts val="3600"/>
              <a:buNone/>
              <a:defRPr sz="3600">
                <a:solidFill>
                  <a:schemeClr val="lt1"/>
                </a:solidFill>
                <a:uFillTx/>
              </a:defRPr>
            </a:lvl2pPr>
            <a:lvl3pPr lvl="2">
              <a:spcBef>
                <a:spcPts val="0"/>
              </a:spcBef>
              <a:spcAft>
                <a:spcPts val="0"/>
              </a:spcAft>
              <a:buClr>
                <a:schemeClr val="lt1"/>
              </a:buClr>
              <a:buSzPts val="3600"/>
              <a:buNone/>
              <a:defRPr sz="3600">
                <a:solidFill>
                  <a:schemeClr val="lt1"/>
                </a:solidFill>
                <a:uFillTx/>
              </a:defRPr>
            </a:lvl3pPr>
            <a:lvl4pPr lvl="3">
              <a:spcBef>
                <a:spcPts val="0"/>
              </a:spcBef>
              <a:spcAft>
                <a:spcPts val="0"/>
              </a:spcAft>
              <a:buClr>
                <a:schemeClr val="lt1"/>
              </a:buClr>
              <a:buSzPts val="3600"/>
              <a:buNone/>
              <a:defRPr sz="3600">
                <a:solidFill>
                  <a:schemeClr val="lt1"/>
                </a:solidFill>
                <a:uFillTx/>
              </a:defRPr>
            </a:lvl4pPr>
            <a:lvl5pPr lvl="4">
              <a:spcBef>
                <a:spcPts val="0"/>
              </a:spcBef>
              <a:spcAft>
                <a:spcPts val="0"/>
              </a:spcAft>
              <a:buClr>
                <a:schemeClr val="lt1"/>
              </a:buClr>
              <a:buSzPts val="3600"/>
              <a:buNone/>
              <a:defRPr sz="3600">
                <a:solidFill>
                  <a:schemeClr val="lt1"/>
                </a:solidFill>
                <a:uFillTx/>
              </a:defRPr>
            </a:lvl5pPr>
            <a:lvl6pPr lvl="5">
              <a:spcBef>
                <a:spcPts val="0"/>
              </a:spcBef>
              <a:spcAft>
                <a:spcPts val="0"/>
              </a:spcAft>
              <a:buClr>
                <a:schemeClr val="lt1"/>
              </a:buClr>
              <a:buSzPts val="3600"/>
              <a:buNone/>
              <a:defRPr sz="3600">
                <a:solidFill>
                  <a:schemeClr val="lt1"/>
                </a:solidFill>
                <a:uFillTx/>
              </a:defRPr>
            </a:lvl6pPr>
            <a:lvl7pPr lvl="6">
              <a:spcBef>
                <a:spcPts val="0"/>
              </a:spcBef>
              <a:spcAft>
                <a:spcPts val="0"/>
              </a:spcAft>
              <a:buClr>
                <a:schemeClr val="lt1"/>
              </a:buClr>
              <a:buSzPts val="3600"/>
              <a:buNone/>
              <a:defRPr sz="3600">
                <a:solidFill>
                  <a:schemeClr val="lt1"/>
                </a:solidFill>
                <a:uFillTx/>
              </a:defRPr>
            </a:lvl7pPr>
            <a:lvl8pPr lvl="7">
              <a:spcBef>
                <a:spcPts val="0"/>
              </a:spcBef>
              <a:spcAft>
                <a:spcPts val="0"/>
              </a:spcAft>
              <a:buClr>
                <a:schemeClr val="lt1"/>
              </a:buClr>
              <a:buSzPts val="3600"/>
              <a:buNone/>
              <a:defRPr sz="3600">
                <a:solidFill>
                  <a:schemeClr val="lt1"/>
                </a:solidFill>
                <a:uFillTx/>
              </a:defRPr>
            </a:lvl8pPr>
            <a:lvl9pPr lvl="8">
              <a:spcBef>
                <a:spcPts val="0"/>
              </a:spcBef>
              <a:spcAft>
                <a:spcPts val="0"/>
              </a:spcAft>
              <a:buClr>
                <a:schemeClr val="lt1"/>
              </a:buClr>
              <a:buSzPts val="3600"/>
              <a:buNone/>
              <a:defRPr sz="3600">
                <a:solidFill>
                  <a:schemeClr val="lt1"/>
                </a:solidFill>
                <a:uFillTx/>
              </a:defRPr>
            </a:lvl9pPr>
          </a:lstStyle>
          <a:p>
            <a:endParaRPr>
              <a:uFillTx/>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uFillTx/>
              </a:defRPr>
            </a:lvl1pPr>
            <a:lvl2pPr lvl="1">
              <a:buNone/>
              <a:defRPr>
                <a:solidFill>
                  <a:schemeClr val="lt1"/>
                </a:solidFill>
                <a:uFillTx/>
              </a:defRPr>
            </a:lvl2pPr>
            <a:lvl3pPr lvl="2">
              <a:buNone/>
              <a:defRPr>
                <a:solidFill>
                  <a:schemeClr val="lt1"/>
                </a:solidFill>
                <a:uFillTx/>
              </a:defRPr>
            </a:lvl3pPr>
            <a:lvl4pPr lvl="3">
              <a:buNone/>
              <a:defRPr>
                <a:solidFill>
                  <a:schemeClr val="lt1"/>
                </a:solidFill>
                <a:uFillTx/>
              </a:defRPr>
            </a:lvl4pPr>
            <a:lvl5pPr lvl="4">
              <a:buNone/>
              <a:defRPr>
                <a:solidFill>
                  <a:schemeClr val="lt1"/>
                </a:solidFill>
                <a:uFillTx/>
              </a:defRPr>
            </a:lvl5pPr>
            <a:lvl6pPr lvl="5">
              <a:buNone/>
              <a:defRPr>
                <a:solidFill>
                  <a:schemeClr val="lt1"/>
                </a:solidFill>
                <a:uFillTx/>
              </a:defRPr>
            </a:lvl6pPr>
            <a:lvl7pPr lvl="6">
              <a:buNone/>
              <a:defRPr>
                <a:solidFill>
                  <a:schemeClr val="lt1"/>
                </a:solidFill>
                <a:uFillTx/>
              </a:defRPr>
            </a:lvl7pPr>
            <a:lvl8pPr lvl="7">
              <a:buNone/>
              <a:defRPr>
                <a:solidFill>
                  <a:schemeClr val="lt1"/>
                </a:solidFill>
                <a:uFillTx/>
              </a:defRPr>
            </a:lvl8pPr>
            <a:lvl9pPr lvl="8">
              <a:buNone/>
              <a:defRPr>
                <a:solidFill>
                  <a:schemeClr val="lt1"/>
                </a:solidFill>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Shape 18"/>
        <p:cNvGrpSpPr/>
        <p:nvPr/>
      </p:nvGrpSpPr>
      <p:grpSpPr>
        <a:xfrm>
          <a:off x="0" y="0"/>
          <a:ext cx="0" cy="0"/>
          <a:chOff x="0" y="0"/>
          <a:chExt cx="0" cy="0"/>
        </a:xfrm>
      </p:grpSpPr>
      <p:sp>
        <p:nvSpPr>
          <p:cNvPr id="19" name="Google Shape;19;p4"/>
          <p:cNvSpPr>
            <a:spLocks/>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uFillTx/>
              </a:defRPr>
            </a:lvl1pPr>
            <a:lvl2pPr marL="914400" lvl="1" indent="-317500">
              <a:spcBef>
                <a:spcPts val="1600"/>
              </a:spcBef>
              <a:spcAft>
                <a:spcPts val="0"/>
              </a:spcAft>
              <a:buSzPts val="1400"/>
              <a:buChar char="○"/>
              <a:defRPr>
                <a:uFillTx/>
              </a:defRPr>
            </a:lvl2pPr>
            <a:lvl3pPr marL="1371600" lvl="2" indent="-317500">
              <a:spcBef>
                <a:spcPts val="1600"/>
              </a:spcBef>
              <a:spcAft>
                <a:spcPts val="0"/>
              </a:spcAft>
              <a:buSzPts val="1400"/>
              <a:buChar char="■"/>
              <a:defRPr>
                <a:uFillTx/>
              </a:defRPr>
            </a:lvl3pPr>
            <a:lvl4pPr marL="1828800" lvl="3" indent="-317500">
              <a:spcBef>
                <a:spcPts val="1600"/>
              </a:spcBef>
              <a:spcAft>
                <a:spcPts val="0"/>
              </a:spcAft>
              <a:buSzPts val="1400"/>
              <a:buChar char="●"/>
              <a:defRPr>
                <a:uFillTx/>
              </a:defRPr>
            </a:lvl4pPr>
            <a:lvl5pPr marL="2286000" lvl="4" indent="-317500">
              <a:spcBef>
                <a:spcPts val="1600"/>
              </a:spcBef>
              <a:spcAft>
                <a:spcPts val="0"/>
              </a:spcAft>
              <a:buSzPts val="1400"/>
              <a:buChar char="○"/>
              <a:defRPr>
                <a:uFillTx/>
              </a:defRPr>
            </a:lvl5pPr>
            <a:lvl6pPr marL="2743200" lvl="5" indent="-317500">
              <a:spcBef>
                <a:spcPts val="1600"/>
              </a:spcBef>
              <a:spcAft>
                <a:spcPts val="0"/>
              </a:spcAft>
              <a:buSzPts val="1400"/>
              <a:buChar char="■"/>
              <a:defRPr>
                <a:uFillTx/>
              </a:defRPr>
            </a:lvl6pPr>
            <a:lvl7pPr marL="3200400" lvl="6" indent="-317500">
              <a:spcBef>
                <a:spcPts val="1600"/>
              </a:spcBef>
              <a:spcAft>
                <a:spcPts val="0"/>
              </a:spcAft>
              <a:buSzPts val="1400"/>
              <a:buChar char="●"/>
              <a:defRPr>
                <a:uFillTx/>
              </a:defRPr>
            </a:lvl7pPr>
            <a:lvl8pPr marL="3657600" lvl="7" indent="-317500">
              <a:spcBef>
                <a:spcPts val="1600"/>
              </a:spcBef>
              <a:spcAft>
                <a:spcPts val="0"/>
              </a:spcAft>
              <a:buSzPts val="1400"/>
              <a:buChar char="○"/>
              <a:defRPr>
                <a:uFillTx/>
              </a:defRPr>
            </a:lvl8pPr>
            <a:lvl9pPr marL="4114800" lvl="8" indent="-317500">
              <a:spcBef>
                <a:spcPts val="1600"/>
              </a:spcBef>
              <a:spcAft>
                <a:spcPts val="1600"/>
              </a:spcAft>
              <a:buSzPts val="1400"/>
              <a:buChar char="■"/>
              <a:defRPr>
                <a:uFillTx/>
              </a:defRPr>
            </a:lvl9pPr>
          </a:lstStyle>
          <a:p>
            <a:endParaRPr>
              <a:uFillTx/>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uFillTx/>
              </a:defRPr>
            </a:lvl1pPr>
            <a:lvl2pPr lvl="1">
              <a:spcBef>
                <a:spcPts val="0"/>
              </a:spcBef>
              <a:spcAft>
                <a:spcPts val="0"/>
              </a:spcAft>
              <a:buSzPts val="2800"/>
              <a:buNone/>
              <a:defRPr>
                <a:uFillTx/>
              </a:defRPr>
            </a:lvl2pPr>
            <a:lvl3pPr lvl="2">
              <a:spcBef>
                <a:spcPts val="0"/>
              </a:spcBef>
              <a:spcAft>
                <a:spcPts val="0"/>
              </a:spcAft>
              <a:buSzPts val="2800"/>
              <a:buNone/>
              <a:defRPr>
                <a:uFillTx/>
              </a:defRPr>
            </a:lvl3pPr>
            <a:lvl4pPr lvl="3">
              <a:spcBef>
                <a:spcPts val="0"/>
              </a:spcBef>
              <a:spcAft>
                <a:spcPts val="0"/>
              </a:spcAft>
              <a:buSzPts val="2800"/>
              <a:buNone/>
              <a:defRPr>
                <a:uFillTx/>
              </a:defRPr>
            </a:lvl4pPr>
            <a:lvl5pPr lvl="4">
              <a:spcBef>
                <a:spcPts val="0"/>
              </a:spcBef>
              <a:spcAft>
                <a:spcPts val="0"/>
              </a:spcAft>
              <a:buSzPts val="2800"/>
              <a:buNone/>
              <a:defRPr>
                <a:uFillTx/>
              </a:defRPr>
            </a:lvl5pPr>
            <a:lvl6pPr lvl="5">
              <a:spcBef>
                <a:spcPts val="0"/>
              </a:spcBef>
              <a:spcAft>
                <a:spcPts val="0"/>
              </a:spcAft>
              <a:buSzPts val="2800"/>
              <a:buNone/>
              <a:defRPr>
                <a:uFillTx/>
              </a:defRPr>
            </a:lvl6pPr>
            <a:lvl7pPr lvl="6">
              <a:spcBef>
                <a:spcPts val="0"/>
              </a:spcBef>
              <a:spcAft>
                <a:spcPts val="0"/>
              </a:spcAft>
              <a:buSzPts val="2800"/>
              <a:buNone/>
              <a:defRPr>
                <a:uFillTx/>
              </a:defRPr>
            </a:lvl7pPr>
            <a:lvl8pPr lvl="7">
              <a:spcBef>
                <a:spcPts val="0"/>
              </a:spcBef>
              <a:spcAft>
                <a:spcPts val="0"/>
              </a:spcAft>
              <a:buSzPts val="2800"/>
              <a:buNone/>
              <a:defRPr>
                <a:uFillTx/>
              </a:defRPr>
            </a:lvl8pPr>
            <a:lvl9pPr lvl="8">
              <a:spcBef>
                <a:spcPts val="0"/>
              </a:spcBef>
              <a:spcAft>
                <a:spcPts val="0"/>
              </a:spcAft>
              <a:buSzPts val="2800"/>
              <a:buNone/>
              <a:defRPr>
                <a:uFillTx/>
              </a:defRPr>
            </a:lvl9pPr>
          </a:lstStyle>
          <a:p>
            <a:endParaRPr>
              <a:uFillTx/>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uFillTx/>
              </a:defRPr>
            </a:lvl1pPr>
            <a:lvl2pPr lvl="1">
              <a:spcBef>
                <a:spcPts val="0"/>
              </a:spcBef>
              <a:spcAft>
                <a:spcPts val="0"/>
              </a:spcAft>
              <a:buSzPts val="2400"/>
              <a:buNone/>
              <a:defRPr sz="2400">
                <a:uFillTx/>
              </a:defRPr>
            </a:lvl2pPr>
            <a:lvl3pPr lvl="2">
              <a:spcBef>
                <a:spcPts val="0"/>
              </a:spcBef>
              <a:spcAft>
                <a:spcPts val="0"/>
              </a:spcAft>
              <a:buSzPts val="2400"/>
              <a:buNone/>
              <a:defRPr sz="2400">
                <a:uFillTx/>
              </a:defRPr>
            </a:lvl3pPr>
            <a:lvl4pPr lvl="3">
              <a:spcBef>
                <a:spcPts val="0"/>
              </a:spcBef>
              <a:spcAft>
                <a:spcPts val="0"/>
              </a:spcAft>
              <a:buSzPts val="2400"/>
              <a:buNone/>
              <a:defRPr sz="2400">
                <a:uFillTx/>
              </a:defRPr>
            </a:lvl4pPr>
            <a:lvl5pPr lvl="4">
              <a:spcBef>
                <a:spcPts val="0"/>
              </a:spcBef>
              <a:spcAft>
                <a:spcPts val="0"/>
              </a:spcAft>
              <a:buSzPts val="2400"/>
              <a:buNone/>
              <a:defRPr sz="2400">
                <a:uFillTx/>
              </a:defRPr>
            </a:lvl5pPr>
            <a:lvl6pPr lvl="5">
              <a:spcBef>
                <a:spcPts val="0"/>
              </a:spcBef>
              <a:spcAft>
                <a:spcPts val="0"/>
              </a:spcAft>
              <a:buSzPts val="2400"/>
              <a:buNone/>
              <a:defRPr sz="2400">
                <a:uFillTx/>
              </a:defRPr>
            </a:lvl6pPr>
            <a:lvl7pPr lvl="6">
              <a:spcBef>
                <a:spcPts val="0"/>
              </a:spcBef>
              <a:spcAft>
                <a:spcPts val="0"/>
              </a:spcAft>
              <a:buSzPts val="2400"/>
              <a:buNone/>
              <a:defRPr sz="2400">
                <a:uFillTx/>
              </a:defRPr>
            </a:lvl7pPr>
            <a:lvl8pPr lvl="7">
              <a:spcBef>
                <a:spcPts val="0"/>
              </a:spcBef>
              <a:spcAft>
                <a:spcPts val="0"/>
              </a:spcAft>
              <a:buSzPts val="2400"/>
              <a:buNone/>
              <a:defRPr sz="2400">
                <a:uFillTx/>
              </a:defRPr>
            </a:lvl8pPr>
            <a:lvl9pPr lvl="8">
              <a:spcBef>
                <a:spcPts val="0"/>
              </a:spcBef>
              <a:spcAft>
                <a:spcPts val="0"/>
              </a:spcAft>
              <a:buSzPts val="2400"/>
              <a:buNone/>
              <a:defRPr sz="2400">
                <a:uFillTx/>
              </a:defRPr>
            </a:lvl9pPr>
          </a:lstStyle>
          <a:p>
            <a:endParaRPr>
              <a:uFillTx/>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uFillTx/>
              </a:defRPr>
            </a:lvl1pPr>
            <a:lvl2pPr marL="914400" lvl="1" indent="-304800">
              <a:spcBef>
                <a:spcPts val="1600"/>
              </a:spcBef>
              <a:spcAft>
                <a:spcPts val="0"/>
              </a:spcAft>
              <a:buSzPts val="1200"/>
              <a:buChar char="○"/>
              <a:defRPr sz="1200">
                <a:uFillTx/>
              </a:defRPr>
            </a:lvl2pPr>
            <a:lvl3pPr marL="1371600" lvl="2" indent="-304800">
              <a:spcBef>
                <a:spcPts val="1600"/>
              </a:spcBef>
              <a:spcAft>
                <a:spcPts val="0"/>
              </a:spcAft>
              <a:buSzPts val="1200"/>
              <a:buChar char="■"/>
              <a:defRPr sz="1200">
                <a:uFillTx/>
              </a:defRPr>
            </a:lvl3pPr>
            <a:lvl4pPr marL="1828800" lvl="3" indent="-304800">
              <a:spcBef>
                <a:spcPts val="1600"/>
              </a:spcBef>
              <a:spcAft>
                <a:spcPts val="0"/>
              </a:spcAft>
              <a:buSzPts val="1200"/>
              <a:buChar char="●"/>
              <a:defRPr sz="1200">
                <a:uFillTx/>
              </a:defRPr>
            </a:lvl4pPr>
            <a:lvl5pPr marL="2286000" lvl="4" indent="-304800">
              <a:spcBef>
                <a:spcPts val="1600"/>
              </a:spcBef>
              <a:spcAft>
                <a:spcPts val="0"/>
              </a:spcAft>
              <a:buSzPts val="1200"/>
              <a:buChar char="○"/>
              <a:defRPr sz="1200">
                <a:uFillTx/>
              </a:defRPr>
            </a:lvl5pPr>
            <a:lvl6pPr marL="2743200" lvl="5" indent="-304800">
              <a:spcBef>
                <a:spcPts val="1600"/>
              </a:spcBef>
              <a:spcAft>
                <a:spcPts val="0"/>
              </a:spcAft>
              <a:buSzPts val="1200"/>
              <a:buChar char="■"/>
              <a:defRPr sz="1200">
                <a:uFillTx/>
              </a:defRPr>
            </a:lvl6pPr>
            <a:lvl7pPr marL="3200400" lvl="6" indent="-304800">
              <a:spcBef>
                <a:spcPts val="1600"/>
              </a:spcBef>
              <a:spcAft>
                <a:spcPts val="0"/>
              </a:spcAft>
              <a:buSzPts val="1200"/>
              <a:buChar char="●"/>
              <a:defRPr sz="1200">
                <a:uFillTx/>
              </a:defRPr>
            </a:lvl7pPr>
            <a:lvl8pPr marL="3657600" lvl="7" indent="-304800">
              <a:spcBef>
                <a:spcPts val="1600"/>
              </a:spcBef>
              <a:spcAft>
                <a:spcPts val="0"/>
              </a:spcAft>
              <a:buSzPts val="1200"/>
              <a:buChar char="○"/>
              <a:defRPr sz="1200">
                <a:uFillTx/>
              </a:defRPr>
            </a:lvl8pPr>
            <a:lvl9pPr marL="4114800" lvl="8" indent="-304800">
              <a:spcBef>
                <a:spcPts val="1600"/>
              </a:spcBef>
              <a:spcAft>
                <a:spcPts val="1600"/>
              </a:spcAft>
              <a:buSzPts val="1200"/>
              <a:buChar char="■"/>
              <a:defRPr sz="1200">
                <a:uFillTx/>
              </a:defRPr>
            </a:lvl9pPr>
          </a:lstStyle>
          <a:p>
            <a:endParaRPr>
              <a:uFillTx/>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uFillTx/>
              </a:defRPr>
            </a:lvl1pPr>
            <a:lvl2pPr lvl="1">
              <a:spcBef>
                <a:spcPts val="0"/>
              </a:spcBef>
              <a:spcAft>
                <a:spcPts val="0"/>
              </a:spcAft>
              <a:buSzPts val="4800"/>
              <a:buNone/>
              <a:defRPr sz="4800">
                <a:uFillTx/>
              </a:defRPr>
            </a:lvl2pPr>
            <a:lvl3pPr lvl="2">
              <a:spcBef>
                <a:spcPts val="0"/>
              </a:spcBef>
              <a:spcAft>
                <a:spcPts val="0"/>
              </a:spcAft>
              <a:buSzPts val="4800"/>
              <a:buNone/>
              <a:defRPr sz="4800">
                <a:uFillTx/>
              </a:defRPr>
            </a:lvl3pPr>
            <a:lvl4pPr lvl="3">
              <a:spcBef>
                <a:spcPts val="0"/>
              </a:spcBef>
              <a:spcAft>
                <a:spcPts val="0"/>
              </a:spcAft>
              <a:buSzPts val="4800"/>
              <a:buNone/>
              <a:defRPr sz="4800">
                <a:uFillTx/>
              </a:defRPr>
            </a:lvl4pPr>
            <a:lvl5pPr lvl="4">
              <a:spcBef>
                <a:spcPts val="0"/>
              </a:spcBef>
              <a:spcAft>
                <a:spcPts val="0"/>
              </a:spcAft>
              <a:buSzPts val="4800"/>
              <a:buNone/>
              <a:defRPr sz="4800">
                <a:uFillTx/>
              </a:defRPr>
            </a:lvl5pPr>
            <a:lvl6pPr lvl="5">
              <a:spcBef>
                <a:spcPts val="0"/>
              </a:spcBef>
              <a:spcAft>
                <a:spcPts val="0"/>
              </a:spcAft>
              <a:buSzPts val="4800"/>
              <a:buNone/>
              <a:defRPr sz="4800">
                <a:uFillTx/>
              </a:defRPr>
            </a:lvl6pPr>
            <a:lvl7pPr lvl="6">
              <a:spcBef>
                <a:spcPts val="0"/>
              </a:spcBef>
              <a:spcAft>
                <a:spcPts val="0"/>
              </a:spcAft>
              <a:buSzPts val="4800"/>
              <a:buNone/>
              <a:defRPr sz="4800">
                <a:uFillTx/>
              </a:defRPr>
            </a:lvl7pPr>
            <a:lvl8pPr lvl="7">
              <a:spcBef>
                <a:spcPts val="0"/>
              </a:spcBef>
              <a:spcAft>
                <a:spcPts val="0"/>
              </a:spcAft>
              <a:buSzPts val="4800"/>
              <a:buNone/>
              <a:defRPr sz="4800">
                <a:uFillTx/>
              </a:defRPr>
            </a:lvl8pPr>
            <a:lvl9pPr lvl="8">
              <a:spcBef>
                <a:spcPts val="0"/>
              </a:spcBef>
              <a:spcAft>
                <a:spcPts val="0"/>
              </a:spcAft>
              <a:buSzPts val="4800"/>
              <a:buNone/>
              <a:defRPr sz="4800">
                <a:uFillTx/>
              </a:defRPr>
            </a:lvl9pPr>
          </a:lstStyle>
          <a:p>
            <a:endParaRPr>
              <a:uFillTx/>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Shape 38"/>
        <p:cNvGrpSpPr/>
        <p:nvPr/>
      </p:nvGrpSpPr>
      <p:grpSpPr>
        <a:xfrm>
          <a:off x="0" y="0"/>
          <a:ext cx="0" cy="0"/>
          <a:chOff x="0" y="0"/>
          <a:chExt cx="0" cy="0"/>
        </a:xfrm>
      </p:grpSpPr>
      <p:sp>
        <p:nvSpPr>
          <p:cNvPr id="39" name="Google Shape;39;p9"/>
          <p:cNvSpPr>
            <a:spLocks/>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uFillTx/>
              </a:defRPr>
            </a:lvl1pPr>
            <a:lvl2pPr lvl="1" algn="ctr">
              <a:spcBef>
                <a:spcPts val="0"/>
              </a:spcBef>
              <a:spcAft>
                <a:spcPts val="0"/>
              </a:spcAft>
              <a:buSzPts val="4200"/>
              <a:buNone/>
              <a:defRPr sz="4200">
                <a:uFillTx/>
              </a:defRPr>
            </a:lvl2pPr>
            <a:lvl3pPr lvl="2" algn="ctr">
              <a:spcBef>
                <a:spcPts val="0"/>
              </a:spcBef>
              <a:spcAft>
                <a:spcPts val="0"/>
              </a:spcAft>
              <a:buSzPts val="4200"/>
              <a:buNone/>
              <a:defRPr sz="4200">
                <a:uFillTx/>
              </a:defRPr>
            </a:lvl3pPr>
            <a:lvl4pPr lvl="3" algn="ctr">
              <a:spcBef>
                <a:spcPts val="0"/>
              </a:spcBef>
              <a:spcAft>
                <a:spcPts val="0"/>
              </a:spcAft>
              <a:buSzPts val="4200"/>
              <a:buNone/>
              <a:defRPr sz="4200">
                <a:uFillTx/>
              </a:defRPr>
            </a:lvl4pPr>
            <a:lvl5pPr lvl="4" algn="ctr">
              <a:spcBef>
                <a:spcPts val="0"/>
              </a:spcBef>
              <a:spcAft>
                <a:spcPts val="0"/>
              </a:spcAft>
              <a:buSzPts val="4200"/>
              <a:buNone/>
              <a:defRPr sz="4200">
                <a:uFillTx/>
              </a:defRPr>
            </a:lvl5pPr>
            <a:lvl6pPr lvl="5" algn="ctr">
              <a:spcBef>
                <a:spcPts val="0"/>
              </a:spcBef>
              <a:spcAft>
                <a:spcPts val="0"/>
              </a:spcAft>
              <a:buSzPts val="4200"/>
              <a:buNone/>
              <a:defRPr sz="4200">
                <a:uFillTx/>
              </a:defRPr>
            </a:lvl6pPr>
            <a:lvl7pPr lvl="6" algn="ctr">
              <a:spcBef>
                <a:spcPts val="0"/>
              </a:spcBef>
              <a:spcAft>
                <a:spcPts val="0"/>
              </a:spcAft>
              <a:buSzPts val="4200"/>
              <a:buNone/>
              <a:defRPr sz="4200">
                <a:uFillTx/>
              </a:defRPr>
            </a:lvl7pPr>
            <a:lvl8pPr lvl="7" algn="ctr">
              <a:spcBef>
                <a:spcPts val="0"/>
              </a:spcBef>
              <a:spcAft>
                <a:spcPts val="0"/>
              </a:spcAft>
              <a:buSzPts val="4200"/>
              <a:buNone/>
              <a:defRPr sz="4200">
                <a:uFillTx/>
              </a:defRPr>
            </a:lvl8pPr>
            <a:lvl9pPr lvl="8" algn="ctr">
              <a:spcBef>
                <a:spcPts val="0"/>
              </a:spcBef>
              <a:spcAft>
                <a:spcPts val="0"/>
              </a:spcAft>
              <a:buSzPts val="4200"/>
              <a:buNone/>
              <a:defRPr sz="4200">
                <a:uFillTx/>
              </a:defRPr>
            </a:lvl9pPr>
          </a:lstStyle>
          <a:p>
            <a:endParaRPr>
              <a:uFillTx/>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uFillTx/>
              </a:defRPr>
            </a:lvl1pPr>
            <a:lvl2pPr lvl="1" algn="ctr">
              <a:lnSpc>
                <a:spcPct val="100000"/>
              </a:lnSpc>
              <a:spcBef>
                <a:spcPts val="0"/>
              </a:spcBef>
              <a:spcAft>
                <a:spcPts val="0"/>
              </a:spcAft>
              <a:buSzPts val="2100"/>
              <a:buNone/>
              <a:defRPr sz="2100">
                <a:uFillTx/>
              </a:defRPr>
            </a:lvl2pPr>
            <a:lvl3pPr lvl="2" algn="ctr">
              <a:lnSpc>
                <a:spcPct val="100000"/>
              </a:lnSpc>
              <a:spcBef>
                <a:spcPts val="0"/>
              </a:spcBef>
              <a:spcAft>
                <a:spcPts val="0"/>
              </a:spcAft>
              <a:buSzPts val="2100"/>
              <a:buNone/>
              <a:defRPr sz="2100">
                <a:uFillTx/>
              </a:defRPr>
            </a:lvl3pPr>
            <a:lvl4pPr lvl="3" algn="ctr">
              <a:lnSpc>
                <a:spcPct val="100000"/>
              </a:lnSpc>
              <a:spcBef>
                <a:spcPts val="0"/>
              </a:spcBef>
              <a:spcAft>
                <a:spcPts val="0"/>
              </a:spcAft>
              <a:buSzPts val="2100"/>
              <a:buNone/>
              <a:defRPr sz="2100">
                <a:uFillTx/>
              </a:defRPr>
            </a:lvl4pPr>
            <a:lvl5pPr lvl="4" algn="ctr">
              <a:lnSpc>
                <a:spcPct val="100000"/>
              </a:lnSpc>
              <a:spcBef>
                <a:spcPts val="0"/>
              </a:spcBef>
              <a:spcAft>
                <a:spcPts val="0"/>
              </a:spcAft>
              <a:buSzPts val="2100"/>
              <a:buNone/>
              <a:defRPr sz="2100">
                <a:uFillTx/>
              </a:defRPr>
            </a:lvl5pPr>
            <a:lvl6pPr lvl="5" algn="ctr">
              <a:lnSpc>
                <a:spcPct val="100000"/>
              </a:lnSpc>
              <a:spcBef>
                <a:spcPts val="0"/>
              </a:spcBef>
              <a:spcAft>
                <a:spcPts val="0"/>
              </a:spcAft>
              <a:buSzPts val="2100"/>
              <a:buNone/>
              <a:defRPr sz="2100">
                <a:uFillTx/>
              </a:defRPr>
            </a:lvl6pPr>
            <a:lvl7pPr lvl="6" algn="ctr">
              <a:lnSpc>
                <a:spcPct val="100000"/>
              </a:lnSpc>
              <a:spcBef>
                <a:spcPts val="0"/>
              </a:spcBef>
              <a:spcAft>
                <a:spcPts val="0"/>
              </a:spcAft>
              <a:buSzPts val="2100"/>
              <a:buNone/>
              <a:defRPr sz="2100">
                <a:uFillTx/>
              </a:defRPr>
            </a:lvl7pPr>
            <a:lvl8pPr lvl="7" algn="ctr">
              <a:lnSpc>
                <a:spcPct val="100000"/>
              </a:lnSpc>
              <a:spcBef>
                <a:spcPts val="0"/>
              </a:spcBef>
              <a:spcAft>
                <a:spcPts val="0"/>
              </a:spcAft>
              <a:buSzPts val="2100"/>
              <a:buNone/>
              <a:defRPr sz="2100">
                <a:uFillTx/>
              </a:defRPr>
            </a:lvl8pPr>
            <a:lvl9pPr lvl="8" algn="ctr">
              <a:lnSpc>
                <a:spcPct val="100000"/>
              </a:lnSpc>
              <a:spcBef>
                <a:spcPts val="0"/>
              </a:spcBef>
              <a:spcAft>
                <a:spcPts val="0"/>
              </a:spcAft>
              <a:buSzPts val="2100"/>
              <a:buNone/>
              <a:defRPr sz="2100">
                <a:uFillTx/>
              </a:defRPr>
            </a:lvl9pPr>
          </a:lstStyle>
          <a:p>
            <a:endParaRPr>
              <a:uFillTx/>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uFillTx/>
              </a:defRPr>
            </a:lvl1pPr>
            <a:lvl2pPr marL="914400" lvl="1" indent="-317500">
              <a:spcBef>
                <a:spcPts val="1600"/>
              </a:spcBef>
              <a:spcAft>
                <a:spcPts val="0"/>
              </a:spcAft>
              <a:buClr>
                <a:schemeClr val="lt1"/>
              </a:buClr>
              <a:buSzPts val="1400"/>
              <a:buChar char="○"/>
              <a:defRPr>
                <a:solidFill>
                  <a:schemeClr val="lt1"/>
                </a:solidFill>
                <a:uFillTx/>
              </a:defRPr>
            </a:lvl2pPr>
            <a:lvl3pPr marL="1371600" lvl="2" indent="-317500">
              <a:spcBef>
                <a:spcPts val="1600"/>
              </a:spcBef>
              <a:spcAft>
                <a:spcPts val="0"/>
              </a:spcAft>
              <a:buClr>
                <a:schemeClr val="lt1"/>
              </a:buClr>
              <a:buSzPts val="1400"/>
              <a:buChar char="■"/>
              <a:defRPr>
                <a:solidFill>
                  <a:schemeClr val="lt1"/>
                </a:solidFill>
                <a:uFillTx/>
              </a:defRPr>
            </a:lvl3pPr>
            <a:lvl4pPr marL="1828800" lvl="3" indent="-317500">
              <a:spcBef>
                <a:spcPts val="1600"/>
              </a:spcBef>
              <a:spcAft>
                <a:spcPts val="0"/>
              </a:spcAft>
              <a:buClr>
                <a:schemeClr val="lt1"/>
              </a:buClr>
              <a:buSzPts val="1400"/>
              <a:buChar char="●"/>
              <a:defRPr>
                <a:solidFill>
                  <a:schemeClr val="lt1"/>
                </a:solidFill>
                <a:uFillTx/>
              </a:defRPr>
            </a:lvl4pPr>
            <a:lvl5pPr marL="2286000" lvl="4" indent="-317500">
              <a:spcBef>
                <a:spcPts val="1600"/>
              </a:spcBef>
              <a:spcAft>
                <a:spcPts val="0"/>
              </a:spcAft>
              <a:buClr>
                <a:schemeClr val="lt1"/>
              </a:buClr>
              <a:buSzPts val="1400"/>
              <a:buChar char="○"/>
              <a:defRPr>
                <a:solidFill>
                  <a:schemeClr val="lt1"/>
                </a:solidFill>
                <a:uFillTx/>
              </a:defRPr>
            </a:lvl5pPr>
            <a:lvl6pPr marL="2743200" lvl="5" indent="-317500">
              <a:spcBef>
                <a:spcPts val="1600"/>
              </a:spcBef>
              <a:spcAft>
                <a:spcPts val="0"/>
              </a:spcAft>
              <a:buClr>
                <a:schemeClr val="lt1"/>
              </a:buClr>
              <a:buSzPts val="1400"/>
              <a:buChar char="■"/>
              <a:defRPr>
                <a:solidFill>
                  <a:schemeClr val="lt1"/>
                </a:solidFill>
                <a:uFillTx/>
              </a:defRPr>
            </a:lvl6pPr>
            <a:lvl7pPr marL="3200400" lvl="6" indent="-317500">
              <a:spcBef>
                <a:spcPts val="1600"/>
              </a:spcBef>
              <a:spcAft>
                <a:spcPts val="0"/>
              </a:spcAft>
              <a:buClr>
                <a:schemeClr val="lt1"/>
              </a:buClr>
              <a:buSzPts val="1400"/>
              <a:buChar char="●"/>
              <a:defRPr>
                <a:solidFill>
                  <a:schemeClr val="lt1"/>
                </a:solidFill>
                <a:uFillTx/>
              </a:defRPr>
            </a:lvl7pPr>
            <a:lvl8pPr marL="3657600" lvl="7" indent="-317500">
              <a:spcBef>
                <a:spcPts val="1600"/>
              </a:spcBef>
              <a:spcAft>
                <a:spcPts val="0"/>
              </a:spcAft>
              <a:buClr>
                <a:schemeClr val="lt1"/>
              </a:buClr>
              <a:buSzPts val="1400"/>
              <a:buChar char="○"/>
              <a:defRPr>
                <a:solidFill>
                  <a:schemeClr val="lt1"/>
                </a:solidFill>
                <a:uFillTx/>
              </a:defRPr>
            </a:lvl8pPr>
            <a:lvl9pPr marL="4114800" lvl="8" indent="-317500">
              <a:spcBef>
                <a:spcPts val="1600"/>
              </a:spcBef>
              <a:spcAft>
                <a:spcPts val="1600"/>
              </a:spcAft>
              <a:buClr>
                <a:schemeClr val="lt1"/>
              </a:buClr>
              <a:buSzPts val="1400"/>
              <a:buChar char="■"/>
              <a:defRPr>
                <a:solidFill>
                  <a:schemeClr val="lt1"/>
                </a:solidFill>
                <a:uFillTx/>
              </a:defRPr>
            </a:lvl9pPr>
          </a:lstStyle>
          <a:p>
            <a:endParaRPr>
              <a:uFillTx/>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uFillTx/>
              </a:defRPr>
            </a:lvl1pPr>
            <a:lvl2pPr lvl="1">
              <a:buNone/>
              <a:defRPr>
                <a:solidFill>
                  <a:schemeClr val="lt1"/>
                </a:solidFill>
                <a:uFillTx/>
              </a:defRPr>
            </a:lvl2pPr>
            <a:lvl3pPr lvl="2">
              <a:buNone/>
              <a:defRPr>
                <a:solidFill>
                  <a:schemeClr val="lt1"/>
                </a:solidFill>
                <a:uFillTx/>
              </a:defRPr>
            </a:lvl3pPr>
            <a:lvl4pPr lvl="3">
              <a:buNone/>
              <a:defRPr>
                <a:solidFill>
                  <a:schemeClr val="lt1"/>
                </a:solidFill>
                <a:uFillTx/>
              </a:defRPr>
            </a:lvl4pPr>
            <a:lvl5pPr lvl="4">
              <a:buNone/>
              <a:defRPr>
                <a:solidFill>
                  <a:schemeClr val="lt1"/>
                </a:solidFill>
                <a:uFillTx/>
              </a:defRPr>
            </a:lvl5pPr>
            <a:lvl6pPr lvl="5">
              <a:buNone/>
              <a:defRPr>
                <a:solidFill>
                  <a:schemeClr val="lt1"/>
                </a:solidFill>
                <a:uFillTx/>
              </a:defRPr>
            </a:lvl6pPr>
            <a:lvl7pPr lvl="6">
              <a:buNone/>
              <a:defRPr>
                <a:solidFill>
                  <a:schemeClr val="lt1"/>
                </a:solidFill>
                <a:uFillTx/>
              </a:defRPr>
            </a:lvl7pPr>
            <a:lvl8pPr lvl="7">
              <a:buNone/>
              <a:defRPr>
                <a:solidFill>
                  <a:schemeClr val="lt1"/>
                </a:solidFill>
                <a:uFillTx/>
              </a:defRPr>
            </a:lvl8pPr>
            <a:lvl9pPr lvl="8">
              <a:buNone/>
              <a:defRPr>
                <a:solidFill>
                  <a:schemeClr val="lt1"/>
                </a:solidFill>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100"/>
              <a:buNone/>
              <a:defRPr sz="2100">
                <a:uFillTx/>
              </a:defRPr>
            </a:lvl1pPr>
          </a:lstStyle>
          <a:p>
            <a:endParaRPr>
              <a:uFillTx/>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uFillTx/>
              </a:defRPr>
            </a:lvl1pPr>
            <a:lvl2pPr lvl="1">
              <a:buNone/>
              <a:defRPr>
                <a:uFillTx/>
              </a:defRPr>
            </a:lvl2pPr>
            <a:lvl3pPr lvl="2">
              <a:buNone/>
              <a:defRPr>
                <a:uFillTx/>
              </a:defRPr>
            </a:lvl3pPr>
            <a:lvl4pPr lvl="3">
              <a:buNone/>
              <a:defRPr>
                <a:uFillTx/>
              </a:defRPr>
            </a:lvl4pPr>
            <a:lvl5pPr lvl="4">
              <a:buNone/>
              <a:defRPr>
                <a:uFillTx/>
              </a:defRPr>
            </a:lvl5pPr>
            <a:lvl6pPr lvl="5">
              <a:buNone/>
              <a:defRPr>
                <a:uFillTx/>
              </a:defRPr>
            </a:lvl6pPr>
            <a:lvl7pPr lvl="6">
              <a:buNone/>
              <a:defRPr>
                <a:uFillTx/>
              </a:defRPr>
            </a:lvl7pPr>
            <a:lvl8pPr lvl="7">
              <a:buNone/>
              <a:defRPr>
                <a:uFillTx/>
              </a:defRPr>
            </a:lvl8pPr>
            <a:lvl9pPr lvl="8">
              <a:buNone/>
              <a:defRPr>
                <a:uFillTx/>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Proxima Nova"/>
              <a:buNone/>
              <a:defRPr sz="2800">
                <a:solidFill>
                  <a:schemeClr val="dk1"/>
                </a:solidFill>
                <a:uFillTx/>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uFillTx/>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uFillTx/>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uFillTx/>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uFillTx/>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uFillTx/>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uFillTx/>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uFillTx/>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uFillTx/>
                <a:latin typeface="Proxima Nova"/>
                <a:ea typeface="Proxima Nova"/>
                <a:cs typeface="Proxima Nova"/>
                <a:sym typeface="Proxima Nova"/>
              </a:defRPr>
            </a:lvl9pPr>
          </a:lstStyle>
          <a:p>
            <a:endParaRPr>
              <a:uFillTx/>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uFillTx/>
                <a:latin typeface="Proxima Nova"/>
                <a:ea typeface="Proxima Nova"/>
                <a:cs typeface="Proxima Nova"/>
                <a:sym typeface="Proxima Nova"/>
              </a:defRPr>
            </a:lvl1pPr>
            <a:lvl2pPr marL="914400" lvl="1" indent="-317500">
              <a:lnSpc>
                <a:spcPct val="115000"/>
              </a:lnSpc>
              <a:spcBef>
                <a:spcPts val="1600"/>
              </a:spcBef>
              <a:spcAft>
                <a:spcPts val="0"/>
              </a:spcAft>
              <a:buClr>
                <a:schemeClr val="accent3"/>
              </a:buClr>
              <a:buSzPts val="1400"/>
              <a:buFont typeface="Proxima Nova"/>
              <a:buChar char="○"/>
              <a:defRPr>
                <a:solidFill>
                  <a:schemeClr val="accent3"/>
                </a:solidFill>
                <a:uFillTx/>
                <a:latin typeface="Proxima Nova"/>
                <a:ea typeface="Proxima Nova"/>
                <a:cs typeface="Proxima Nova"/>
                <a:sym typeface="Proxima Nova"/>
              </a:defRPr>
            </a:lvl2pPr>
            <a:lvl3pPr marL="1371600" lvl="2" indent="-317500">
              <a:lnSpc>
                <a:spcPct val="115000"/>
              </a:lnSpc>
              <a:spcBef>
                <a:spcPts val="1600"/>
              </a:spcBef>
              <a:spcAft>
                <a:spcPts val="0"/>
              </a:spcAft>
              <a:buClr>
                <a:schemeClr val="accent3"/>
              </a:buClr>
              <a:buSzPts val="1400"/>
              <a:buFont typeface="Proxima Nova"/>
              <a:buChar char="■"/>
              <a:defRPr>
                <a:solidFill>
                  <a:schemeClr val="accent3"/>
                </a:solidFill>
                <a:uFillTx/>
                <a:latin typeface="Proxima Nova"/>
                <a:ea typeface="Proxima Nova"/>
                <a:cs typeface="Proxima Nova"/>
                <a:sym typeface="Proxima Nova"/>
              </a:defRPr>
            </a:lvl3pPr>
            <a:lvl4pPr marL="1828800" lvl="3" indent="-317500">
              <a:lnSpc>
                <a:spcPct val="115000"/>
              </a:lnSpc>
              <a:spcBef>
                <a:spcPts val="1600"/>
              </a:spcBef>
              <a:spcAft>
                <a:spcPts val="0"/>
              </a:spcAft>
              <a:buClr>
                <a:schemeClr val="accent3"/>
              </a:buClr>
              <a:buSzPts val="1400"/>
              <a:buFont typeface="Proxima Nova"/>
              <a:buChar char="●"/>
              <a:defRPr>
                <a:solidFill>
                  <a:schemeClr val="accent3"/>
                </a:solidFill>
                <a:uFillTx/>
                <a:latin typeface="Proxima Nova"/>
                <a:ea typeface="Proxima Nova"/>
                <a:cs typeface="Proxima Nova"/>
                <a:sym typeface="Proxima Nova"/>
              </a:defRPr>
            </a:lvl4pPr>
            <a:lvl5pPr marL="2286000" lvl="4" indent="-317500">
              <a:lnSpc>
                <a:spcPct val="115000"/>
              </a:lnSpc>
              <a:spcBef>
                <a:spcPts val="1600"/>
              </a:spcBef>
              <a:spcAft>
                <a:spcPts val="0"/>
              </a:spcAft>
              <a:buClr>
                <a:schemeClr val="accent3"/>
              </a:buClr>
              <a:buSzPts val="1400"/>
              <a:buFont typeface="Proxima Nova"/>
              <a:buChar char="○"/>
              <a:defRPr>
                <a:solidFill>
                  <a:schemeClr val="accent3"/>
                </a:solidFill>
                <a:uFillTx/>
                <a:latin typeface="Proxima Nova"/>
                <a:ea typeface="Proxima Nova"/>
                <a:cs typeface="Proxima Nova"/>
                <a:sym typeface="Proxima Nova"/>
              </a:defRPr>
            </a:lvl5pPr>
            <a:lvl6pPr marL="2743200" lvl="5" indent="-317500">
              <a:lnSpc>
                <a:spcPct val="115000"/>
              </a:lnSpc>
              <a:spcBef>
                <a:spcPts val="1600"/>
              </a:spcBef>
              <a:spcAft>
                <a:spcPts val="0"/>
              </a:spcAft>
              <a:buClr>
                <a:schemeClr val="accent3"/>
              </a:buClr>
              <a:buSzPts val="1400"/>
              <a:buFont typeface="Proxima Nova"/>
              <a:buChar char="■"/>
              <a:defRPr>
                <a:solidFill>
                  <a:schemeClr val="accent3"/>
                </a:solidFill>
                <a:uFillTx/>
                <a:latin typeface="Proxima Nova"/>
                <a:ea typeface="Proxima Nova"/>
                <a:cs typeface="Proxima Nova"/>
                <a:sym typeface="Proxima Nova"/>
              </a:defRPr>
            </a:lvl6pPr>
            <a:lvl7pPr marL="3200400" lvl="6" indent="-317500">
              <a:lnSpc>
                <a:spcPct val="115000"/>
              </a:lnSpc>
              <a:spcBef>
                <a:spcPts val="1600"/>
              </a:spcBef>
              <a:spcAft>
                <a:spcPts val="0"/>
              </a:spcAft>
              <a:buClr>
                <a:schemeClr val="accent3"/>
              </a:buClr>
              <a:buSzPts val="1400"/>
              <a:buFont typeface="Proxima Nova"/>
              <a:buChar char="●"/>
              <a:defRPr>
                <a:solidFill>
                  <a:schemeClr val="accent3"/>
                </a:solidFill>
                <a:uFillTx/>
                <a:latin typeface="Proxima Nova"/>
                <a:ea typeface="Proxima Nova"/>
                <a:cs typeface="Proxima Nova"/>
                <a:sym typeface="Proxima Nova"/>
              </a:defRPr>
            </a:lvl7pPr>
            <a:lvl8pPr marL="3657600" lvl="7" indent="-317500">
              <a:lnSpc>
                <a:spcPct val="115000"/>
              </a:lnSpc>
              <a:spcBef>
                <a:spcPts val="1600"/>
              </a:spcBef>
              <a:spcAft>
                <a:spcPts val="0"/>
              </a:spcAft>
              <a:buClr>
                <a:schemeClr val="accent3"/>
              </a:buClr>
              <a:buSzPts val="1400"/>
              <a:buFont typeface="Proxima Nova"/>
              <a:buChar char="○"/>
              <a:defRPr>
                <a:solidFill>
                  <a:schemeClr val="accent3"/>
                </a:solidFill>
                <a:uFillTx/>
                <a:latin typeface="Proxima Nova"/>
                <a:ea typeface="Proxima Nova"/>
                <a:cs typeface="Proxima Nova"/>
                <a:sym typeface="Proxima Nova"/>
              </a:defRPr>
            </a:lvl8pPr>
            <a:lvl9pPr marL="4114800" lvl="8" indent="-317500">
              <a:lnSpc>
                <a:spcPct val="115000"/>
              </a:lnSpc>
              <a:spcBef>
                <a:spcPts val="1600"/>
              </a:spcBef>
              <a:spcAft>
                <a:spcPts val="1600"/>
              </a:spcAft>
              <a:buClr>
                <a:schemeClr val="accent3"/>
              </a:buClr>
              <a:buSzPts val="1400"/>
              <a:buFont typeface="Proxima Nova"/>
              <a:buChar char="■"/>
              <a:defRPr>
                <a:solidFill>
                  <a:schemeClr val="accent3"/>
                </a:solidFill>
                <a:uFillTx/>
                <a:latin typeface="Proxima Nova"/>
                <a:ea typeface="Proxima Nova"/>
                <a:cs typeface="Proxima Nova"/>
                <a:sym typeface="Proxima Nova"/>
              </a:defRPr>
            </a:lvl9pPr>
          </a:lstStyle>
          <a:p>
            <a:endParaRPr>
              <a:uFillTx/>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uFillTx/>
                <a:latin typeface="Proxima Nova"/>
                <a:ea typeface="Proxima Nova"/>
                <a:cs typeface="Proxima Nova"/>
                <a:sym typeface="Proxima Nova"/>
              </a:defRPr>
            </a:lvl1pPr>
            <a:lvl2pPr lvl="1" algn="r">
              <a:buNone/>
              <a:defRPr sz="1000">
                <a:solidFill>
                  <a:schemeClr val="dk1"/>
                </a:solidFill>
                <a:uFillTx/>
                <a:latin typeface="Proxima Nova"/>
                <a:ea typeface="Proxima Nova"/>
                <a:cs typeface="Proxima Nova"/>
                <a:sym typeface="Proxima Nova"/>
              </a:defRPr>
            </a:lvl2pPr>
            <a:lvl3pPr lvl="2" algn="r">
              <a:buNone/>
              <a:defRPr sz="1000">
                <a:solidFill>
                  <a:schemeClr val="dk1"/>
                </a:solidFill>
                <a:uFillTx/>
                <a:latin typeface="Proxima Nova"/>
                <a:ea typeface="Proxima Nova"/>
                <a:cs typeface="Proxima Nova"/>
                <a:sym typeface="Proxima Nova"/>
              </a:defRPr>
            </a:lvl3pPr>
            <a:lvl4pPr lvl="3" algn="r">
              <a:buNone/>
              <a:defRPr sz="1000">
                <a:solidFill>
                  <a:schemeClr val="dk1"/>
                </a:solidFill>
                <a:uFillTx/>
                <a:latin typeface="Proxima Nova"/>
                <a:ea typeface="Proxima Nova"/>
                <a:cs typeface="Proxima Nova"/>
                <a:sym typeface="Proxima Nova"/>
              </a:defRPr>
            </a:lvl4pPr>
            <a:lvl5pPr lvl="4" algn="r">
              <a:buNone/>
              <a:defRPr sz="1000">
                <a:solidFill>
                  <a:schemeClr val="dk1"/>
                </a:solidFill>
                <a:uFillTx/>
                <a:latin typeface="Proxima Nova"/>
                <a:ea typeface="Proxima Nova"/>
                <a:cs typeface="Proxima Nova"/>
                <a:sym typeface="Proxima Nova"/>
              </a:defRPr>
            </a:lvl5pPr>
            <a:lvl6pPr lvl="5" algn="r">
              <a:buNone/>
              <a:defRPr sz="1000">
                <a:solidFill>
                  <a:schemeClr val="dk1"/>
                </a:solidFill>
                <a:uFillTx/>
                <a:latin typeface="Proxima Nova"/>
                <a:ea typeface="Proxima Nova"/>
                <a:cs typeface="Proxima Nova"/>
                <a:sym typeface="Proxima Nova"/>
              </a:defRPr>
            </a:lvl6pPr>
            <a:lvl7pPr lvl="6" algn="r">
              <a:buNone/>
              <a:defRPr sz="1000">
                <a:solidFill>
                  <a:schemeClr val="dk1"/>
                </a:solidFill>
                <a:uFillTx/>
                <a:latin typeface="Proxima Nova"/>
                <a:ea typeface="Proxima Nova"/>
                <a:cs typeface="Proxima Nova"/>
                <a:sym typeface="Proxima Nova"/>
              </a:defRPr>
            </a:lvl7pPr>
            <a:lvl8pPr lvl="7" algn="r">
              <a:buNone/>
              <a:defRPr sz="1000">
                <a:solidFill>
                  <a:schemeClr val="dk1"/>
                </a:solidFill>
                <a:uFillTx/>
                <a:latin typeface="Proxima Nova"/>
                <a:ea typeface="Proxima Nova"/>
                <a:cs typeface="Proxima Nova"/>
                <a:sym typeface="Proxima Nova"/>
              </a:defRPr>
            </a:lvl8pPr>
            <a:lvl9pPr lvl="8" algn="r">
              <a:buNone/>
              <a:defRPr sz="1000">
                <a:solidFill>
                  <a:schemeClr val="dk1"/>
                </a:solidFill>
                <a:uFillTx/>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uFillTx/>
              </a:rPr>
              <a:t>‹#›</a:t>
            </a:fld>
            <a:endParaRPr>
              <a:uFillTx/>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subTitle" idx="1"/>
          </p:nvPr>
        </p:nvSpPr>
        <p:spPr>
          <a:xfrm>
            <a:off x="311700" y="2995076"/>
            <a:ext cx="8520600" cy="792600"/>
          </a:xfrm>
          <a:prstGeom prst="rect">
            <a:avLst/>
          </a:prstGeom>
        </p:spPr>
        <p:txBody>
          <a:bodyPr spcFirstLastPara="1" wrap="square" lIns="91425" tIns="91425" rIns="91425" bIns="91425" anchor="t" anchorCtr="0">
            <a:noAutofit/>
          </a:bodyPr>
          <a:lstStyle/>
          <a:p>
            <a:pPr marL="0" lvl="0" indent="0" algn="ctr" rtl="0">
              <a:lnSpc>
                <a:spcPct val="50000"/>
              </a:lnSpc>
              <a:spcBef>
                <a:spcPts val="1200"/>
              </a:spcBef>
              <a:spcAft>
                <a:spcPts val="0"/>
              </a:spcAft>
              <a:buNone/>
            </a:pPr>
            <a:r>
              <a:rPr lang="en" sz="2000" dirty="0">
                <a:solidFill>
                  <a:srgbClr val="D9D9D9"/>
                </a:solidFill>
                <a:uFillTx/>
                <a:latin typeface="Oswald"/>
                <a:ea typeface="Oswald"/>
                <a:cs typeface="Oswald"/>
                <a:sym typeface="Oswald"/>
              </a:rPr>
              <a:t>Dominick Carbone</a:t>
            </a:r>
            <a:endParaRPr sz="2000" dirty="0">
              <a:solidFill>
                <a:srgbClr val="D9D9D9"/>
              </a:solidFill>
              <a:uFillTx/>
              <a:latin typeface="Oswald"/>
              <a:ea typeface="Oswald"/>
              <a:cs typeface="Oswald"/>
              <a:sym typeface="Oswald"/>
            </a:endParaRPr>
          </a:p>
          <a:p>
            <a:pPr marL="0" lvl="0" indent="0" algn="ctr" rtl="0">
              <a:lnSpc>
                <a:spcPct val="50000"/>
              </a:lnSpc>
              <a:spcBef>
                <a:spcPts val="1200"/>
              </a:spcBef>
              <a:spcAft>
                <a:spcPts val="0"/>
              </a:spcAft>
              <a:buNone/>
            </a:pPr>
            <a:r>
              <a:rPr lang="en" sz="2000" dirty="0">
                <a:solidFill>
                  <a:srgbClr val="D9D9D9"/>
                </a:solidFill>
                <a:uFillTx/>
                <a:latin typeface="Oswald"/>
                <a:ea typeface="Oswald"/>
                <a:cs typeface="Oswald"/>
                <a:sym typeface="Oswald"/>
              </a:rPr>
              <a:t>Kevin McDowell</a:t>
            </a:r>
            <a:endParaRPr sz="2000" dirty="0">
              <a:solidFill>
                <a:srgbClr val="D9D9D9"/>
              </a:solidFill>
              <a:uFillTx/>
              <a:latin typeface="Oswald"/>
              <a:ea typeface="Oswald"/>
              <a:cs typeface="Oswald"/>
              <a:sym typeface="Oswald"/>
            </a:endParaRPr>
          </a:p>
          <a:p>
            <a:pPr marL="0" lvl="0" indent="0" algn="ctr" rtl="0">
              <a:lnSpc>
                <a:spcPct val="50000"/>
              </a:lnSpc>
              <a:spcBef>
                <a:spcPts val="1200"/>
              </a:spcBef>
              <a:spcAft>
                <a:spcPts val="0"/>
              </a:spcAft>
              <a:buNone/>
            </a:pPr>
            <a:r>
              <a:rPr lang="en" sz="2000" dirty="0">
                <a:solidFill>
                  <a:srgbClr val="D9D9D9"/>
                </a:solidFill>
                <a:uFillTx/>
                <a:latin typeface="Oswald"/>
                <a:ea typeface="Oswald"/>
                <a:cs typeface="Oswald"/>
                <a:sym typeface="Oswald"/>
              </a:rPr>
              <a:t>Jiin Son</a:t>
            </a:r>
            <a:endParaRPr sz="2000" dirty="0">
              <a:solidFill>
                <a:srgbClr val="D9D9D9"/>
              </a:solidFill>
              <a:uFillTx/>
              <a:latin typeface="Oswald"/>
              <a:ea typeface="Oswald"/>
              <a:cs typeface="Oswald"/>
              <a:sym typeface="Oswald"/>
            </a:endParaRPr>
          </a:p>
          <a:p>
            <a:pPr marL="0" lvl="0" indent="0" algn="ctr" rtl="0">
              <a:lnSpc>
                <a:spcPct val="50000"/>
              </a:lnSpc>
              <a:spcBef>
                <a:spcPts val="1200"/>
              </a:spcBef>
              <a:spcAft>
                <a:spcPts val="0"/>
              </a:spcAft>
              <a:buNone/>
            </a:pPr>
            <a:r>
              <a:rPr lang="en" sz="2000" dirty="0">
                <a:solidFill>
                  <a:srgbClr val="D9D9D9"/>
                </a:solidFill>
                <a:uFillTx/>
                <a:latin typeface="Oswald"/>
                <a:ea typeface="Oswald"/>
                <a:cs typeface="Oswald"/>
                <a:sym typeface="Oswald"/>
              </a:rPr>
              <a:t>Ryan Weisner</a:t>
            </a:r>
            <a:endParaRPr sz="2000" dirty="0">
              <a:solidFill>
                <a:srgbClr val="D9D9D9"/>
              </a:solidFill>
              <a:uFillTx/>
              <a:latin typeface="Oswald"/>
              <a:ea typeface="Oswald"/>
              <a:cs typeface="Oswald"/>
              <a:sym typeface="Oswald"/>
            </a:endParaRPr>
          </a:p>
          <a:p>
            <a:pPr marL="0" lvl="0" indent="0" algn="ctr" rtl="0">
              <a:lnSpc>
                <a:spcPct val="50000"/>
              </a:lnSpc>
              <a:spcBef>
                <a:spcPts val="1200"/>
              </a:spcBef>
              <a:spcAft>
                <a:spcPts val="1200"/>
              </a:spcAft>
              <a:buClr>
                <a:schemeClr val="dk1"/>
              </a:buClr>
              <a:buSzPts val="1100"/>
              <a:buFont typeface="Arial"/>
              <a:buNone/>
            </a:pPr>
            <a:r>
              <a:rPr lang="en" sz="2000" dirty="0">
                <a:solidFill>
                  <a:srgbClr val="D9D9D9"/>
                </a:solidFill>
                <a:uFillTx/>
                <a:latin typeface="Oswald"/>
                <a:ea typeface="Oswald"/>
                <a:cs typeface="Oswald"/>
                <a:sym typeface="Oswald"/>
              </a:rPr>
              <a:t>Sam Widman</a:t>
            </a:r>
            <a:endParaRPr sz="2000" dirty="0">
              <a:solidFill>
                <a:srgbClr val="D9D9D9"/>
              </a:solidFill>
              <a:uFillTx/>
              <a:latin typeface="Oswald"/>
              <a:ea typeface="Oswald"/>
              <a:cs typeface="Oswald"/>
              <a:sym typeface="Oswald"/>
            </a:endParaRPr>
          </a:p>
        </p:txBody>
      </p:sp>
      <p:sp>
        <p:nvSpPr>
          <p:cNvPr id="61" name="Google Shape;61;p13"/>
          <p:cNvSpPr txBox="1">
            <a:spLocks/>
          </p:cNvSpPr>
          <p:nvPr/>
        </p:nvSpPr>
        <p:spPr>
          <a:xfrm>
            <a:off x="1066650" y="1363788"/>
            <a:ext cx="7010700" cy="119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800" b="1">
                <a:solidFill>
                  <a:srgbClr val="FFFFFF"/>
                </a:solidFill>
                <a:uFillTx/>
                <a:latin typeface="Oswald"/>
                <a:ea typeface="Oswald"/>
                <a:cs typeface="Oswald"/>
                <a:sym typeface="Oswald"/>
              </a:rPr>
              <a:t>TED Talk Text Analysis</a:t>
            </a:r>
            <a:endParaRPr sz="4800" b="1">
              <a:solidFill>
                <a:srgbClr val="FFFFFF"/>
              </a:solidFill>
              <a:uFillTx/>
              <a:latin typeface="Oswald"/>
              <a:ea typeface="Oswald"/>
              <a:cs typeface="Oswald"/>
              <a:sym typeface="Oswald"/>
            </a:endParaRPr>
          </a:p>
        </p:txBody>
      </p:sp>
      <p:sp>
        <p:nvSpPr>
          <p:cNvPr id="3" name="Subtitle 2">
            <a:extLst>
              <a:ext uri="{FF2B5EF4-FFF2-40B4-BE49-F238E27FC236}">
                <a16:creationId xmlns:a16="http://schemas.microsoft.com/office/drawing/2014/main" id="{01B890CA-15F1-445D-BCE6-2040ED3D00EA}"/>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2"/>
        <p:cNvGrpSpPr/>
        <p:nvPr/>
      </p:nvGrpSpPr>
      <p:grpSpPr>
        <a:xfrm>
          <a:off x="0" y="0"/>
          <a:ext cx="0" cy="0"/>
          <a:chOff x="0" y="0"/>
          <a:chExt cx="0" cy="0"/>
        </a:xfrm>
      </p:grpSpPr>
      <p:sp>
        <p:nvSpPr>
          <p:cNvPr id="163" name="Google Shape;163;p22"/>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164" name="Google Shape;164;p22"/>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Sentiment</a:t>
            </a:r>
            <a:endParaRPr sz="2000" b="1">
              <a:solidFill>
                <a:schemeClr val="lt2"/>
              </a:solidFill>
              <a:uFillTx/>
              <a:latin typeface="Proxima Nova"/>
              <a:ea typeface="Proxima Nova"/>
              <a:cs typeface="Proxima Nova"/>
              <a:sym typeface="Proxima Nova"/>
            </a:endParaRPr>
          </a:p>
        </p:txBody>
      </p:sp>
      <p:sp>
        <p:nvSpPr>
          <p:cNvPr id="165" name="Google Shape;165;p22"/>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166" name="Google Shape;166;p22"/>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167" name="Google Shape;167;p22"/>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68" name="Google Shape;168;p22"/>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69" name="Google Shape;169;p22"/>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170" name="Google Shape;170;p22"/>
          <p:cNvPicPr preferRelativeResize="0"/>
          <p:nvPr/>
        </p:nvPicPr>
        <p:blipFill>
          <a:blip r:embed="rId3"/>
          <a:stretch>
            <a:fillRect/>
          </a:stretch>
        </p:blipFill>
        <p:spPr>
          <a:xfrm>
            <a:off x="24225" y="-5"/>
            <a:ext cx="1393600" cy="1244050"/>
          </a:xfrm>
          <a:prstGeom prst="rect">
            <a:avLst/>
          </a:prstGeom>
          <a:noFill/>
          <a:ln>
            <a:noFill/>
          </a:ln>
        </p:spPr>
      </p:pic>
      <p:sp>
        <p:nvSpPr>
          <p:cNvPr id="171" name="Google Shape;171;p22"/>
          <p:cNvSpPr txBox="1">
            <a:spLocks noGrp="1"/>
          </p:cNvSpPr>
          <p:nvPr>
            <p:ph type="title"/>
          </p:nvPr>
        </p:nvSpPr>
        <p:spPr>
          <a:xfrm>
            <a:off x="1356200" y="462325"/>
            <a:ext cx="74760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Sentiment Analysis - Technical</a:t>
            </a:r>
            <a:endParaRPr b="1" dirty="0">
              <a:uFillTx/>
            </a:endParaRPr>
          </a:p>
        </p:txBody>
      </p:sp>
      <p:pic>
        <p:nvPicPr>
          <p:cNvPr id="172" name="Google Shape;172;p22"/>
          <p:cNvPicPr preferRelativeResize="0"/>
          <p:nvPr/>
        </p:nvPicPr>
        <p:blipFill>
          <a:blip r:embed="rId4"/>
          <a:stretch>
            <a:fillRect/>
          </a:stretch>
        </p:blipFill>
        <p:spPr>
          <a:xfrm>
            <a:off x="1570225" y="1170025"/>
            <a:ext cx="6479900" cy="3239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3"/>
          <p:cNvPicPr preferRelativeResize="0"/>
          <p:nvPr/>
        </p:nvPicPr>
        <p:blipFill>
          <a:blip r:embed="rId3"/>
          <a:stretch>
            <a:fillRect/>
          </a:stretch>
        </p:blipFill>
        <p:spPr>
          <a:xfrm>
            <a:off x="24225" y="-5"/>
            <a:ext cx="1393600" cy="1244050"/>
          </a:xfrm>
          <a:prstGeom prst="rect">
            <a:avLst/>
          </a:prstGeom>
          <a:noFill/>
          <a:ln>
            <a:noFill/>
          </a:ln>
        </p:spPr>
      </p:pic>
      <p:sp>
        <p:nvSpPr>
          <p:cNvPr id="178" name="Google Shape;178;p23"/>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179" name="Google Shape;179;p23"/>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Sentiment</a:t>
            </a:r>
            <a:endParaRPr sz="2000" b="1">
              <a:solidFill>
                <a:schemeClr val="lt2"/>
              </a:solidFill>
              <a:uFillTx/>
              <a:latin typeface="Proxima Nova"/>
              <a:ea typeface="Proxima Nova"/>
              <a:cs typeface="Proxima Nova"/>
              <a:sym typeface="Proxima Nova"/>
            </a:endParaRPr>
          </a:p>
        </p:txBody>
      </p:sp>
      <p:sp>
        <p:nvSpPr>
          <p:cNvPr id="180" name="Google Shape;180;p23"/>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181" name="Google Shape;181;p23"/>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182" name="Google Shape;182;p23"/>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83" name="Google Shape;183;p23"/>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84" name="Google Shape;184;p23"/>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85" name="Google Shape;185;p23"/>
          <p:cNvSpPr txBox="1">
            <a:spLocks noGrp="1"/>
          </p:cNvSpPr>
          <p:nvPr>
            <p:ph type="title"/>
          </p:nvPr>
        </p:nvSpPr>
        <p:spPr>
          <a:xfrm>
            <a:off x="1356200" y="462325"/>
            <a:ext cx="74760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Sentiment Over Time - Valence</a:t>
            </a:r>
            <a:endParaRPr b="1" dirty="0">
              <a:uFillTx/>
            </a:endParaRPr>
          </a:p>
        </p:txBody>
      </p:sp>
      <p:pic>
        <p:nvPicPr>
          <p:cNvPr id="186" name="Google Shape;186;p23"/>
          <p:cNvPicPr preferRelativeResize="0"/>
          <p:nvPr/>
        </p:nvPicPr>
        <p:blipFill>
          <a:blip r:embed="rId4"/>
          <a:stretch>
            <a:fillRect/>
          </a:stretch>
        </p:blipFill>
        <p:spPr>
          <a:xfrm>
            <a:off x="0" y="1645920"/>
            <a:ext cx="4562856" cy="2612235"/>
          </a:xfrm>
          <a:prstGeom prst="rect">
            <a:avLst/>
          </a:prstGeom>
          <a:noFill/>
          <a:ln>
            <a:noFill/>
          </a:ln>
        </p:spPr>
      </p:pic>
      <p:pic>
        <p:nvPicPr>
          <p:cNvPr id="187" name="Google Shape;187;p23"/>
          <p:cNvPicPr preferRelativeResize="0"/>
          <p:nvPr/>
        </p:nvPicPr>
        <p:blipFill>
          <a:blip r:embed="rId5"/>
          <a:stretch>
            <a:fillRect/>
          </a:stretch>
        </p:blipFill>
        <p:spPr>
          <a:xfrm>
            <a:off x="4389120" y="1645920"/>
            <a:ext cx="4562856" cy="261223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4"/>
          <p:cNvPicPr preferRelativeResize="0"/>
          <p:nvPr/>
        </p:nvPicPr>
        <p:blipFill>
          <a:blip r:embed="rId3"/>
          <a:stretch>
            <a:fillRect/>
          </a:stretch>
        </p:blipFill>
        <p:spPr>
          <a:xfrm>
            <a:off x="24225" y="-5"/>
            <a:ext cx="1393600" cy="1244050"/>
          </a:xfrm>
          <a:prstGeom prst="rect">
            <a:avLst/>
          </a:prstGeom>
          <a:noFill/>
          <a:ln>
            <a:noFill/>
          </a:ln>
        </p:spPr>
      </p:pic>
      <p:sp>
        <p:nvSpPr>
          <p:cNvPr id="193" name="Google Shape;193;p24"/>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194" name="Google Shape;194;p24"/>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Sentiment</a:t>
            </a:r>
            <a:endParaRPr sz="2000" b="1">
              <a:solidFill>
                <a:schemeClr val="lt2"/>
              </a:solidFill>
              <a:uFillTx/>
              <a:latin typeface="Proxima Nova"/>
              <a:ea typeface="Proxima Nova"/>
              <a:cs typeface="Proxima Nova"/>
              <a:sym typeface="Proxima Nova"/>
            </a:endParaRPr>
          </a:p>
        </p:txBody>
      </p:sp>
      <p:sp>
        <p:nvSpPr>
          <p:cNvPr id="195" name="Google Shape;195;p24"/>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196" name="Google Shape;196;p24"/>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197" name="Google Shape;197;p24"/>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98" name="Google Shape;198;p24"/>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99" name="Google Shape;199;p24"/>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00" name="Google Shape;200;p24"/>
          <p:cNvSpPr txBox="1">
            <a:spLocks noGrp="1"/>
          </p:cNvSpPr>
          <p:nvPr>
            <p:ph type="title"/>
          </p:nvPr>
        </p:nvSpPr>
        <p:spPr>
          <a:xfrm>
            <a:off x="1356200" y="462325"/>
            <a:ext cx="74760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Sentiment Over Time - Arousal</a:t>
            </a:r>
            <a:endParaRPr b="1" dirty="0">
              <a:uFillTx/>
            </a:endParaRPr>
          </a:p>
        </p:txBody>
      </p:sp>
      <p:pic>
        <p:nvPicPr>
          <p:cNvPr id="201" name="Google Shape;201;p24"/>
          <p:cNvPicPr preferRelativeResize="0"/>
          <p:nvPr/>
        </p:nvPicPr>
        <p:blipFill>
          <a:blip r:embed="rId4"/>
          <a:stretch>
            <a:fillRect/>
          </a:stretch>
        </p:blipFill>
        <p:spPr>
          <a:xfrm>
            <a:off x="0" y="1645920"/>
            <a:ext cx="4562856" cy="2616658"/>
          </a:xfrm>
          <a:prstGeom prst="rect">
            <a:avLst/>
          </a:prstGeom>
          <a:noFill/>
          <a:ln>
            <a:noFill/>
          </a:ln>
        </p:spPr>
      </p:pic>
      <p:pic>
        <p:nvPicPr>
          <p:cNvPr id="202" name="Google Shape;202;p24"/>
          <p:cNvPicPr preferRelativeResize="0"/>
          <p:nvPr/>
        </p:nvPicPr>
        <p:blipFill>
          <a:blip r:embed="rId5"/>
          <a:stretch>
            <a:fillRect/>
          </a:stretch>
        </p:blipFill>
        <p:spPr>
          <a:xfrm>
            <a:off x="4389120" y="1645920"/>
            <a:ext cx="4562856" cy="26166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5"/>
          <p:cNvPicPr preferRelativeResize="0"/>
          <p:nvPr/>
        </p:nvPicPr>
        <p:blipFill>
          <a:blip r:embed="rId3"/>
          <a:stretch>
            <a:fillRect/>
          </a:stretch>
        </p:blipFill>
        <p:spPr>
          <a:xfrm>
            <a:off x="3146600" y="721300"/>
            <a:ext cx="2850800" cy="2724650"/>
          </a:xfrm>
          <a:prstGeom prst="rect">
            <a:avLst/>
          </a:prstGeom>
          <a:noFill/>
          <a:ln>
            <a:noFill/>
          </a:ln>
        </p:spPr>
      </p:pic>
      <p:sp>
        <p:nvSpPr>
          <p:cNvPr id="208" name="Google Shape;208;p25"/>
          <p:cNvSpPr txBox="1">
            <a:spLocks/>
          </p:cNvSpPr>
          <p:nvPr/>
        </p:nvSpPr>
        <p:spPr>
          <a:xfrm>
            <a:off x="3674700" y="3445950"/>
            <a:ext cx="19470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b="1">
                <a:uFillTx/>
                <a:latin typeface="Proxima Nova"/>
                <a:ea typeface="Proxima Nova"/>
                <a:cs typeface="Proxima Nova"/>
                <a:sym typeface="Proxima Nova"/>
              </a:rPr>
              <a:t>Audience Response</a:t>
            </a:r>
            <a:endParaRPr sz="2800" b="1">
              <a:uFillTx/>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1205825"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Effect of Laughter and Applause on Popularity</a:t>
            </a:r>
            <a:endParaRPr b="1" dirty="0">
              <a:uFillTx/>
            </a:endParaRPr>
          </a:p>
        </p:txBody>
      </p:sp>
      <p:pic>
        <p:nvPicPr>
          <p:cNvPr id="214" name="Google Shape;214;p26"/>
          <p:cNvPicPr preferRelativeResize="0"/>
          <p:nvPr/>
        </p:nvPicPr>
        <p:blipFill>
          <a:blip r:embed="rId3"/>
          <a:stretch>
            <a:fillRect/>
          </a:stretch>
        </p:blipFill>
        <p:spPr>
          <a:xfrm>
            <a:off x="0" y="0"/>
            <a:ext cx="1205830" cy="1152475"/>
          </a:xfrm>
          <a:prstGeom prst="rect">
            <a:avLst/>
          </a:prstGeom>
          <a:noFill/>
          <a:ln>
            <a:noFill/>
          </a:ln>
        </p:spPr>
      </p:pic>
      <p:sp>
        <p:nvSpPr>
          <p:cNvPr id="215" name="Google Shape;215;p26"/>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216" name="Google Shape;216;p26"/>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217" name="Google Shape;217;p26"/>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218" name="Google Shape;218;p26"/>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219" name="Google Shape;219;p26"/>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20" name="Google Shape;220;p26"/>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21" name="Google Shape;221;p26"/>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a:spLocks noGrp="1"/>
          </p:cNvSpPr>
          <p:nvPr>
            <p:ph type="title"/>
          </p:nvPr>
        </p:nvSpPr>
        <p:spPr>
          <a:xfrm>
            <a:off x="1205825"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Effect of Laughter and Applause on Popularity</a:t>
            </a:r>
            <a:endParaRPr b="1" dirty="0">
              <a:uFillTx/>
            </a:endParaRPr>
          </a:p>
        </p:txBody>
      </p:sp>
      <p:pic>
        <p:nvPicPr>
          <p:cNvPr id="227" name="Google Shape;227;p27"/>
          <p:cNvPicPr preferRelativeResize="0"/>
          <p:nvPr/>
        </p:nvPicPr>
        <p:blipFill>
          <a:blip r:embed="rId3"/>
          <a:stretch>
            <a:fillRect/>
          </a:stretch>
        </p:blipFill>
        <p:spPr>
          <a:xfrm>
            <a:off x="0" y="0"/>
            <a:ext cx="1205830" cy="1152475"/>
          </a:xfrm>
          <a:prstGeom prst="rect">
            <a:avLst/>
          </a:prstGeom>
          <a:noFill/>
          <a:ln>
            <a:noFill/>
          </a:ln>
        </p:spPr>
      </p:pic>
      <p:sp>
        <p:nvSpPr>
          <p:cNvPr id="228" name="Google Shape;228;p27"/>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229" name="Google Shape;229;p27"/>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230" name="Google Shape;230;p27"/>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231" name="Google Shape;231;p27"/>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232" name="Google Shape;232;p27"/>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33" name="Google Shape;233;p27"/>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34" name="Google Shape;234;p27"/>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35" name="Google Shape;23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rgbClr val="000000"/>
              </a:buClr>
              <a:buSzPts val="2400"/>
              <a:buChar char="●"/>
            </a:pPr>
            <a:r>
              <a:rPr lang="en" sz="2400" b="1" dirty="0">
                <a:solidFill>
                  <a:srgbClr val="000000"/>
                </a:solidFill>
                <a:uFillTx/>
              </a:rPr>
              <a:t>Laughter: 2.6% increase </a:t>
            </a:r>
            <a:endParaRPr sz="2400" b="1" dirty="0">
              <a:solidFill>
                <a:srgbClr val="000000"/>
              </a:solidFill>
              <a:uFillTx/>
            </a:endParaRPr>
          </a:p>
          <a:p>
            <a:pPr marL="457200" lvl="0" indent="0" algn="l" rtl="0">
              <a:lnSpc>
                <a:spcPct val="200000"/>
              </a:lnSpc>
              <a:spcBef>
                <a:spcPts val="1600"/>
              </a:spcBef>
              <a:spcAft>
                <a:spcPts val="1600"/>
              </a:spcAft>
              <a:buNone/>
            </a:pPr>
            <a:endParaRPr sz="2400" b="1" dirty="0">
              <a:uFillTx/>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8"/>
          <p:cNvSpPr txBox="1">
            <a:spLocks noGrp="1"/>
          </p:cNvSpPr>
          <p:nvPr>
            <p:ph type="title"/>
          </p:nvPr>
        </p:nvSpPr>
        <p:spPr>
          <a:xfrm>
            <a:off x="1205825"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Effect of Laughter and Applause on Popularity</a:t>
            </a:r>
            <a:endParaRPr b="1" dirty="0">
              <a:uFillTx/>
            </a:endParaRPr>
          </a:p>
        </p:txBody>
      </p:sp>
      <p:pic>
        <p:nvPicPr>
          <p:cNvPr id="241" name="Google Shape;241;p28"/>
          <p:cNvPicPr preferRelativeResize="0"/>
          <p:nvPr/>
        </p:nvPicPr>
        <p:blipFill>
          <a:blip r:embed="rId3"/>
          <a:stretch>
            <a:fillRect/>
          </a:stretch>
        </p:blipFill>
        <p:spPr>
          <a:xfrm>
            <a:off x="0" y="0"/>
            <a:ext cx="1205830" cy="1152475"/>
          </a:xfrm>
          <a:prstGeom prst="rect">
            <a:avLst/>
          </a:prstGeom>
          <a:noFill/>
          <a:ln>
            <a:noFill/>
          </a:ln>
        </p:spPr>
      </p:pic>
      <p:sp>
        <p:nvSpPr>
          <p:cNvPr id="242" name="Google Shape;242;p28"/>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243" name="Google Shape;243;p28"/>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244" name="Google Shape;244;p28"/>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245" name="Google Shape;245;p28"/>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246" name="Google Shape;246;p28"/>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47" name="Google Shape;247;p28"/>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48" name="Google Shape;248;p28"/>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49" name="Google Shape;24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chemeClr val="dk1"/>
              </a:buClr>
              <a:buSzPts val="2400"/>
              <a:buChar char="●"/>
            </a:pPr>
            <a:r>
              <a:rPr lang="en" sz="2400" b="1" dirty="0">
                <a:solidFill>
                  <a:schemeClr val="dk1"/>
                </a:solidFill>
                <a:uFillTx/>
              </a:rPr>
              <a:t>Laughter: 2.6% increase </a:t>
            </a:r>
            <a:endParaRPr sz="2400" b="1" dirty="0">
              <a:solidFill>
                <a:schemeClr val="dk1"/>
              </a:solidFill>
              <a:uFillTx/>
            </a:endParaRPr>
          </a:p>
          <a:p>
            <a:pPr marL="457200" lvl="0" indent="-381000" algn="l" rtl="0">
              <a:lnSpc>
                <a:spcPct val="200000"/>
              </a:lnSpc>
              <a:spcBef>
                <a:spcPts val="0"/>
              </a:spcBef>
              <a:spcAft>
                <a:spcPts val="0"/>
              </a:spcAft>
              <a:buClr>
                <a:schemeClr val="dk1"/>
              </a:buClr>
              <a:buSzPts val="2400"/>
              <a:buChar char="●"/>
            </a:pPr>
            <a:r>
              <a:rPr lang="en" sz="2400" b="1" dirty="0">
                <a:solidFill>
                  <a:schemeClr val="dk1"/>
                </a:solidFill>
                <a:uFillTx/>
              </a:rPr>
              <a:t>Applause: 3.3% increase </a:t>
            </a:r>
            <a:endParaRPr sz="2400" b="1" dirty="0">
              <a:solidFill>
                <a:schemeClr val="dk1"/>
              </a:solidFill>
              <a:uFillTx/>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title"/>
          </p:nvPr>
        </p:nvSpPr>
        <p:spPr>
          <a:xfrm>
            <a:off x="1205825" y="445025"/>
            <a:ext cx="762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Random Forest Performance Metrics</a:t>
            </a:r>
            <a:endParaRPr b="1" dirty="0">
              <a:uFillTx/>
            </a:endParaRPr>
          </a:p>
        </p:txBody>
      </p:sp>
      <p:pic>
        <p:nvPicPr>
          <p:cNvPr id="255" name="Google Shape;255;p29"/>
          <p:cNvPicPr preferRelativeResize="0"/>
          <p:nvPr/>
        </p:nvPicPr>
        <p:blipFill>
          <a:blip r:embed="rId3"/>
          <a:stretch>
            <a:fillRect/>
          </a:stretch>
        </p:blipFill>
        <p:spPr>
          <a:xfrm>
            <a:off x="0" y="0"/>
            <a:ext cx="1205830" cy="1152475"/>
          </a:xfrm>
          <a:prstGeom prst="rect">
            <a:avLst/>
          </a:prstGeom>
          <a:noFill/>
          <a:ln>
            <a:noFill/>
          </a:ln>
        </p:spPr>
      </p:pic>
      <p:sp>
        <p:nvSpPr>
          <p:cNvPr id="256" name="Google Shape;256;p29"/>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257" name="Google Shape;257;p29"/>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258" name="Google Shape;258;p29"/>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259" name="Google Shape;259;p29"/>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260" name="Google Shape;260;p29"/>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61" name="Google Shape;261;p29"/>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62" name="Google Shape;262;p29"/>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a:spLocks noGrp="1"/>
          </p:cNvSpPr>
          <p:nvPr>
            <p:ph type="title"/>
          </p:nvPr>
        </p:nvSpPr>
        <p:spPr>
          <a:xfrm>
            <a:off x="1205825" y="445025"/>
            <a:ext cx="762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Random Forest Performance Metrics</a:t>
            </a:r>
            <a:endParaRPr b="1" dirty="0">
              <a:uFillTx/>
            </a:endParaRPr>
          </a:p>
        </p:txBody>
      </p:sp>
      <p:pic>
        <p:nvPicPr>
          <p:cNvPr id="268" name="Google Shape;268;p30"/>
          <p:cNvPicPr preferRelativeResize="0"/>
          <p:nvPr/>
        </p:nvPicPr>
        <p:blipFill>
          <a:blip r:embed="rId3"/>
          <a:stretch>
            <a:fillRect/>
          </a:stretch>
        </p:blipFill>
        <p:spPr>
          <a:xfrm>
            <a:off x="0" y="0"/>
            <a:ext cx="1205830" cy="1152475"/>
          </a:xfrm>
          <a:prstGeom prst="rect">
            <a:avLst/>
          </a:prstGeom>
          <a:noFill/>
          <a:ln>
            <a:noFill/>
          </a:ln>
        </p:spPr>
      </p:pic>
      <p:sp>
        <p:nvSpPr>
          <p:cNvPr id="269" name="Google Shape;269;p30"/>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270" name="Google Shape;270;p30"/>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271" name="Google Shape;271;p30"/>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272" name="Google Shape;272;p30"/>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273" name="Google Shape;273;p30"/>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74" name="Google Shape;274;p30"/>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75" name="Google Shape;275;p30"/>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graphicFrame>
        <p:nvGraphicFramePr>
          <p:cNvPr id="276" name="Google Shape;276;p30"/>
          <p:cNvGraphicFramePr/>
          <p:nvPr/>
        </p:nvGraphicFramePr>
        <p:xfrm>
          <a:off x="2542150" y="1945050"/>
          <a:ext cx="4059700" cy="1234350"/>
        </p:xfrm>
        <a:graphic>
          <a:graphicData uri="http://schemas.openxmlformats.org/drawingml/2006/table">
            <a:tbl>
              <a:tblPr>
                <a:noFill/>
                <a:tableStyleId>{F1084DBE-9230-4AAD-B68D-160336005C27}</a:tableStyleId>
              </a:tblPr>
              <a:tblGrid>
                <a:gridCol w="981675">
                  <a:extLst>
                    <a:ext uri="{9D8B030D-6E8A-4147-A177-3AD203B41FA5}">
                      <a16:colId xmlns:a16="http://schemas.microsoft.com/office/drawing/2014/main" val="20000"/>
                    </a:ext>
                  </a:extLst>
                </a:gridCol>
                <a:gridCol w="1094125">
                  <a:extLst>
                    <a:ext uri="{9D8B030D-6E8A-4147-A177-3AD203B41FA5}">
                      <a16:colId xmlns:a16="http://schemas.microsoft.com/office/drawing/2014/main" val="20001"/>
                    </a:ext>
                  </a:extLst>
                </a:gridCol>
                <a:gridCol w="1034125">
                  <a:extLst>
                    <a:ext uri="{9D8B030D-6E8A-4147-A177-3AD203B41FA5}">
                      <a16:colId xmlns:a16="http://schemas.microsoft.com/office/drawing/2014/main" val="20002"/>
                    </a:ext>
                  </a:extLst>
                </a:gridCol>
                <a:gridCol w="949775">
                  <a:extLst>
                    <a:ext uri="{9D8B030D-6E8A-4147-A177-3AD203B41FA5}">
                      <a16:colId xmlns:a16="http://schemas.microsoft.com/office/drawing/2014/main" val="20003"/>
                    </a:ext>
                  </a:extLst>
                </a:gridCol>
              </a:tblGrid>
              <a:tr h="3451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 </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Precision</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Recall</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F1</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3786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Applause</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0.35</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0.23</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0.28</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786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Laughter</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0.10</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0.06</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0.07</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1205825" y="445025"/>
            <a:ext cx="762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Random Forest Performance Metrics</a:t>
            </a:r>
            <a:endParaRPr b="1" dirty="0">
              <a:uFillTx/>
            </a:endParaRPr>
          </a:p>
        </p:txBody>
      </p:sp>
      <p:pic>
        <p:nvPicPr>
          <p:cNvPr id="282" name="Google Shape;282;p31"/>
          <p:cNvPicPr preferRelativeResize="0"/>
          <p:nvPr/>
        </p:nvPicPr>
        <p:blipFill>
          <a:blip r:embed="rId3"/>
          <a:stretch>
            <a:fillRect/>
          </a:stretch>
        </p:blipFill>
        <p:spPr>
          <a:xfrm>
            <a:off x="0" y="0"/>
            <a:ext cx="1205830" cy="1152475"/>
          </a:xfrm>
          <a:prstGeom prst="rect">
            <a:avLst/>
          </a:prstGeom>
          <a:noFill/>
          <a:ln>
            <a:noFill/>
          </a:ln>
        </p:spPr>
      </p:pic>
      <p:sp>
        <p:nvSpPr>
          <p:cNvPr id="283" name="Google Shape;283;p31"/>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284" name="Google Shape;284;p31"/>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285" name="Google Shape;285;p31"/>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286" name="Google Shape;286;p31"/>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287" name="Google Shape;287;p31"/>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88" name="Google Shape;288;p31"/>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289" name="Google Shape;289;p31"/>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graphicFrame>
        <p:nvGraphicFramePr>
          <p:cNvPr id="290" name="Google Shape;290;p31"/>
          <p:cNvGraphicFramePr/>
          <p:nvPr/>
        </p:nvGraphicFramePr>
        <p:xfrm>
          <a:off x="2542150" y="1945050"/>
          <a:ext cx="4059700" cy="1234350"/>
        </p:xfrm>
        <a:graphic>
          <a:graphicData uri="http://schemas.openxmlformats.org/drawingml/2006/table">
            <a:tbl>
              <a:tblPr>
                <a:noFill/>
                <a:tableStyleId>{F1084DBE-9230-4AAD-B68D-160336005C27}</a:tableStyleId>
              </a:tblPr>
              <a:tblGrid>
                <a:gridCol w="981675">
                  <a:extLst>
                    <a:ext uri="{9D8B030D-6E8A-4147-A177-3AD203B41FA5}">
                      <a16:colId xmlns:a16="http://schemas.microsoft.com/office/drawing/2014/main" val="20000"/>
                    </a:ext>
                  </a:extLst>
                </a:gridCol>
                <a:gridCol w="1094125">
                  <a:extLst>
                    <a:ext uri="{9D8B030D-6E8A-4147-A177-3AD203B41FA5}">
                      <a16:colId xmlns:a16="http://schemas.microsoft.com/office/drawing/2014/main" val="20001"/>
                    </a:ext>
                  </a:extLst>
                </a:gridCol>
                <a:gridCol w="1034125">
                  <a:extLst>
                    <a:ext uri="{9D8B030D-6E8A-4147-A177-3AD203B41FA5}">
                      <a16:colId xmlns:a16="http://schemas.microsoft.com/office/drawing/2014/main" val="20002"/>
                    </a:ext>
                  </a:extLst>
                </a:gridCol>
                <a:gridCol w="949775">
                  <a:extLst>
                    <a:ext uri="{9D8B030D-6E8A-4147-A177-3AD203B41FA5}">
                      <a16:colId xmlns:a16="http://schemas.microsoft.com/office/drawing/2014/main" val="20003"/>
                    </a:ext>
                  </a:extLst>
                </a:gridCol>
              </a:tblGrid>
              <a:tr h="3451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 </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Precision</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Recall</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F1</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3786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Applause</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0.35</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0.23</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0.28</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786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Laughter</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0.10</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0.06</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0.07</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bl>
          </a:graphicData>
        </a:graphic>
      </p:graphicFrame>
      <p:sp>
        <p:nvSpPr>
          <p:cNvPr id="291" name="Google Shape;291;p31"/>
          <p:cNvSpPr>
            <a:spLocks/>
          </p:cNvSpPr>
          <p:nvPr/>
        </p:nvSpPr>
        <p:spPr>
          <a:xfrm>
            <a:off x="3724400" y="2401375"/>
            <a:ext cx="2783100" cy="3018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2" name="Google Shape;292;p31"/>
          <p:cNvSpPr>
            <a:spLocks/>
          </p:cNvSpPr>
          <p:nvPr/>
        </p:nvSpPr>
        <p:spPr>
          <a:xfrm>
            <a:off x="3724400" y="2821400"/>
            <a:ext cx="2783100" cy="3018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3" name="Google Shape;293;p31"/>
          <p:cNvSpPr>
            <a:spLocks/>
          </p:cNvSpPr>
          <p:nvPr/>
        </p:nvSpPr>
        <p:spPr>
          <a:xfrm>
            <a:off x="6540075" y="2535250"/>
            <a:ext cx="311400" cy="4914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294" name="Google Shape;294;p31"/>
          <p:cNvSpPr txBox="1">
            <a:spLocks noGrp="1"/>
          </p:cNvSpPr>
          <p:nvPr>
            <p:ph type="title"/>
          </p:nvPr>
        </p:nvSpPr>
        <p:spPr>
          <a:xfrm>
            <a:off x="6884050" y="2401375"/>
            <a:ext cx="675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uFillTx/>
              </a:rPr>
              <a:t>3x</a:t>
            </a:r>
            <a:endParaRPr b="1">
              <a:uFillTx/>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993875" y="604300"/>
            <a:ext cx="2420100" cy="1480500"/>
          </a:xfrm>
          <a:prstGeom prst="rect">
            <a:avLst/>
          </a:prstGeom>
        </p:spPr>
        <p:txBody>
          <a:bodyPr spcFirstLastPara="1" wrap="square" lIns="91425" tIns="91425" rIns="91425" bIns="91425" anchor="ctr" anchorCtr="0">
            <a:noAutofit/>
          </a:bodyPr>
          <a:lstStyle/>
          <a:p>
            <a:pPr marL="0" lvl="0" indent="0" algn="ctr" rtl="0">
              <a:lnSpc>
                <a:spcPct val="120000"/>
              </a:lnSpc>
              <a:spcBef>
                <a:spcPts val="0"/>
              </a:spcBef>
              <a:spcAft>
                <a:spcPts val="0"/>
              </a:spcAft>
              <a:buNone/>
            </a:pPr>
            <a:endParaRPr sz="3000" b="1" dirty="0">
              <a:solidFill>
                <a:srgbClr val="000000"/>
              </a:solidFill>
              <a:highlight>
                <a:srgbClr val="FFFFFF"/>
              </a:highlight>
              <a:uFillTx/>
            </a:endParaRPr>
          </a:p>
          <a:p>
            <a:pPr marL="0" lvl="0" indent="0" algn="ctr" rtl="0">
              <a:lnSpc>
                <a:spcPct val="120000"/>
              </a:lnSpc>
              <a:spcBef>
                <a:spcPts val="0"/>
              </a:spcBef>
              <a:spcAft>
                <a:spcPts val="0"/>
              </a:spcAft>
              <a:buNone/>
            </a:pPr>
            <a:endParaRPr sz="3000" b="1" dirty="0">
              <a:solidFill>
                <a:srgbClr val="000000"/>
              </a:solidFill>
              <a:highlight>
                <a:srgbClr val="FFFFFF"/>
              </a:highlight>
              <a:uFillTx/>
            </a:endParaRPr>
          </a:p>
          <a:p>
            <a:pPr marL="0" lvl="0" indent="0" algn="ctr" rtl="0">
              <a:lnSpc>
                <a:spcPct val="120000"/>
              </a:lnSpc>
              <a:spcBef>
                <a:spcPts val="0"/>
              </a:spcBef>
              <a:spcAft>
                <a:spcPts val="0"/>
              </a:spcAft>
              <a:buNone/>
            </a:pPr>
            <a:endParaRPr sz="3000" b="1" dirty="0">
              <a:solidFill>
                <a:srgbClr val="000000"/>
              </a:solidFill>
              <a:highlight>
                <a:srgbClr val="FFFFFF"/>
              </a:highlight>
              <a:uFillTx/>
            </a:endParaRPr>
          </a:p>
          <a:p>
            <a:pPr marL="0" lvl="0" indent="0" algn="ctr" rtl="0">
              <a:lnSpc>
                <a:spcPct val="120000"/>
              </a:lnSpc>
              <a:spcBef>
                <a:spcPts val="0"/>
              </a:spcBef>
              <a:spcAft>
                <a:spcPts val="0"/>
              </a:spcAft>
              <a:buNone/>
            </a:pPr>
            <a:r>
              <a:rPr lang="en" sz="3000" b="1" dirty="0">
                <a:solidFill>
                  <a:srgbClr val="000000"/>
                </a:solidFill>
                <a:uFillTx/>
              </a:rPr>
              <a:t>Sentiment</a:t>
            </a:r>
            <a:r>
              <a:rPr lang="en" sz="3000" b="1" dirty="0">
                <a:solidFill>
                  <a:srgbClr val="000000"/>
                </a:solidFill>
                <a:highlight>
                  <a:srgbClr val="FFFFFF"/>
                </a:highlight>
                <a:uFillTx/>
              </a:rPr>
              <a:t> </a:t>
            </a:r>
            <a:endParaRPr sz="3000" b="1" dirty="0">
              <a:solidFill>
                <a:srgbClr val="000000"/>
              </a:solidFill>
              <a:highlight>
                <a:srgbClr val="FFFFFF"/>
              </a:highlight>
              <a:uFillTx/>
            </a:endParaRPr>
          </a:p>
          <a:p>
            <a:pPr marL="0" lvl="0" indent="0" algn="ctr" rtl="0">
              <a:lnSpc>
                <a:spcPct val="120000"/>
              </a:lnSpc>
              <a:spcBef>
                <a:spcPts val="0"/>
              </a:spcBef>
              <a:spcAft>
                <a:spcPts val="0"/>
              </a:spcAft>
              <a:buNone/>
            </a:pPr>
            <a:endParaRPr sz="3000" b="1" dirty="0">
              <a:solidFill>
                <a:srgbClr val="000000"/>
              </a:solidFill>
              <a:highlight>
                <a:srgbClr val="FFFFFF"/>
              </a:highlight>
              <a:uFillTx/>
            </a:endParaRPr>
          </a:p>
          <a:p>
            <a:pPr marL="0" lvl="0" indent="0" algn="ctr" rtl="0">
              <a:lnSpc>
                <a:spcPct val="120000"/>
              </a:lnSpc>
              <a:spcBef>
                <a:spcPts val="0"/>
              </a:spcBef>
              <a:spcAft>
                <a:spcPts val="0"/>
              </a:spcAft>
              <a:buNone/>
            </a:pPr>
            <a:endParaRPr sz="3000" b="1" dirty="0">
              <a:solidFill>
                <a:srgbClr val="000000"/>
              </a:solidFill>
              <a:highlight>
                <a:srgbClr val="FFFFFF"/>
              </a:highlight>
              <a:uFillTx/>
            </a:endParaRPr>
          </a:p>
          <a:p>
            <a:pPr marL="0" lvl="0" indent="0" algn="ctr" rtl="0">
              <a:lnSpc>
                <a:spcPct val="120000"/>
              </a:lnSpc>
              <a:spcBef>
                <a:spcPts val="0"/>
              </a:spcBef>
              <a:spcAft>
                <a:spcPts val="0"/>
              </a:spcAft>
              <a:buNone/>
            </a:pPr>
            <a:endParaRPr sz="3000" b="1" dirty="0">
              <a:solidFill>
                <a:srgbClr val="000000"/>
              </a:solidFill>
              <a:highlight>
                <a:srgbClr val="FFFFFF"/>
              </a:highlight>
              <a:uFillTx/>
            </a:endParaRPr>
          </a:p>
        </p:txBody>
      </p:sp>
      <p:sp>
        <p:nvSpPr>
          <p:cNvPr id="67" name="Google Shape;67;p14"/>
          <p:cNvSpPr txBox="1">
            <a:spLocks/>
          </p:cNvSpPr>
          <p:nvPr/>
        </p:nvSpPr>
        <p:spPr>
          <a:xfrm>
            <a:off x="5348225" y="950350"/>
            <a:ext cx="2244000" cy="7884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 sz="3000" b="1" dirty="0">
                <a:uFillTx/>
                <a:latin typeface="Proxima Nova"/>
                <a:ea typeface="Proxima Nova"/>
                <a:cs typeface="Proxima Nova"/>
                <a:sym typeface="Proxima Nova"/>
              </a:rPr>
              <a:t>Topic</a:t>
            </a:r>
            <a:endParaRPr b="1" dirty="0">
              <a:uFillTx/>
            </a:endParaRPr>
          </a:p>
        </p:txBody>
      </p:sp>
      <p:cxnSp>
        <p:nvCxnSpPr>
          <p:cNvPr id="68" name="Google Shape;68;p14"/>
          <p:cNvCxnSpPr>
            <a:endCxn id="67" idx="1"/>
          </p:cNvCxnSpPr>
          <p:nvPr/>
        </p:nvCxnSpPr>
        <p:spPr>
          <a:xfrm>
            <a:off x="3718625" y="1344550"/>
            <a:ext cx="1629600" cy="0"/>
          </a:xfrm>
          <a:prstGeom prst="straightConnector1">
            <a:avLst/>
          </a:prstGeom>
          <a:noFill/>
          <a:ln w="28575" cap="flat" cmpd="sng">
            <a:solidFill>
              <a:srgbClr val="000000"/>
            </a:solidFill>
            <a:prstDash val="solid"/>
            <a:round/>
            <a:headEnd type="none" w="med" len="med"/>
            <a:tailEnd type="triangl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2"/>
          <p:cNvPicPr preferRelativeResize="0"/>
          <p:nvPr/>
        </p:nvPicPr>
        <p:blipFill>
          <a:blip r:embed="rId3"/>
          <a:stretch>
            <a:fillRect/>
          </a:stretch>
        </p:blipFill>
        <p:spPr>
          <a:xfrm>
            <a:off x="0" y="0"/>
            <a:ext cx="1205830" cy="1152475"/>
          </a:xfrm>
          <a:prstGeom prst="rect">
            <a:avLst/>
          </a:prstGeom>
          <a:noFill/>
          <a:ln>
            <a:noFill/>
          </a:ln>
        </p:spPr>
      </p:pic>
      <p:sp>
        <p:nvSpPr>
          <p:cNvPr id="300" name="Google Shape;300;p32"/>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301" name="Google Shape;301;p32"/>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302" name="Google Shape;302;p32"/>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303" name="Google Shape;303;p32"/>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304" name="Google Shape;304;p32"/>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05" name="Google Shape;305;p32"/>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06" name="Google Shape;306;p32"/>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33"/>
          <p:cNvPicPr preferRelativeResize="0"/>
          <p:nvPr/>
        </p:nvPicPr>
        <p:blipFill>
          <a:blip r:embed="rId3"/>
          <a:stretch>
            <a:fillRect/>
          </a:stretch>
        </p:blipFill>
        <p:spPr>
          <a:xfrm>
            <a:off x="0" y="0"/>
            <a:ext cx="1205830" cy="1152475"/>
          </a:xfrm>
          <a:prstGeom prst="rect">
            <a:avLst/>
          </a:prstGeom>
          <a:noFill/>
          <a:ln>
            <a:noFill/>
          </a:ln>
        </p:spPr>
      </p:pic>
      <p:sp>
        <p:nvSpPr>
          <p:cNvPr id="312" name="Google Shape;312;p33"/>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313" name="Google Shape;313;p33"/>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314" name="Google Shape;314;p33"/>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315" name="Google Shape;315;p33"/>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316" name="Google Shape;316;p33"/>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17" name="Google Shape;317;p33"/>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18" name="Google Shape;318;p33"/>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319" name="Google Shape;319;p33"/>
          <p:cNvPicPr preferRelativeResize="0"/>
          <p:nvPr/>
        </p:nvPicPr>
        <p:blipFill>
          <a:blip r:embed="rId4"/>
          <a:stretch>
            <a:fillRect/>
          </a:stretch>
        </p:blipFill>
        <p:spPr>
          <a:xfrm>
            <a:off x="1828805" y="514350"/>
            <a:ext cx="5486399" cy="411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34"/>
          <p:cNvPicPr preferRelativeResize="0"/>
          <p:nvPr/>
        </p:nvPicPr>
        <p:blipFill>
          <a:blip r:embed="rId3"/>
          <a:stretch>
            <a:fillRect/>
          </a:stretch>
        </p:blipFill>
        <p:spPr>
          <a:xfrm>
            <a:off x="0" y="0"/>
            <a:ext cx="1205830" cy="1152475"/>
          </a:xfrm>
          <a:prstGeom prst="rect">
            <a:avLst/>
          </a:prstGeom>
          <a:noFill/>
          <a:ln>
            <a:noFill/>
          </a:ln>
        </p:spPr>
      </p:pic>
      <p:sp>
        <p:nvSpPr>
          <p:cNvPr id="325" name="Google Shape;325;p34"/>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326" name="Google Shape;326;p34"/>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327" name="Google Shape;327;p34"/>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328" name="Google Shape;328;p34"/>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329" name="Google Shape;329;p34"/>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30" name="Google Shape;330;p34"/>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31" name="Google Shape;331;p34"/>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332" name="Google Shape;332;p34"/>
          <p:cNvPicPr preferRelativeResize="0"/>
          <p:nvPr/>
        </p:nvPicPr>
        <p:blipFill>
          <a:blip r:embed="rId4"/>
          <a:stretch>
            <a:fillRect/>
          </a:stretch>
        </p:blipFill>
        <p:spPr>
          <a:xfrm>
            <a:off x="1828805" y="514350"/>
            <a:ext cx="5486400" cy="4114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title"/>
          </p:nvPr>
        </p:nvSpPr>
        <p:spPr>
          <a:xfrm>
            <a:off x="1243175" y="445025"/>
            <a:ext cx="7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uFillTx/>
              </a:rPr>
              <a:t>Conclusion</a:t>
            </a:r>
            <a:endParaRPr b="1">
              <a:uFillTx/>
            </a:endParaRPr>
          </a:p>
        </p:txBody>
      </p:sp>
      <p:pic>
        <p:nvPicPr>
          <p:cNvPr id="338" name="Google Shape;338;p35"/>
          <p:cNvPicPr preferRelativeResize="0"/>
          <p:nvPr/>
        </p:nvPicPr>
        <p:blipFill>
          <a:blip r:embed="rId3"/>
          <a:stretch>
            <a:fillRect/>
          </a:stretch>
        </p:blipFill>
        <p:spPr>
          <a:xfrm>
            <a:off x="152400" y="152396"/>
            <a:ext cx="1201516" cy="1152475"/>
          </a:xfrm>
          <a:prstGeom prst="rect">
            <a:avLst/>
          </a:prstGeom>
          <a:noFill/>
          <a:ln>
            <a:noFill/>
          </a:ln>
        </p:spPr>
      </p:pic>
      <p:sp>
        <p:nvSpPr>
          <p:cNvPr id="339" name="Google Shape;339;p35"/>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340" name="Google Shape;340;p35"/>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341" name="Google Shape;341;p35"/>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342" name="Google Shape;342;p35"/>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Conclusion</a:t>
            </a:r>
            <a:endParaRPr sz="2000" b="1">
              <a:solidFill>
                <a:schemeClr val="lt2"/>
              </a:solidFill>
              <a:uFillTx/>
              <a:latin typeface="Proxima Nova"/>
              <a:ea typeface="Proxima Nova"/>
              <a:cs typeface="Proxima Nova"/>
              <a:sym typeface="Proxima Nova"/>
            </a:endParaRPr>
          </a:p>
        </p:txBody>
      </p:sp>
      <p:sp>
        <p:nvSpPr>
          <p:cNvPr id="343" name="Google Shape;343;p35"/>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44" name="Google Shape;344;p35"/>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45" name="Google Shape;345;p35"/>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txBox="1">
            <a:spLocks noGrp="1"/>
          </p:cNvSpPr>
          <p:nvPr>
            <p:ph type="title"/>
          </p:nvPr>
        </p:nvSpPr>
        <p:spPr>
          <a:xfrm>
            <a:off x="1243175" y="445025"/>
            <a:ext cx="7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Conclusion</a:t>
            </a:r>
            <a:endParaRPr b="1" dirty="0">
              <a:uFillTx/>
            </a:endParaRPr>
          </a:p>
        </p:txBody>
      </p:sp>
      <p:sp>
        <p:nvSpPr>
          <p:cNvPr id="351" name="Google Shape;35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chemeClr val="dk1"/>
              </a:buClr>
              <a:buSzPts val="2400"/>
              <a:buChar char="●"/>
            </a:pPr>
            <a:r>
              <a:rPr lang="en" sz="2400" b="1">
                <a:solidFill>
                  <a:schemeClr val="dk1"/>
                </a:solidFill>
                <a:uFillTx/>
              </a:rPr>
              <a:t>Sentiment doesn’t correlate with popularity</a:t>
            </a:r>
            <a:endParaRPr sz="2400" b="1">
              <a:solidFill>
                <a:schemeClr val="dk1"/>
              </a:solidFill>
              <a:uFillTx/>
            </a:endParaRPr>
          </a:p>
          <a:p>
            <a:pPr marL="457200" lvl="0" indent="0" algn="l" rtl="0">
              <a:lnSpc>
                <a:spcPct val="200000"/>
              </a:lnSpc>
              <a:spcBef>
                <a:spcPts val="1600"/>
              </a:spcBef>
              <a:spcAft>
                <a:spcPts val="0"/>
              </a:spcAft>
              <a:buNone/>
            </a:pPr>
            <a:endParaRPr sz="2400" b="1">
              <a:solidFill>
                <a:schemeClr val="dk1"/>
              </a:solidFill>
              <a:uFillTx/>
            </a:endParaRPr>
          </a:p>
          <a:p>
            <a:pPr marL="457200" lvl="0" indent="0" algn="l" rtl="0">
              <a:spcBef>
                <a:spcPts val="1600"/>
              </a:spcBef>
              <a:spcAft>
                <a:spcPts val="1600"/>
              </a:spcAft>
              <a:buNone/>
            </a:pPr>
            <a:endParaRPr>
              <a:uFillTx/>
            </a:endParaRPr>
          </a:p>
        </p:txBody>
      </p:sp>
      <p:pic>
        <p:nvPicPr>
          <p:cNvPr id="352" name="Google Shape;352;p36"/>
          <p:cNvPicPr preferRelativeResize="0"/>
          <p:nvPr/>
        </p:nvPicPr>
        <p:blipFill>
          <a:blip r:embed="rId3"/>
          <a:stretch>
            <a:fillRect/>
          </a:stretch>
        </p:blipFill>
        <p:spPr>
          <a:xfrm>
            <a:off x="152400" y="152396"/>
            <a:ext cx="1201516" cy="1152475"/>
          </a:xfrm>
          <a:prstGeom prst="rect">
            <a:avLst/>
          </a:prstGeom>
          <a:noFill/>
          <a:ln>
            <a:noFill/>
          </a:ln>
        </p:spPr>
      </p:pic>
      <p:sp>
        <p:nvSpPr>
          <p:cNvPr id="353" name="Google Shape;353;p36"/>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354" name="Google Shape;354;p36"/>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355" name="Google Shape;355;p36"/>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356" name="Google Shape;356;p36"/>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Conclusion</a:t>
            </a:r>
            <a:endParaRPr sz="2000" b="1">
              <a:solidFill>
                <a:schemeClr val="lt2"/>
              </a:solidFill>
              <a:uFillTx/>
              <a:latin typeface="Proxima Nova"/>
              <a:ea typeface="Proxima Nova"/>
              <a:cs typeface="Proxima Nova"/>
              <a:sym typeface="Proxima Nova"/>
            </a:endParaRPr>
          </a:p>
        </p:txBody>
      </p:sp>
      <p:sp>
        <p:nvSpPr>
          <p:cNvPr id="357" name="Google Shape;357;p36"/>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58" name="Google Shape;358;p36"/>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59" name="Google Shape;359;p36"/>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7"/>
          <p:cNvSpPr txBox="1">
            <a:spLocks noGrp="1"/>
          </p:cNvSpPr>
          <p:nvPr>
            <p:ph type="title"/>
          </p:nvPr>
        </p:nvSpPr>
        <p:spPr>
          <a:xfrm>
            <a:off x="1243175" y="445025"/>
            <a:ext cx="7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Conclusion</a:t>
            </a:r>
            <a:endParaRPr b="1" dirty="0">
              <a:uFillTx/>
            </a:endParaRPr>
          </a:p>
        </p:txBody>
      </p:sp>
      <p:sp>
        <p:nvSpPr>
          <p:cNvPr id="365" name="Google Shape;365;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chemeClr val="dk1"/>
              </a:buClr>
              <a:buSzPts val="2400"/>
              <a:buChar char="●"/>
            </a:pPr>
            <a:r>
              <a:rPr lang="en" sz="2400" b="1" dirty="0">
                <a:solidFill>
                  <a:schemeClr val="dk1"/>
                </a:solidFill>
                <a:uFillTx/>
              </a:rPr>
              <a:t>Sentiment doesn’t correlate with popularity</a:t>
            </a:r>
            <a:endParaRPr sz="2400" b="1" dirty="0">
              <a:solidFill>
                <a:schemeClr val="dk1"/>
              </a:solidFill>
              <a:uFillTx/>
            </a:endParaRPr>
          </a:p>
          <a:p>
            <a:pPr marL="457200" lvl="0" indent="-381000" algn="l" rtl="0">
              <a:lnSpc>
                <a:spcPct val="200000"/>
              </a:lnSpc>
              <a:spcBef>
                <a:spcPts val="0"/>
              </a:spcBef>
              <a:spcAft>
                <a:spcPts val="0"/>
              </a:spcAft>
              <a:buClr>
                <a:schemeClr val="dk1"/>
              </a:buClr>
              <a:buSzPts val="2400"/>
              <a:buChar char="●"/>
            </a:pPr>
            <a:r>
              <a:rPr lang="en" sz="2400" b="1" dirty="0">
                <a:solidFill>
                  <a:schemeClr val="dk1"/>
                </a:solidFill>
                <a:uFillTx/>
              </a:rPr>
              <a:t>Variance of sentiment is greater for some topics</a:t>
            </a:r>
            <a:endParaRPr sz="2400" b="1" dirty="0">
              <a:solidFill>
                <a:schemeClr val="dk1"/>
              </a:solidFill>
              <a:uFillTx/>
            </a:endParaRPr>
          </a:p>
          <a:p>
            <a:pPr marL="457200" lvl="0" indent="0" algn="l" rtl="0">
              <a:lnSpc>
                <a:spcPct val="200000"/>
              </a:lnSpc>
              <a:spcBef>
                <a:spcPts val="1600"/>
              </a:spcBef>
              <a:spcAft>
                <a:spcPts val="0"/>
              </a:spcAft>
              <a:buNone/>
            </a:pPr>
            <a:endParaRPr sz="2400" b="1" dirty="0">
              <a:solidFill>
                <a:schemeClr val="dk1"/>
              </a:solidFill>
              <a:uFillTx/>
            </a:endParaRPr>
          </a:p>
          <a:p>
            <a:pPr marL="457200" lvl="0" indent="0" algn="l" rtl="0">
              <a:spcBef>
                <a:spcPts val="1600"/>
              </a:spcBef>
              <a:spcAft>
                <a:spcPts val="1600"/>
              </a:spcAft>
              <a:buNone/>
            </a:pPr>
            <a:endParaRPr dirty="0">
              <a:uFillTx/>
            </a:endParaRPr>
          </a:p>
        </p:txBody>
      </p:sp>
      <p:pic>
        <p:nvPicPr>
          <p:cNvPr id="366" name="Google Shape;366;p37"/>
          <p:cNvPicPr preferRelativeResize="0"/>
          <p:nvPr/>
        </p:nvPicPr>
        <p:blipFill>
          <a:blip r:embed="rId3"/>
          <a:stretch>
            <a:fillRect/>
          </a:stretch>
        </p:blipFill>
        <p:spPr>
          <a:xfrm>
            <a:off x="152400" y="152396"/>
            <a:ext cx="1201516" cy="1152475"/>
          </a:xfrm>
          <a:prstGeom prst="rect">
            <a:avLst/>
          </a:prstGeom>
          <a:noFill/>
          <a:ln>
            <a:noFill/>
          </a:ln>
        </p:spPr>
      </p:pic>
      <p:sp>
        <p:nvSpPr>
          <p:cNvPr id="367" name="Google Shape;367;p37"/>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368" name="Google Shape;368;p37"/>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369" name="Google Shape;369;p37"/>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370" name="Google Shape;370;p37"/>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Conclusion</a:t>
            </a:r>
            <a:endParaRPr sz="2000" b="1">
              <a:solidFill>
                <a:schemeClr val="lt2"/>
              </a:solidFill>
              <a:uFillTx/>
              <a:latin typeface="Proxima Nova"/>
              <a:ea typeface="Proxima Nova"/>
              <a:cs typeface="Proxima Nova"/>
              <a:sym typeface="Proxima Nova"/>
            </a:endParaRPr>
          </a:p>
        </p:txBody>
      </p:sp>
      <p:sp>
        <p:nvSpPr>
          <p:cNvPr id="371" name="Google Shape;371;p37"/>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72" name="Google Shape;372;p37"/>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73" name="Google Shape;373;p37"/>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p:nvPr>
        </p:nvSpPr>
        <p:spPr>
          <a:xfrm>
            <a:off x="1243175" y="445025"/>
            <a:ext cx="7589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Conclusion</a:t>
            </a:r>
            <a:endParaRPr b="1" dirty="0">
              <a:uFillTx/>
            </a:endParaRPr>
          </a:p>
        </p:txBody>
      </p:sp>
      <p:sp>
        <p:nvSpPr>
          <p:cNvPr id="379" name="Google Shape;379;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chemeClr val="dk1"/>
              </a:buClr>
              <a:buSzPts val="2400"/>
              <a:buChar char="●"/>
            </a:pPr>
            <a:r>
              <a:rPr lang="en" sz="2400" b="1">
                <a:solidFill>
                  <a:schemeClr val="dk1"/>
                </a:solidFill>
                <a:uFillTx/>
              </a:rPr>
              <a:t>Sentiment doesn’t correlate with popularity</a:t>
            </a:r>
            <a:endParaRPr sz="2400" b="1">
              <a:solidFill>
                <a:schemeClr val="dk1"/>
              </a:solidFill>
              <a:uFillTx/>
            </a:endParaRPr>
          </a:p>
          <a:p>
            <a:pPr marL="457200" lvl="0" indent="-381000" algn="l" rtl="0">
              <a:lnSpc>
                <a:spcPct val="200000"/>
              </a:lnSpc>
              <a:spcBef>
                <a:spcPts val="0"/>
              </a:spcBef>
              <a:spcAft>
                <a:spcPts val="0"/>
              </a:spcAft>
              <a:buClr>
                <a:schemeClr val="dk1"/>
              </a:buClr>
              <a:buSzPts val="2400"/>
              <a:buChar char="●"/>
            </a:pPr>
            <a:r>
              <a:rPr lang="en" sz="2400" b="1">
                <a:solidFill>
                  <a:schemeClr val="dk1"/>
                </a:solidFill>
                <a:uFillTx/>
              </a:rPr>
              <a:t>Variance of sentiment is greater for some topics</a:t>
            </a:r>
            <a:endParaRPr sz="2400" b="1">
              <a:solidFill>
                <a:schemeClr val="dk1"/>
              </a:solidFill>
              <a:uFillTx/>
            </a:endParaRPr>
          </a:p>
          <a:p>
            <a:pPr marL="457200" lvl="0" indent="-381000" algn="l" rtl="0">
              <a:lnSpc>
                <a:spcPct val="200000"/>
              </a:lnSpc>
              <a:spcBef>
                <a:spcPts val="0"/>
              </a:spcBef>
              <a:spcAft>
                <a:spcPts val="0"/>
              </a:spcAft>
              <a:buClr>
                <a:schemeClr val="dk1"/>
              </a:buClr>
              <a:buSzPts val="2400"/>
              <a:buChar char="●"/>
            </a:pPr>
            <a:r>
              <a:rPr lang="en" sz="2400" b="1">
                <a:solidFill>
                  <a:schemeClr val="dk1"/>
                </a:solidFill>
                <a:uFillTx/>
              </a:rPr>
              <a:t>Predicting laughter and applause is complicated</a:t>
            </a:r>
            <a:endParaRPr sz="2400" b="1">
              <a:solidFill>
                <a:schemeClr val="dk1"/>
              </a:solidFill>
              <a:uFillTx/>
            </a:endParaRPr>
          </a:p>
          <a:p>
            <a:pPr marL="457200" lvl="0" indent="0" algn="l" rtl="0">
              <a:spcBef>
                <a:spcPts val="1600"/>
              </a:spcBef>
              <a:spcAft>
                <a:spcPts val="1600"/>
              </a:spcAft>
              <a:buNone/>
            </a:pPr>
            <a:endParaRPr>
              <a:uFillTx/>
            </a:endParaRPr>
          </a:p>
        </p:txBody>
      </p:sp>
      <p:pic>
        <p:nvPicPr>
          <p:cNvPr id="380" name="Google Shape;380;p38"/>
          <p:cNvPicPr preferRelativeResize="0"/>
          <p:nvPr/>
        </p:nvPicPr>
        <p:blipFill>
          <a:blip r:embed="rId3"/>
          <a:stretch>
            <a:fillRect/>
          </a:stretch>
        </p:blipFill>
        <p:spPr>
          <a:xfrm>
            <a:off x="152400" y="152396"/>
            <a:ext cx="1201516" cy="1152475"/>
          </a:xfrm>
          <a:prstGeom prst="rect">
            <a:avLst/>
          </a:prstGeom>
          <a:noFill/>
          <a:ln>
            <a:noFill/>
          </a:ln>
        </p:spPr>
      </p:pic>
      <p:sp>
        <p:nvSpPr>
          <p:cNvPr id="381" name="Google Shape;381;p38"/>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382" name="Google Shape;382;p38"/>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383" name="Google Shape;383;p38"/>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384" name="Google Shape;384;p38"/>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Conclusion</a:t>
            </a:r>
            <a:endParaRPr sz="2000" b="1">
              <a:solidFill>
                <a:schemeClr val="lt2"/>
              </a:solidFill>
              <a:uFillTx/>
              <a:latin typeface="Proxima Nova"/>
              <a:ea typeface="Proxima Nova"/>
              <a:cs typeface="Proxima Nova"/>
              <a:sym typeface="Proxima Nova"/>
            </a:endParaRPr>
          </a:p>
        </p:txBody>
      </p:sp>
      <p:sp>
        <p:nvSpPr>
          <p:cNvPr id="385" name="Google Shape;385;p38"/>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86" name="Google Shape;386;p38"/>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87" name="Google Shape;387;p38"/>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9"/>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393" name="Google Shape;393;p39"/>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394" name="Google Shape;394;p39"/>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395" name="Google Shape;395;p39"/>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Conclusion</a:t>
            </a:r>
            <a:endParaRPr sz="2000" b="1">
              <a:solidFill>
                <a:schemeClr val="lt2"/>
              </a:solidFill>
              <a:uFillTx/>
              <a:latin typeface="Proxima Nova"/>
              <a:ea typeface="Proxima Nova"/>
              <a:cs typeface="Proxima Nova"/>
              <a:sym typeface="Proxima Nova"/>
            </a:endParaRPr>
          </a:p>
        </p:txBody>
      </p:sp>
      <p:sp>
        <p:nvSpPr>
          <p:cNvPr id="396" name="Google Shape;396;p39"/>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97" name="Google Shape;397;p39"/>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398" name="Google Shape;398;p39"/>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399" name="Google Shape;399;p39"/>
          <p:cNvPicPr preferRelativeResize="0"/>
          <p:nvPr/>
        </p:nvPicPr>
        <p:blipFill>
          <a:blip r:embed="rId3"/>
          <a:stretch>
            <a:fillRect/>
          </a:stretch>
        </p:blipFill>
        <p:spPr>
          <a:xfrm>
            <a:off x="2057389" y="742950"/>
            <a:ext cx="5029200" cy="3657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0"/>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405" name="Google Shape;405;p40"/>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406" name="Google Shape;406;p40"/>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407" name="Google Shape;407;p40"/>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Conclusion</a:t>
            </a:r>
            <a:endParaRPr sz="2000" b="1">
              <a:solidFill>
                <a:schemeClr val="lt2"/>
              </a:solidFill>
              <a:uFillTx/>
              <a:latin typeface="Proxima Nova"/>
              <a:ea typeface="Proxima Nova"/>
              <a:cs typeface="Proxima Nova"/>
              <a:sym typeface="Proxima Nova"/>
            </a:endParaRPr>
          </a:p>
        </p:txBody>
      </p:sp>
      <p:sp>
        <p:nvSpPr>
          <p:cNvPr id="408" name="Google Shape;408;p40"/>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409" name="Google Shape;409;p40"/>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410" name="Google Shape;410;p40"/>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411" name="Google Shape;411;p40"/>
          <p:cNvPicPr preferRelativeResize="0"/>
          <p:nvPr/>
        </p:nvPicPr>
        <p:blipFill>
          <a:blip r:embed="rId3"/>
          <a:stretch>
            <a:fillRect/>
          </a:stretch>
        </p:blipFill>
        <p:spPr>
          <a:xfrm>
            <a:off x="2057389" y="742950"/>
            <a:ext cx="5029200" cy="3657600"/>
          </a:xfrm>
          <a:prstGeom prst="rect">
            <a:avLst/>
          </a:prstGeom>
          <a:noFill/>
          <a:ln>
            <a:noFill/>
          </a:ln>
        </p:spPr>
      </p:pic>
      <p:sp>
        <p:nvSpPr>
          <p:cNvPr id="412" name="Google Shape;412;p40"/>
          <p:cNvSpPr txBox="1">
            <a:spLocks noGrp="1"/>
          </p:cNvSpPr>
          <p:nvPr>
            <p:ph type="title"/>
          </p:nvPr>
        </p:nvSpPr>
        <p:spPr>
          <a:xfrm rot="462044">
            <a:off x="4955494" y="1906918"/>
            <a:ext cx="2655246" cy="57277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uFillTx/>
              </a:rPr>
              <a:t>*cue applause*</a:t>
            </a:r>
            <a:endParaRPr b="1">
              <a:uFillTx/>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1"/>
          <p:cNvSpPr txBox="1">
            <a:spLocks noGrp="1"/>
          </p:cNvSpPr>
          <p:nvPr>
            <p:ph type="title"/>
          </p:nvPr>
        </p:nvSpPr>
        <p:spPr>
          <a:xfrm>
            <a:off x="311700" y="28072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uFillTx/>
              </a:rPr>
              <a:t>Questions?</a:t>
            </a:r>
            <a:endParaRPr b="1" dirty="0">
              <a:uFillTx/>
            </a:endParaRPr>
          </a:p>
        </p:txBody>
      </p:sp>
      <p:pic>
        <p:nvPicPr>
          <p:cNvPr id="418" name="Google Shape;418;p41"/>
          <p:cNvPicPr preferRelativeResize="0"/>
          <p:nvPr/>
        </p:nvPicPr>
        <p:blipFill>
          <a:blip r:embed="rId3"/>
          <a:stretch>
            <a:fillRect/>
          </a:stretch>
        </p:blipFill>
        <p:spPr>
          <a:xfrm>
            <a:off x="3481388" y="1159400"/>
            <a:ext cx="2028825" cy="1800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p:cNvSpPr>
          <p:nvPr/>
        </p:nvSpPr>
        <p:spPr>
          <a:xfrm>
            <a:off x="652525" y="3339425"/>
            <a:ext cx="2878800" cy="11634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 sz="3000" b="1">
                <a:uFillTx/>
                <a:latin typeface="Proxima Nova"/>
                <a:ea typeface="Proxima Nova"/>
                <a:cs typeface="Proxima Nova"/>
                <a:sym typeface="Proxima Nova"/>
              </a:rPr>
              <a:t>Applause</a:t>
            </a:r>
            <a:endParaRPr sz="3000" b="1">
              <a:uFillTx/>
              <a:latin typeface="Proxima Nova"/>
              <a:ea typeface="Proxima Nova"/>
              <a:cs typeface="Proxima Nova"/>
              <a:sym typeface="Proxima Nova"/>
            </a:endParaRPr>
          </a:p>
          <a:p>
            <a:pPr marL="0" lvl="0" indent="0" algn="ctr" rtl="0">
              <a:lnSpc>
                <a:spcPct val="120000"/>
              </a:lnSpc>
              <a:spcBef>
                <a:spcPts val="0"/>
              </a:spcBef>
              <a:spcAft>
                <a:spcPts val="0"/>
              </a:spcAft>
              <a:buNone/>
            </a:pPr>
            <a:r>
              <a:rPr lang="en" sz="3000" b="1">
                <a:uFillTx/>
                <a:latin typeface="Proxima Nova"/>
                <a:ea typeface="Proxima Nova"/>
                <a:cs typeface="Proxima Nova"/>
                <a:sym typeface="Proxima Nova"/>
              </a:rPr>
              <a:t>23%</a:t>
            </a:r>
            <a:endParaRPr sz="3000" b="1">
              <a:uFillTx/>
              <a:latin typeface="Proxima Nova"/>
              <a:ea typeface="Proxima Nova"/>
              <a:cs typeface="Proxima Nova"/>
              <a:sym typeface="Proxima Nova"/>
            </a:endParaRPr>
          </a:p>
        </p:txBody>
      </p:sp>
      <p:sp>
        <p:nvSpPr>
          <p:cNvPr id="74" name="Google Shape;74;p15"/>
          <p:cNvSpPr txBox="1">
            <a:spLocks/>
          </p:cNvSpPr>
          <p:nvPr/>
        </p:nvSpPr>
        <p:spPr>
          <a:xfrm>
            <a:off x="5668100" y="3339425"/>
            <a:ext cx="3000000" cy="13305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 sz="3000" b="1">
                <a:uFillTx/>
                <a:latin typeface="Proxima Nova"/>
                <a:ea typeface="Proxima Nova"/>
                <a:cs typeface="Proxima Nova"/>
                <a:sym typeface="Proxima Nova"/>
              </a:rPr>
              <a:t>Laughter</a:t>
            </a:r>
            <a:endParaRPr sz="3000" b="1">
              <a:uFillTx/>
              <a:latin typeface="Proxima Nova"/>
              <a:ea typeface="Proxima Nova"/>
              <a:cs typeface="Proxima Nova"/>
              <a:sym typeface="Proxima Nova"/>
            </a:endParaRPr>
          </a:p>
          <a:p>
            <a:pPr marL="0" lvl="0" indent="0" algn="ctr" rtl="0">
              <a:lnSpc>
                <a:spcPct val="120000"/>
              </a:lnSpc>
              <a:spcBef>
                <a:spcPts val="0"/>
              </a:spcBef>
              <a:spcAft>
                <a:spcPts val="0"/>
              </a:spcAft>
              <a:buNone/>
            </a:pPr>
            <a:r>
              <a:rPr lang="en" sz="3000" b="1">
                <a:uFillTx/>
                <a:latin typeface="Proxima Nova"/>
                <a:ea typeface="Proxima Nova"/>
                <a:cs typeface="Proxima Nova"/>
                <a:sym typeface="Proxima Nova"/>
              </a:rPr>
              <a:t>6%</a:t>
            </a:r>
            <a:endParaRPr b="1">
              <a:uFillTx/>
            </a:endParaRPr>
          </a:p>
        </p:txBody>
      </p:sp>
      <p:sp>
        <p:nvSpPr>
          <p:cNvPr id="75" name="Google Shape;75;p15"/>
          <p:cNvSpPr txBox="1">
            <a:spLocks/>
          </p:cNvSpPr>
          <p:nvPr/>
        </p:nvSpPr>
        <p:spPr>
          <a:xfrm>
            <a:off x="2981200" y="2303050"/>
            <a:ext cx="3000000" cy="1381800"/>
          </a:xfrm>
          <a:prstGeom prst="rect">
            <a:avLst/>
          </a:prstGeom>
          <a:noFill/>
          <a:ln>
            <a:noFill/>
          </a:ln>
        </p:spPr>
        <p:txBody>
          <a:bodyPr spcFirstLastPara="1" wrap="square" lIns="91425" tIns="91425" rIns="91425" bIns="91425" anchor="t" anchorCtr="0">
            <a:noAutofit/>
          </a:bodyPr>
          <a:lstStyle/>
          <a:p>
            <a:pPr marL="0" lvl="0" indent="0" algn="ctr" rtl="0">
              <a:lnSpc>
                <a:spcPct val="120000"/>
              </a:lnSpc>
              <a:spcBef>
                <a:spcPts val="0"/>
              </a:spcBef>
              <a:spcAft>
                <a:spcPts val="0"/>
              </a:spcAft>
              <a:buNone/>
            </a:pPr>
            <a:r>
              <a:rPr lang="en" sz="3000" b="1" dirty="0">
                <a:uFillTx/>
                <a:latin typeface="Proxima Nova"/>
                <a:ea typeface="Proxima Nova"/>
                <a:cs typeface="Proxima Nova"/>
                <a:sym typeface="Proxima Nova"/>
              </a:rPr>
              <a:t>Audience Response</a:t>
            </a:r>
            <a:endParaRPr b="1" dirty="0">
              <a:uFillTx/>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22"/>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000000"/>
                </a:solidFill>
                <a:uFillTx/>
              </a:rPr>
              <a:t>Performance</a:t>
            </a:r>
            <a:r>
              <a:rPr lang="en" b="1">
                <a:uFillTx/>
              </a:rPr>
              <a:t> - Tidying up Art </a:t>
            </a:r>
            <a:endParaRPr>
              <a:uFillTx/>
            </a:endParaRPr>
          </a:p>
        </p:txBody>
      </p:sp>
      <p:pic>
        <p:nvPicPr>
          <p:cNvPr id="428" name="Google Shape;428;p43"/>
          <p:cNvPicPr preferRelativeResize="0"/>
          <p:nvPr/>
        </p:nvPicPr>
        <p:blipFill>
          <a:blip r:embed="rId3"/>
          <a:stretch>
            <a:fillRect/>
          </a:stretch>
        </p:blipFill>
        <p:spPr>
          <a:xfrm>
            <a:off x="614950" y="1105650"/>
            <a:ext cx="6415450" cy="3583950"/>
          </a:xfrm>
          <a:prstGeom prst="rect">
            <a:avLst/>
          </a:prstGeom>
          <a:noFill/>
          <a:ln>
            <a:noFill/>
          </a:ln>
        </p:spPr>
      </p:pic>
      <p:pic>
        <p:nvPicPr>
          <p:cNvPr id="429" name="Google Shape;429;p43"/>
          <p:cNvPicPr preferRelativeResize="0"/>
          <p:nvPr/>
        </p:nvPicPr>
        <p:blipFill>
          <a:blip r:embed="rId4"/>
          <a:stretch>
            <a:fillRect/>
          </a:stretch>
        </p:blipFill>
        <p:spPr>
          <a:xfrm>
            <a:off x="7305325" y="2286575"/>
            <a:ext cx="1631801" cy="1424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000000"/>
                </a:solidFill>
                <a:uFillTx/>
              </a:rPr>
              <a:t>Technology </a:t>
            </a:r>
            <a:r>
              <a:rPr lang="en" b="1">
                <a:uFillTx/>
              </a:rPr>
              <a:t>- Beware online "filter bubbles"</a:t>
            </a:r>
            <a:endParaRPr>
              <a:uFillTx/>
            </a:endParaRPr>
          </a:p>
        </p:txBody>
      </p:sp>
      <p:pic>
        <p:nvPicPr>
          <p:cNvPr id="435" name="Google Shape;435;p44"/>
          <p:cNvPicPr preferRelativeResize="0"/>
          <p:nvPr/>
        </p:nvPicPr>
        <p:blipFill>
          <a:blip r:embed="rId3"/>
          <a:stretch>
            <a:fillRect/>
          </a:stretch>
        </p:blipFill>
        <p:spPr>
          <a:xfrm>
            <a:off x="614250" y="1106925"/>
            <a:ext cx="6221026" cy="3513175"/>
          </a:xfrm>
          <a:prstGeom prst="rect">
            <a:avLst/>
          </a:prstGeom>
          <a:noFill/>
          <a:ln>
            <a:noFill/>
          </a:ln>
        </p:spPr>
      </p:pic>
      <p:pic>
        <p:nvPicPr>
          <p:cNvPr id="436" name="Google Shape;436;p44"/>
          <p:cNvPicPr preferRelativeResize="0"/>
          <p:nvPr/>
        </p:nvPicPr>
        <p:blipFill>
          <a:blip r:embed="rId4"/>
          <a:stretch>
            <a:fillRect/>
          </a:stretch>
        </p:blipFill>
        <p:spPr>
          <a:xfrm>
            <a:off x="7305325" y="2286575"/>
            <a:ext cx="1631801" cy="1424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5"/>
          <p:cNvSpPr txBox="1">
            <a:spLocks noGrp="1"/>
          </p:cNvSpPr>
          <p:nvPr>
            <p:ph type="title"/>
          </p:nvPr>
        </p:nvSpPr>
        <p:spPr>
          <a:xfrm>
            <a:off x="1205825" y="445025"/>
            <a:ext cx="762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uFillTx/>
              </a:rPr>
              <a:t>Classification</a:t>
            </a:r>
            <a:endParaRPr b="1">
              <a:uFillTx/>
            </a:endParaRPr>
          </a:p>
        </p:txBody>
      </p:sp>
      <p:pic>
        <p:nvPicPr>
          <p:cNvPr id="442" name="Google Shape;442;p45"/>
          <p:cNvPicPr preferRelativeResize="0"/>
          <p:nvPr/>
        </p:nvPicPr>
        <p:blipFill>
          <a:blip r:embed="rId3"/>
          <a:stretch>
            <a:fillRect/>
          </a:stretch>
        </p:blipFill>
        <p:spPr>
          <a:xfrm>
            <a:off x="0" y="0"/>
            <a:ext cx="1205830" cy="1152475"/>
          </a:xfrm>
          <a:prstGeom prst="rect">
            <a:avLst/>
          </a:prstGeom>
          <a:noFill/>
          <a:ln>
            <a:noFill/>
          </a:ln>
        </p:spPr>
      </p:pic>
      <p:sp>
        <p:nvSpPr>
          <p:cNvPr id="443" name="Google Shape;443;p45"/>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444" name="Google Shape;444;p45"/>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445" name="Google Shape;445;p45"/>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D28620"/>
                </a:solidFill>
                <a:uFillTx/>
                <a:latin typeface="Proxima Nova"/>
                <a:ea typeface="Proxima Nova"/>
                <a:cs typeface="Proxima Nova"/>
                <a:sym typeface="Proxima Nova"/>
              </a:rPr>
              <a:t>Audience Response</a:t>
            </a:r>
            <a:endParaRPr sz="2000" b="1">
              <a:solidFill>
                <a:srgbClr val="D28620"/>
              </a:solidFill>
              <a:uFillTx/>
              <a:latin typeface="Proxima Nova"/>
              <a:ea typeface="Proxima Nova"/>
              <a:cs typeface="Proxima Nova"/>
              <a:sym typeface="Proxima Nova"/>
            </a:endParaRPr>
          </a:p>
        </p:txBody>
      </p:sp>
      <p:sp>
        <p:nvSpPr>
          <p:cNvPr id="446" name="Google Shape;446;p45"/>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447" name="Google Shape;447;p45"/>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448" name="Google Shape;448;p45"/>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449" name="Google Shape;449;p45"/>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450" name="Google Shape;450;p45"/>
          <p:cNvPicPr preferRelativeResize="0"/>
          <p:nvPr/>
        </p:nvPicPr>
        <p:blipFill>
          <a:blip r:embed="rId4"/>
          <a:stretch>
            <a:fillRect/>
          </a:stretch>
        </p:blipFill>
        <p:spPr>
          <a:xfrm>
            <a:off x="3171438" y="1017725"/>
            <a:ext cx="2801125" cy="3544649"/>
          </a:xfrm>
          <a:prstGeom prst="rect">
            <a:avLst/>
          </a:prstGeom>
          <a:noFill/>
          <a:ln>
            <a:noFill/>
          </a:ln>
        </p:spPr>
      </p:pic>
      <p:sp>
        <p:nvSpPr>
          <p:cNvPr id="451" name="Google Shape;451;p45"/>
          <p:cNvSpPr>
            <a:spLocks/>
          </p:cNvSpPr>
          <p:nvPr/>
        </p:nvSpPr>
        <p:spPr>
          <a:xfrm>
            <a:off x="3171450" y="1473950"/>
            <a:ext cx="2208600" cy="7734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6"/>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457" name="Google Shape;457;p46"/>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458" name="Google Shape;458;p46"/>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D28620"/>
                </a:solidFill>
                <a:uFillTx/>
                <a:latin typeface="Proxima Nova"/>
                <a:ea typeface="Proxima Nova"/>
                <a:cs typeface="Proxima Nova"/>
                <a:sym typeface="Proxima Nova"/>
              </a:rPr>
              <a:t>Audience Response</a:t>
            </a:r>
            <a:endParaRPr sz="2000" b="1">
              <a:solidFill>
                <a:srgbClr val="D28620"/>
              </a:solidFill>
              <a:uFillTx/>
              <a:latin typeface="Proxima Nova"/>
              <a:ea typeface="Proxima Nova"/>
              <a:cs typeface="Proxima Nova"/>
              <a:sym typeface="Proxima Nova"/>
            </a:endParaRPr>
          </a:p>
        </p:txBody>
      </p:sp>
      <p:sp>
        <p:nvSpPr>
          <p:cNvPr id="459" name="Google Shape;459;p46"/>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460" name="Google Shape;460;p46"/>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461" name="Google Shape;461;p46"/>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462" name="Google Shape;462;p46"/>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463" name="Google Shape;463;p46"/>
          <p:cNvPicPr preferRelativeResize="0"/>
          <p:nvPr/>
        </p:nvPicPr>
        <p:blipFill>
          <a:blip r:embed="rId3"/>
          <a:stretch>
            <a:fillRect/>
          </a:stretch>
        </p:blipFill>
        <p:spPr>
          <a:xfrm>
            <a:off x="2036200" y="229150"/>
            <a:ext cx="5071610" cy="42575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47"/>
          <p:cNvSpPr txBox="1">
            <a:spLocks noGrp="1"/>
          </p:cNvSpPr>
          <p:nvPr>
            <p:ph type="title"/>
          </p:nvPr>
        </p:nvSpPr>
        <p:spPr>
          <a:xfrm>
            <a:off x="1205825" y="445025"/>
            <a:ext cx="762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uFillTx/>
              </a:rPr>
              <a:t>Random Forest Performance Metrics</a:t>
            </a:r>
            <a:endParaRPr b="1">
              <a:uFillTx/>
            </a:endParaRPr>
          </a:p>
        </p:txBody>
      </p:sp>
      <p:pic>
        <p:nvPicPr>
          <p:cNvPr id="469" name="Google Shape;469;p47"/>
          <p:cNvPicPr preferRelativeResize="0"/>
          <p:nvPr/>
        </p:nvPicPr>
        <p:blipFill>
          <a:blip r:embed="rId3"/>
          <a:stretch>
            <a:fillRect/>
          </a:stretch>
        </p:blipFill>
        <p:spPr>
          <a:xfrm>
            <a:off x="0" y="0"/>
            <a:ext cx="1205830" cy="1152475"/>
          </a:xfrm>
          <a:prstGeom prst="rect">
            <a:avLst/>
          </a:prstGeom>
          <a:noFill/>
          <a:ln>
            <a:noFill/>
          </a:ln>
        </p:spPr>
      </p:pic>
      <p:sp>
        <p:nvSpPr>
          <p:cNvPr id="470" name="Google Shape;470;p47"/>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471" name="Google Shape;471;p47"/>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472" name="Google Shape;472;p47"/>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473" name="Google Shape;473;p47"/>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474" name="Google Shape;474;p47"/>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475" name="Google Shape;475;p47"/>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476" name="Google Shape;476;p47"/>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graphicFrame>
        <p:nvGraphicFramePr>
          <p:cNvPr id="477" name="Google Shape;477;p47"/>
          <p:cNvGraphicFramePr/>
          <p:nvPr/>
        </p:nvGraphicFramePr>
        <p:xfrm>
          <a:off x="2542150" y="1945050"/>
          <a:ext cx="4059700" cy="1234350"/>
        </p:xfrm>
        <a:graphic>
          <a:graphicData uri="http://schemas.openxmlformats.org/drawingml/2006/table">
            <a:tbl>
              <a:tblPr>
                <a:noFill/>
                <a:tableStyleId>{F1084DBE-9230-4AAD-B68D-160336005C27}</a:tableStyleId>
              </a:tblPr>
              <a:tblGrid>
                <a:gridCol w="981675">
                  <a:extLst>
                    <a:ext uri="{9D8B030D-6E8A-4147-A177-3AD203B41FA5}">
                      <a16:colId xmlns:a16="http://schemas.microsoft.com/office/drawing/2014/main" val="20000"/>
                    </a:ext>
                  </a:extLst>
                </a:gridCol>
                <a:gridCol w="1094125">
                  <a:extLst>
                    <a:ext uri="{9D8B030D-6E8A-4147-A177-3AD203B41FA5}">
                      <a16:colId xmlns:a16="http://schemas.microsoft.com/office/drawing/2014/main" val="20001"/>
                    </a:ext>
                  </a:extLst>
                </a:gridCol>
                <a:gridCol w="1034125">
                  <a:extLst>
                    <a:ext uri="{9D8B030D-6E8A-4147-A177-3AD203B41FA5}">
                      <a16:colId xmlns:a16="http://schemas.microsoft.com/office/drawing/2014/main" val="20002"/>
                    </a:ext>
                  </a:extLst>
                </a:gridCol>
                <a:gridCol w="949775">
                  <a:extLst>
                    <a:ext uri="{9D8B030D-6E8A-4147-A177-3AD203B41FA5}">
                      <a16:colId xmlns:a16="http://schemas.microsoft.com/office/drawing/2014/main" val="20003"/>
                    </a:ext>
                  </a:extLst>
                </a:gridCol>
              </a:tblGrid>
              <a:tr h="3451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 </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Precision</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Recall</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F1</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3786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Applause</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0.35</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0.23</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0.28</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786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Laughter</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0.10</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0.06</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0.07</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bl>
          </a:graphicData>
        </a:graphic>
      </p:graphicFrame>
      <p:sp>
        <p:nvSpPr>
          <p:cNvPr id="478" name="Google Shape;478;p47"/>
          <p:cNvSpPr>
            <a:spLocks/>
          </p:cNvSpPr>
          <p:nvPr/>
        </p:nvSpPr>
        <p:spPr>
          <a:xfrm>
            <a:off x="5799200" y="2032650"/>
            <a:ext cx="659700" cy="10782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8"/>
          <p:cNvSpPr txBox="1">
            <a:spLocks noGrp="1"/>
          </p:cNvSpPr>
          <p:nvPr>
            <p:ph type="title"/>
          </p:nvPr>
        </p:nvSpPr>
        <p:spPr>
          <a:xfrm>
            <a:off x="1205825" y="445025"/>
            <a:ext cx="762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uFillTx/>
              </a:rPr>
              <a:t>Random Forest Performance Metrics</a:t>
            </a:r>
            <a:endParaRPr b="1">
              <a:uFillTx/>
            </a:endParaRPr>
          </a:p>
        </p:txBody>
      </p:sp>
      <p:pic>
        <p:nvPicPr>
          <p:cNvPr id="484" name="Google Shape;484;p48"/>
          <p:cNvPicPr preferRelativeResize="0"/>
          <p:nvPr/>
        </p:nvPicPr>
        <p:blipFill>
          <a:blip r:embed="rId3"/>
          <a:stretch>
            <a:fillRect/>
          </a:stretch>
        </p:blipFill>
        <p:spPr>
          <a:xfrm>
            <a:off x="0" y="0"/>
            <a:ext cx="1205830" cy="1152475"/>
          </a:xfrm>
          <a:prstGeom prst="rect">
            <a:avLst/>
          </a:prstGeom>
          <a:noFill/>
          <a:ln>
            <a:noFill/>
          </a:ln>
        </p:spPr>
      </p:pic>
      <p:sp>
        <p:nvSpPr>
          <p:cNvPr id="485" name="Google Shape;485;p48"/>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486" name="Google Shape;486;p48"/>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487" name="Google Shape;487;p48"/>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488" name="Google Shape;488;p48"/>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489" name="Google Shape;489;p48"/>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490" name="Google Shape;490;p48"/>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491" name="Google Shape;491;p48"/>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graphicFrame>
        <p:nvGraphicFramePr>
          <p:cNvPr id="492" name="Google Shape;492;p48"/>
          <p:cNvGraphicFramePr/>
          <p:nvPr/>
        </p:nvGraphicFramePr>
        <p:xfrm>
          <a:off x="2542150" y="1945050"/>
          <a:ext cx="4059700" cy="1234350"/>
        </p:xfrm>
        <a:graphic>
          <a:graphicData uri="http://schemas.openxmlformats.org/drawingml/2006/table">
            <a:tbl>
              <a:tblPr>
                <a:noFill/>
                <a:tableStyleId>{F1084DBE-9230-4AAD-B68D-160336005C27}</a:tableStyleId>
              </a:tblPr>
              <a:tblGrid>
                <a:gridCol w="981675">
                  <a:extLst>
                    <a:ext uri="{9D8B030D-6E8A-4147-A177-3AD203B41FA5}">
                      <a16:colId xmlns:a16="http://schemas.microsoft.com/office/drawing/2014/main" val="20000"/>
                    </a:ext>
                  </a:extLst>
                </a:gridCol>
                <a:gridCol w="1094125">
                  <a:extLst>
                    <a:ext uri="{9D8B030D-6E8A-4147-A177-3AD203B41FA5}">
                      <a16:colId xmlns:a16="http://schemas.microsoft.com/office/drawing/2014/main" val="20001"/>
                    </a:ext>
                  </a:extLst>
                </a:gridCol>
                <a:gridCol w="1034125">
                  <a:extLst>
                    <a:ext uri="{9D8B030D-6E8A-4147-A177-3AD203B41FA5}">
                      <a16:colId xmlns:a16="http://schemas.microsoft.com/office/drawing/2014/main" val="20002"/>
                    </a:ext>
                  </a:extLst>
                </a:gridCol>
                <a:gridCol w="949775">
                  <a:extLst>
                    <a:ext uri="{9D8B030D-6E8A-4147-A177-3AD203B41FA5}">
                      <a16:colId xmlns:a16="http://schemas.microsoft.com/office/drawing/2014/main" val="20003"/>
                    </a:ext>
                  </a:extLst>
                </a:gridCol>
              </a:tblGrid>
              <a:tr h="3451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 </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Precision</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Recall</a:t>
                      </a:r>
                      <a:endParaRPr b="1">
                        <a:uFillTx/>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F1</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3786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Applause</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0.35</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0.23</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0.28</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78650">
                <a:tc>
                  <a:txBody>
                    <a:bodyPr/>
                    <a:lstStyle/>
                    <a:p>
                      <a:pPr marL="0" lvl="0" indent="0" algn="ctr" rtl="0">
                        <a:spcBef>
                          <a:spcPts val="0"/>
                        </a:spcBef>
                        <a:spcAft>
                          <a:spcPts val="0"/>
                        </a:spcAft>
                        <a:buNone/>
                      </a:pPr>
                      <a:r>
                        <a:rPr lang="en" b="1">
                          <a:uFillTx/>
                          <a:latin typeface="Proxima Nova"/>
                          <a:ea typeface="Proxima Nova"/>
                          <a:cs typeface="Proxima Nova"/>
                          <a:sym typeface="Proxima Nova"/>
                        </a:rPr>
                        <a:t>Laughter</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0.10</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0.06</a:t>
                      </a:r>
                      <a:endParaRPr b="1">
                        <a:uFillTx/>
                        <a:latin typeface="Proxima Nova"/>
                        <a:ea typeface="Proxima Nova"/>
                        <a:cs typeface="Proxima Nova"/>
                        <a:sym typeface="Proxima Nova"/>
                      </a:endParaRPr>
                    </a:p>
                  </a:txBody>
                  <a:tcPr marL="91425" marR="91425" marT="91425" marB="91425"/>
                </a:tc>
                <a:tc>
                  <a:txBody>
                    <a:bodyPr/>
                    <a:lstStyle/>
                    <a:p>
                      <a:pPr marL="0" lvl="0" indent="0" algn="ctr" rtl="0">
                        <a:lnSpc>
                          <a:spcPct val="115000"/>
                        </a:lnSpc>
                        <a:spcBef>
                          <a:spcPts val="0"/>
                        </a:spcBef>
                        <a:spcAft>
                          <a:spcPts val="0"/>
                        </a:spcAft>
                        <a:buNone/>
                      </a:pPr>
                      <a:r>
                        <a:rPr lang="en" b="1">
                          <a:uFillTx/>
                          <a:latin typeface="Proxima Nova"/>
                          <a:ea typeface="Proxima Nova"/>
                          <a:cs typeface="Proxima Nova"/>
                          <a:sym typeface="Proxima Nova"/>
                        </a:rPr>
                        <a:t>0.07</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bl>
          </a:graphicData>
        </a:graphic>
      </p:graphicFrame>
      <p:sp>
        <p:nvSpPr>
          <p:cNvPr id="493" name="Google Shape;493;p48"/>
          <p:cNvSpPr>
            <a:spLocks/>
          </p:cNvSpPr>
          <p:nvPr/>
        </p:nvSpPr>
        <p:spPr>
          <a:xfrm>
            <a:off x="3724400" y="2401375"/>
            <a:ext cx="2783100" cy="3018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49"/>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499" name="Google Shape;499;p49"/>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500" name="Google Shape;500;p49"/>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rgbClr val="D28620"/>
                </a:solidFill>
                <a:uFillTx/>
                <a:latin typeface="Proxima Nova"/>
                <a:ea typeface="Proxima Nova"/>
                <a:cs typeface="Proxima Nova"/>
                <a:sym typeface="Proxima Nova"/>
              </a:rPr>
              <a:t>Audience Response</a:t>
            </a:r>
            <a:endParaRPr sz="2000" b="1">
              <a:solidFill>
                <a:srgbClr val="D28620"/>
              </a:solidFill>
              <a:uFillTx/>
              <a:latin typeface="Proxima Nova"/>
              <a:ea typeface="Proxima Nova"/>
              <a:cs typeface="Proxima Nova"/>
              <a:sym typeface="Proxima Nova"/>
            </a:endParaRPr>
          </a:p>
        </p:txBody>
      </p:sp>
      <p:sp>
        <p:nvSpPr>
          <p:cNvPr id="501" name="Google Shape;501;p49"/>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502" name="Google Shape;502;p49"/>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503" name="Google Shape;503;p49"/>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504" name="Google Shape;504;p49"/>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graphicFrame>
        <p:nvGraphicFramePr>
          <p:cNvPr id="505" name="Google Shape;505;p49"/>
          <p:cNvGraphicFramePr/>
          <p:nvPr/>
        </p:nvGraphicFramePr>
        <p:xfrm>
          <a:off x="4684475" y="674925"/>
          <a:ext cx="4054300" cy="2508970"/>
        </p:xfrm>
        <a:graphic>
          <a:graphicData uri="http://schemas.openxmlformats.org/drawingml/2006/table">
            <a:tbl>
              <a:tblPr>
                <a:noFill/>
                <a:tableStyleId>{F1084DBE-9230-4AAD-B68D-160336005C27}</a:tableStyleId>
              </a:tblPr>
              <a:tblGrid>
                <a:gridCol w="1069425">
                  <a:extLst>
                    <a:ext uri="{9D8B030D-6E8A-4147-A177-3AD203B41FA5}">
                      <a16:colId xmlns:a16="http://schemas.microsoft.com/office/drawing/2014/main" val="20000"/>
                    </a:ext>
                  </a:extLst>
                </a:gridCol>
                <a:gridCol w="957725">
                  <a:extLst>
                    <a:ext uri="{9D8B030D-6E8A-4147-A177-3AD203B41FA5}">
                      <a16:colId xmlns:a16="http://schemas.microsoft.com/office/drawing/2014/main" val="20001"/>
                    </a:ext>
                  </a:extLst>
                </a:gridCol>
                <a:gridCol w="1013575">
                  <a:extLst>
                    <a:ext uri="{9D8B030D-6E8A-4147-A177-3AD203B41FA5}">
                      <a16:colId xmlns:a16="http://schemas.microsoft.com/office/drawing/2014/main" val="20002"/>
                    </a:ext>
                  </a:extLst>
                </a:gridCol>
                <a:gridCol w="1013575">
                  <a:extLst>
                    <a:ext uri="{9D8B030D-6E8A-4147-A177-3AD203B41FA5}">
                      <a16:colId xmlns:a16="http://schemas.microsoft.com/office/drawing/2014/main" val="20003"/>
                    </a:ext>
                  </a:extLst>
                </a:gridCol>
              </a:tblGrid>
              <a:tr h="596025">
                <a:tc gridSpan="4">
                  <a:txBody>
                    <a:bodyPr/>
                    <a:lstStyle/>
                    <a:p>
                      <a:pPr marL="0" lvl="0" indent="0" algn="ctr" rtl="0">
                        <a:spcBef>
                          <a:spcPts val="0"/>
                        </a:spcBef>
                        <a:spcAft>
                          <a:spcPts val="0"/>
                        </a:spcAft>
                        <a:buNone/>
                      </a:pPr>
                      <a:r>
                        <a:rPr lang="en" sz="1800" b="1">
                          <a:uFillTx/>
                          <a:latin typeface="Proxima Nova"/>
                          <a:ea typeface="Proxima Nova"/>
                          <a:cs typeface="Proxima Nova"/>
                          <a:sym typeface="Proxima Nova"/>
                        </a:rPr>
                        <a:t>Laughter</a:t>
                      </a:r>
                      <a:endParaRPr sz="1800" b="1">
                        <a:uFillTx/>
                        <a:latin typeface="Proxima Nova"/>
                        <a:ea typeface="Proxima Nova"/>
                        <a:cs typeface="Proxima Nova"/>
                        <a:sym typeface="Proxima Nova"/>
                      </a:endParaRPr>
                    </a:p>
                  </a:txBody>
                  <a:tcPr marL="91425" marR="91425" marT="91425" marB="91425">
                    <a:lnR w="6250" cap="flat" cmpd="sng">
                      <a:solidFill>
                        <a:srgbClr val="000000"/>
                      </a:solidFill>
                      <a:prstDash val="solid"/>
                      <a:round/>
                      <a:headEnd type="none" w="sm" len="sm"/>
                      <a:tailEnd type="none" w="sm" len="sm"/>
                    </a:lnR>
                  </a:tcPr>
                </a:tc>
                <a:tc hMerge="1">
                  <a:txBody>
                    <a:bodyPr/>
                    <a:lstStyle/>
                    <a:p>
                      <a:endParaRPr lang="en-US">
                        <a:uFillTx/>
                      </a:endParaRPr>
                    </a:p>
                  </a:txBody>
                  <a:tcPr/>
                </a:tc>
                <a:tc hMerge="1">
                  <a:txBody>
                    <a:bodyPr/>
                    <a:lstStyle/>
                    <a:p>
                      <a:endParaRPr lang="en-US">
                        <a:uFillTx/>
                      </a:endParaRPr>
                    </a:p>
                  </a:txBody>
                  <a:tcPr/>
                </a:tc>
                <a:tc hMerge="1">
                  <a:txBody>
                    <a:bodyPr/>
                    <a:lstStyle/>
                    <a:p>
                      <a:endParaRPr lang="en-US">
                        <a:uFillTx/>
                      </a:endParaRPr>
                    </a:p>
                  </a:txBody>
                  <a:tcPr/>
                </a:tc>
                <a:extLst>
                  <a:ext uri="{0D108BD9-81ED-4DB2-BD59-A6C34878D82A}">
                    <a16:rowId xmlns:a16="http://schemas.microsoft.com/office/drawing/2014/main" val="10000"/>
                  </a:ext>
                </a:extLst>
              </a:tr>
              <a:tr h="596025">
                <a:tc>
                  <a:txBody>
                    <a:bodyPr/>
                    <a:lstStyle/>
                    <a:p>
                      <a:pPr marL="0" lvl="0" indent="0" algn="l" rtl="0">
                        <a:spcBef>
                          <a:spcPts val="0"/>
                        </a:spcBef>
                        <a:spcAft>
                          <a:spcPts val="0"/>
                        </a:spcAft>
                        <a:buNone/>
                      </a:pPr>
                      <a:r>
                        <a:rPr lang="en" b="1">
                          <a:uFillTx/>
                          <a:latin typeface="Proxima Nova"/>
                          <a:ea typeface="Proxima Nova"/>
                          <a:cs typeface="Proxima Nova"/>
                          <a:sym typeface="Proxima Nova"/>
                        </a:rPr>
                        <a:t>Actual /Predicted</a:t>
                      </a:r>
                      <a:endParaRPr b="1">
                        <a:uFillTx/>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b="1">
                          <a:uFillTx/>
                          <a:latin typeface="Proxima Nova"/>
                          <a:ea typeface="Proxima Nova"/>
                          <a:cs typeface="Proxima Nova"/>
                          <a:sym typeface="Proxima Nova"/>
                        </a:rPr>
                        <a:t>Predicted 0</a:t>
                      </a:r>
                      <a:endParaRPr b="1">
                        <a:uFillTx/>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b="1">
                          <a:uFillTx/>
                          <a:latin typeface="Proxima Nova"/>
                          <a:ea typeface="Proxima Nova"/>
                          <a:cs typeface="Proxima Nova"/>
                          <a:sym typeface="Proxima Nova"/>
                        </a:rPr>
                        <a:t>Predicted 1</a:t>
                      </a:r>
                      <a:endParaRPr b="1">
                        <a:uFillTx/>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b="1">
                          <a:uFillTx/>
                          <a:latin typeface="Proxima Nova"/>
                          <a:ea typeface="Proxima Nova"/>
                          <a:cs typeface="Proxima Nova"/>
                          <a:sym typeface="Proxima Nova"/>
                        </a:rPr>
                        <a:t>Total</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438550">
                <a:tc>
                  <a:txBody>
                    <a:bodyPr/>
                    <a:lstStyle/>
                    <a:p>
                      <a:pPr marL="0" lvl="0" indent="0" algn="l" rtl="0">
                        <a:spcBef>
                          <a:spcPts val="0"/>
                        </a:spcBef>
                        <a:spcAft>
                          <a:spcPts val="0"/>
                        </a:spcAft>
                        <a:buNone/>
                      </a:pPr>
                      <a:r>
                        <a:rPr lang="en" b="1">
                          <a:uFillTx/>
                          <a:latin typeface="Proxima Nova"/>
                          <a:ea typeface="Proxima Nova"/>
                          <a:cs typeface="Proxima Nova"/>
                          <a:sym typeface="Proxima Nova"/>
                        </a:rPr>
                        <a:t>Actual 0</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73,560</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1,635</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75,195</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438550">
                <a:tc>
                  <a:txBody>
                    <a:bodyPr/>
                    <a:lstStyle/>
                    <a:p>
                      <a:pPr marL="0" lvl="0" indent="0" algn="l" rtl="0">
                        <a:spcBef>
                          <a:spcPts val="0"/>
                        </a:spcBef>
                        <a:spcAft>
                          <a:spcPts val="0"/>
                        </a:spcAft>
                        <a:buNone/>
                      </a:pPr>
                      <a:r>
                        <a:rPr lang="en" b="1">
                          <a:uFillTx/>
                          <a:latin typeface="Proxima Nova"/>
                          <a:ea typeface="Proxima Nova"/>
                          <a:cs typeface="Proxima Nova"/>
                          <a:sym typeface="Proxima Nova"/>
                        </a:rPr>
                        <a:t>Actual 1</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2,812</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173</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2,985</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426275">
                <a:tc>
                  <a:txBody>
                    <a:bodyPr/>
                    <a:lstStyle/>
                    <a:p>
                      <a:pPr marL="0" lvl="0" indent="0" algn="l" rtl="0">
                        <a:spcBef>
                          <a:spcPts val="0"/>
                        </a:spcBef>
                        <a:spcAft>
                          <a:spcPts val="0"/>
                        </a:spcAft>
                        <a:buNone/>
                      </a:pPr>
                      <a:r>
                        <a:rPr lang="en" b="1">
                          <a:uFillTx/>
                          <a:latin typeface="Proxima Nova"/>
                          <a:ea typeface="Proxima Nova"/>
                          <a:cs typeface="Proxima Nova"/>
                          <a:sym typeface="Proxima Nova"/>
                        </a:rPr>
                        <a:t>Total</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76,372</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1,808</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78,180</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506" name="Google Shape;506;p49"/>
          <p:cNvGraphicFramePr/>
          <p:nvPr/>
        </p:nvGraphicFramePr>
        <p:xfrm>
          <a:off x="325550" y="682975"/>
          <a:ext cx="3938500" cy="2482285"/>
        </p:xfrm>
        <a:graphic>
          <a:graphicData uri="http://schemas.openxmlformats.org/drawingml/2006/table">
            <a:tbl>
              <a:tblPr>
                <a:noFill/>
                <a:tableStyleId>{F1084DBE-9230-4AAD-B68D-160336005C27}</a:tableStyleId>
              </a:tblPr>
              <a:tblGrid>
                <a:gridCol w="1033475">
                  <a:extLst>
                    <a:ext uri="{9D8B030D-6E8A-4147-A177-3AD203B41FA5}">
                      <a16:colId xmlns:a16="http://schemas.microsoft.com/office/drawing/2014/main" val="20000"/>
                    </a:ext>
                  </a:extLst>
                </a:gridCol>
                <a:gridCol w="1012550">
                  <a:extLst>
                    <a:ext uri="{9D8B030D-6E8A-4147-A177-3AD203B41FA5}">
                      <a16:colId xmlns:a16="http://schemas.microsoft.com/office/drawing/2014/main" val="20001"/>
                    </a:ext>
                  </a:extLst>
                </a:gridCol>
                <a:gridCol w="1019525">
                  <a:extLst>
                    <a:ext uri="{9D8B030D-6E8A-4147-A177-3AD203B41FA5}">
                      <a16:colId xmlns:a16="http://schemas.microsoft.com/office/drawing/2014/main" val="20002"/>
                    </a:ext>
                  </a:extLst>
                </a:gridCol>
                <a:gridCol w="872950">
                  <a:extLst>
                    <a:ext uri="{9D8B030D-6E8A-4147-A177-3AD203B41FA5}">
                      <a16:colId xmlns:a16="http://schemas.microsoft.com/office/drawing/2014/main" val="20003"/>
                    </a:ext>
                  </a:extLst>
                </a:gridCol>
              </a:tblGrid>
              <a:tr h="564025">
                <a:tc gridSpan="4">
                  <a:txBody>
                    <a:bodyPr/>
                    <a:lstStyle/>
                    <a:p>
                      <a:pPr marL="0" lvl="0" indent="0" algn="ctr" rtl="0">
                        <a:spcBef>
                          <a:spcPts val="0"/>
                        </a:spcBef>
                        <a:spcAft>
                          <a:spcPts val="0"/>
                        </a:spcAft>
                        <a:buNone/>
                      </a:pPr>
                      <a:r>
                        <a:rPr lang="en" sz="1800" b="1">
                          <a:uFillTx/>
                          <a:latin typeface="Proxima Nova"/>
                          <a:ea typeface="Proxima Nova"/>
                          <a:cs typeface="Proxima Nova"/>
                          <a:sym typeface="Proxima Nova"/>
                        </a:rPr>
                        <a:t>Applause</a:t>
                      </a:r>
                      <a:endParaRPr sz="1800" b="1">
                        <a:uFillTx/>
                        <a:latin typeface="Proxima Nova"/>
                        <a:ea typeface="Proxima Nova"/>
                        <a:cs typeface="Proxima Nova"/>
                        <a:sym typeface="Proxima Nova"/>
                      </a:endParaRPr>
                    </a:p>
                  </a:txBody>
                  <a:tcPr marL="91425" marR="91425" marT="91425" marB="91425">
                    <a:lnR w="6250" cap="flat" cmpd="sng">
                      <a:solidFill>
                        <a:srgbClr val="000000"/>
                      </a:solidFill>
                      <a:prstDash val="solid"/>
                      <a:round/>
                      <a:headEnd type="none" w="sm" len="sm"/>
                      <a:tailEnd type="none" w="sm" len="sm"/>
                    </a:lnR>
                  </a:tcPr>
                </a:tc>
                <a:tc hMerge="1">
                  <a:txBody>
                    <a:bodyPr/>
                    <a:lstStyle/>
                    <a:p>
                      <a:endParaRPr lang="en-US">
                        <a:uFillTx/>
                      </a:endParaRPr>
                    </a:p>
                  </a:txBody>
                  <a:tcPr/>
                </a:tc>
                <a:tc hMerge="1">
                  <a:txBody>
                    <a:bodyPr/>
                    <a:lstStyle/>
                    <a:p>
                      <a:endParaRPr lang="en-US">
                        <a:uFillTx/>
                      </a:endParaRPr>
                    </a:p>
                  </a:txBody>
                  <a:tcPr/>
                </a:tc>
                <a:tc hMerge="1">
                  <a:txBody>
                    <a:bodyPr/>
                    <a:lstStyle/>
                    <a:p>
                      <a:endParaRPr lang="en-US">
                        <a:uFillTx/>
                      </a:endParaRPr>
                    </a:p>
                  </a:txBody>
                  <a:tcPr/>
                </a:tc>
                <a:extLst>
                  <a:ext uri="{0D108BD9-81ED-4DB2-BD59-A6C34878D82A}">
                    <a16:rowId xmlns:a16="http://schemas.microsoft.com/office/drawing/2014/main" val="10000"/>
                  </a:ext>
                </a:extLst>
              </a:tr>
              <a:tr h="577450">
                <a:tc>
                  <a:txBody>
                    <a:bodyPr/>
                    <a:lstStyle/>
                    <a:p>
                      <a:pPr marL="0" lvl="0" indent="0" algn="l" rtl="0">
                        <a:spcBef>
                          <a:spcPts val="0"/>
                        </a:spcBef>
                        <a:spcAft>
                          <a:spcPts val="0"/>
                        </a:spcAft>
                        <a:buNone/>
                      </a:pPr>
                      <a:r>
                        <a:rPr lang="en" b="1">
                          <a:uFillTx/>
                          <a:latin typeface="Proxima Nova"/>
                          <a:ea typeface="Proxima Nova"/>
                          <a:cs typeface="Proxima Nova"/>
                          <a:sym typeface="Proxima Nova"/>
                        </a:rPr>
                        <a:t>Actual /Predicted</a:t>
                      </a:r>
                      <a:endParaRPr b="1">
                        <a:uFillTx/>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b="1">
                          <a:uFillTx/>
                          <a:latin typeface="Proxima Nova"/>
                          <a:ea typeface="Proxima Nova"/>
                          <a:cs typeface="Proxima Nova"/>
                          <a:sym typeface="Proxima Nova"/>
                        </a:rPr>
                        <a:t>Predicted 0</a:t>
                      </a:r>
                      <a:endParaRPr b="1">
                        <a:uFillTx/>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b="1">
                          <a:uFillTx/>
                          <a:latin typeface="Proxima Nova"/>
                          <a:ea typeface="Proxima Nova"/>
                          <a:cs typeface="Proxima Nova"/>
                          <a:sym typeface="Proxima Nova"/>
                        </a:rPr>
                        <a:t>Predicted 1</a:t>
                      </a:r>
                      <a:endParaRPr b="1">
                        <a:uFillTx/>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b="1">
                          <a:uFillTx/>
                          <a:latin typeface="Proxima Nova"/>
                          <a:ea typeface="Proxima Nova"/>
                          <a:cs typeface="Proxima Nova"/>
                          <a:sym typeface="Proxima Nova"/>
                        </a:rPr>
                        <a:t>Total</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412975">
                <a:tc>
                  <a:txBody>
                    <a:bodyPr/>
                    <a:lstStyle/>
                    <a:p>
                      <a:pPr marL="0" lvl="0" indent="0" algn="l" rtl="0">
                        <a:spcBef>
                          <a:spcPts val="0"/>
                        </a:spcBef>
                        <a:spcAft>
                          <a:spcPts val="0"/>
                        </a:spcAft>
                        <a:buNone/>
                      </a:pPr>
                      <a:r>
                        <a:rPr lang="en" b="1">
                          <a:uFillTx/>
                          <a:latin typeface="Proxima Nova"/>
                          <a:ea typeface="Proxima Nova"/>
                          <a:cs typeface="Proxima Nova"/>
                          <a:sym typeface="Proxima Nova"/>
                        </a:rPr>
                        <a:t>Actual 0</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75,963</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662</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76,625</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412975">
                <a:tc>
                  <a:txBody>
                    <a:bodyPr/>
                    <a:lstStyle/>
                    <a:p>
                      <a:pPr marL="0" lvl="0" indent="0" algn="l" rtl="0">
                        <a:spcBef>
                          <a:spcPts val="0"/>
                        </a:spcBef>
                        <a:spcAft>
                          <a:spcPts val="0"/>
                        </a:spcAft>
                        <a:buNone/>
                      </a:pPr>
                      <a:r>
                        <a:rPr lang="en" b="1">
                          <a:uFillTx/>
                          <a:latin typeface="Proxima Nova"/>
                          <a:ea typeface="Proxima Nova"/>
                          <a:cs typeface="Proxima Nova"/>
                          <a:sym typeface="Proxima Nova"/>
                        </a:rPr>
                        <a:t>Actual 1</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1,201</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354</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1,555</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470550">
                <a:tc>
                  <a:txBody>
                    <a:bodyPr/>
                    <a:lstStyle/>
                    <a:p>
                      <a:pPr marL="0" lvl="0" indent="0" algn="l" rtl="0">
                        <a:spcBef>
                          <a:spcPts val="0"/>
                        </a:spcBef>
                        <a:spcAft>
                          <a:spcPts val="0"/>
                        </a:spcAft>
                        <a:buNone/>
                      </a:pPr>
                      <a:r>
                        <a:rPr lang="en" b="1">
                          <a:uFillTx/>
                          <a:latin typeface="Proxima Nova"/>
                          <a:ea typeface="Proxima Nova"/>
                          <a:cs typeface="Proxima Nova"/>
                          <a:sym typeface="Proxima Nova"/>
                        </a:rPr>
                        <a:t>Total</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77,164</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1,016</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78,180</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bl>
          </a:graphicData>
        </a:graphic>
      </p:graphicFrame>
      <p:sp>
        <p:nvSpPr>
          <p:cNvPr id="507" name="Google Shape;507;p49"/>
          <p:cNvSpPr txBox="1">
            <a:spLocks noGrp="1"/>
          </p:cNvSpPr>
          <p:nvPr>
            <p:ph type="title"/>
          </p:nvPr>
        </p:nvSpPr>
        <p:spPr>
          <a:xfrm>
            <a:off x="567775" y="110275"/>
            <a:ext cx="7626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uFillTx/>
              </a:rPr>
              <a:t>Random Forest Confusion Matrices</a:t>
            </a:r>
            <a:endParaRPr b="1">
              <a:uFillTx/>
            </a:endParaRPr>
          </a:p>
        </p:txBody>
      </p:sp>
      <p:graphicFrame>
        <p:nvGraphicFramePr>
          <p:cNvPr id="508" name="Google Shape;508;p49"/>
          <p:cNvGraphicFramePr/>
          <p:nvPr/>
        </p:nvGraphicFramePr>
        <p:xfrm>
          <a:off x="1652650" y="3377325"/>
          <a:ext cx="5456825" cy="1234350"/>
        </p:xfrm>
        <a:graphic>
          <a:graphicData uri="http://schemas.openxmlformats.org/drawingml/2006/table">
            <a:tbl>
              <a:tblPr>
                <a:noFill/>
                <a:tableStyleId>{F1084DBE-9230-4AAD-B68D-160336005C27}</a:tableStyleId>
              </a:tblPr>
              <a:tblGrid>
                <a:gridCol w="1342675">
                  <a:extLst>
                    <a:ext uri="{9D8B030D-6E8A-4147-A177-3AD203B41FA5}">
                      <a16:colId xmlns:a16="http://schemas.microsoft.com/office/drawing/2014/main" val="20000"/>
                    </a:ext>
                  </a:extLst>
                </a:gridCol>
                <a:gridCol w="1036125">
                  <a:extLst>
                    <a:ext uri="{9D8B030D-6E8A-4147-A177-3AD203B41FA5}">
                      <a16:colId xmlns:a16="http://schemas.microsoft.com/office/drawing/2014/main" val="20001"/>
                    </a:ext>
                  </a:extLst>
                </a:gridCol>
                <a:gridCol w="1026000">
                  <a:extLst>
                    <a:ext uri="{9D8B030D-6E8A-4147-A177-3AD203B41FA5}">
                      <a16:colId xmlns:a16="http://schemas.microsoft.com/office/drawing/2014/main" val="20002"/>
                    </a:ext>
                  </a:extLst>
                </a:gridCol>
                <a:gridCol w="1102250">
                  <a:extLst>
                    <a:ext uri="{9D8B030D-6E8A-4147-A177-3AD203B41FA5}">
                      <a16:colId xmlns:a16="http://schemas.microsoft.com/office/drawing/2014/main" val="20003"/>
                    </a:ext>
                  </a:extLst>
                </a:gridCol>
                <a:gridCol w="949775">
                  <a:extLst>
                    <a:ext uri="{9D8B030D-6E8A-4147-A177-3AD203B41FA5}">
                      <a16:colId xmlns:a16="http://schemas.microsoft.com/office/drawing/2014/main" val="20004"/>
                    </a:ext>
                  </a:extLst>
                </a:gridCol>
              </a:tblGrid>
              <a:tr h="345150">
                <a:tc>
                  <a:txBody>
                    <a:bodyPr/>
                    <a:lstStyle/>
                    <a:p>
                      <a:pPr marL="0" lvl="0" indent="0" algn="l" rtl="0">
                        <a:spcBef>
                          <a:spcPts val="0"/>
                        </a:spcBef>
                        <a:spcAft>
                          <a:spcPts val="0"/>
                        </a:spcAft>
                        <a:buNone/>
                      </a:pPr>
                      <a:r>
                        <a:rPr lang="en" b="1">
                          <a:uFillTx/>
                          <a:latin typeface="Proxima Nova"/>
                          <a:ea typeface="Proxima Nova"/>
                          <a:cs typeface="Proxima Nova"/>
                          <a:sym typeface="Proxima Nova"/>
                        </a:rPr>
                        <a:t> </a:t>
                      </a:r>
                      <a:endParaRPr b="1">
                        <a:uFillTx/>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b="1">
                          <a:uFillTx/>
                          <a:latin typeface="Proxima Nova"/>
                          <a:ea typeface="Proxima Nova"/>
                          <a:cs typeface="Proxima Nova"/>
                          <a:sym typeface="Proxima Nova"/>
                        </a:rPr>
                        <a:t>Accuracy</a:t>
                      </a:r>
                      <a:endParaRPr b="1">
                        <a:uFillTx/>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b="1">
                          <a:uFillTx/>
                          <a:latin typeface="Proxima Nova"/>
                          <a:ea typeface="Proxima Nova"/>
                          <a:cs typeface="Proxima Nova"/>
                          <a:sym typeface="Proxima Nova"/>
                        </a:rPr>
                        <a:t>Precision</a:t>
                      </a:r>
                      <a:endParaRPr b="1">
                        <a:uFillTx/>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b="1">
                          <a:uFillTx/>
                          <a:latin typeface="Proxima Nova"/>
                          <a:ea typeface="Proxima Nova"/>
                          <a:cs typeface="Proxima Nova"/>
                          <a:sym typeface="Proxima Nova"/>
                        </a:rPr>
                        <a:t>Recall</a:t>
                      </a:r>
                      <a:endParaRPr b="1">
                        <a:uFillTx/>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b="1">
                          <a:uFillTx/>
                          <a:latin typeface="Proxima Nova"/>
                          <a:ea typeface="Proxima Nova"/>
                          <a:cs typeface="Proxima Nova"/>
                          <a:sym typeface="Proxima Nova"/>
                        </a:rPr>
                        <a:t>F1</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378650">
                <a:tc>
                  <a:txBody>
                    <a:bodyPr/>
                    <a:lstStyle/>
                    <a:p>
                      <a:pPr marL="0" lvl="0" indent="0" algn="l" rtl="0">
                        <a:spcBef>
                          <a:spcPts val="0"/>
                        </a:spcBef>
                        <a:spcAft>
                          <a:spcPts val="0"/>
                        </a:spcAft>
                        <a:buNone/>
                      </a:pPr>
                      <a:r>
                        <a:rPr lang="en" b="1">
                          <a:uFillTx/>
                          <a:latin typeface="Proxima Nova"/>
                          <a:ea typeface="Proxima Nova"/>
                          <a:cs typeface="Proxima Nova"/>
                          <a:sym typeface="Proxima Nova"/>
                        </a:rPr>
                        <a:t>Applause</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0.98</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0.35</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0.23</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0.28</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78650">
                <a:tc>
                  <a:txBody>
                    <a:bodyPr/>
                    <a:lstStyle/>
                    <a:p>
                      <a:pPr marL="0" lvl="0" indent="0" algn="l" rtl="0">
                        <a:spcBef>
                          <a:spcPts val="0"/>
                        </a:spcBef>
                        <a:spcAft>
                          <a:spcPts val="0"/>
                        </a:spcAft>
                        <a:buNone/>
                      </a:pPr>
                      <a:r>
                        <a:rPr lang="en" b="1">
                          <a:uFillTx/>
                          <a:latin typeface="Proxima Nova"/>
                          <a:ea typeface="Proxima Nova"/>
                          <a:cs typeface="Proxima Nova"/>
                          <a:sym typeface="Proxima Nova"/>
                        </a:rPr>
                        <a:t>Laughter</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0.94</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0.10</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0.06</a:t>
                      </a:r>
                      <a:endParaRPr b="1">
                        <a:uFillTx/>
                        <a:latin typeface="Proxima Nova"/>
                        <a:ea typeface="Proxima Nova"/>
                        <a:cs typeface="Proxima Nova"/>
                        <a:sym typeface="Proxima Nova"/>
                      </a:endParaRPr>
                    </a:p>
                  </a:txBody>
                  <a:tcPr marL="91425" marR="91425" marT="91425" marB="91425"/>
                </a:tc>
                <a:tc>
                  <a:txBody>
                    <a:bodyPr/>
                    <a:lstStyle/>
                    <a:p>
                      <a:pPr marL="0" lvl="0" indent="0" algn="r" rtl="0">
                        <a:lnSpc>
                          <a:spcPct val="115000"/>
                        </a:lnSpc>
                        <a:spcBef>
                          <a:spcPts val="0"/>
                        </a:spcBef>
                        <a:spcAft>
                          <a:spcPts val="0"/>
                        </a:spcAft>
                        <a:buNone/>
                      </a:pPr>
                      <a:r>
                        <a:rPr lang="en" b="1">
                          <a:uFillTx/>
                          <a:latin typeface="Proxima Nova"/>
                          <a:ea typeface="Proxima Nova"/>
                          <a:cs typeface="Proxima Nova"/>
                          <a:sym typeface="Proxima Nova"/>
                        </a:rPr>
                        <a:t>0.07</a:t>
                      </a:r>
                      <a:endParaRPr b="1">
                        <a:uFillTx/>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bl>
          </a:graphicData>
        </a:graphic>
      </p:graphicFrame>
      <p:sp>
        <p:nvSpPr>
          <p:cNvPr id="509" name="Google Shape;509;p49"/>
          <p:cNvSpPr>
            <a:spLocks/>
          </p:cNvSpPr>
          <p:nvPr/>
        </p:nvSpPr>
        <p:spPr>
          <a:xfrm>
            <a:off x="2866650" y="2311450"/>
            <a:ext cx="524400" cy="3663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510" name="Google Shape;510;p49"/>
          <p:cNvSpPr>
            <a:spLocks/>
          </p:cNvSpPr>
          <p:nvPr/>
        </p:nvSpPr>
        <p:spPr>
          <a:xfrm>
            <a:off x="4489875" y="3831575"/>
            <a:ext cx="2619600" cy="7308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
        <p:nvSpPr>
          <p:cNvPr id="511" name="Google Shape;511;p49"/>
          <p:cNvSpPr>
            <a:spLocks/>
          </p:cNvSpPr>
          <p:nvPr/>
        </p:nvSpPr>
        <p:spPr>
          <a:xfrm>
            <a:off x="7200800" y="2343650"/>
            <a:ext cx="524400" cy="3663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uFillTx/>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0"/>
          <p:cNvSpPr txBox="1">
            <a:spLocks noGrp="1"/>
          </p:cNvSpPr>
          <p:nvPr>
            <p:ph type="title"/>
          </p:nvPr>
        </p:nvSpPr>
        <p:spPr>
          <a:xfrm>
            <a:off x="1205825" y="445025"/>
            <a:ext cx="793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1">
                <a:uFillTx/>
              </a:rPr>
              <a:t>Is there a pattern in the true positive predictions?</a:t>
            </a:r>
            <a:endParaRPr sz="2600" b="1">
              <a:uFillTx/>
            </a:endParaRPr>
          </a:p>
        </p:txBody>
      </p:sp>
      <p:pic>
        <p:nvPicPr>
          <p:cNvPr id="517" name="Google Shape;517;p50"/>
          <p:cNvPicPr preferRelativeResize="0"/>
          <p:nvPr/>
        </p:nvPicPr>
        <p:blipFill>
          <a:blip r:embed="rId3"/>
          <a:stretch>
            <a:fillRect/>
          </a:stretch>
        </p:blipFill>
        <p:spPr>
          <a:xfrm>
            <a:off x="0" y="0"/>
            <a:ext cx="1205830" cy="1152475"/>
          </a:xfrm>
          <a:prstGeom prst="rect">
            <a:avLst/>
          </a:prstGeom>
          <a:noFill/>
          <a:ln>
            <a:noFill/>
          </a:ln>
        </p:spPr>
      </p:pic>
      <p:sp>
        <p:nvSpPr>
          <p:cNvPr id="518" name="Google Shape;518;p50"/>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519" name="Google Shape;519;p50"/>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520" name="Google Shape;520;p50"/>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solidFill>
                  <a:schemeClr val="lt2"/>
                </a:solidFill>
                <a:uFillTx/>
                <a:latin typeface="Proxima Nova"/>
                <a:ea typeface="Proxima Nova"/>
                <a:cs typeface="Proxima Nova"/>
                <a:sym typeface="Proxima Nova"/>
              </a:rPr>
              <a:t>Audience Response</a:t>
            </a:r>
            <a:endParaRPr sz="2000" b="1">
              <a:solidFill>
                <a:schemeClr val="lt2"/>
              </a:solidFill>
              <a:uFillTx/>
              <a:latin typeface="Proxima Nova"/>
              <a:ea typeface="Proxima Nova"/>
              <a:cs typeface="Proxima Nova"/>
              <a:sym typeface="Proxima Nova"/>
            </a:endParaRPr>
          </a:p>
        </p:txBody>
      </p:sp>
      <p:sp>
        <p:nvSpPr>
          <p:cNvPr id="521" name="Google Shape;521;p50"/>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522" name="Google Shape;522;p50"/>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523" name="Google Shape;523;p50"/>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524" name="Google Shape;524;p50"/>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525" name="Google Shape;525;p50"/>
          <p:cNvPicPr preferRelativeResize="0"/>
          <p:nvPr/>
        </p:nvPicPr>
        <p:blipFill>
          <a:blip r:embed="rId4"/>
          <a:stretch>
            <a:fillRect/>
          </a:stretch>
        </p:blipFill>
        <p:spPr>
          <a:xfrm>
            <a:off x="2057397" y="1017725"/>
            <a:ext cx="5029199" cy="365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Agenda</a:t>
            </a:r>
            <a:endParaRPr b="1" dirty="0">
              <a:uFillTx/>
            </a:endParaRPr>
          </a:p>
        </p:txBody>
      </p:sp>
      <p:pic>
        <p:nvPicPr>
          <p:cNvPr id="81" name="Google Shape;81;p16"/>
          <p:cNvPicPr preferRelativeResize="0"/>
          <p:nvPr/>
        </p:nvPicPr>
        <p:blipFill>
          <a:blip r:embed="rId3"/>
          <a:stretch>
            <a:fillRect/>
          </a:stretch>
        </p:blipFill>
        <p:spPr>
          <a:xfrm>
            <a:off x="881550" y="1870075"/>
            <a:ext cx="1275951" cy="1232526"/>
          </a:xfrm>
          <a:prstGeom prst="rect">
            <a:avLst/>
          </a:prstGeom>
          <a:noFill/>
          <a:ln>
            <a:noFill/>
          </a:ln>
        </p:spPr>
      </p:pic>
      <p:pic>
        <p:nvPicPr>
          <p:cNvPr id="82" name="Google Shape;82;p16"/>
          <p:cNvPicPr preferRelativeResize="0"/>
          <p:nvPr/>
        </p:nvPicPr>
        <p:blipFill>
          <a:blip r:embed="rId4"/>
          <a:stretch>
            <a:fillRect/>
          </a:stretch>
        </p:blipFill>
        <p:spPr>
          <a:xfrm>
            <a:off x="2334550" y="1495738"/>
            <a:ext cx="2219325" cy="1981200"/>
          </a:xfrm>
          <a:prstGeom prst="rect">
            <a:avLst/>
          </a:prstGeom>
          <a:noFill/>
          <a:ln>
            <a:noFill/>
          </a:ln>
        </p:spPr>
      </p:pic>
      <p:pic>
        <p:nvPicPr>
          <p:cNvPr id="83" name="Google Shape;83;p16"/>
          <p:cNvPicPr preferRelativeResize="0"/>
          <p:nvPr/>
        </p:nvPicPr>
        <p:blipFill>
          <a:blip r:embed="rId5"/>
          <a:stretch>
            <a:fillRect/>
          </a:stretch>
        </p:blipFill>
        <p:spPr>
          <a:xfrm>
            <a:off x="4397325" y="1378450"/>
            <a:ext cx="2152650" cy="2057400"/>
          </a:xfrm>
          <a:prstGeom prst="rect">
            <a:avLst/>
          </a:prstGeom>
          <a:noFill/>
          <a:ln>
            <a:noFill/>
          </a:ln>
        </p:spPr>
      </p:pic>
      <p:pic>
        <p:nvPicPr>
          <p:cNvPr id="84" name="Google Shape;84;p16"/>
          <p:cNvPicPr preferRelativeResize="0"/>
          <p:nvPr/>
        </p:nvPicPr>
        <p:blipFill>
          <a:blip r:embed="rId6"/>
          <a:stretch>
            <a:fillRect/>
          </a:stretch>
        </p:blipFill>
        <p:spPr>
          <a:xfrm>
            <a:off x="6712650" y="1590988"/>
            <a:ext cx="1866900" cy="1790700"/>
          </a:xfrm>
          <a:prstGeom prst="rect">
            <a:avLst/>
          </a:prstGeom>
          <a:noFill/>
          <a:ln>
            <a:noFill/>
          </a:ln>
        </p:spPr>
      </p:pic>
      <p:sp>
        <p:nvSpPr>
          <p:cNvPr id="85" name="Google Shape;85;p16"/>
          <p:cNvSpPr txBox="1">
            <a:spLocks/>
          </p:cNvSpPr>
          <p:nvPr/>
        </p:nvSpPr>
        <p:spPr>
          <a:xfrm>
            <a:off x="1125825" y="3501325"/>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uFillTx/>
                <a:latin typeface="Proxima Nova"/>
                <a:ea typeface="Proxima Nova"/>
                <a:cs typeface="Proxima Nova"/>
                <a:sym typeface="Proxima Nova"/>
              </a:rPr>
              <a:t>Data</a:t>
            </a:r>
            <a:endParaRPr sz="2000" b="1" dirty="0">
              <a:uFillTx/>
              <a:latin typeface="Proxima Nova"/>
              <a:ea typeface="Proxima Nova"/>
              <a:cs typeface="Proxima Nova"/>
              <a:sym typeface="Proxima Nova"/>
            </a:endParaRPr>
          </a:p>
        </p:txBody>
      </p:sp>
      <p:sp>
        <p:nvSpPr>
          <p:cNvPr id="86" name="Google Shape;86;p16"/>
          <p:cNvSpPr txBox="1">
            <a:spLocks/>
          </p:cNvSpPr>
          <p:nvPr/>
        </p:nvSpPr>
        <p:spPr>
          <a:xfrm>
            <a:off x="2731575" y="3502750"/>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87" name="Google Shape;87;p16"/>
          <p:cNvSpPr txBox="1">
            <a:spLocks/>
          </p:cNvSpPr>
          <p:nvPr/>
        </p:nvSpPr>
        <p:spPr>
          <a:xfrm>
            <a:off x="4524775" y="3501325"/>
            <a:ext cx="19470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88" name="Google Shape;88;p16"/>
          <p:cNvSpPr txBox="1">
            <a:spLocks/>
          </p:cNvSpPr>
          <p:nvPr/>
        </p:nvSpPr>
        <p:spPr>
          <a:xfrm>
            <a:off x="6917950" y="35013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1356200" y="462325"/>
            <a:ext cx="74760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Data</a:t>
            </a:r>
            <a:endParaRPr b="1" dirty="0">
              <a:uFillTx/>
            </a:endParaRPr>
          </a:p>
        </p:txBody>
      </p:sp>
      <p:sp>
        <p:nvSpPr>
          <p:cNvPr id="109" name="Google Shape;109;p18"/>
          <p:cNvSpPr txBox="1">
            <a:spLocks noGrp="1"/>
          </p:cNvSpPr>
          <p:nvPr>
            <p:ph type="body" idx="1"/>
          </p:nvPr>
        </p:nvSpPr>
        <p:spPr>
          <a:xfrm>
            <a:off x="311700" y="1152475"/>
            <a:ext cx="8520600" cy="10050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rgbClr val="000000"/>
              </a:buClr>
              <a:buSzPts val="2400"/>
              <a:buChar char="●"/>
            </a:pPr>
            <a:r>
              <a:rPr lang="en" sz="2400" b="1" dirty="0">
                <a:solidFill>
                  <a:srgbClr val="000000"/>
                </a:solidFill>
                <a:uFillTx/>
              </a:rPr>
              <a:t>2,500 TED talks → 240,000 sentences</a:t>
            </a:r>
            <a:endParaRPr sz="2400" b="1" dirty="0">
              <a:solidFill>
                <a:srgbClr val="000000"/>
              </a:solidFill>
              <a:uFillTx/>
            </a:endParaRPr>
          </a:p>
          <a:p>
            <a:pPr marL="0" lvl="0" indent="0" algn="l" rtl="0">
              <a:spcBef>
                <a:spcPts val="1600"/>
              </a:spcBef>
              <a:spcAft>
                <a:spcPts val="0"/>
              </a:spcAft>
              <a:buNone/>
            </a:pPr>
            <a:endParaRPr sz="2400" b="1" dirty="0">
              <a:solidFill>
                <a:srgbClr val="000000"/>
              </a:solidFill>
              <a:uFillTx/>
            </a:endParaRPr>
          </a:p>
          <a:p>
            <a:pPr marL="457200" lvl="0" indent="0" algn="l" rtl="0">
              <a:spcBef>
                <a:spcPts val="1600"/>
              </a:spcBef>
              <a:spcAft>
                <a:spcPts val="0"/>
              </a:spcAft>
              <a:buNone/>
            </a:pPr>
            <a:endParaRPr sz="2400" b="1" dirty="0">
              <a:solidFill>
                <a:srgbClr val="000000"/>
              </a:solidFill>
              <a:uFillTx/>
            </a:endParaRPr>
          </a:p>
          <a:p>
            <a:pPr marL="457200" lvl="0" indent="0" algn="l" rtl="0">
              <a:spcBef>
                <a:spcPts val="1600"/>
              </a:spcBef>
              <a:spcAft>
                <a:spcPts val="0"/>
              </a:spcAft>
              <a:buNone/>
            </a:pPr>
            <a:endParaRPr sz="2400" b="1" dirty="0">
              <a:solidFill>
                <a:srgbClr val="000000"/>
              </a:solidFill>
              <a:uFillTx/>
            </a:endParaRPr>
          </a:p>
          <a:p>
            <a:pPr marL="0" lvl="0" indent="0" algn="l" rtl="0">
              <a:spcBef>
                <a:spcPts val="1600"/>
              </a:spcBef>
              <a:spcAft>
                <a:spcPts val="0"/>
              </a:spcAft>
              <a:buNone/>
            </a:pPr>
            <a:endParaRPr b="1" dirty="0">
              <a:uFillTx/>
            </a:endParaRPr>
          </a:p>
          <a:p>
            <a:pPr marL="0" lvl="0" indent="0" algn="l" rtl="0">
              <a:spcBef>
                <a:spcPts val="1600"/>
              </a:spcBef>
              <a:spcAft>
                <a:spcPts val="1600"/>
              </a:spcAft>
              <a:buNone/>
            </a:pPr>
            <a:endParaRPr b="1" dirty="0">
              <a:uFillTx/>
            </a:endParaRPr>
          </a:p>
        </p:txBody>
      </p:sp>
      <p:sp>
        <p:nvSpPr>
          <p:cNvPr id="110" name="Google Shape;110;p18"/>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Data</a:t>
            </a:r>
            <a:endParaRPr sz="2000" b="1">
              <a:solidFill>
                <a:schemeClr val="lt2"/>
              </a:solidFill>
              <a:uFillTx/>
              <a:latin typeface="Proxima Nova"/>
              <a:ea typeface="Proxima Nova"/>
              <a:cs typeface="Proxima Nova"/>
              <a:sym typeface="Proxima Nova"/>
            </a:endParaRPr>
          </a:p>
        </p:txBody>
      </p:sp>
      <p:sp>
        <p:nvSpPr>
          <p:cNvPr id="111" name="Google Shape;111;p18"/>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112" name="Google Shape;112;p18"/>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113" name="Google Shape;113;p18"/>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114" name="Google Shape;114;p18"/>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15" name="Google Shape;115;p18"/>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16" name="Google Shape;116;p18"/>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117" name="Google Shape;117;p18"/>
          <p:cNvPicPr preferRelativeResize="0"/>
          <p:nvPr/>
        </p:nvPicPr>
        <p:blipFill>
          <a:blip r:embed="rId3"/>
          <a:stretch>
            <a:fillRect/>
          </a:stretch>
        </p:blipFill>
        <p:spPr>
          <a:xfrm>
            <a:off x="311700" y="323025"/>
            <a:ext cx="719074" cy="6945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1356200" y="462325"/>
            <a:ext cx="74760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Data</a:t>
            </a:r>
            <a:endParaRPr b="1" dirty="0">
              <a:uFillTx/>
            </a:endParaRPr>
          </a:p>
        </p:txBody>
      </p:sp>
      <p:sp>
        <p:nvSpPr>
          <p:cNvPr id="109" name="Google Shape;109;p18"/>
          <p:cNvSpPr txBox="1">
            <a:spLocks noGrp="1"/>
          </p:cNvSpPr>
          <p:nvPr>
            <p:ph type="body" idx="1"/>
          </p:nvPr>
        </p:nvSpPr>
        <p:spPr>
          <a:xfrm>
            <a:off x="311700" y="1152475"/>
            <a:ext cx="8520600" cy="1005000"/>
          </a:xfrm>
          <a:prstGeom prst="rect">
            <a:avLst/>
          </a:prstGeom>
        </p:spPr>
        <p:txBody>
          <a:bodyPr spcFirstLastPara="1" wrap="square" lIns="91425" tIns="91425" rIns="91425" bIns="91425" anchor="t" anchorCtr="0">
            <a:noAutofit/>
          </a:bodyPr>
          <a:lstStyle/>
          <a:p>
            <a:pPr marL="457200" lvl="0" indent="-381000" algn="l" rtl="0">
              <a:lnSpc>
                <a:spcPct val="200000"/>
              </a:lnSpc>
              <a:spcBef>
                <a:spcPts val="0"/>
              </a:spcBef>
              <a:spcAft>
                <a:spcPts val="0"/>
              </a:spcAft>
              <a:buClr>
                <a:srgbClr val="000000"/>
              </a:buClr>
              <a:buSzPts val="2400"/>
              <a:buChar char="●"/>
            </a:pPr>
            <a:r>
              <a:rPr lang="en" sz="2400" b="1" dirty="0">
                <a:solidFill>
                  <a:srgbClr val="000000"/>
                </a:solidFill>
                <a:uFillTx/>
              </a:rPr>
              <a:t>2,500 TED talks → 240,000 sentences</a:t>
            </a:r>
            <a:endParaRPr sz="2400" b="1" dirty="0">
              <a:solidFill>
                <a:srgbClr val="000000"/>
              </a:solidFill>
              <a:uFillTx/>
            </a:endParaRPr>
          </a:p>
          <a:p>
            <a:pPr marL="457200" lvl="0" indent="-381000" algn="l" rtl="0">
              <a:lnSpc>
                <a:spcPct val="200000"/>
              </a:lnSpc>
              <a:spcBef>
                <a:spcPts val="0"/>
              </a:spcBef>
              <a:spcAft>
                <a:spcPts val="0"/>
              </a:spcAft>
              <a:buClr>
                <a:srgbClr val="000000"/>
              </a:buClr>
              <a:buSzPts val="2400"/>
              <a:buChar char="●"/>
            </a:pPr>
            <a:r>
              <a:rPr lang="en" sz="2400" b="1" dirty="0">
                <a:solidFill>
                  <a:srgbClr val="000000"/>
                </a:solidFill>
                <a:uFillTx/>
              </a:rPr>
              <a:t>Variables: Topic and Views</a:t>
            </a:r>
            <a:endParaRPr sz="2400" b="1" dirty="0">
              <a:solidFill>
                <a:srgbClr val="000000"/>
              </a:solidFill>
              <a:uFillTx/>
            </a:endParaRPr>
          </a:p>
          <a:p>
            <a:pPr marL="0" lvl="0" indent="0" algn="l" rtl="0">
              <a:spcBef>
                <a:spcPts val="1600"/>
              </a:spcBef>
              <a:spcAft>
                <a:spcPts val="0"/>
              </a:spcAft>
              <a:buNone/>
            </a:pPr>
            <a:endParaRPr sz="2400" b="1" dirty="0">
              <a:solidFill>
                <a:srgbClr val="000000"/>
              </a:solidFill>
              <a:uFillTx/>
            </a:endParaRPr>
          </a:p>
          <a:p>
            <a:pPr marL="457200" lvl="0" indent="0" algn="l" rtl="0">
              <a:spcBef>
                <a:spcPts val="1600"/>
              </a:spcBef>
              <a:spcAft>
                <a:spcPts val="0"/>
              </a:spcAft>
              <a:buNone/>
            </a:pPr>
            <a:endParaRPr sz="2400" b="1" dirty="0">
              <a:solidFill>
                <a:srgbClr val="000000"/>
              </a:solidFill>
              <a:uFillTx/>
            </a:endParaRPr>
          </a:p>
          <a:p>
            <a:pPr marL="457200" lvl="0" indent="0" algn="l" rtl="0">
              <a:spcBef>
                <a:spcPts val="1600"/>
              </a:spcBef>
              <a:spcAft>
                <a:spcPts val="0"/>
              </a:spcAft>
              <a:buNone/>
            </a:pPr>
            <a:endParaRPr sz="2400" b="1" dirty="0">
              <a:solidFill>
                <a:srgbClr val="000000"/>
              </a:solidFill>
              <a:uFillTx/>
            </a:endParaRPr>
          </a:p>
          <a:p>
            <a:pPr marL="0" lvl="0" indent="0" algn="l" rtl="0">
              <a:spcBef>
                <a:spcPts val="1600"/>
              </a:spcBef>
              <a:spcAft>
                <a:spcPts val="0"/>
              </a:spcAft>
              <a:buNone/>
            </a:pPr>
            <a:endParaRPr b="1" dirty="0">
              <a:uFillTx/>
            </a:endParaRPr>
          </a:p>
          <a:p>
            <a:pPr marL="0" lvl="0" indent="0" algn="l" rtl="0">
              <a:spcBef>
                <a:spcPts val="1600"/>
              </a:spcBef>
              <a:spcAft>
                <a:spcPts val="1600"/>
              </a:spcAft>
              <a:buNone/>
            </a:pPr>
            <a:endParaRPr b="1" dirty="0">
              <a:uFillTx/>
            </a:endParaRPr>
          </a:p>
        </p:txBody>
      </p:sp>
      <p:sp>
        <p:nvSpPr>
          <p:cNvPr id="110" name="Google Shape;110;p18"/>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Data</a:t>
            </a:r>
            <a:endParaRPr sz="2000" b="1">
              <a:solidFill>
                <a:schemeClr val="lt2"/>
              </a:solidFill>
              <a:uFillTx/>
              <a:latin typeface="Proxima Nova"/>
              <a:ea typeface="Proxima Nova"/>
              <a:cs typeface="Proxima Nova"/>
              <a:sym typeface="Proxima Nova"/>
            </a:endParaRPr>
          </a:p>
        </p:txBody>
      </p:sp>
      <p:sp>
        <p:nvSpPr>
          <p:cNvPr id="111" name="Google Shape;111;p18"/>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Sentiment</a:t>
            </a:r>
            <a:endParaRPr sz="2000" b="1">
              <a:uFillTx/>
              <a:latin typeface="Proxima Nova"/>
              <a:ea typeface="Proxima Nova"/>
              <a:cs typeface="Proxima Nova"/>
              <a:sym typeface="Proxima Nova"/>
            </a:endParaRPr>
          </a:p>
        </p:txBody>
      </p:sp>
      <p:sp>
        <p:nvSpPr>
          <p:cNvPr id="112" name="Google Shape;112;p18"/>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113" name="Google Shape;113;p18"/>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114" name="Google Shape;114;p18"/>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15" name="Google Shape;115;p18"/>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16" name="Google Shape;116;p18"/>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117" name="Google Shape;117;p18"/>
          <p:cNvPicPr preferRelativeResize="0"/>
          <p:nvPr/>
        </p:nvPicPr>
        <p:blipFill>
          <a:blip r:embed="rId3"/>
          <a:stretch>
            <a:fillRect/>
          </a:stretch>
        </p:blipFill>
        <p:spPr>
          <a:xfrm>
            <a:off x="311700" y="323025"/>
            <a:ext cx="719074" cy="6945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1"/>
        <p:cNvGrpSpPr/>
        <p:nvPr/>
      </p:nvGrpSpPr>
      <p:grpSpPr>
        <a:xfrm>
          <a:off x="0" y="0"/>
          <a:ext cx="0" cy="0"/>
          <a:chOff x="0" y="0"/>
          <a:chExt cx="0" cy="0"/>
        </a:xfrm>
      </p:grpSpPr>
      <p:sp>
        <p:nvSpPr>
          <p:cNvPr id="122" name="Google Shape;122;p19"/>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123" name="Google Shape;123;p19"/>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Sentiment</a:t>
            </a:r>
            <a:endParaRPr sz="2000" b="1">
              <a:solidFill>
                <a:schemeClr val="lt2"/>
              </a:solidFill>
              <a:uFillTx/>
              <a:latin typeface="Proxima Nova"/>
              <a:ea typeface="Proxima Nova"/>
              <a:cs typeface="Proxima Nova"/>
              <a:sym typeface="Proxima Nova"/>
            </a:endParaRPr>
          </a:p>
        </p:txBody>
      </p:sp>
      <p:sp>
        <p:nvSpPr>
          <p:cNvPr id="124" name="Google Shape;124;p19"/>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125" name="Google Shape;125;p19"/>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126" name="Google Shape;126;p19"/>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27" name="Google Shape;127;p19"/>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28" name="Google Shape;128;p19"/>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129" name="Google Shape;129;p19"/>
          <p:cNvPicPr preferRelativeResize="0"/>
          <p:nvPr/>
        </p:nvPicPr>
        <p:blipFill>
          <a:blip r:embed="rId3"/>
          <a:stretch>
            <a:fillRect/>
          </a:stretch>
        </p:blipFill>
        <p:spPr>
          <a:xfrm>
            <a:off x="24225" y="-5"/>
            <a:ext cx="1393600" cy="1244050"/>
          </a:xfrm>
          <a:prstGeom prst="rect">
            <a:avLst/>
          </a:prstGeom>
          <a:noFill/>
          <a:ln>
            <a:noFill/>
          </a:ln>
        </p:spPr>
      </p:pic>
      <p:sp>
        <p:nvSpPr>
          <p:cNvPr id="130" name="Google Shape;130;p19"/>
          <p:cNvSpPr txBox="1">
            <a:spLocks noGrp="1"/>
          </p:cNvSpPr>
          <p:nvPr>
            <p:ph type="title"/>
          </p:nvPr>
        </p:nvSpPr>
        <p:spPr>
          <a:xfrm>
            <a:off x="1356200" y="462325"/>
            <a:ext cx="74760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Sentiment Analysis</a:t>
            </a:r>
            <a:endParaRPr b="1" dirty="0">
              <a:uFillTx/>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34"/>
        <p:cNvGrpSpPr/>
        <p:nvPr/>
      </p:nvGrpSpPr>
      <p:grpSpPr>
        <a:xfrm>
          <a:off x="0" y="0"/>
          <a:ext cx="0" cy="0"/>
          <a:chOff x="0" y="0"/>
          <a:chExt cx="0" cy="0"/>
        </a:xfrm>
      </p:grpSpPr>
      <p:sp>
        <p:nvSpPr>
          <p:cNvPr id="135" name="Google Shape;135;p20"/>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136" name="Google Shape;136;p20"/>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Sentiment</a:t>
            </a:r>
            <a:endParaRPr sz="2000" b="1">
              <a:solidFill>
                <a:schemeClr val="lt2"/>
              </a:solidFill>
              <a:uFillTx/>
              <a:latin typeface="Proxima Nova"/>
              <a:ea typeface="Proxima Nova"/>
              <a:cs typeface="Proxima Nova"/>
              <a:sym typeface="Proxima Nova"/>
            </a:endParaRPr>
          </a:p>
        </p:txBody>
      </p:sp>
      <p:sp>
        <p:nvSpPr>
          <p:cNvPr id="137" name="Google Shape;137;p20"/>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138" name="Google Shape;138;p20"/>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139" name="Google Shape;139;p20"/>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40" name="Google Shape;140;p20"/>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41" name="Google Shape;141;p20"/>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142" name="Google Shape;142;p20"/>
          <p:cNvPicPr preferRelativeResize="0"/>
          <p:nvPr/>
        </p:nvPicPr>
        <p:blipFill>
          <a:blip r:embed="rId3"/>
          <a:stretch>
            <a:fillRect/>
          </a:stretch>
        </p:blipFill>
        <p:spPr>
          <a:xfrm>
            <a:off x="24225" y="-5"/>
            <a:ext cx="1393600" cy="1244050"/>
          </a:xfrm>
          <a:prstGeom prst="rect">
            <a:avLst/>
          </a:prstGeom>
          <a:noFill/>
          <a:ln>
            <a:noFill/>
          </a:ln>
        </p:spPr>
      </p:pic>
      <p:sp>
        <p:nvSpPr>
          <p:cNvPr id="143" name="Google Shape;143;p20"/>
          <p:cNvSpPr txBox="1">
            <a:spLocks noGrp="1"/>
          </p:cNvSpPr>
          <p:nvPr>
            <p:ph type="title"/>
          </p:nvPr>
        </p:nvSpPr>
        <p:spPr>
          <a:xfrm>
            <a:off x="1356200" y="462325"/>
            <a:ext cx="74760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Sentiment Analysis</a:t>
            </a:r>
            <a:endParaRPr b="1" dirty="0">
              <a:uFillTx/>
            </a:endParaRPr>
          </a:p>
        </p:txBody>
      </p:sp>
      <p:pic>
        <p:nvPicPr>
          <p:cNvPr id="144" name="Google Shape;144;p20"/>
          <p:cNvPicPr preferRelativeResize="0"/>
          <p:nvPr/>
        </p:nvPicPr>
        <p:blipFill>
          <a:blip r:embed="rId4"/>
          <a:stretch>
            <a:fillRect/>
          </a:stretch>
        </p:blipFill>
        <p:spPr>
          <a:xfrm>
            <a:off x="1570225" y="1170025"/>
            <a:ext cx="6479900" cy="3239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48"/>
        <p:cNvGrpSpPr/>
        <p:nvPr/>
      </p:nvGrpSpPr>
      <p:grpSpPr>
        <a:xfrm>
          <a:off x="0" y="0"/>
          <a:ext cx="0" cy="0"/>
          <a:chOff x="0" y="0"/>
          <a:chExt cx="0" cy="0"/>
        </a:xfrm>
      </p:grpSpPr>
      <p:sp>
        <p:nvSpPr>
          <p:cNvPr id="149" name="Google Shape;149;p21"/>
          <p:cNvSpPr txBox="1">
            <a:spLocks/>
          </p:cNvSpPr>
          <p:nvPr/>
        </p:nvSpPr>
        <p:spPr>
          <a:xfrm>
            <a:off x="866400" y="4627850"/>
            <a:ext cx="8091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Data</a:t>
            </a:r>
            <a:endParaRPr sz="2000" b="1">
              <a:uFillTx/>
              <a:latin typeface="Proxima Nova"/>
              <a:ea typeface="Proxima Nova"/>
              <a:cs typeface="Proxima Nova"/>
              <a:sym typeface="Proxima Nova"/>
            </a:endParaRPr>
          </a:p>
        </p:txBody>
      </p:sp>
      <p:sp>
        <p:nvSpPr>
          <p:cNvPr id="150" name="Google Shape;150;p21"/>
          <p:cNvSpPr txBox="1">
            <a:spLocks/>
          </p:cNvSpPr>
          <p:nvPr/>
        </p:nvSpPr>
        <p:spPr>
          <a:xfrm>
            <a:off x="2167350" y="4629275"/>
            <a:ext cx="18726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chemeClr val="lt2"/>
                </a:solidFill>
                <a:uFillTx/>
                <a:latin typeface="Proxima Nova"/>
                <a:ea typeface="Proxima Nova"/>
                <a:cs typeface="Proxima Nova"/>
                <a:sym typeface="Proxima Nova"/>
              </a:rPr>
              <a:t>Sentiment</a:t>
            </a:r>
            <a:endParaRPr sz="2000" b="1">
              <a:solidFill>
                <a:schemeClr val="lt2"/>
              </a:solidFill>
              <a:uFillTx/>
              <a:latin typeface="Proxima Nova"/>
              <a:ea typeface="Proxima Nova"/>
              <a:cs typeface="Proxima Nova"/>
              <a:sym typeface="Proxima Nova"/>
            </a:endParaRPr>
          </a:p>
        </p:txBody>
      </p:sp>
      <p:sp>
        <p:nvSpPr>
          <p:cNvPr id="151" name="Google Shape;151;p21"/>
          <p:cNvSpPr txBox="1">
            <a:spLocks/>
          </p:cNvSpPr>
          <p:nvPr/>
        </p:nvSpPr>
        <p:spPr>
          <a:xfrm>
            <a:off x="3808150" y="4627850"/>
            <a:ext cx="2953200" cy="3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a:uFillTx/>
                <a:latin typeface="Proxima Nova"/>
                <a:ea typeface="Proxima Nova"/>
                <a:cs typeface="Proxima Nova"/>
                <a:sym typeface="Proxima Nova"/>
              </a:rPr>
              <a:t>Audience Response</a:t>
            </a:r>
            <a:endParaRPr sz="2000" b="1">
              <a:uFillTx/>
              <a:latin typeface="Proxima Nova"/>
              <a:ea typeface="Proxima Nova"/>
              <a:cs typeface="Proxima Nova"/>
              <a:sym typeface="Proxima Nova"/>
            </a:endParaRPr>
          </a:p>
        </p:txBody>
      </p:sp>
      <p:sp>
        <p:nvSpPr>
          <p:cNvPr id="152" name="Google Shape;152;p21"/>
          <p:cNvSpPr txBox="1">
            <a:spLocks/>
          </p:cNvSpPr>
          <p:nvPr/>
        </p:nvSpPr>
        <p:spPr>
          <a:xfrm>
            <a:off x="6918800" y="4630716"/>
            <a:ext cx="1733400" cy="3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Conclusion</a:t>
            </a:r>
            <a:endParaRPr sz="2000" b="1">
              <a:uFillTx/>
              <a:latin typeface="Proxima Nova"/>
              <a:ea typeface="Proxima Nova"/>
              <a:cs typeface="Proxima Nova"/>
              <a:sym typeface="Proxima Nova"/>
            </a:endParaRPr>
          </a:p>
        </p:txBody>
      </p:sp>
      <p:sp>
        <p:nvSpPr>
          <p:cNvPr id="153" name="Google Shape;153;p21"/>
          <p:cNvSpPr txBox="1">
            <a:spLocks/>
          </p:cNvSpPr>
          <p:nvPr/>
        </p:nvSpPr>
        <p:spPr>
          <a:xfrm>
            <a:off x="18031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54" name="Google Shape;154;p21"/>
          <p:cNvSpPr txBox="1">
            <a:spLocks/>
          </p:cNvSpPr>
          <p:nvPr/>
        </p:nvSpPr>
        <p:spPr>
          <a:xfrm>
            <a:off x="3675750" y="4562375"/>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sp>
        <p:nvSpPr>
          <p:cNvPr id="155" name="Google Shape;155;p21"/>
          <p:cNvSpPr txBox="1">
            <a:spLocks/>
          </p:cNvSpPr>
          <p:nvPr/>
        </p:nvSpPr>
        <p:spPr>
          <a:xfrm>
            <a:off x="6603750" y="4566200"/>
            <a:ext cx="440400" cy="2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uFillTx/>
                <a:latin typeface="Proxima Nova"/>
                <a:ea typeface="Proxima Nova"/>
                <a:cs typeface="Proxima Nova"/>
                <a:sym typeface="Proxima Nova"/>
              </a:rPr>
              <a:t>.</a:t>
            </a:r>
            <a:endParaRPr sz="2000" b="1">
              <a:uFillTx/>
              <a:latin typeface="Proxima Nova"/>
              <a:ea typeface="Proxima Nova"/>
              <a:cs typeface="Proxima Nova"/>
              <a:sym typeface="Proxima Nova"/>
            </a:endParaRPr>
          </a:p>
        </p:txBody>
      </p:sp>
      <p:pic>
        <p:nvPicPr>
          <p:cNvPr id="156" name="Google Shape;156;p21"/>
          <p:cNvPicPr preferRelativeResize="0"/>
          <p:nvPr/>
        </p:nvPicPr>
        <p:blipFill>
          <a:blip r:embed="rId3"/>
          <a:stretch>
            <a:fillRect/>
          </a:stretch>
        </p:blipFill>
        <p:spPr>
          <a:xfrm>
            <a:off x="24225" y="-5"/>
            <a:ext cx="1393600" cy="1244050"/>
          </a:xfrm>
          <a:prstGeom prst="rect">
            <a:avLst/>
          </a:prstGeom>
          <a:noFill/>
          <a:ln>
            <a:noFill/>
          </a:ln>
        </p:spPr>
      </p:pic>
      <p:sp>
        <p:nvSpPr>
          <p:cNvPr id="157" name="Google Shape;157;p21"/>
          <p:cNvSpPr txBox="1">
            <a:spLocks noGrp="1"/>
          </p:cNvSpPr>
          <p:nvPr>
            <p:ph type="title"/>
          </p:nvPr>
        </p:nvSpPr>
        <p:spPr>
          <a:xfrm>
            <a:off x="1356200" y="462325"/>
            <a:ext cx="7476000" cy="55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uFillTx/>
              </a:rPr>
              <a:t>Sentiment Analysis - Entertainment</a:t>
            </a:r>
            <a:endParaRPr b="1" dirty="0">
              <a:uFillTx/>
            </a:endParaRPr>
          </a:p>
        </p:txBody>
      </p:sp>
      <p:pic>
        <p:nvPicPr>
          <p:cNvPr id="158" name="Google Shape;158;p21"/>
          <p:cNvPicPr preferRelativeResize="0"/>
          <p:nvPr/>
        </p:nvPicPr>
        <p:blipFill>
          <a:blip r:embed="rId4"/>
          <a:stretch>
            <a:fillRect/>
          </a:stretch>
        </p:blipFill>
        <p:spPr>
          <a:xfrm>
            <a:off x="1570225" y="1170025"/>
            <a:ext cx="6479900" cy="3239950"/>
          </a:xfrm>
          <a:prstGeom prst="rect">
            <a:avLst/>
          </a:prstGeom>
          <a:noFill/>
          <a:ln>
            <a:noFill/>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1891</Words>
  <Application>Microsoft Office PowerPoint</Application>
  <PresentationFormat>On-screen Show (16:9)</PresentationFormat>
  <Paragraphs>515</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Oswald</vt:lpstr>
      <vt:lpstr>Proxima Nova</vt:lpstr>
      <vt:lpstr>Arial</vt:lpstr>
      <vt:lpstr>Calibri</vt:lpstr>
      <vt:lpstr>Spearmint</vt:lpstr>
      <vt:lpstr>PowerPoint Presentation</vt:lpstr>
      <vt:lpstr>   Sentiment    </vt:lpstr>
      <vt:lpstr>PowerPoint Presentation</vt:lpstr>
      <vt:lpstr>Agenda</vt:lpstr>
      <vt:lpstr>Data</vt:lpstr>
      <vt:lpstr>Data</vt:lpstr>
      <vt:lpstr>Sentiment Analysis</vt:lpstr>
      <vt:lpstr>Sentiment Analysis</vt:lpstr>
      <vt:lpstr>Sentiment Analysis - Entertainment</vt:lpstr>
      <vt:lpstr>Sentiment Analysis - Technical</vt:lpstr>
      <vt:lpstr>Sentiment Over Time - Valence</vt:lpstr>
      <vt:lpstr>Sentiment Over Time - Arousal</vt:lpstr>
      <vt:lpstr>PowerPoint Presentation</vt:lpstr>
      <vt:lpstr>Effect of Laughter and Applause on Popularity</vt:lpstr>
      <vt:lpstr>Effect of Laughter and Applause on Popularity</vt:lpstr>
      <vt:lpstr>Effect of Laughter and Applause on Popularity</vt:lpstr>
      <vt:lpstr>Random Forest Performance Metrics</vt:lpstr>
      <vt:lpstr>Random Forest Performance Metrics</vt:lpstr>
      <vt:lpstr>Random Forest Performance Metrics</vt:lpstr>
      <vt:lpstr>PowerPoint Presentation</vt:lpstr>
      <vt:lpstr>PowerPoint Presentation</vt:lpstr>
      <vt:lpstr>PowerPoint Presentation</vt:lpstr>
      <vt:lpstr>Conclusion</vt:lpstr>
      <vt:lpstr>Conclusion</vt:lpstr>
      <vt:lpstr>Conclusion</vt:lpstr>
      <vt:lpstr>Conclusion</vt:lpstr>
      <vt:lpstr>PowerPoint Presentation</vt:lpstr>
      <vt:lpstr>*cue applause*</vt:lpstr>
      <vt:lpstr>Questions?</vt:lpstr>
      <vt:lpstr>PowerPoint Presentation</vt:lpstr>
      <vt:lpstr>Performance - Tidying up Art </vt:lpstr>
      <vt:lpstr>Technology - Beware online "filter bubbles"</vt:lpstr>
      <vt:lpstr>Classification</vt:lpstr>
      <vt:lpstr>PowerPoint Presentation</vt:lpstr>
      <vt:lpstr>Random Forest Performance Metrics</vt:lpstr>
      <vt:lpstr>Random Forest Performance Metrics</vt:lpstr>
      <vt:lpstr>Random Forest Confusion Matrices</vt:lpstr>
      <vt:lpstr>Is there a pattern in the true positive predictions?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Jiin Son</dc:creator>
  <cp:lastModifiedBy>Jiin Son</cp:lastModifiedBy>
  <cp:revision>3</cp:revision>
  <dcterms:modified xsi:type="dcterms:W3CDTF">2019-12-25T22:52:22Z</dcterms:modified>
</cp:coreProperties>
</file>