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BENQ%20MONITOR%20SELL%20OUT%20REPORT%20OND%202021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BENQ%20MONITOR%20SELL%20OUT%20REPORT%20OND%202021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BENQ%20MONITOR%20SELL%20OUT%20REPORT%20OND%202021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BENQ%20MONITOR%20SELL%20OUT%20REPORT%20OND%202021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BENQ%20MONITOR%20SELL%20OUT%20REPORT%20OND%202021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IT\Diploma\Term2\BDM\capstone\MyCapstone\BENQ%20MONITOR%20SELL%20OUT%20REPORT%20OND%202021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Volume Pareto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'[BENQ MONITOR SELL OUT REPORT OND 2021 - Copy.xlsx]Pareto'!$E$3</c:f>
              <c:strCache>
                <c:ptCount val="1"/>
                <c:pt idx="0">
                  <c:v>Sum of Qty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'[BENQ MONITOR SELL OUT REPORT OND 2021 - Copy.xlsx]Pareto'!$D$4:$D$23</c:f>
              <c:strCache>
                <c:ptCount val="20"/>
                <c:pt idx="0">
                  <c:v>GW2780</c:v>
                </c:pt>
                <c:pt idx="1">
                  <c:v>GW2480</c:v>
                </c:pt>
                <c:pt idx="2">
                  <c:v>GW2280</c:v>
                </c:pt>
                <c:pt idx="3">
                  <c:v>GW2283</c:v>
                </c:pt>
                <c:pt idx="4">
                  <c:v>EW2780</c:v>
                </c:pt>
                <c:pt idx="5">
                  <c:v>BL2420PT</c:v>
                </c:pt>
                <c:pt idx="6">
                  <c:v>EW2480</c:v>
                </c:pt>
                <c:pt idx="7">
                  <c:v>PD2500Q</c:v>
                </c:pt>
                <c:pt idx="8">
                  <c:v>PD2700Q</c:v>
                </c:pt>
                <c:pt idx="9">
                  <c:v>EX2510S</c:v>
                </c:pt>
                <c:pt idx="10">
                  <c:v>EX2710S</c:v>
                </c:pt>
                <c:pt idx="11">
                  <c:v>GW 2480 T</c:v>
                </c:pt>
                <c:pt idx="12">
                  <c:v>GW2780T</c:v>
                </c:pt>
                <c:pt idx="13">
                  <c:v>PD2700U</c:v>
                </c:pt>
                <c:pt idx="14">
                  <c:v>EL2870U</c:v>
                </c:pt>
                <c:pt idx="15">
                  <c:v>XL2411P</c:v>
                </c:pt>
                <c:pt idx="16">
                  <c:v>EW3270U</c:v>
                </c:pt>
                <c:pt idx="17">
                  <c:v>XL2546K</c:v>
                </c:pt>
                <c:pt idx="18">
                  <c:v>EX2510</c:v>
                </c:pt>
                <c:pt idx="19">
                  <c:v>SW270C</c:v>
                </c:pt>
              </c:strCache>
            </c:strRef>
          </c:cat>
          <c:val>
            <c:numRef>
              <c:f>'[BENQ MONITOR SELL OUT REPORT OND 2021 - Copy.xlsx]Pareto'!$E$4:$E$23</c:f>
              <c:numCache>
                <c:formatCode>General</c:formatCode>
                <c:ptCount val="20"/>
                <c:pt idx="0">
                  <c:v>351</c:v>
                </c:pt>
                <c:pt idx="1">
                  <c:v>298</c:v>
                </c:pt>
                <c:pt idx="2">
                  <c:v>268</c:v>
                </c:pt>
                <c:pt idx="3">
                  <c:v>152</c:v>
                </c:pt>
                <c:pt idx="4">
                  <c:v>48</c:v>
                </c:pt>
                <c:pt idx="5">
                  <c:v>39</c:v>
                </c:pt>
                <c:pt idx="6">
                  <c:v>33</c:v>
                </c:pt>
                <c:pt idx="7">
                  <c:v>33</c:v>
                </c:pt>
                <c:pt idx="8">
                  <c:v>24</c:v>
                </c:pt>
                <c:pt idx="9">
                  <c:v>16</c:v>
                </c:pt>
                <c:pt idx="10">
                  <c:v>16</c:v>
                </c:pt>
                <c:pt idx="11">
                  <c:v>14</c:v>
                </c:pt>
                <c:pt idx="12">
                  <c:v>14</c:v>
                </c:pt>
                <c:pt idx="13">
                  <c:v>13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820208"/>
        <c:axId val="-1412813136"/>
      </c:barChart>
      <c:lineChart>
        <c:grouping val="standard"/>
        <c:varyColors val="0"/>
        <c:ser>
          <c:idx val="2"/>
          <c:order val="1"/>
          <c:tx>
            <c:strRef>
              <c:f>'[BENQ MONITOR SELL OUT REPORT OND 2021 - Copy.xlsx]Pareto'!$G$3</c:f>
              <c:strCache>
                <c:ptCount val="1"/>
                <c:pt idx="0">
                  <c:v>Cumulative Volume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'[BENQ MONITOR SELL OUT REPORT OND 2021 - Copy.xlsx]Pareto'!$D$4:$D$23</c:f>
              <c:strCache>
                <c:ptCount val="20"/>
                <c:pt idx="0">
                  <c:v>GW2780</c:v>
                </c:pt>
                <c:pt idx="1">
                  <c:v>GW2480</c:v>
                </c:pt>
                <c:pt idx="2">
                  <c:v>GW2280</c:v>
                </c:pt>
                <c:pt idx="3">
                  <c:v>GW2283</c:v>
                </c:pt>
                <c:pt idx="4">
                  <c:v>EW2780</c:v>
                </c:pt>
                <c:pt idx="5">
                  <c:v>BL2420PT</c:v>
                </c:pt>
                <c:pt idx="6">
                  <c:v>EW2480</c:v>
                </c:pt>
                <c:pt idx="7">
                  <c:v>PD2500Q</c:v>
                </c:pt>
                <c:pt idx="8">
                  <c:v>PD2700Q</c:v>
                </c:pt>
                <c:pt idx="9">
                  <c:v>EX2510S</c:v>
                </c:pt>
                <c:pt idx="10">
                  <c:v>EX2710S</c:v>
                </c:pt>
                <c:pt idx="11">
                  <c:v>GW 2480 T</c:v>
                </c:pt>
                <c:pt idx="12">
                  <c:v>GW2780T</c:v>
                </c:pt>
                <c:pt idx="13">
                  <c:v>PD2700U</c:v>
                </c:pt>
                <c:pt idx="14">
                  <c:v>EL2870U</c:v>
                </c:pt>
                <c:pt idx="15">
                  <c:v>XL2411P</c:v>
                </c:pt>
                <c:pt idx="16">
                  <c:v>EW3270U</c:v>
                </c:pt>
                <c:pt idx="17">
                  <c:v>XL2546K</c:v>
                </c:pt>
                <c:pt idx="18">
                  <c:v>EX2510</c:v>
                </c:pt>
                <c:pt idx="19">
                  <c:v>SW270C</c:v>
                </c:pt>
              </c:strCache>
            </c:strRef>
          </c:cat>
          <c:val>
            <c:numRef>
              <c:f>'[BENQ MONITOR SELL OUT REPORT OND 2021 - Copy.xlsx]Pareto'!$G$4:$G$23</c:f>
              <c:numCache>
                <c:formatCode>0%</c:formatCode>
                <c:ptCount val="20"/>
                <c:pt idx="0">
                  <c:v>0.25545851528384278</c:v>
                </c:pt>
                <c:pt idx="1">
                  <c:v>0.47234352256186318</c:v>
                </c:pt>
                <c:pt idx="2">
                  <c:v>0.66739446870451236</c:v>
                </c:pt>
                <c:pt idx="3">
                  <c:v>0.77802037845705962</c:v>
                </c:pt>
                <c:pt idx="4">
                  <c:v>0.81295487627365359</c:v>
                </c:pt>
                <c:pt idx="5">
                  <c:v>0.84133915574963614</c:v>
                </c:pt>
                <c:pt idx="6">
                  <c:v>0.86535662299854443</c:v>
                </c:pt>
                <c:pt idx="7">
                  <c:v>0.88937409024745273</c:v>
                </c:pt>
                <c:pt idx="8">
                  <c:v>0.9068413391557496</c:v>
                </c:pt>
                <c:pt idx="9">
                  <c:v>0.91848617176128089</c:v>
                </c:pt>
                <c:pt idx="10">
                  <c:v>0.93013100436681218</c:v>
                </c:pt>
                <c:pt idx="11">
                  <c:v>0.94032023289665212</c:v>
                </c:pt>
                <c:pt idx="12">
                  <c:v>0.95050946142649195</c:v>
                </c:pt>
                <c:pt idx="13">
                  <c:v>0.95997088791848617</c:v>
                </c:pt>
                <c:pt idx="14">
                  <c:v>0.96652110625909748</c:v>
                </c:pt>
                <c:pt idx="15">
                  <c:v>0.97234352256186318</c:v>
                </c:pt>
                <c:pt idx="16">
                  <c:v>0.97743813682678315</c:v>
                </c:pt>
                <c:pt idx="17">
                  <c:v>0.98034934497816595</c:v>
                </c:pt>
                <c:pt idx="18">
                  <c:v>0.98253275109170302</c:v>
                </c:pt>
                <c:pt idx="19">
                  <c:v>0.98471615720524019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2819120"/>
        <c:axId val="-1412821840"/>
      </c:lineChart>
      <c:catAx>
        <c:axId val="-141282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3136"/>
        <c:crosses val="autoZero"/>
        <c:auto val="1"/>
        <c:lblAlgn val="ctr"/>
        <c:lblOffset val="100"/>
        <c:noMultiLvlLbl val="0"/>
      </c:catAx>
      <c:valAx>
        <c:axId val="-141281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20208"/>
        <c:crosses val="autoZero"/>
        <c:crossBetween val="between"/>
      </c:valAx>
      <c:valAx>
        <c:axId val="-1412821840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9120"/>
        <c:crosses val="max"/>
        <c:crossBetween val="between"/>
      </c:valAx>
      <c:catAx>
        <c:axId val="-1412819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1282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 Pareto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'[BENQ MONITOR SELL OUT REPORT OND 2021 - Copy.xlsx]Pareto'!$E$56</c:f>
              <c:strCache>
                <c:ptCount val="1"/>
                <c:pt idx="0">
                  <c:v>Sum of TOTAL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'[BENQ MONITOR SELL OUT REPORT OND 2021 - Copy.xlsx]Pareto'!$D$57:$D$76</c:f>
              <c:strCache>
                <c:ptCount val="20"/>
                <c:pt idx="0">
                  <c:v>GW2780</c:v>
                </c:pt>
                <c:pt idx="1">
                  <c:v>GW2480</c:v>
                </c:pt>
                <c:pt idx="2">
                  <c:v>GW2280</c:v>
                </c:pt>
                <c:pt idx="3">
                  <c:v>GW2283</c:v>
                </c:pt>
                <c:pt idx="4">
                  <c:v>EW2780</c:v>
                </c:pt>
                <c:pt idx="5">
                  <c:v>PD2500Q</c:v>
                </c:pt>
                <c:pt idx="6">
                  <c:v>BL2420PT</c:v>
                </c:pt>
                <c:pt idx="7">
                  <c:v>PD2700Q</c:v>
                </c:pt>
                <c:pt idx="8">
                  <c:v>PD2700U</c:v>
                </c:pt>
                <c:pt idx="9">
                  <c:v>EW2480</c:v>
                </c:pt>
                <c:pt idx="10">
                  <c:v>EX2710S</c:v>
                </c:pt>
                <c:pt idx="11">
                  <c:v>EX2510S</c:v>
                </c:pt>
                <c:pt idx="12">
                  <c:v>GW2780T</c:v>
                </c:pt>
                <c:pt idx="13">
                  <c:v>GW 2480 T</c:v>
                </c:pt>
                <c:pt idx="14">
                  <c:v>EW3270U</c:v>
                </c:pt>
                <c:pt idx="15">
                  <c:v>EL2870U</c:v>
                </c:pt>
                <c:pt idx="16">
                  <c:v>SW270C</c:v>
                </c:pt>
                <c:pt idx="17">
                  <c:v>XL2546K</c:v>
                </c:pt>
                <c:pt idx="18">
                  <c:v>EW3880R</c:v>
                </c:pt>
                <c:pt idx="19">
                  <c:v>XL2411P</c:v>
                </c:pt>
              </c:strCache>
            </c:strRef>
          </c:cat>
          <c:val>
            <c:numRef>
              <c:f>'[BENQ MONITOR SELL OUT REPORT OND 2021 - Copy.xlsx]Pareto'!$E$57:$E$76</c:f>
              <c:numCache>
                <c:formatCode>"₹"\ #,##0</c:formatCode>
                <c:ptCount val="20"/>
                <c:pt idx="0">
                  <c:v>5380225.4343999997</c:v>
                </c:pt>
                <c:pt idx="1">
                  <c:v>3862726.46</c:v>
                </c:pt>
                <c:pt idx="2">
                  <c:v>2914185.4778</c:v>
                </c:pt>
                <c:pt idx="3">
                  <c:v>1742758.1659999997</c:v>
                </c:pt>
                <c:pt idx="4">
                  <c:v>816135.2</c:v>
                </c:pt>
                <c:pt idx="5">
                  <c:v>784054.54</c:v>
                </c:pt>
                <c:pt idx="6">
                  <c:v>754987.6</c:v>
                </c:pt>
                <c:pt idx="7">
                  <c:v>632480</c:v>
                </c:pt>
                <c:pt idx="8">
                  <c:v>507024.99599999998</c:v>
                </c:pt>
                <c:pt idx="9">
                  <c:v>500615</c:v>
                </c:pt>
                <c:pt idx="10">
                  <c:v>363765.99859999999</c:v>
                </c:pt>
                <c:pt idx="11">
                  <c:v>340182.2</c:v>
                </c:pt>
                <c:pt idx="12">
                  <c:v>252629.74</c:v>
                </c:pt>
                <c:pt idx="13">
                  <c:v>211545.49119999999</c:v>
                </c:pt>
                <c:pt idx="14">
                  <c:v>210630</c:v>
                </c:pt>
                <c:pt idx="15">
                  <c:v>199007</c:v>
                </c:pt>
                <c:pt idx="16">
                  <c:v>174345</c:v>
                </c:pt>
                <c:pt idx="17">
                  <c:v>142780</c:v>
                </c:pt>
                <c:pt idx="18">
                  <c:v>138615.78</c:v>
                </c:pt>
                <c:pt idx="19">
                  <c:v>123074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827824"/>
        <c:axId val="-1412826736"/>
      </c:barChart>
      <c:lineChart>
        <c:grouping val="standard"/>
        <c:varyColors val="0"/>
        <c:ser>
          <c:idx val="2"/>
          <c:order val="1"/>
          <c:tx>
            <c:strRef>
              <c:f>'[BENQ MONITOR SELL OUT REPORT OND 2021 - Copy.xlsx]Pareto'!$G$56</c:f>
              <c:strCache>
                <c:ptCount val="1"/>
                <c:pt idx="0">
                  <c:v>Cumulative Revenue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'[BENQ MONITOR SELL OUT REPORT OND 2021 - Copy.xlsx]Pareto'!$D$57:$D$76</c:f>
              <c:strCache>
                <c:ptCount val="20"/>
                <c:pt idx="0">
                  <c:v>GW2780</c:v>
                </c:pt>
                <c:pt idx="1">
                  <c:v>GW2480</c:v>
                </c:pt>
                <c:pt idx="2">
                  <c:v>GW2280</c:v>
                </c:pt>
                <c:pt idx="3">
                  <c:v>GW2283</c:v>
                </c:pt>
                <c:pt idx="4">
                  <c:v>EW2780</c:v>
                </c:pt>
                <c:pt idx="5">
                  <c:v>PD2500Q</c:v>
                </c:pt>
                <c:pt idx="6">
                  <c:v>BL2420PT</c:v>
                </c:pt>
                <c:pt idx="7">
                  <c:v>PD2700Q</c:v>
                </c:pt>
                <c:pt idx="8">
                  <c:v>PD2700U</c:v>
                </c:pt>
                <c:pt idx="9">
                  <c:v>EW2480</c:v>
                </c:pt>
                <c:pt idx="10">
                  <c:v>EX2710S</c:v>
                </c:pt>
                <c:pt idx="11">
                  <c:v>EX2510S</c:v>
                </c:pt>
                <c:pt idx="12">
                  <c:v>GW2780T</c:v>
                </c:pt>
                <c:pt idx="13">
                  <c:v>GW 2480 T</c:v>
                </c:pt>
                <c:pt idx="14">
                  <c:v>EW3270U</c:v>
                </c:pt>
                <c:pt idx="15">
                  <c:v>EL2870U</c:v>
                </c:pt>
                <c:pt idx="16">
                  <c:v>SW270C</c:v>
                </c:pt>
                <c:pt idx="17">
                  <c:v>XL2546K</c:v>
                </c:pt>
                <c:pt idx="18">
                  <c:v>EW3880R</c:v>
                </c:pt>
                <c:pt idx="19">
                  <c:v>XL2411P</c:v>
                </c:pt>
              </c:strCache>
            </c:strRef>
          </c:cat>
          <c:val>
            <c:numRef>
              <c:f>'[BENQ MONITOR SELL OUT REPORT OND 2021 - Copy.xlsx]Pareto'!$G$57:$G$76</c:f>
              <c:numCache>
                <c:formatCode>0%</c:formatCode>
                <c:ptCount val="20"/>
                <c:pt idx="0">
                  <c:v>0.260328644218214</c:v>
                </c:pt>
                <c:pt idx="1">
                  <c:v>0.44723128511652482</c:v>
                </c:pt>
                <c:pt idx="2">
                  <c:v>0.58823763581429744</c:v>
                </c:pt>
                <c:pt idx="3">
                  <c:v>0.67256307460617515</c:v>
                </c:pt>
                <c:pt idx="4">
                  <c:v>0.71205275263273438</c:v>
                </c:pt>
                <c:pt idx="5">
                  <c:v>0.74999016954584152</c:v>
                </c:pt>
                <c:pt idx="6">
                  <c:v>0.78652114779312787</c:v>
                </c:pt>
                <c:pt idx="7">
                  <c:v>0.81712444925376615</c:v>
                </c:pt>
                <c:pt idx="8">
                  <c:v>0.84165746025912092</c:v>
                </c:pt>
                <c:pt idx="9">
                  <c:v>0.86588031593948611</c:v>
                </c:pt>
                <c:pt idx="10">
                  <c:v>0.88348156896928287</c:v>
                </c:pt>
                <c:pt idx="11">
                  <c:v>0.89994169168959504</c:v>
                </c:pt>
                <c:pt idx="12">
                  <c:v>0.91216548389036434</c:v>
                </c:pt>
                <c:pt idx="13">
                  <c:v>0.92240136556224706</c:v>
                </c:pt>
                <c:pt idx="14">
                  <c:v>0.9325929500971798</c:v>
                </c:pt>
                <c:pt idx="15">
                  <c:v>0.94222214187206155</c:v>
                </c:pt>
                <c:pt idx="16">
                  <c:v>0.95065803327282516</c:v>
                </c:pt>
                <c:pt idx="17">
                  <c:v>0.95756661438614077</c:v>
                </c:pt>
                <c:pt idx="18">
                  <c:v>0.96427370473293683</c:v>
                </c:pt>
                <c:pt idx="19">
                  <c:v>0.97022878746119157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2818576"/>
        <c:axId val="-1412814768"/>
      </c:lineChart>
      <c:catAx>
        <c:axId val="-14128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26736"/>
        <c:crosses val="autoZero"/>
        <c:auto val="1"/>
        <c:lblAlgn val="ctr"/>
        <c:lblOffset val="100"/>
        <c:noMultiLvlLbl val="0"/>
      </c:catAx>
      <c:valAx>
        <c:axId val="-141282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27824"/>
        <c:crosses val="autoZero"/>
        <c:crossBetween val="between"/>
      </c:valAx>
      <c:valAx>
        <c:axId val="-1412814768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8576"/>
        <c:crosses val="max"/>
        <c:crossBetween val="between"/>
      </c:valAx>
      <c:catAx>
        <c:axId val="-1412818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12814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 Sales Trend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'[BENQ MONITOR SELL OUT REPORT OND 2021 - Copy.xlsx]MonthWiseAnalysis'!$E$1</c:f>
              <c:strCache>
                <c:ptCount val="1"/>
                <c:pt idx="0">
                  <c:v>Growth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'[BENQ MONITOR SELL OUT REPORT OND 2021 - Copy.xlsx]MonthWiseAnalysis'!$C$2:$C$13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'[BENQ MONITOR SELL OUT REPORT OND 2021 - Copy.xlsx]MonthWiseAnalysis'!$E$2:$E$13</c:f>
              <c:numCache>
                <c:formatCode>0%</c:formatCode>
                <c:ptCount val="12"/>
                <c:pt idx="1">
                  <c:v>-0.45454545454545453</c:v>
                </c:pt>
                <c:pt idx="2">
                  <c:v>-0.33333333333333331</c:v>
                </c:pt>
                <c:pt idx="3">
                  <c:v>3.2916666666666665</c:v>
                </c:pt>
                <c:pt idx="4">
                  <c:v>-0.68932038834951459</c:v>
                </c:pt>
                <c:pt idx="5">
                  <c:v>0.4375</c:v>
                </c:pt>
                <c:pt idx="6">
                  <c:v>-8.6956521739130432E-2</c:v>
                </c:pt>
                <c:pt idx="7">
                  <c:v>-0.30952380952380953</c:v>
                </c:pt>
                <c:pt idx="8">
                  <c:v>0.27586206896551724</c:v>
                </c:pt>
                <c:pt idx="9">
                  <c:v>4.756756756756757</c:v>
                </c:pt>
                <c:pt idx="10">
                  <c:v>0.76525821596244137</c:v>
                </c:pt>
                <c:pt idx="11">
                  <c:v>-1.5957446808510637E-2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12826192"/>
        <c:axId val="-1412825648"/>
      </c:lineChart>
      <c:catAx>
        <c:axId val="-141282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25648"/>
        <c:crosses val="autoZero"/>
        <c:auto val="1"/>
        <c:lblAlgn val="ctr"/>
        <c:lblOffset val="100"/>
        <c:noMultiLvlLbl val="0"/>
      </c:catAx>
      <c:valAx>
        <c:axId val="-141282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41282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cap="none" dirty="0" smtClean="0"/>
              <a:t>Quarterly Sales Trend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'Quarterly Sales'!$H$18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'Quarterly Sales'!$G$19:$G$30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'Quarterly Sales'!$H$19:$H$30</c:f>
              <c:numCache>
                <c:formatCode>General</c:formatCode>
                <c:ptCount val="12"/>
                <c:pt idx="0">
                  <c:v>44</c:v>
                </c:pt>
                <c:pt idx="1">
                  <c:v>27</c:v>
                </c:pt>
                <c:pt idx="2">
                  <c:v>23</c:v>
                </c:pt>
              </c:numCache>
            </c:numRef>
          </c:val>
        </c:ser>
        <c:ser>
          <c:idx val="1"/>
          <c:order val="1"/>
          <c:tx>
            <c:strRef>
              <c:f>'Quarterly Sales'!$I$18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'Quarterly Sales'!$G$19:$G$30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'Quarterly Sales'!$I$19:$I$30</c:f>
              <c:numCache>
                <c:formatCode>General</c:formatCode>
                <c:ptCount val="12"/>
                <c:pt idx="3">
                  <c:v>58</c:v>
                </c:pt>
                <c:pt idx="4">
                  <c:v>25</c:v>
                </c:pt>
                <c:pt idx="5">
                  <c:v>32</c:v>
                </c:pt>
              </c:numCache>
            </c:numRef>
          </c:val>
        </c:ser>
        <c:ser>
          <c:idx val="2"/>
          <c:order val="2"/>
          <c:tx>
            <c:strRef>
              <c:f>'Quarterly Sales'!$J$18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'Quarterly Sales'!$G$19:$G$30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'Quarterly Sales'!$J$19:$J$30</c:f>
              <c:numCache>
                <c:formatCode>General</c:formatCode>
                <c:ptCount val="12"/>
                <c:pt idx="6">
                  <c:v>34</c:v>
                </c:pt>
                <c:pt idx="7">
                  <c:v>21</c:v>
                </c:pt>
                <c:pt idx="8">
                  <c:v>17</c:v>
                </c:pt>
              </c:numCache>
            </c:numRef>
          </c:val>
          <c:extLst/>
        </c:ser>
        <c:ser>
          <c:idx val="3"/>
          <c:order val="3"/>
          <c:tx>
            <c:strRef>
              <c:f>'Quarterly Sales'!$K$18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'Quarterly Sales'!$G$19:$G$30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'Quarterly Sales'!$K$19:$K$30</c:f>
              <c:numCache>
                <c:formatCode>General</c:formatCode>
                <c:ptCount val="12"/>
                <c:pt idx="9">
                  <c:v>139</c:v>
                </c:pt>
                <c:pt idx="10">
                  <c:v>224</c:v>
                </c:pt>
                <c:pt idx="11">
                  <c:v>313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1412818032"/>
        <c:axId val="-1412816944"/>
      </c:barChart>
      <c:catAx>
        <c:axId val="-141281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6944"/>
        <c:crosses val="autoZero"/>
        <c:auto val="1"/>
        <c:lblAlgn val="ctr"/>
        <c:lblOffset val="100"/>
        <c:noMultiLvlLbl val="0"/>
      </c:catAx>
      <c:valAx>
        <c:axId val="-14128169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Location-wise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2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'Month-Loc'!$F$20</c:f>
              <c:strCache>
                <c:ptCount val="1"/>
                <c:pt idx="0">
                  <c:v>Sales %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5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6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2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3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4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5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6">
                      <a:lumMod val="6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fld id="{5C2326FB-845F-4DD9-A77D-04A0F3558D10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D9A6443-2F8E-43D7-A219-CF862F04236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DFF190F-C67C-4059-92A4-FB4DA756405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B479BE0-D9FA-46FF-BE72-91D78D192C6D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5879818-7A51-4EE3-976F-927487AF4A8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B419D26-3D3D-4404-A59A-0BA61ECCCEC9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51C84D2-D789-41E6-9FEA-0D287E48F60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C241BBC-42FC-472B-9373-A3183BD1BEC5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B182950-C259-4560-9874-C2CCD646663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AFDF24D-4886-49AE-9C16-A070C2DC757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A23B95C-AE75-439E-A5B8-CB60AA047FF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'Month-Loc'!$D$21:$D$31</c:f>
              <c:strCache>
                <c:ptCount val="11"/>
                <c:pt idx="0">
                  <c:v>ERNAKULAM</c:v>
                </c:pt>
                <c:pt idx="1">
                  <c:v>TRIVANDRUM</c:v>
                </c:pt>
                <c:pt idx="2">
                  <c:v>CALICUT</c:v>
                </c:pt>
                <c:pt idx="3">
                  <c:v>KANNUR</c:v>
                </c:pt>
                <c:pt idx="4">
                  <c:v>THRISSUR</c:v>
                </c:pt>
                <c:pt idx="5">
                  <c:v>PERINTHALMANNA</c:v>
                </c:pt>
                <c:pt idx="6">
                  <c:v>MALAPPURAM</c:v>
                </c:pt>
                <c:pt idx="7">
                  <c:v>KOLLAM</c:v>
                </c:pt>
                <c:pt idx="8">
                  <c:v>PALAKKAD</c:v>
                </c:pt>
                <c:pt idx="9">
                  <c:v>THODUPUZHA</c:v>
                </c:pt>
                <c:pt idx="10">
                  <c:v>KOTTAYAM</c:v>
                </c:pt>
              </c:strCache>
            </c:strRef>
          </c:cat>
          <c:val>
            <c:numRef>
              <c:f>'Month-Loc'!$F$21:$F$31</c:f>
              <c:numCache>
                <c:formatCode>0%</c:formatCode>
                <c:ptCount val="11"/>
                <c:pt idx="0">
                  <c:v>0.37409024745269287</c:v>
                </c:pt>
                <c:pt idx="1">
                  <c:v>0.16302765647743814</c:v>
                </c:pt>
                <c:pt idx="2">
                  <c:v>0.12008733624454149</c:v>
                </c:pt>
                <c:pt idx="3">
                  <c:v>6.9141193595342071E-2</c:v>
                </c:pt>
                <c:pt idx="4">
                  <c:v>6.2590975254730716E-2</c:v>
                </c:pt>
                <c:pt idx="5">
                  <c:v>5.458515283842795E-2</c:v>
                </c:pt>
                <c:pt idx="6">
                  <c:v>4.2212518195050945E-2</c:v>
                </c:pt>
                <c:pt idx="7">
                  <c:v>4.0756914119359534E-2</c:v>
                </c:pt>
                <c:pt idx="8">
                  <c:v>3.2023289665211063E-2</c:v>
                </c:pt>
                <c:pt idx="9">
                  <c:v>2.1106259097525473E-2</c:v>
                </c:pt>
                <c:pt idx="10">
                  <c:v>2.0378457059679767E-2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'Month-Loc'!$F$21:$F$33</c15:f>
                <c15:dlblRangeCache>
                  <c:ptCount val="13"/>
                  <c:pt idx="0">
                    <c:v>37%</c:v>
                  </c:pt>
                  <c:pt idx="1">
                    <c:v>16%</c:v>
                  </c:pt>
                  <c:pt idx="2">
                    <c:v>12%</c:v>
                  </c:pt>
                  <c:pt idx="3">
                    <c:v>7%</c:v>
                  </c:pt>
                  <c:pt idx="4">
                    <c:v>6%</c:v>
                  </c:pt>
                  <c:pt idx="5">
                    <c:v>5%</c:v>
                  </c:pt>
                  <c:pt idx="6">
                    <c:v>4%</c:v>
                  </c:pt>
                  <c:pt idx="7">
                    <c:v>4%</c:v>
                  </c:pt>
                  <c:pt idx="8">
                    <c:v>3%</c:v>
                  </c:pt>
                  <c:pt idx="9">
                    <c:v>2%</c:v>
                  </c:pt>
                  <c:pt idx="10">
                    <c:v>2%</c:v>
                  </c:pt>
                  <c:pt idx="11">
                    <c:v>100%</c:v>
                  </c:pt>
                </c15:dlblRangeCache>
              </c15:datalabelsRange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400" b="1" i="0" u="none" strike="noStrike" kern="1200" cap="none" spc="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cap="none" spc="5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Partner Sales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400" b="1" i="0" u="none" strike="noStrike" kern="1200" cap="none" spc="5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'[BENQ MONITOR SELL OUT REPORT OND 2021 - Copy.xlsx]Sheet3'!$M$2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'[BENQ MONITOR SELL OUT REPORT OND 2021 - Copy.xlsx]Sheet3'!$H$3:$H$25</c:f>
              <c:strCache>
                <c:ptCount val="23"/>
                <c:pt idx="0">
                  <c:v>OZONE  SYSTEMS </c:v>
                </c:pt>
                <c:pt idx="1">
                  <c:v>LULU HYPERMARKET</c:v>
                </c:pt>
                <c:pt idx="2">
                  <c:v>LULU INTERNATIONAL</c:v>
                </c:pt>
                <c:pt idx="3">
                  <c:v>CASH SALE</c:v>
                </c:pt>
                <c:pt idx="4">
                  <c:v>3GMOBILE WORLD</c:v>
                </c:pt>
                <c:pt idx="5">
                  <c:v>SRI SAI CAD CENTRE</c:v>
                </c:pt>
                <c:pt idx="6">
                  <c:v>LEGENDARY DISTRIBUTORS</c:v>
                </c:pt>
                <c:pt idx="7">
                  <c:v>NEXGEN SYSTEMS</c:v>
                </c:pt>
                <c:pt idx="8">
                  <c:v>UPDATES TRADING LLP</c:v>
                </c:pt>
                <c:pt idx="9">
                  <c:v>MALABAR EQUIPMENTS &amp; GENERAL TRADERS(P)LTD ( CHQ )</c:v>
                </c:pt>
                <c:pt idx="10">
                  <c:v>NIRVANA COMPUTERS</c:v>
                </c:pt>
                <c:pt idx="11">
                  <c:v>PITTAPPILLIL CYBER WORLD</c:v>
                </c:pt>
                <c:pt idx="12">
                  <c:v>RODITTE</c:v>
                </c:pt>
                <c:pt idx="13">
                  <c:v>NEURAL NETWORKS PVT LTD</c:v>
                </c:pt>
                <c:pt idx="14">
                  <c:v>NIKSHAN ELECTRONICS [ CHQ ]</c:v>
                </c:pt>
                <c:pt idx="15">
                  <c:v>NISDON INFOWAY</c:v>
                </c:pt>
                <c:pt idx="16">
                  <c:v>ALLNET</c:v>
                </c:pt>
                <c:pt idx="17">
                  <c:v>QAID LIVE MEDIA PVT LTD,</c:v>
                </c:pt>
                <c:pt idx="18">
                  <c:v>VISWAS COMPUTERS</c:v>
                </c:pt>
                <c:pt idx="19">
                  <c:v>DIGITAL WORLD</c:v>
                </c:pt>
                <c:pt idx="20">
                  <c:v>SELDOM ENTERPRISES</c:v>
                </c:pt>
                <c:pt idx="21">
                  <c:v>ESQUIRE ASSOCIATES</c:v>
                </c:pt>
                <c:pt idx="22">
                  <c:v>SHREE INFO</c:v>
                </c:pt>
              </c:strCache>
            </c:strRef>
          </c:cat>
          <c:val>
            <c:numRef>
              <c:f>'[BENQ MONITOR SELL OUT REPORT OND 2021 - Copy.xlsx]Sheet3'!$M$3:$M$25</c:f>
              <c:numCache>
                <c:formatCode>General</c:formatCode>
                <c:ptCount val="23"/>
                <c:pt idx="0">
                  <c:v>94</c:v>
                </c:pt>
                <c:pt idx="1">
                  <c:v>74</c:v>
                </c:pt>
                <c:pt idx="2">
                  <c:v>60</c:v>
                </c:pt>
                <c:pt idx="3">
                  <c:v>47</c:v>
                </c:pt>
                <c:pt idx="4">
                  <c:v>42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  <c:pt idx="9">
                  <c:v>20</c:v>
                </c:pt>
                <c:pt idx="10">
                  <c:v>20</c:v>
                </c:pt>
                <c:pt idx="11">
                  <c:v>19</c:v>
                </c:pt>
                <c:pt idx="12">
                  <c:v>19</c:v>
                </c:pt>
                <c:pt idx="13">
                  <c:v>18</c:v>
                </c:pt>
                <c:pt idx="14">
                  <c:v>14</c:v>
                </c:pt>
                <c:pt idx="15">
                  <c:v>14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12</c:v>
                </c:pt>
                <c:pt idx="20">
                  <c:v>12</c:v>
                </c:pt>
                <c:pt idx="21">
                  <c:v>11</c:v>
                </c:pt>
                <c:pt idx="22">
                  <c:v>11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1412825104"/>
        <c:axId val="-1412816400"/>
      </c:barChart>
      <c:catAx>
        <c:axId val="-141282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 algn="ctr">
              <a:defRPr lang="en-IN"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16400"/>
        <c:crosses val="autoZero"/>
        <c:auto val="1"/>
        <c:lblAlgn val="ctr"/>
        <c:lblOffset val="100"/>
        <c:noMultiLvlLbl val="0"/>
      </c:catAx>
      <c:valAx>
        <c:axId val="-141281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Volume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82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2461"/>
            <a:ext cx="8534401" cy="2281600"/>
          </a:xfrm>
        </p:spPr>
        <p:txBody>
          <a:bodyPr/>
          <a:lstStyle/>
          <a:p>
            <a:r>
              <a:rPr lang="en-US" dirty="0" err="1" smtClean="0"/>
              <a:t>BuSINESS</a:t>
            </a:r>
            <a:r>
              <a:rPr lang="en-US" dirty="0" smtClean="0"/>
              <a:t> Data management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79506"/>
            <a:ext cx="11059149" cy="3014894"/>
          </a:xfrm>
        </p:spPr>
        <p:txBody>
          <a:bodyPr>
            <a:normAutofit/>
          </a:bodyPr>
          <a:lstStyle/>
          <a:p>
            <a:r>
              <a:rPr lang="en-US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Capstone Project – Sales Data Of Monitor Distributor</a:t>
            </a:r>
          </a:p>
          <a:p>
            <a:pPr algn="r"/>
            <a:endParaRPr lang="en-US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en-US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Jija R </a:t>
            </a:r>
            <a:r>
              <a:rPr lang="en-US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Chandran</a:t>
            </a:r>
            <a:endParaRPr lang="en-US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447" y="425885"/>
            <a:ext cx="879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In Brief</a:t>
            </a:r>
            <a:endParaRPr lang="en-I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7447" y="1195326"/>
            <a:ext cx="93392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The data deals with the sales report of a leading Monitor Distributor in Kerala.</a:t>
            </a:r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They are the distributors of a Taiwanese </a:t>
            </a:r>
            <a:r>
              <a:rPr lang="en-US" dirty="0"/>
              <a:t>multinational company that sells and markets technology products, consumer electronics, computing and communications </a:t>
            </a:r>
            <a:r>
              <a:rPr lang="en-US" dirty="0" smtClean="0"/>
              <a:t>devices.</a:t>
            </a:r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The fiscal year in Taiwan runs </a:t>
            </a:r>
            <a:r>
              <a:rPr lang="en-US" dirty="0"/>
              <a:t>from January to December. </a:t>
            </a:r>
            <a:r>
              <a:rPr lang="en-US" dirty="0" smtClean="0"/>
              <a:t>The </a:t>
            </a:r>
            <a:r>
              <a:rPr lang="en-US" dirty="0"/>
              <a:t>same format is </a:t>
            </a:r>
            <a:r>
              <a:rPr lang="en-US" dirty="0" smtClean="0"/>
              <a:t>followed here.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The data </a:t>
            </a:r>
            <a:r>
              <a:rPr lang="en-US" smtClean="0"/>
              <a:t>considered is from </a:t>
            </a:r>
            <a:r>
              <a:rPr lang="en-US" dirty="0" smtClean="0"/>
              <a:t>January 2021 to </a:t>
            </a:r>
            <a:r>
              <a:rPr lang="en-US" smtClean="0"/>
              <a:t>December 2021.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r>
              <a:rPr lang="en-US" dirty="0" smtClean="0"/>
              <a:t>Their financial year is from Analysis is done mainly on the volume, revenue, monthly ,quarterly and location wise sales.</a:t>
            </a:r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Century Gothic" panose="020B0502020202020204" pitchFamily="34" charset="0"/>
              <a:buChar char="►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703911"/>
              </p:ext>
            </p:extLst>
          </p:nvPr>
        </p:nvGraphicFramePr>
        <p:xfrm>
          <a:off x="501720" y="444356"/>
          <a:ext cx="5786063" cy="359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031681"/>
              </p:ext>
            </p:extLst>
          </p:nvPr>
        </p:nvGraphicFramePr>
        <p:xfrm>
          <a:off x="6431622" y="410966"/>
          <a:ext cx="549667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8397" y="4500438"/>
            <a:ext cx="113147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business is concentrated more on items GW2780,GW2480,GW2280 and GW2283.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is true for both Volume and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These are the SKUs that also has the highest unit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9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881985"/>
              </p:ext>
            </p:extLst>
          </p:nvPr>
        </p:nvGraphicFramePr>
        <p:xfrm>
          <a:off x="183222" y="187503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030" y="4119937"/>
            <a:ext cx="117741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Sales are typically high in the month of March- April and in December.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September </a:t>
            </a:r>
            <a:r>
              <a:rPr lang="en-US" dirty="0" smtClean="0"/>
              <a:t>–November had high sales, as there was a second lockdown imposed due to </a:t>
            </a:r>
            <a:r>
              <a:rPr lang="en-US" dirty="0" err="1" smtClean="0"/>
              <a:t>covid</a:t>
            </a:r>
            <a:r>
              <a:rPr lang="en-US" dirty="0" smtClean="0"/>
              <a:t> and more people started buying computer peripherals to continue with online classes and work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Peak sales happens in Q4(Oct-Dec). It is about 71% of the total sales.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highest sales usually happens in year end, the lockdown has increased it further.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523245"/>
              </p:ext>
            </p:extLst>
          </p:nvPr>
        </p:nvGraphicFramePr>
        <p:xfrm>
          <a:off x="6131958" y="197776"/>
          <a:ext cx="5786063" cy="358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35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8203" y="893852"/>
            <a:ext cx="523981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Highest Sales happens in </a:t>
            </a:r>
            <a:r>
              <a:rPr lang="en-US" dirty="0" err="1" smtClean="0"/>
              <a:t>Ernakulam</a:t>
            </a:r>
            <a:r>
              <a:rPr lang="en-US" dirty="0" smtClean="0"/>
              <a:t>, followed by Trivandrum and Calicut.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Kottayam</a:t>
            </a:r>
            <a:r>
              <a:rPr lang="en-US" dirty="0" smtClean="0"/>
              <a:t> and </a:t>
            </a:r>
            <a:r>
              <a:rPr lang="en-US" dirty="0" err="1" smtClean="0"/>
              <a:t>Thodupuzha</a:t>
            </a:r>
            <a:r>
              <a:rPr lang="en-US" dirty="0" smtClean="0"/>
              <a:t> has the least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Apart from the top 3 all other areas have less than 10% of the total sales contribution.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information can be utilized to analyze the least sales locations.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Later on more schemes will be provided in those areas.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223813"/>
              </p:ext>
            </p:extLst>
          </p:nvPr>
        </p:nvGraphicFramePr>
        <p:xfrm>
          <a:off x="532544" y="500494"/>
          <a:ext cx="6094288" cy="5807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58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73" y="3606873"/>
            <a:ext cx="11599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 lang="en-IN" sz="24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Suggestions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They can provide more free or combo offers during regional holidays or festive season like </a:t>
            </a:r>
            <a:r>
              <a:rPr lang="en-US" dirty="0" err="1" smtClean="0"/>
              <a:t>Onam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Considering the current </a:t>
            </a:r>
            <a:r>
              <a:rPr lang="en-US" dirty="0" err="1" smtClean="0"/>
              <a:t>Covid</a:t>
            </a:r>
            <a:r>
              <a:rPr lang="en-US" dirty="0" smtClean="0"/>
              <a:t> imposed online work and study culture, a student or corporate purchase program can be introduced in the low sales locations.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80% sales happens with high priced items in hypermarket and electronics store. Low priced items can be promoted via small shops to improve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747754"/>
              </p:ext>
            </p:extLst>
          </p:nvPr>
        </p:nvGraphicFramePr>
        <p:xfrm>
          <a:off x="600392" y="171891"/>
          <a:ext cx="5870575" cy="33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16702" y="612249"/>
            <a:ext cx="5390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Partner sales is visualized for those who have contributed more than 10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sales is concentrated on </a:t>
            </a:r>
            <a:r>
              <a:rPr lang="en-US" smtClean="0"/>
              <a:t>5 partners.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2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678</TotalTime>
  <Words>404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BuSINESS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37</cp:revision>
  <dcterms:created xsi:type="dcterms:W3CDTF">2022-03-14T14:29:36Z</dcterms:created>
  <dcterms:modified xsi:type="dcterms:W3CDTF">2025-01-14T08:21:39Z</dcterms:modified>
</cp:coreProperties>
</file>