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B06C41-1E6D-449C-8957-719F4C0B582C}" v="588" dt="2023-02-10T08:13:06.88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9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1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83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1475" y="141782"/>
            <a:ext cx="5092954" cy="78468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4835" y="632477"/>
            <a:ext cx="7043673" cy="5802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6919" y="141782"/>
            <a:ext cx="1549653" cy="78468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22008" y="141782"/>
            <a:ext cx="1689988" cy="7846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56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7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3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5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3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8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4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jp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jp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jp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jp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jpg"/><Relationship Id="rId3" Type="http://schemas.openxmlformats.org/officeDocument/2006/relationships/image" Target="../media/image123.png"/><Relationship Id="rId7" Type="http://schemas.openxmlformats.org/officeDocument/2006/relationships/image" Target="../media/image127.jp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jp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jp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2" Type="http://schemas.openxmlformats.org/officeDocument/2006/relationships/image" Target="../media/image14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5" Type="http://schemas.openxmlformats.org/officeDocument/2006/relationships/image" Target="../media/image148.png"/><Relationship Id="rId10" Type="http://schemas.openxmlformats.org/officeDocument/2006/relationships/image" Target="../media/image153.png"/><Relationship Id="rId4" Type="http://schemas.openxmlformats.org/officeDocument/2006/relationships/image" Target="../media/image147.jpg"/><Relationship Id="rId9" Type="http://schemas.openxmlformats.org/officeDocument/2006/relationships/image" Target="../media/image1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8108" y="545022"/>
            <a:ext cx="573726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325" dirty="0"/>
              <a:t>C</a:t>
            </a:r>
            <a:r>
              <a:rPr sz="6000" b="1" spc="-310" dirty="0"/>
              <a:t>A</a:t>
            </a:r>
            <a:r>
              <a:rPr sz="6000" b="1" spc="-75" dirty="0"/>
              <a:t>P</a:t>
            </a:r>
            <a:r>
              <a:rPr sz="6000" b="1" spc="-45" dirty="0"/>
              <a:t>S</a:t>
            </a:r>
            <a:r>
              <a:rPr sz="6000" b="1" spc="-730" dirty="0"/>
              <a:t>TO</a:t>
            </a:r>
            <a:r>
              <a:rPr sz="6000" b="1" spc="-710" dirty="0"/>
              <a:t>N</a:t>
            </a:r>
            <a:r>
              <a:rPr sz="6000" b="1" spc="-275" dirty="0"/>
              <a:t>E</a:t>
            </a:r>
            <a:r>
              <a:rPr sz="6000" b="1" spc="-35" dirty="0"/>
              <a:t> </a:t>
            </a:r>
            <a:r>
              <a:rPr sz="6000" b="1" spc="-300" dirty="0"/>
              <a:t>P</a:t>
            </a:r>
            <a:r>
              <a:rPr sz="6000" b="1" spc="-325" dirty="0"/>
              <a:t>R</a:t>
            </a:r>
            <a:r>
              <a:rPr sz="6000" b="1" spc="-520" dirty="0"/>
              <a:t>O</a:t>
            </a:r>
            <a:r>
              <a:rPr sz="6000" b="1" spc="-315" dirty="0"/>
              <a:t>J</a:t>
            </a:r>
            <a:r>
              <a:rPr sz="6000" b="1" spc="-550" dirty="0"/>
              <a:t>ECT</a:t>
            </a:r>
            <a:endParaRPr lang="en-US" sz="6000" b="1">
              <a:ea typeface="Calibri Light"/>
              <a:cs typeface="Calibri Ligh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44802"/>
            <a:ext cx="9143999" cy="11169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9052" y="1575257"/>
            <a:ext cx="8559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4000" b="1" u="heavy" spc="-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</a:t>
            </a:r>
            <a:r>
              <a:rPr sz="4000" b="1" u="heavy" spc="-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40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4000" b="1" u="heavy" spc="-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4000" b="1" u="heavy" spc="-6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4000" b="1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4000" b="1" u="heavy" spc="-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40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000" b="1" u="heavy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4000" b="1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40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3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4000" b="1" u="heavy" spc="-2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4000" b="1" u="heavy" spc="-3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4000" b="1" u="heavy" spc="-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IE</a:t>
            </a:r>
            <a:r>
              <a:rPr sz="4000" b="1" u="heavy" spc="-8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sz="40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000" b="1" u="heavy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4000" b="1" u="heavy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ALY</a:t>
            </a:r>
            <a:r>
              <a:rPr sz="4000" b="1" u="heavy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4000" b="1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084" y="2144226"/>
            <a:ext cx="8589010" cy="7916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 rot="600000">
            <a:off x="4200276" y="5192583"/>
            <a:ext cx="366495" cy="52502"/>
            <a:chOff x="2369820" y="2674670"/>
            <a:chExt cx="4565777" cy="2288806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5552" y="2988589"/>
              <a:ext cx="1388110" cy="425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4349" y="3859083"/>
              <a:ext cx="1598422" cy="5088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3792" y="2674670"/>
              <a:ext cx="367093" cy="5088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69820" y="2950514"/>
              <a:ext cx="1406397" cy="56522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2220" y="3300958"/>
              <a:ext cx="4413377" cy="4663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39668" y="2950514"/>
              <a:ext cx="1645665" cy="5652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02380" y="3617950"/>
              <a:ext cx="1854453" cy="4663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6912" y="3585972"/>
              <a:ext cx="1304289" cy="56522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39312" y="3936492"/>
              <a:ext cx="2179066" cy="4663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16523" y="4132624"/>
              <a:ext cx="1456689" cy="56522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91128" y="4253484"/>
              <a:ext cx="2077085" cy="4663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02736" y="3902964"/>
              <a:ext cx="1322577" cy="56522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88764" y="3902964"/>
              <a:ext cx="1331722" cy="56522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59608" y="4791455"/>
              <a:ext cx="3535553" cy="3733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37688" y="4511039"/>
              <a:ext cx="790790" cy="45243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58896" y="4511039"/>
              <a:ext cx="325983" cy="45243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15284" y="4511039"/>
              <a:ext cx="1092504" cy="45243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38244" y="4511039"/>
              <a:ext cx="1065072" cy="45243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00827" y="4511039"/>
              <a:ext cx="1516252" cy="45243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517775" y="2714513"/>
            <a:ext cx="4406900" cy="5989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0160" algn="ctr">
              <a:lnSpc>
                <a:spcPts val="2265"/>
              </a:lnSpc>
              <a:spcBef>
                <a:spcPts val="100"/>
              </a:spcBef>
            </a:pPr>
            <a:r>
              <a:rPr sz="1900" b="1" i="1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900" b="1" i="1" u="heavy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900" b="1" i="1" u="heavy" spc="-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900" b="1" i="1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900" b="1" i="1" u="heavy" spc="-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900" b="1" i="1" u="heavy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900" b="1" i="1" u="heavy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900" b="1" i="1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b="1" i="1" u="heavy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900" b="1" i="1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lang="en-US" sz="1900" b="1" i="1" u="heavy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</a:p>
          <a:p>
            <a:pPr marL="10160" algn="ctr">
              <a:lnSpc>
                <a:spcPts val="2265"/>
              </a:lnSpc>
              <a:spcBef>
                <a:spcPts val="100"/>
              </a:spcBef>
            </a:pPr>
            <a:r>
              <a:rPr lang="en-US" sz="1900" b="1" i="1" u="heavy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Jijabai   </a:t>
            </a:r>
            <a:r>
              <a:rPr lang="en-US" sz="1900" b="1" i="1" u="heavy" spc="-220" dirty="0" err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dhanwate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1224" y="760420"/>
            <a:ext cx="6551549" cy="43783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210" y="190627"/>
            <a:ext cx="8358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45" dirty="0"/>
              <a:t>P</a:t>
            </a:r>
            <a:r>
              <a:rPr sz="2400" u="none" spc="-80" dirty="0"/>
              <a:t>A</a:t>
            </a:r>
            <a:r>
              <a:rPr sz="2400" u="none" spc="-35" dirty="0"/>
              <a:t>I</a:t>
            </a:r>
            <a:r>
              <a:rPr sz="2400" u="none" spc="-204" dirty="0"/>
              <a:t>R</a:t>
            </a:r>
            <a:r>
              <a:rPr sz="2400" u="none" spc="-500" dirty="0"/>
              <a:t>W</a:t>
            </a:r>
            <a:r>
              <a:rPr sz="2400" u="none" spc="-85" dirty="0"/>
              <a:t>I</a:t>
            </a:r>
            <a:r>
              <a:rPr sz="2400" u="none" spc="-114" dirty="0"/>
              <a:t>S</a:t>
            </a:r>
            <a:r>
              <a:rPr sz="2400" u="none" spc="-110" dirty="0"/>
              <a:t>E</a:t>
            </a:r>
            <a:r>
              <a:rPr sz="2400" u="none" spc="-40" dirty="0"/>
              <a:t> </a:t>
            </a:r>
            <a:r>
              <a:rPr sz="2400" u="none" spc="-45" dirty="0"/>
              <a:t>P</a:t>
            </a:r>
            <a:r>
              <a:rPr sz="2400" u="none" spc="-290" dirty="0"/>
              <a:t>L</a:t>
            </a:r>
            <a:r>
              <a:rPr sz="2400" u="none" spc="-360" dirty="0"/>
              <a:t>O</a:t>
            </a:r>
            <a:r>
              <a:rPr sz="2400" u="none" spc="-195" dirty="0"/>
              <a:t>T</a:t>
            </a:r>
            <a:r>
              <a:rPr sz="2400" u="none" spc="-50" dirty="0"/>
              <a:t>-</a:t>
            </a:r>
            <a:r>
              <a:rPr sz="2400" u="none" spc="-35" dirty="0"/>
              <a:t> </a:t>
            </a:r>
            <a:r>
              <a:rPr sz="2400" u="none" spc="-204" dirty="0"/>
              <a:t>R</a:t>
            </a:r>
            <a:r>
              <a:rPr sz="2400" u="none" spc="-70" dirty="0"/>
              <a:t>A</a:t>
            </a:r>
            <a:r>
              <a:rPr sz="2400" u="none" spc="-50" dirty="0"/>
              <a:t>T</a:t>
            </a:r>
            <a:r>
              <a:rPr sz="2400" u="none" spc="-215" dirty="0"/>
              <a:t>IN</a:t>
            </a:r>
            <a:r>
              <a:rPr sz="2400" u="none" spc="-310" dirty="0"/>
              <a:t>G</a:t>
            </a:r>
            <a:r>
              <a:rPr sz="2400" u="none" spc="5" dirty="0"/>
              <a:t>S</a:t>
            </a:r>
            <a:r>
              <a:rPr sz="2400" u="none" spc="25" dirty="0"/>
              <a:t>,</a:t>
            </a:r>
            <a:r>
              <a:rPr sz="2400" u="none" spc="-40" dirty="0"/>
              <a:t> </a:t>
            </a:r>
            <a:r>
              <a:rPr sz="2400" u="none" spc="5" dirty="0"/>
              <a:t>S</a:t>
            </a:r>
            <a:r>
              <a:rPr sz="2400" u="none" spc="-200" dirty="0"/>
              <a:t>I</a:t>
            </a:r>
            <a:r>
              <a:rPr sz="2400" u="none" spc="-60" dirty="0"/>
              <a:t>Z</a:t>
            </a:r>
            <a:r>
              <a:rPr sz="2400" u="none" spc="-105" dirty="0"/>
              <a:t>E</a:t>
            </a:r>
            <a:r>
              <a:rPr sz="2400" u="none" spc="25" dirty="0"/>
              <a:t>,</a:t>
            </a:r>
            <a:r>
              <a:rPr sz="2400" u="none" spc="-40" dirty="0"/>
              <a:t> </a:t>
            </a:r>
            <a:r>
              <a:rPr sz="2400" u="none" spc="-200" dirty="0"/>
              <a:t>I</a:t>
            </a:r>
            <a:r>
              <a:rPr sz="2400" u="none" spc="-290" dirty="0"/>
              <a:t>N</a:t>
            </a:r>
            <a:r>
              <a:rPr sz="2400" u="none" spc="5" dirty="0"/>
              <a:t>S</a:t>
            </a:r>
            <a:r>
              <a:rPr sz="2400" u="none" spc="-114" dirty="0"/>
              <a:t>TALLS,</a:t>
            </a:r>
            <a:r>
              <a:rPr sz="2400" u="none" spc="-35" dirty="0"/>
              <a:t> </a:t>
            </a:r>
            <a:r>
              <a:rPr sz="2400" u="none" spc="-204" dirty="0"/>
              <a:t>R</a:t>
            </a:r>
            <a:r>
              <a:rPr sz="2400" u="none" spc="-105" dirty="0"/>
              <a:t>E</a:t>
            </a:r>
            <a:r>
              <a:rPr sz="2400" u="none" spc="-240" dirty="0"/>
              <a:t>V</a:t>
            </a:r>
            <a:r>
              <a:rPr sz="2400" u="none" spc="-210" dirty="0"/>
              <a:t>IE</a:t>
            </a:r>
            <a:r>
              <a:rPr sz="2400" u="none" spc="-409" dirty="0"/>
              <a:t>W</a:t>
            </a:r>
            <a:r>
              <a:rPr sz="2400" u="none" spc="5" dirty="0"/>
              <a:t>S</a:t>
            </a:r>
            <a:r>
              <a:rPr sz="2400" u="none" spc="25" dirty="0"/>
              <a:t>,</a:t>
            </a:r>
            <a:r>
              <a:rPr sz="2400" u="none" spc="-40" dirty="0"/>
              <a:t> </a:t>
            </a:r>
            <a:r>
              <a:rPr sz="2400" u="none" spc="-45" dirty="0"/>
              <a:t>P</a:t>
            </a:r>
            <a:r>
              <a:rPr sz="2400" u="none" spc="-204" dirty="0"/>
              <a:t>R</a:t>
            </a:r>
            <a:r>
              <a:rPr sz="2400" u="none" spc="-200" dirty="0"/>
              <a:t>I</a:t>
            </a:r>
            <a:r>
              <a:rPr sz="2400" u="none" spc="-229" dirty="0"/>
              <a:t>CE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31391" y="134162"/>
            <a:ext cx="4276725" cy="784860"/>
            <a:chOff x="1231391" y="134162"/>
            <a:chExt cx="4276725" cy="7848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391" y="134162"/>
              <a:ext cx="2633345" cy="7846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4751" y="624859"/>
              <a:ext cx="3849497" cy="580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431" y="134162"/>
              <a:ext cx="2051177" cy="78468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9417" y="247811"/>
            <a:ext cx="3848100" cy="3999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endParaRPr lang="en-US" sz="2800" b="1" spc="-305" dirty="0">
              <a:ea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849" y="1136978"/>
            <a:ext cx="3869690" cy="6305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57200" marR="5080" indent="-457834">
              <a:lnSpc>
                <a:spcPct val="114799"/>
              </a:lnSpc>
              <a:spcBef>
                <a:spcPts val="145"/>
              </a:spcBef>
              <a:tabLst>
                <a:tab pos="1740535" algn="l"/>
                <a:tab pos="2903220" algn="l"/>
              </a:tabLst>
            </a:pPr>
            <a:r>
              <a:rPr sz="1800" dirty="0">
                <a:solidFill>
                  <a:srgbClr val="124F5B"/>
                </a:solidFill>
                <a:latin typeface="Segoe UI Symbol"/>
                <a:cs typeface="Segoe UI Symbol"/>
              </a:rPr>
              <a:t>❏ </a:t>
            </a:r>
            <a:r>
              <a:rPr sz="1800" spc="-165" dirty="0">
                <a:solidFill>
                  <a:srgbClr val="124F5B"/>
                </a:solidFill>
                <a:latin typeface="Segoe UI Symbol"/>
                <a:cs typeface="Segoe UI Symbol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The</a:t>
            </a:r>
            <a:r>
              <a:rPr sz="1600" spc="-25" dirty="0">
                <a:latin typeface="Microsoft Sans Serif"/>
                <a:cs typeface="Microsoft Sans Serif"/>
              </a:rPr>
              <a:t>r</a:t>
            </a:r>
            <a:r>
              <a:rPr sz="1600" spc="-5" dirty="0">
                <a:latin typeface="Microsoft Sans Serif"/>
                <a:cs typeface="Microsoft Sans Serif"/>
              </a:rPr>
              <a:t>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4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i</a:t>
            </a:r>
            <a:r>
              <a:rPr sz="1600" spc="-10" dirty="0">
                <a:latin typeface="Microsoft Sans Serif"/>
                <a:cs typeface="Microsoft Sans Serif"/>
              </a:rPr>
              <a:t>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55" dirty="0">
                <a:latin typeface="Microsoft Sans Serif"/>
                <a:cs typeface="Microsoft Sans Serif"/>
              </a:rPr>
              <a:t> </a:t>
            </a:r>
            <a:r>
              <a:rPr sz="1600" spc="20" dirty="0">
                <a:latin typeface="Microsoft Sans Serif"/>
                <a:cs typeface="Microsoft Sans Serif"/>
              </a:rPr>
              <a:t>s</a:t>
            </a:r>
            <a:r>
              <a:rPr sz="1600" spc="30" dirty="0">
                <a:latin typeface="Microsoft Sans Serif"/>
                <a:cs typeface="Microsoft Sans Serif"/>
              </a:rPr>
              <a:t>t</a:t>
            </a:r>
            <a:r>
              <a:rPr sz="1600" spc="10" dirty="0">
                <a:latin typeface="Microsoft Sans Serif"/>
                <a:cs typeface="Microsoft Sans Serif"/>
              </a:rPr>
              <a:t>r</a:t>
            </a:r>
            <a:r>
              <a:rPr sz="1600" spc="15" dirty="0">
                <a:latin typeface="Microsoft Sans Serif"/>
                <a:cs typeface="Microsoft Sans Serif"/>
              </a:rPr>
              <a:t>on</a:t>
            </a:r>
            <a:r>
              <a:rPr sz="1600" spc="-5" dirty="0">
                <a:latin typeface="Microsoft Sans Serif"/>
                <a:cs typeface="Microsoft Sans Serif"/>
              </a:rPr>
              <a:t>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0" dirty="0">
                <a:latin typeface="Microsoft Sans Serif"/>
                <a:cs typeface="Microsoft Sans Serif"/>
              </a:rPr>
              <a:t> </a:t>
            </a:r>
            <a:r>
              <a:rPr sz="1600" b="1" spc="-80" dirty="0">
                <a:latin typeface="Arial"/>
                <a:cs typeface="Arial"/>
              </a:rPr>
              <a:t>pos</a:t>
            </a:r>
            <a:r>
              <a:rPr sz="1600" b="1" spc="-65" dirty="0">
                <a:latin typeface="Arial"/>
                <a:cs typeface="Arial"/>
              </a:rPr>
              <a:t>i</a:t>
            </a:r>
            <a:r>
              <a:rPr sz="1600" b="1" spc="-70" dirty="0">
                <a:latin typeface="Arial"/>
                <a:cs typeface="Arial"/>
              </a:rPr>
              <a:t>t</a:t>
            </a:r>
            <a:r>
              <a:rPr sz="1600" b="1" spc="-55" dirty="0">
                <a:latin typeface="Arial"/>
                <a:cs typeface="Arial"/>
              </a:rPr>
              <a:t>i</a:t>
            </a:r>
            <a:r>
              <a:rPr sz="1600" b="1" spc="-105" dirty="0">
                <a:latin typeface="Arial"/>
                <a:cs typeface="Arial"/>
              </a:rPr>
              <a:t>v</a:t>
            </a:r>
            <a:r>
              <a:rPr sz="1600" b="1" spc="-5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spc="10" dirty="0">
                <a:latin typeface="Microsoft Sans Serif"/>
                <a:cs typeface="Microsoft Sans Serif"/>
              </a:rPr>
              <a:t>c</a:t>
            </a:r>
            <a:r>
              <a:rPr sz="1600" spc="5" dirty="0">
                <a:latin typeface="Microsoft Sans Serif"/>
                <a:cs typeface="Microsoft Sans Serif"/>
              </a:rPr>
              <a:t>o</a:t>
            </a:r>
            <a:r>
              <a:rPr sz="1600" dirty="0">
                <a:latin typeface="Microsoft Sans Serif"/>
                <a:cs typeface="Microsoft Sans Serif"/>
              </a:rPr>
              <a:t>r</a:t>
            </a:r>
            <a:r>
              <a:rPr sz="1600" spc="-5" dirty="0">
                <a:latin typeface="Microsoft Sans Serif"/>
                <a:cs typeface="Microsoft Sans Serif"/>
              </a:rPr>
              <a:t>rel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" dirty="0">
                <a:latin typeface="Microsoft Sans Serif"/>
                <a:cs typeface="Microsoft Sans Serif"/>
              </a:rPr>
              <a:t>ti</a:t>
            </a:r>
            <a:r>
              <a:rPr sz="1600" spc="-5" dirty="0">
                <a:latin typeface="Microsoft Sans Serif"/>
                <a:cs typeface="Microsoft Sans Serif"/>
              </a:rPr>
              <a:t>on  </a:t>
            </a:r>
            <a:r>
              <a:rPr sz="1600" spc="30" dirty="0">
                <a:latin typeface="Microsoft Sans Serif"/>
                <a:cs typeface="Microsoft Sans Serif"/>
              </a:rPr>
              <a:t>bet</a:t>
            </a:r>
            <a:r>
              <a:rPr sz="1600" spc="15" dirty="0">
                <a:latin typeface="Microsoft Sans Serif"/>
                <a:cs typeface="Microsoft Sans Serif"/>
              </a:rPr>
              <a:t>w</a:t>
            </a:r>
            <a:r>
              <a:rPr sz="1600" spc="30" dirty="0">
                <a:latin typeface="Microsoft Sans Serif"/>
                <a:cs typeface="Microsoft Sans Serif"/>
              </a:rPr>
              <a:t>ee</a:t>
            </a:r>
            <a:r>
              <a:rPr sz="1600" spc="-5" dirty="0">
                <a:latin typeface="Microsoft Sans Serif"/>
                <a:cs typeface="Microsoft Sans Serif"/>
              </a:rPr>
              <a:t>n</a:t>
            </a:r>
            <a:r>
              <a:rPr sz="1600" spc="145" dirty="0">
                <a:latin typeface="Microsoft Sans Serif"/>
                <a:cs typeface="Microsoft Sans Serif"/>
              </a:rPr>
              <a:t> </a:t>
            </a:r>
            <a:r>
              <a:rPr sz="1600" spc="30" dirty="0">
                <a:latin typeface="Microsoft Sans Serif"/>
                <a:cs typeface="Microsoft Sans Serif"/>
              </a:rPr>
              <a:t>th</a:t>
            </a:r>
            <a:r>
              <a:rPr sz="1600" spc="-5" dirty="0">
                <a:latin typeface="Microsoft Sans Serif"/>
                <a:cs typeface="Microsoft Sans Serif"/>
              </a:rPr>
              <a:t>e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b="1" spc="-90" dirty="0">
                <a:latin typeface="Arial"/>
                <a:cs typeface="Arial"/>
              </a:rPr>
              <a:t>Re</a:t>
            </a:r>
            <a:r>
              <a:rPr sz="1600" b="1" spc="-125" dirty="0">
                <a:latin typeface="Arial"/>
                <a:cs typeface="Arial"/>
              </a:rPr>
              <a:t>v</a:t>
            </a:r>
            <a:r>
              <a:rPr sz="1600" b="1" spc="-90" dirty="0">
                <a:latin typeface="Arial"/>
                <a:cs typeface="Arial"/>
              </a:rPr>
              <a:t>ie</a:t>
            </a:r>
            <a:r>
              <a:rPr sz="1600" b="1" spc="-50" dirty="0">
                <a:latin typeface="Arial"/>
                <a:cs typeface="Arial"/>
              </a:rPr>
              <a:t>w</a:t>
            </a:r>
            <a:r>
              <a:rPr sz="1600" b="1" spc="-5" dirty="0">
                <a:latin typeface="Arial"/>
                <a:cs typeface="Arial"/>
              </a:rPr>
              <a:t>s</a:t>
            </a:r>
            <a:r>
              <a:rPr sz="1600" b="1" spc="-204" dirty="0">
                <a:latin typeface="Arial"/>
                <a:cs typeface="Arial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an</a:t>
            </a:r>
            <a:r>
              <a:rPr sz="1600" spc="-5" dirty="0">
                <a:latin typeface="Microsoft Sans Serif"/>
                <a:cs typeface="Microsoft Sans Serif"/>
              </a:rPr>
              <a:t>d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b="1" spc="-140" dirty="0">
                <a:latin typeface="Arial"/>
                <a:cs typeface="Arial"/>
              </a:rPr>
              <a:t>I</a:t>
            </a:r>
            <a:r>
              <a:rPr sz="1600" b="1" spc="-145" dirty="0">
                <a:latin typeface="Arial"/>
                <a:cs typeface="Arial"/>
              </a:rPr>
              <a:t>n</a:t>
            </a:r>
            <a:r>
              <a:rPr sz="1600" b="1" spc="-140" dirty="0">
                <a:latin typeface="Arial"/>
                <a:cs typeface="Arial"/>
              </a:rPr>
              <a:t>s</a:t>
            </a:r>
            <a:r>
              <a:rPr sz="1600" b="1" spc="-145" dirty="0">
                <a:latin typeface="Arial"/>
                <a:cs typeface="Arial"/>
              </a:rPr>
              <a:t>t</a:t>
            </a:r>
            <a:r>
              <a:rPr sz="1600" b="1" spc="-140" dirty="0">
                <a:latin typeface="Arial"/>
                <a:cs typeface="Arial"/>
              </a:rPr>
              <a:t>all</a:t>
            </a:r>
            <a:r>
              <a:rPr sz="1600" b="1" spc="-135" dirty="0">
                <a:latin typeface="Arial"/>
                <a:cs typeface="Arial"/>
              </a:rPr>
              <a:t>s</a:t>
            </a:r>
            <a:r>
              <a:rPr sz="1600" spc="-5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146" y="1759678"/>
            <a:ext cx="2540000" cy="6286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5"/>
              </a:spcBef>
              <a:tabLst>
                <a:tab pos="456565" algn="l"/>
                <a:tab pos="1347470" algn="l"/>
                <a:tab pos="2388235" algn="l"/>
              </a:tabLst>
            </a:pPr>
            <a:r>
              <a:rPr sz="1800" dirty="0">
                <a:solidFill>
                  <a:srgbClr val="124F5B"/>
                </a:solidFill>
                <a:latin typeface="Segoe UI Symbol"/>
                <a:cs typeface="Segoe UI Symbol"/>
              </a:rPr>
              <a:t>❏	</a:t>
            </a:r>
            <a:r>
              <a:rPr sz="1600" spc="-10" dirty="0">
                <a:latin typeface="Microsoft Sans Serif"/>
                <a:cs typeface="Microsoft Sans Serif"/>
              </a:rPr>
              <a:t>T</a:t>
            </a:r>
            <a:r>
              <a:rPr sz="1600" spc="-5" dirty="0">
                <a:latin typeface="Microsoft Sans Serif"/>
                <a:cs typeface="Microsoft Sans Serif"/>
              </a:rPr>
              <a:t>he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150" dirty="0">
                <a:latin typeface="Microsoft Sans Serif"/>
                <a:cs typeface="Microsoft Sans Serif"/>
              </a:rPr>
              <a:t>P</a:t>
            </a:r>
            <a:r>
              <a:rPr sz="1600" spc="-70" dirty="0">
                <a:latin typeface="Microsoft Sans Serif"/>
                <a:cs typeface="Microsoft Sans Serif"/>
              </a:rPr>
              <a:t>r</a:t>
            </a:r>
            <a:r>
              <a:rPr sz="1600" spc="20" dirty="0">
                <a:latin typeface="Microsoft Sans Serif"/>
                <a:cs typeface="Microsoft Sans Serif"/>
              </a:rPr>
              <a:t>ic</a:t>
            </a:r>
            <a:r>
              <a:rPr sz="1600" spc="-5" dirty="0">
                <a:latin typeface="Microsoft Sans Serif"/>
                <a:cs typeface="Microsoft Sans Serif"/>
              </a:rPr>
              <a:t>e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45" dirty="0">
                <a:latin typeface="Microsoft Sans Serif"/>
                <a:cs typeface="Microsoft Sans Serif"/>
              </a:rPr>
              <a:t>is</a:t>
            </a:r>
            <a:endParaRPr sz="1600">
              <a:latin typeface="Microsoft Sans Serif"/>
              <a:cs typeface="Microsoft Sans Serif"/>
            </a:endParaRPr>
          </a:p>
          <a:p>
            <a:pPr marL="421640">
              <a:lnSpc>
                <a:spcPct val="100000"/>
              </a:lnSpc>
              <a:spcBef>
                <a:spcPts val="310"/>
              </a:spcBef>
              <a:tabLst>
                <a:tab pos="1487170" algn="l"/>
              </a:tabLst>
            </a:pPr>
            <a:r>
              <a:rPr sz="1600" b="1" spc="-70" dirty="0">
                <a:latin typeface="Arial"/>
                <a:cs typeface="Arial"/>
              </a:rPr>
              <a:t>negatively	</a:t>
            </a:r>
            <a:r>
              <a:rPr sz="1600" spc="-5" dirty="0">
                <a:latin typeface="Microsoft Sans Serif"/>
                <a:cs typeface="Microsoft Sans Serif"/>
              </a:rPr>
              <a:t>correlated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4116" y="1785518"/>
            <a:ext cx="781685" cy="602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46050">
              <a:lnSpc>
                <a:spcPct val="118300"/>
              </a:lnSpc>
              <a:spcBef>
                <a:spcPts val="100"/>
              </a:spcBef>
            </a:pPr>
            <a:r>
              <a:rPr sz="1600" spc="-5" dirty="0">
                <a:latin typeface="Microsoft Sans Serif"/>
                <a:cs typeface="Microsoft Sans Serif"/>
              </a:rPr>
              <a:t>s</a:t>
            </a:r>
            <a:r>
              <a:rPr sz="1600" spc="-15" dirty="0">
                <a:latin typeface="Microsoft Sans Serif"/>
                <a:cs typeface="Microsoft Sans Serif"/>
              </a:rPr>
              <a:t>li</a:t>
            </a:r>
            <a:r>
              <a:rPr sz="1600" spc="-5" dirty="0">
                <a:latin typeface="Microsoft Sans Serif"/>
                <a:cs typeface="Microsoft Sans Serif"/>
              </a:rPr>
              <a:t>ght</a:t>
            </a:r>
            <a:r>
              <a:rPr sz="1600" dirty="0">
                <a:latin typeface="Microsoft Sans Serif"/>
                <a:cs typeface="Microsoft Sans Serif"/>
              </a:rPr>
              <a:t>l</a:t>
            </a:r>
            <a:r>
              <a:rPr sz="1600" spc="-5" dirty="0">
                <a:latin typeface="Microsoft Sans Serif"/>
                <a:cs typeface="Microsoft Sans Serif"/>
              </a:rPr>
              <a:t>y  </a:t>
            </a:r>
            <a:r>
              <a:rPr sz="1600" spc="25" dirty="0">
                <a:latin typeface="Microsoft Sans Serif"/>
                <a:cs typeface="Microsoft Sans Serif"/>
              </a:rPr>
              <a:t>with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400" y="2311900"/>
            <a:ext cx="3501390" cy="7327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795"/>
              </a:spcBef>
              <a:tabLst>
                <a:tab pos="859790" algn="l"/>
              </a:tabLst>
            </a:pPr>
            <a:r>
              <a:rPr sz="1600" spc="25" dirty="0">
                <a:latin typeface="Microsoft Sans Serif"/>
                <a:cs typeface="Microsoft Sans Serif"/>
              </a:rPr>
              <a:t>the	</a:t>
            </a:r>
            <a:r>
              <a:rPr sz="1600" b="1" spc="-55" dirty="0">
                <a:latin typeface="Arial"/>
                <a:cs typeface="Arial"/>
              </a:rPr>
              <a:t>Rating</a:t>
            </a:r>
            <a:r>
              <a:rPr sz="1600" spc="-55" dirty="0">
                <a:latin typeface="Microsoft Sans Serif"/>
                <a:cs typeface="Microsoft Sans Serif"/>
              </a:rPr>
              <a:t>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b="1" spc="-50" dirty="0">
                <a:latin typeface="Arial"/>
                <a:cs typeface="Arial"/>
              </a:rPr>
              <a:t>Reviews</a:t>
            </a:r>
            <a:r>
              <a:rPr sz="1600" spc="-50" dirty="0">
                <a:latin typeface="Microsoft Sans Serif"/>
                <a:cs typeface="Microsoft Sans Serif"/>
              </a:rPr>
              <a:t>,and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Installs.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95"/>
              </a:spcBef>
              <a:tabLst>
                <a:tab pos="447675" algn="l"/>
              </a:tabLst>
            </a:pPr>
            <a:r>
              <a:rPr sz="1800" dirty="0">
                <a:solidFill>
                  <a:srgbClr val="124F5B"/>
                </a:solidFill>
                <a:latin typeface="Segoe UI Symbol"/>
                <a:cs typeface="Segoe UI Symbol"/>
              </a:rPr>
              <a:t>❏	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9478" y="2770758"/>
            <a:ext cx="2913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22325" algn="l"/>
                <a:tab pos="1194435" algn="l"/>
                <a:tab pos="2046605" algn="l"/>
              </a:tabLst>
            </a:pPr>
            <a:r>
              <a:rPr sz="1600" b="1" spc="-50" dirty="0">
                <a:latin typeface="Arial"/>
                <a:cs typeface="Arial"/>
              </a:rPr>
              <a:t>Rating	</a:t>
            </a:r>
            <a:r>
              <a:rPr sz="1600" spc="-25" dirty="0">
                <a:latin typeface="Microsoft Sans Serif"/>
                <a:cs typeface="Microsoft Sans Serif"/>
              </a:rPr>
              <a:t>is	</a:t>
            </a:r>
            <a:r>
              <a:rPr sz="1600" spc="-10" dirty="0">
                <a:latin typeface="Microsoft Sans Serif"/>
                <a:cs typeface="Microsoft Sans Serif"/>
              </a:rPr>
              <a:t>slightly	</a:t>
            </a:r>
            <a:r>
              <a:rPr sz="1600" b="1" spc="-70" dirty="0">
                <a:latin typeface="Arial"/>
                <a:cs typeface="Arial"/>
              </a:rPr>
              <a:t>positively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6114" y="3060318"/>
            <a:ext cx="390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25" dirty="0">
                <a:latin typeface="Microsoft Sans Serif"/>
                <a:cs typeface="Microsoft Sans Serif"/>
              </a:rPr>
              <a:t>w</a:t>
            </a:r>
            <a:r>
              <a:rPr sz="1600" spc="35" dirty="0">
                <a:latin typeface="Microsoft Sans Serif"/>
                <a:cs typeface="Microsoft Sans Serif"/>
              </a:rPr>
              <a:t>i</a:t>
            </a:r>
            <a:r>
              <a:rPr sz="1600" spc="40" dirty="0">
                <a:latin typeface="Microsoft Sans Serif"/>
                <a:cs typeface="Microsoft Sans Serif"/>
              </a:rPr>
              <a:t>t</a:t>
            </a:r>
            <a:r>
              <a:rPr sz="1600" spc="-5" dirty="0">
                <a:latin typeface="Microsoft Sans Serif"/>
                <a:cs typeface="Microsoft Sans Serif"/>
              </a:rPr>
              <a:t>h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9139" y="3060318"/>
            <a:ext cx="1811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673735" algn="l"/>
                <a:tab pos="1441450" algn="l"/>
              </a:tabLst>
            </a:pPr>
            <a:r>
              <a:rPr sz="1600" spc="30" dirty="0">
                <a:latin typeface="Microsoft Sans Serif"/>
                <a:cs typeface="Microsoft Sans Serif"/>
              </a:rPr>
              <a:t>th</a:t>
            </a:r>
            <a:r>
              <a:rPr sz="1600" spc="-5" dirty="0">
                <a:latin typeface="Microsoft Sans Serif"/>
                <a:cs typeface="Microsoft Sans Serif"/>
              </a:rPr>
              <a:t>e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b="1" spc="-125" dirty="0">
                <a:latin typeface="Arial"/>
                <a:cs typeface="Arial"/>
              </a:rPr>
              <a:t>I</a:t>
            </a:r>
            <a:r>
              <a:rPr sz="1600" b="1" spc="-130" dirty="0">
                <a:latin typeface="Arial"/>
                <a:cs typeface="Arial"/>
              </a:rPr>
              <a:t>n</a:t>
            </a:r>
            <a:r>
              <a:rPr sz="1600" b="1" spc="-114" dirty="0">
                <a:latin typeface="Arial"/>
                <a:cs typeface="Arial"/>
              </a:rPr>
              <a:t>s</a:t>
            </a:r>
            <a:r>
              <a:rPr sz="1600" b="1" spc="-130" dirty="0">
                <a:latin typeface="Arial"/>
                <a:cs typeface="Arial"/>
              </a:rPr>
              <a:t>t</a:t>
            </a:r>
            <a:r>
              <a:rPr sz="1600" b="1" spc="-125" dirty="0">
                <a:latin typeface="Arial"/>
                <a:cs typeface="Arial"/>
              </a:rPr>
              <a:t>a</a:t>
            </a:r>
            <a:r>
              <a:rPr sz="1600" b="1" spc="-114" dirty="0">
                <a:latin typeface="Arial"/>
                <a:cs typeface="Arial"/>
              </a:rPr>
              <a:t>l</a:t>
            </a:r>
            <a:r>
              <a:rPr sz="1600" b="1" spc="-12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s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spc="40" dirty="0">
                <a:latin typeface="Microsoft Sans Serif"/>
                <a:cs typeface="Microsoft Sans Serif"/>
              </a:rPr>
              <a:t>and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4600" y="3023133"/>
            <a:ext cx="914400" cy="586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Microsoft Sans Serif"/>
                <a:cs typeface="Microsoft Sans Serif"/>
              </a:rPr>
              <a:t>cor</a:t>
            </a:r>
            <a:r>
              <a:rPr sz="1600" spc="-15" dirty="0">
                <a:latin typeface="Microsoft Sans Serif"/>
                <a:cs typeface="Microsoft Sans Serif"/>
              </a:rPr>
              <a:t>r</a:t>
            </a:r>
            <a:r>
              <a:rPr sz="1600" spc="-10" dirty="0">
                <a:latin typeface="Microsoft Sans Serif"/>
                <a:cs typeface="Microsoft Sans Serif"/>
              </a:rPr>
              <a:t>el</a:t>
            </a:r>
            <a:r>
              <a:rPr sz="1600" spc="-5" dirty="0">
                <a:latin typeface="Microsoft Sans Serif"/>
                <a:cs typeface="Microsoft Sans Serif"/>
              </a:rPr>
              <a:t>ated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sz="1600" b="1" spc="-100" dirty="0">
                <a:latin typeface="Arial"/>
                <a:cs typeface="Arial"/>
              </a:rPr>
              <a:t>Reviews</a:t>
            </a:r>
            <a:r>
              <a:rPr sz="1600" spc="-100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51247" y="1133855"/>
            <a:ext cx="4043172" cy="312877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245363" y="1133855"/>
            <a:ext cx="4175760" cy="3221355"/>
          </a:xfrm>
          <a:custGeom>
            <a:avLst/>
            <a:gdLst/>
            <a:ahLst/>
            <a:cxnLst/>
            <a:rect l="l" t="t" r="r" b="b"/>
            <a:pathLst>
              <a:path w="4175760" h="3221354">
                <a:moveTo>
                  <a:pt x="8102" y="0"/>
                </a:moveTo>
                <a:lnTo>
                  <a:pt x="8102" y="3221304"/>
                </a:lnTo>
              </a:path>
              <a:path w="4175760" h="3221354">
                <a:moveTo>
                  <a:pt x="4167505" y="0"/>
                </a:moveTo>
                <a:lnTo>
                  <a:pt x="4167505" y="3221304"/>
                </a:lnTo>
              </a:path>
              <a:path w="4175760" h="3221354">
                <a:moveTo>
                  <a:pt x="0" y="10922"/>
                </a:moveTo>
                <a:lnTo>
                  <a:pt x="4175633" y="10922"/>
                </a:lnTo>
              </a:path>
              <a:path w="4175760" h="3221354">
                <a:moveTo>
                  <a:pt x="0" y="3210331"/>
                </a:moveTo>
                <a:lnTo>
                  <a:pt x="4175633" y="3210331"/>
                </a:lnTo>
              </a:path>
            </a:pathLst>
          </a:custGeom>
          <a:ln w="1219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1959" y="1065275"/>
            <a:ext cx="4152899" cy="37139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343" y="289686"/>
            <a:ext cx="488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430" dirty="0">
                <a:latin typeface="Arial"/>
                <a:cs typeface="Arial"/>
              </a:rPr>
              <a:t>P</a:t>
            </a:r>
            <a:r>
              <a:rPr sz="2400" u="none" spc="-235" dirty="0">
                <a:latin typeface="Arial"/>
                <a:cs typeface="Arial"/>
              </a:rPr>
              <a:t>er</a:t>
            </a:r>
            <a:r>
              <a:rPr sz="2400" u="none" spc="-270" dirty="0">
                <a:latin typeface="Arial"/>
                <a:cs typeface="Arial"/>
              </a:rPr>
              <a:t>c</a:t>
            </a:r>
            <a:r>
              <a:rPr sz="2400" u="none" spc="-155" dirty="0">
                <a:latin typeface="Arial"/>
                <a:cs typeface="Arial"/>
              </a:rPr>
              <a:t>ent</a:t>
            </a:r>
            <a:r>
              <a:rPr sz="2400" u="none" spc="-120" dirty="0">
                <a:latin typeface="Arial"/>
                <a:cs typeface="Arial"/>
              </a:rPr>
              <a:t>a</a:t>
            </a:r>
            <a:r>
              <a:rPr sz="2400" u="none" spc="-195" dirty="0">
                <a:latin typeface="Arial"/>
                <a:cs typeface="Arial"/>
              </a:rPr>
              <a:t>ge</a:t>
            </a:r>
            <a:r>
              <a:rPr sz="2400" u="none" spc="-40" dirty="0">
                <a:latin typeface="Arial"/>
                <a:cs typeface="Arial"/>
              </a:rPr>
              <a:t> </a:t>
            </a:r>
            <a:r>
              <a:rPr sz="2400" u="none" spc="-125" dirty="0">
                <a:latin typeface="Arial"/>
                <a:cs typeface="Arial"/>
              </a:rPr>
              <a:t>of</a:t>
            </a:r>
            <a:r>
              <a:rPr sz="2400" u="none" spc="140" dirty="0">
                <a:latin typeface="Arial"/>
                <a:cs typeface="Arial"/>
              </a:rPr>
              <a:t> </a:t>
            </a:r>
            <a:r>
              <a:rPr sz="2400" u="none" spc="-455" dirty="0">
                <a:latin typeface="Arial"/>
                <a:cs typeface="Arial"/>
              </a:rPr>
              <a:t>P</a:t>
            </a:r>
            <a:r>
              <a:rPr sz="2400" u="none" spc="-105" dirty="0">
                <a:latin typeface="Arial"/>
                <a:cs typeface="Arial"/>
              </a:rPr>
              <a:t>aid</a:t>
            </a:r>
            <a:r>
              <a:rPr sz="2400" u="none" spc="-30" dirty="0">
                <a:latin typeface="Arial"/>
                <a:cs typeface="Arial"/>
              </a:rPr>
              <a:t> </a:t>
            </a:r>
            <a:r>
              <a:rPr sz="2400" u="none" spc="-195" dirty="0">
                <a:latin typeface="Arial"/>
                <a:cs typeface="Arial"/>
              </a:rPr>
              <a:t>apps</a:t>
            </a:r>
            <a:r>
              <a:rPr sz="2400" u="none" spc="-35" dirty="0">
                <a:latin typeface="Arial"/>
                <a:cs typeface="Arial"/>
              </a:rPr>
              <a:t> </a:t>
            </a:r>
            <a:r>
              <a:rPr sz="2400" u="none" spc="-55" dirty="0">
                <a:latin typeface="Arial"/>
                <a:cs typeface="Arial"/>
              </a:rPr>
              <a:t>v/s</a:t>
            </a:r>
            <a:r>
              <a:rPr sz="2400" u="none" spc="-30" dirty="0">
                <a:latin typeface="Arial"/>
                <a:cs typeface="Arial"/>
              </a:rPr>
              <a:t> </a:t>
            </a:r>
            <a:r>
              <a:rPr sz="2400" u="none" spc="-305" dirty="0">
                <a:latin typeface="Arial"/>
                <a:cs typeface="Arial"/>
              </a:rPr>
              <a:t>F</a:t>
            </a:r>
            <a:r>
              <a:rPr sz="2400" u="none" spc="-145" dirty="0">
                <a:latin typeface="Arial"/>
                <a:cs typeface="Arial"/>
              </a:rPr>
              <a:t>r</a:t>
            </a:r>
            <a:r>
              <a:rPr sz="2400" u="none" spc="-190" dirty="0">
                <a:latin typeface="Arial"/>
                <a:cs typeface="Arial"/>
              </a:rPr>
              <a:t>ee</a:t>
            </a:r>
            <a:r>
              <a:rPr sz="2400" u="none" spc="-40" dirty="0">
                <a:latin typeface="Arial"/>
                <a:cs typeface="Arial"/>
              </a:rPr>
              <a:t> </a:t>
            </a:r>
            <a:r>
              <a:rPr sz="2400" u="none" spc="-195" dirty="0">
                <a:latin typeface="Arial"/>
                <a:cs typeface="Arial"/>
              </a:rPr>
              <a:t>apps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104" y="2432127"/>
            <a:ext cx="3633966" cy="821379"/>
          </a:xfrm>
          <a:prstGeom prst="rect">
            <a:avLst/>
          </a:prstGeom>
          <a:ln w="12192">
            <a:solidFill>
              <a:srgbClr val="CC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81280" marR="94615" algn="just">
              <a:lnSpc>
                <a:spcPct val="100000"/>
              </a:lnSpc>
              <a:spcBef>
                <a:spcPts val="645"/>
              </a:spcBef>
            </a:pPr>
            <a:r>
              <a:rPr sz="1600" spc="-15" dirty="0">
                <a:solidFill>
                  <a:srgbClr val="124F5C"/>
                </a:solidFill>
                <a:latin typeface="Microsoft Sans Serif"/>
                <a:cs typeface="Microsoft Sans Serif"/>
              </a:rPr>
              <a:t>We </a:t>
            </a:r>
            <a:r>
              <a:rPr sz="1600" spc="-10" dirty="0">
                <a:solidFill>
                  <a:srgbClr val="124F5C"/>
                </a:solidFill>
                <a:latin typeface="Microsoft Sans Serif"/>
                <a:cs typeface="Microsoft Sans Serif"/>
              </a:rPr>
              <a:t>Observed </a:t>
            </a:r>
            <a:r>
              <a:rPr sz="1600" spc="-5" dirty="0">
                <a:solidFill>
                  <a:srgbClr val="124F5C"/>
                </a:solidFill>
                <a:latin typeface="Microsoft Sans Serif"/>
                <a:cs typeface="Microsoft Sans Serif"/>
              </a:rPr>
              <a:t>that 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92.20% of </a:t>
            </a:r>
            <a:r>
              <a:rPr sz="16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124F5C"/>
                </a:solidFill>
                <a:latin typeface="Arial"/>
                <a:cs typeface="Arial"/>
              </a:rPr>
              <a:t>Apps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free</a:t>
            </a:r>
            <a:r>
              <a:rPr sz="1600" b="1" spc="434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Microsoft Sans Serif"/>
                <a:cs typeface="Microsoft Sans Serif"/>
              </a:rPr>
              <a:t>and</a:t>
            </a:r>
            <a:r>
              <a:rPr sz="1600" spc="409" dirty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Microsoft Sans Serif"/>
                <a:cs typeface="Microsoft Sans Serif"/>
              </a:rPr>
              <a:t>only </a:t>
            </a:r>
            <a:r>
              <a:rPr sz="1600" spc="-409" dirty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7.80%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124F5C"/>
                </a:solidFill>
                <a:latin typeface="Arial"/>
                <a:cs typeface="Arial"/>
              </a:rPr>
              <a:t>Apps</a:t>
            </a:r>
            <a:r>
              <a:rPr sz="1600" b="1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paid</a:t>
            </a:r>
            <a:r>
              <a:rPr sz="16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Microsoft Sans Serif"/>
                <a:cs typeface="Microsoft Sans Serif"/>
              </a:rPr>
              <a:t>in </a:t>
            </a:r>
            <a:r>
              <a:rPr sz="1600" spc="-409" dirty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Microsoft Sans Serif"/>
                <a:cs typeface="Microsoft Sans Serif"/>
              </a:rPr>
              <a:t>Play</a:t>
            </a:r>
            <a:r>
              <a:rPr sz="1600" spc="-30" dirty="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Microsoft Sans Serif"/>
                <a:cs typeface="Microsoft Sans Serif"/>
              </a:rPr>
              <a:t>store.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6367" y="1286254"/>
            <a:ext cx="5289803" cy="375970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54608" y="126542"/>
            <a:ext cx="3143885" cy="784860"/>
            <a:chOff x="1054608" y="126542"/>
            <a:chExt cx="3143885" cy="7848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608" y="126542"/>
              <a:ext cx="1892553" cy="7846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7968" y="617237"/>
              <a:ext cx="2717164" cy="580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5268" y="126542"/>
              <a:ext cx="1673098" cy="78468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62633" y="218647"/>
            <a:ext cx="27139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b="1" spc="-305" dirty="0"/>
          </a:p>
        </p:txBody>
      </p:sp>
      <p:sp>
        <p:nvSpPr>
          <p:cNvPr id="8" name="object 8"/>
          <p:cNvSpPr txBox="1"/>
          <p:nvPr/>
        </p:nvSpPr>
        <p:spPr>
          <a:xfrm>
            <a:off x="386994" y="1692020"/>
            <a:ext cx="3077210" cy="2343150"/>
          </a:xfrm>
          <a:prstGeom prst="rect">
            <a:avLst/>
          </a:prstGeom>
          <a:ln w="12192">
            <a:solidFill>
              <a:srgbClr val="CC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85725" marR="175260" algn="just">
              <a:lnSpc>
                <a:spcPct val="100000"/>
              </a:lnSpc>
              <a:spcBef>
                <a:spcPts val="260"/>
              </a:spcBef>
            </a:pPr>
            <a:r>
              <a:rPr sz="1400" dirty="0">
                <a:latin typeface="Microsoft Sans Serif"/>
                <a:cs typeface="Microsoft Sans Serif"/>
              </a:rPr>
              <a:t>From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above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plot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we</a:t>
            </a:r>
            <a:r>
              <a:rPr sz="1400" spc="-5" dirty="0">
                <a:latin typeface="Microsoft Sans Serif"/>
                <a:cs typeface="Microsoft Sans Serif"/>
              </a:rPr>
              <a:t> can</a:t>
            </a:r>
            <a:r>
              <a:rPr sz="1400" spc="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see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that</a:t>
            </a:r>
            <a:r>
              <a:rPr sz="1400" spc="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Everyone</a:t>
            </a:r>
            <a:r>
              <a:rPr sz="1400" spc="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category</a:t>
            </a:r>
            <a:r>
              <a:rPr sz="1400" spc="34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having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majority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apps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count.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85725" marR="173990" algn="just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A </a:t>
            </a:r>
            <a:r>
              <a:rPr sz="1400" spc="-5" dirty="0">
                <a:latin typeface="Microsoft Sans Serif"/>
                <a:cs typeface="Microsoft Sans Serif"/>
              </a:rPr>
              <a:t>majority </a:t>
            </a:r>
            <a:r>
              <a:rPr sz="1400" spc="-10" dirty="0">
                <a:latin typeface="Microsoft Sans Serif"/>
                <a:cs typeface="Microsoft Sans Serif"/>
              </a:rPr>
              <a:t>of </a:t>
            </a:r>
            <a:r>
              <a:rPr sz="1400" spc="-5" dirty="0">
                <a:latin typeface="Microsoft Sans Serif"/>
                <a:cs typeface="Microsoft Sans Serif"/>
              </a:rPr>
              <a:t>the </a:t>
            </a:r>
            <a:r>
              <a:rPr sz="1400" spc="-10" dirty="0">
                <a:latin typeface="Microsoft Sans Serif"/>
                <a:cs typeface="Microsoft Sans Serif"/>
              </a:rPr>
              <a:t>apps </a:t>
            </a:r>
            <a:r>
              <a:rPr sz="1400" b="1" spc="-10" dirty="0">
                <a:latin typeface="Arial"/>
                <a:cs typeface="Arial"/>
              </a:rPr>
              <a:t>(81.80%) </a:t>
            </a:r>
            <a:r>
              <a:rPr sz="1400" spc="-5" dirty="0">
                <a:latin typeface="Microsoft Sans Serif"/>
                <a:cs typeface="Microsoft Sans Serif"/>
              </a:rPr>
              <a:t>in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 play store </a:t>
            </a:r>
            <a:r>
              <a:rPr sz="1400" dirty="0">
                <a:latin typeface="Microsoft Sans Serif"/>
                <a:cs typeface="Microsoft Sans Serif"/>
              </a:rPr>
              <a:t>are </a:t>
            </a:r>
            <a:r>
              <a:rPr sz="1400" spc="-5" dirty="0">
                <a:latin typeface="Microsoft Sans Serif"/>
                <a:cs typeface="Microsoft Sans Serif"/>
              </a:rPr>
              <a:t>can be </a:t>
            </a:r>
            <a:r>
              <a:rPr sz="1400" spc="-10" dirty="0">
                <a:latin typeface="Microsoft Sans Serif"/>
                <a:cs typeface="Microsoft Sans Serif"/>
              </a:rPr>
              <a:t>used </a:t>
            </a:r>
            <a:r>
              <a:rPr sz="1400" spc="-5" dirty="0">
                <a:latin typeface="Microsoft Sans Serif"/>
                <a:cs typeface="Microsoft Sans Serif"/>
              </a:rPr>
              <a:t>by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everyone.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The</a:t>
            </a:r>
            <a:r>
              <a:rPr sz="1400" spc="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remaining</a:t>
            </a:r>
            <a:r>
              <a:rPr sz="1400" spc="3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apps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have various age </a:t>
            </a:r>
            <a:r>
              <a:rPr sz="1400" spc="-10" dirty="0">
                <a:latin typeface="Microsoft Sans Serif"/>
                <a:cs typeface="Microsoft Sans Serif"/>
              </a:rPr>
              <a:t>restrictions </a:t>
            </a:r>
            <a:r>
              <a:rPr sz="1400" dirty="0">
                <a:latin typeface="Microsoft Sans Serif"/>
                <a:cs typeface="Microsoft Sans Serif"/>
              </a:rPr>
              <a:t>to </a:t>
            </a:r>
            <a:r>
              <a:rPr sz="1400" spc="-5" dirty="0">
                <a:latin typeface="Microsoft Sans Serif"/>
                <a:cs typeface="Microsoft Sans Serif"/>
              </a:rPr>
              <a:t>use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it.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9121" y="-59121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58951"/>
              <a:ext cx="9144000" cy="438454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759" y="0"/>
              <a:ext cx="7888097" cy="76339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7813" y="57329"/>
            <a:ext cx="744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b="1" spc="-229" dirty="0">
              <a:ea typeface="Calibri Light"/>
              <a:cs typeface="Calibri Ligh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50516" y="390581"/>
            <a:ext cx="7461250" cy="5802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884292" y="2226055"/>
            <a:ext cx="3820795" cy="1637664"/>
          </a:xfrm>
          <a:prstGeom prst="rect">
            <a:avLst/>
          </a:prstGeom>
          <a:ln w="12192">
            <a:solidFill>
              <a:srgbClr val="CC0000"/>
            </a:solidFill>
          </a:ln>
        </p:spPr>
        <p:txBody>
          <a:bodyPr vert="horz" wrap="square" lIns="0" tIns="140335" rIns="0" bIns="0" rtlCol="0">
            <a:spAutoFit/>
          </a:bodyPr>
          <a:lstStyle/>
          <a:p>
            <a:pPr marL="103505" marR="75565">
              <a:lnSpc>
                <a:spcPct val="100000"/>
              </a:lnSpc>
              <a:spcBef>
                <a:spcPts val="1105"/>
              </a:spcBef>
              <a:tabLst>
                <a:tab pos="1132205" algn="l"/>
                <a:tab pos="1304290" algn="l"/>
                <a:tab pos="2144395" algn="l"/>
                <a:tab pos="2563495" algn="l"/>
                <a:tab pos="3315335" algn="l"/>
              </a:tabLst>
            </a:pPr>
            <a:r>
              <a:rPr sz="1600" b="1" spc="-10" dirty="0">
                <a:solidFill>
                  <a:srgbClr val="124F5C"/>
                </a:solidFill>
                <a:latin typeface="Verdana"/>
                <a:cs typeface="Verdana"/>
              </a:rPr>
              <a:t>Family</a:t>
            </a:r>
            <a:r>
              <a:rPr sz="1600" b="1" spc="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b="1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Verdana"/>
                <a:cs typeface="Verdana"/>
              </a:rPr>
              <a:t>Game</a:t>
            </a:r>
            <a:r>
              <a:rPr sz="1600" b="1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apps</a:t>
            </a:r>
            <a:r>
              <a:rPr sz="1600" spc="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have</a:t>
            </a:r>
            <a:r>
              <a:rPr sz="16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hig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ar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et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		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alenc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.  Surprisi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600" b="1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b="1" spc="-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b="1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b="1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600" b="1" spc="-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b="1" spc="-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600" b="1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600" b="1" spc="-5" dirty="0">
                <a:solidFill>
                  <a:srgbClr val="124F5C"/>
                </a:solidFill>
                <a:latin typeface="Verdana"/>
                <a:cs typeface="Verdana"/>
              </a:rPr>
              <a:t>Busin</a:t>
            </a:r>
            <a:r>
              <a:rPr sz="1600" b="1" spc="-10" dirty="0">
                <a:solidFill>
                  <a:srgbClr val="124F5C"/>
                </a:solidFill>
                <a:latin typeface="Verdana"/>
                <a:cs typeface="Verdana"/>
              </a:rPr>
              <a:t>es</a:t>
            </a:r>
            <a:r>
              <a:rPr sz="16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b="1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600" b="1" spc="-5" dirty="0">
                <a:solidFill>
                  <a:srgbClr val="124F5C"/>
                </a:solidFill>
                <a:latin typeface="Verdana"/>
                <a:cs typeface="Verdana"/>
              </a:rPr>
              <a:t>and  </a:t>
            </a:r>
            <a:r>
              <a:rPr sz="1600" b="1" spc="-10" dirty="0">
                <a:solidFill>
                  <a:srgbClr val="124F5C"/>
                </a:solidFill>
                <a:latin typeface="Verdana"/>
                <a:cs typeface="Verdana"/>
              </a:rPr>
              <a:t>Medical</a:t>
            </a:r>
            <a:r>
              <a:rPr sz="1600" b="1" spc="3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apps</a:t>
            </a:r>
            <a:r>
              <a:rPr sz="1600" spc="3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600" spc="3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also</a:t>
            </a:r>
            <a:r>
              <a:rPr sz="1600" spc="3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600" spc="3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3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124F5C"/>
                </a:solidFill>
                <a:latin typeface="Verdana"/>
                <a:cs typeface="Verdana"/>
              </a:rPr>
              <a:t>Top </a:t>
            </a:r>
            <a:r>
              <a:rPr sz="1600" spc="-5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Count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applications.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90015"/>
            <a:ext cx="9144000" cy="42534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40891" y="112737"/>
            <a:ext cx="7689850" cy="675005"/>
            <a:chOff x="1040891" y="112737"/>
            <a:chExt cx="7689850" cy="6750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771" y="533400"/>
              <a:ext cx="7324090" cy="516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891" y="112737"/>
              <a:ext cx="1965833" cy="6749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7668" y="112737"/>
              <a:ext cx="1225105" cy="6749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75303" y="112737"/>
              <a:ext cx="1205293" cy="6749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1603" y="112737"/>
              <a:ext cx="1165669" cy="6749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88280" y="112737"/>
              <a:ext cx="1575689" cy="6749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34912" y="112737"/>
              <a:ext cx="761784" cy="6749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70776" y="112737"/>
              <a:ext cx="1759966" cy="674916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12930" y="256171"/>
            <a:ext cx="73158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b="1" spc="-200" dirty="0"/>
          </a:p>
        </p:txBody>
      </p:sp>
      <p:sp>
        <p:nvSpPr>
          <p:cNvPr id="13" name="object 13"/>
          <p:cNvSpPr txBox="1"/>
          <p:nvPr/>
        </p:nvSpPr>
        <p:spPr>
          <a:xfrm>
            <a:off x="4562221" y="2523489"/>
            <a:ext cx="3585845" cy="1254760"/>
          </a:xfrm>
          <a:prstGeom prst="rect">
            <a:avLst/>
          </a:prstGeom>
          <a:ln w="12192">
            <a:solidFill>
              <a:srgbClr val="CC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65405" marR="120014">
              <a:lnSpc>
                <a:spcPct val="100000"/>
              </a:lnSpc>
              <a:spcBef>
                <a:spcPts val="655"/>
              </a:spcBef>
            </a:pPr>
            <a:r>
              <a:rPr sz="1600" spc="-195" dirty="0">
                <a:solidFill>
                  <a:srgbClr val="683318"/>
                </a:solidFill>
                <a:latin typeface="Microsoft Sans Serif"/>
                <a:cs typeface="Microsoft Sans Serif"/>
              </a:rPr>
              <a:t>Th</a:t>
            </a:r>
            <a:r>
              <a:rPr sz="1600" spc="-185" dirty="0">
                <a:solidFill>
                  <a:srgbClr val="683318"/>
                </a:solidFill>
                <a:latin typeface="Microsoft Sans Serif"/>
                <a:cs typeface="Microsoft Sans Serif"/>
              </a:rPr>
              <a:t>e</a:t>
            </a:r>
            <a:r>
              <a:rPr sz="1600" spc="25" dirty="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683318"/>
                </a:solidFill>
                <a:latin typeface="Microsoft Sans Serif"/>
                <a:cs typeface="Microsoft Sans Serif"/>
              </a:rPr>
              <a:t>Ga</a:t>
            </a:r>
            <a:r>
              <a:rPr sz="1600" spc="-220" dirty="0">
                <a:solidFill>
                  <a:srgbClr val="683318"/>
                </a:solidFill>
                <a:latin typeface="Microsoft Sans Serif"/>
                <a:cs typeface="Microsoft Sans Serif"/>
              </a:rPr>
              <a:t>m</a:t>
            </a:r>
            <a:r>
              <a:rPr sz="1600" spc="-200" dirty="0">
                <a:solidFill>
                  <a:srgbClr val="683318"/>
                </a:solidFill>
                <a:latin typeface="Microsoft Sans Serif"/>
                <a:cs typeface="Microsoft Sans Serif"/>
              </a:rPr>
              <a:t>e</a:t>
            </a:r>
            <a:r>
              <a:rPr sz="1600" spc="-95" dirty="0">
                <a:solidFill>
                  <a:srgbClr val="683318"/>
                </a:solidFill>
                <a:latin typeface="Microsoft Sans Serif"/>
                <a:cs typeface="Microsoft Sans Serif"/>
              </a:rPr>
              <a:t>,</a:t>
            </a:r>
            <a:r>
              <a:rPr sz="1600" spc="5" dirty="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185" dirty="0">
                <a:solidFill>
                  <a:srgbClr val="683318"/>
                </a:solidFill>
                <a:latin typeface="Microsoft Sans Serif"/>
                <a:cs typeface="Microsoft Sans Serif"/>
              </a:rPr>
              <a:t>Com</a:t>
            </a:r>
            <a:r>
              <a:rPr sz="1600" spc="-235" dirty="0">
                <a:solidFill>
                  <a:srgbClr val="683318"/>
                </a:solidFill>
                <a:latin typeface="Microsoft Sans Serif"/>
                <a:cs typeface="Microsoft Sans Serif"/>
              </a:rPr>
              <a:t>m</a:t>
            </a:r>
            <a:r>
              <a:rPr sz="1600" spc="-195" dirty="0">
                <a:solidFill>
                  <a:srgbClr val="683318"/>
                </a:solidFill>
                <a:latin typeface="Microsoft Sans Serif"/>
                <a:cs typeface="Microsoft Sans Serif"/>
              </a:rPr>
              <a:t>u</a:t>
            </a:r>
            <a:r>
              <a:rPr sz="1600" spc="-204" dirty="0">
                <a:solidFill>
                  <a:srgbClr val="683318"/>
                </a:solidFill>
                <a:latin typeface="Microsoft Sans Serif"/>
                <a:cs typeface="Microsoft Sans Serif"/>
              </a:rPr>
              <a:t>n</a:t>
            </a:r>
            <a:r>
              <a:rPr sz="1600" spc="-65" dirty="0">
                <a:solidFill>
                  <a:srgbClr val="683318"/>
                </a:solidFill>
                <a:latin typeface="Microsoft Sans Serif"/>
                <a:cs typeface="Microsoft Sans Serif"/>
              </a:rPr>
              <a:t>ic</a:t>
            </a:r>
            <a:r>
              <a:rPr sz="1600" spc="-105" dirty="0">
                <a:solidFill>
                  <a:srgbClr val="683318"/>
                </a:solidFill>
                <a:latin typeface="Microsoft Sans Serif"/>
                <a:cs typeface="Microsoft Sans Serif"/>
              </a:rPr>
              <a:t>a</a:t>
            </a:r>
            <a:r>
              <a:rPr sz="1600" spc="-80" dirty="0">
                <a:solidFill>
                  <a:srgbClr val="683318"/>
                </a:solidFill>
                <a:latin typeface="Microsoft Sans Serif"/>
                <a:cs typeface="Microsoft Sans Serif"/>
              </a:rPr>
              <a:t>tion</a:t>
            </a:r>
            <a:r>
              <a:rPr sz="1600" spc="40" dirty="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683318"/>
                </a:solidFill>
                <a:latin typeface="Microsoft Sans Serif"/>
                <a:cs typeface="Microsoft Sans Serif"/>
              </a:rPr>
              <a:t>a</a:t>
            </a:r>
            <a:r>
              <a:rPr sz="1600" spc="-100" dirty="0">
                <a:solidFill>
                  <a:srgbClr val="683318"/>
                </a:solidFill>
                <a:latin typeface="Microsoft Sans Serif"/>
                <a:cs typeface="Microsoft Sans Serif"/>
              </a:rPr>
              <a:t>nd</a:t>
            </a:r>
            <a:r>
              <a:rPr sz="1600" spc="35" dirty="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420" dirty="0">
                <a:solidFill>
                  <a:srgbClr val="683318"/>
                </a:solidFill>
                <a:latin typeface="Microsoft Sans Serif"/>
                <a:cs typeface="Microsoft Sans Serif"/>
              </a:rPr>
              <a:t>T</a:t>
            </a:r>
            <a:r>
              <a:rPr sz="1600" spc="-95" dirty="0">
                <a:solidFill>
                  <a:srgbClr val="683318"/>
                </a:solidFill>
                <a:latin typeface="Microsoft Sans Serif"/>
                <a:cs typeface="Microsoft Sans Serif"/>
              </a:rPr>
              <a:t>oo</a:t>
            </a:r>
            <a:r>
              <a:rPr sz="1600" spc="-130" dirty="0">
                <a:solidFill>
                  <a:srgbClr val="683318"/>
                </a:solidFill>
                <a:latin typeface="Microsoft Sans Serif"/>
                <a:cs typeface="Microsoft Sans Serif"/>
              </a:rPr>
              <a:t>ls  </a:t>
            </a:r>
            <a:r>
              <a:rPr sz="1600" spc="-80" dirty="0">
                <a:solidFill>
                  <a:srgbClr val="683318"/>
                </a:solidFill>
                <a:latin typeface="Microsoft Sans Serif"/>
                <a:cs typeface="Microsoft Sans Serif"/>
              </a:rPr>
              <a:t>categories </a:t>
            </a:r>
            <a:r>
              <a:rPr sz="1600" spc="-165" dirty="0">
                <a:solidFill>
                  <a:srgbClr val="683318"/>
                </a:solidFill>
                <a:latin typeface="Microsoft Sans Serif"/>
                <a:cs typeface="Microsoft Sans Serif"/>
              </a:rPr>
              <a:t>has</a:t>
            </a:r>
            <a:r>
              <a:rPr sz="1600" spc="-160" dirty="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105" dirty="0">
                <a:solidFill>
                  <a:srgbClr val="683318"/>
                </a:solidFill>
                <a:latin typeface="Microsoft Sans Serif"/>
                <a:cs typeface="Microsoft Sans Serif"/>
              </a:rPr>
              <a:t>the </a:t>
            </a:r>
            <a:r>
              <a:rPr sz="1600" spc="-114" dirty="0">
                <a:solidFill>
                  <a:srgbClr val="683318"/>
                </a:solidFill>
                <a:latin typeface="Microsoft Sans Serif"/>
                <a:cs typeface="Microsoft Sans Serif"/>
              </a:rPr>
              <a:t>highest</a:t>
            </a:r>
            <a:r>
              <a:rPr sz="1600" spc="-110" dirty="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130" dirty="0">
                <a:solidFill>
                  <a:srgbClr val="683318"/>
                </a:solidFill>
                <a:latin typeface="Microsoft Sans Serif"/>
                <a:cs typeface="Microsoft Sans Serif"/>
              </a:rPr>
              <a:t>number</a:t>
            </a:r>
            <a:r>
              <a:rPr sz="1600" spc="-125" dirty="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683318"/>
                </a:solidFill>
                <a:latin typeface="Microsoft Sans Serif"/>
                <a:cs typeface="Microsoft Sans Serif"/>
              </a:rPr>
              <a:t>of </a:t>
            </a:r>
            <a:r>
              <a:rPr sz="1600" spc="-105" dirty="0">
                <a:solidFill>
                  <a:srgbClr val="683318"/>
                </a:solidFill>
                <a:latin typeface="Microsoft Sans Serif"/>
                <a:cs typeface="Microsoft Sans Serif"/>
              </a:rPr>
              <a:t>insta </a:t>
            </a:r>
            <a:r>
              <a:rPr sz="1600" spc="-409" dirty="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105" dirty="0">
                <a:solidFill>
                  <a:srgbClr val="683318"/>
                </a:solidFill>
                <a:latin typeface="Microsoft Sans Serif"/>
                <a:cs typeface="Microsoft Sans Serif"/>
              </a:rPr>
              <a:t>lls</a:t>
            </a:r>
            <a:r>
              <a:rPr sz="1600" spc="20" dirty="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683318"/>
                </a:solidFill>
                <a:latin typeface="Microsoft Sans Serif"/>
                <a:cs typeface="Microsoft Sans Serif"/>
              </a:rPr>
              <a:t>compared</a:t>
            </a:r>
            <a:r>
              <a:rPr sz="1600" spc="35" dirty="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683318"/>
                </a:solidFill>
                <a:latin typeface="Microsoft Sans Serif"/>
                <a:cs typeface="Microsoft Sans Serif"/>
              </a:rPr>
              <a:t>to</a:t>
            </a:r>
            <a:r>
              <a:rPr sz="1600" spc="5" dirty="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683318"/>
                </a:solidFill>
                <a:latin typeface="Microsoft Sans Serif"/>
                <a:cs typeface="Microsoft Sans Serif"/>
              </a:rPr>
              <a:t>other</a:t>
            </a:r>
            <a:r>
              <a:rPr sz="1600" spc="20" dirty="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683318"/>
                </a:solidFill>
                <a:latin typeface="Microsoft Sans Serif"/>
                <a:cs typeface="Microsoft Sans Serif"/>
              </a:rPr>
              <a:t>categories</a:t>
            </a:r>
            <a:r>
              <a:rPr sz="1600" spc="35" dirty="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683318"/>
                </a:solidFill>
                <a:latin typeface="Microsoft Sans Serif"/>
                <a:cs typeface="Microsoft Sans Serif"/>
              </a:rPr>
              <a:t>of</a:t>
            </a:r>
            <a:r>
              <a:rPr sz="1600" spc="50" dirty="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90" dirty="0">
                <a:solidFill>
                  <a:srgbClr val="683318"/>
                </a:solidFill>
                <a:latin typeface="Microsoft Sans Serif"/>
                <a:cs typeface="Microsoft Sans Serif"/>
              </a:rPr>
              <a:t>apps.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74834" y="-41597"/>
            <a:ext cx="5721350" cy="784860"/>
            <a:chOff x="876300" y="7670"/>
            <a:chExt cx="5721350" cy="7848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300" y="7670"/>
              <a:ext cx="2139442" cy="7846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4995" y="7670"/>
              <a:ext cx="1737233" cy="7846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2879" y="7670"/>
              <a:ext cx="883716" cy="7846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0371" y="7670"/>
              <a:ext cx="1118425" cy="7846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1035" y="7670"/>
              <a:ext cx="1356233" cy="78468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84580" y="96138"/>
            <a:ext cx="5281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b="1" spc="-10" dirty="0">
              <a:ea typeface="Calibri Light"/>
              <a:cs typeface="Calibri Ligh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734566"/>
            <a:ext cx="9144000" cy="4316095"/>
            <a:chOff x="0" y="734566"/>
            <a:chExt cx="9144000" cy="43160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734566"/>
              <a:ext cx="9144000" cy="43159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732" y="851916"/>
              <a:ext cx="4453128" cy="266598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8803" y="1046988"/>
              <a:ext cx="3902964" cy="211531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70678" y="2001392"/>
            <a:ext cx="375983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56260" indent="-457834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1057275" algn="l"/>
                <a:tab pos="2144395" algn="l"/>
                <a:tab pos="2814955" algn="l"/>
              </a:tabLst>
            </a:pPr>
            <a:r>
              <a:rPr sz="1200" dirty="0">
                <a:latin typeface="Segoe UI Symbol"/>
                <a:cs typeface="Segoe UI Symbol"/>
              </a:rPr>
              <a:t>❏	</a:t>
            </a:r>
            <a:r>
              <a:rPr sz="1200" spc="10" dirty="0">
                <a:latin typeface="Microsoft Sans Serif"/>
                <a:cs typeface="Microsoft Sans Serif"/>
              </a:rPr>
              <a:t>T</a:t>
            </a:r>
            <a:r>
              <a:rPr sz="1200" dirty="0">
                <a:latin typeface="Microsoft Sans Serif"/>
                <a:cs typeface="Microsoft Sans Serif"/>
              </a:rPr>
              <a:t>h</a:t>
            </a:r>
            <a:r>
              <a:rPr sz="1200" spc="-5" dirty="0">
                <a:latin typeface="Microsoft Sans Serif"/>
                <a:cs typeface="Microsoft Sans Serif"/>
              </a:rPr>
              <a:t>e</a:t>
            </a:r>
            <a:r>
              <a:rPr sz="1200" dirty="0">
                <a:latin typeface="Microsoft Sans Serif"/>
                <a:cs typeface="Microsoft Sans Serif"/>
              </a:rPr>
              <a:t>	</a:t>
            </a:r>
            <a:r>
              <a:rPr sz="1200" spc="-40" dirty="0">
                <a:latin typeface="Microsoft Sans Serif"/>
                <a:cs typeface="Microsoft Sans Serif"/>
              </a:rPr>
              <a:t>a</a:t>
            </a:r>
            <a:r>
              <a:rPr sz="1200" spc="-135" dirty="0">
                <a:latin typeface="Microsoft Sans Serif"/>
                <a:cs typeface="Microsoft Sans Serif"/>
              </a:rPr>
              <a:t>v</a:t>
            </a:r>
            <a:r>
              <a:rPr sz="1200" spc="-25" dirty="0">
                <a:latin typeface="Microsoft Sans Serif"/>
                <a:cs typeface="Microsoft Sans Serif"/>
              </a:rPr>
              <a:t>e</a:t>
            </a:r>
            <a:r>
              <a:rPr sz="1200" spc="-40" dirty="0">
                <a:latin typeface="Microsoft Sans Serif"/>
                <a:cs typeface="Microsoft Sans Serif"/>
              </a:rPr>
              <a:t>r</a:t>
            </a:r>
            <a:r>
              <a:rPr sz="1200" spc="-25" dirty="0">
                <a:latin typeface="Microsoft Sans Serif"/>
                <a:cs typeface="Microsoft Sans Serif"/>
              </a:rPr>
              <a:t>a</a:t>
            </a:r>
            <a:r>
              <a:rPr sz="1200" spc="45" dirty="0">
                <a:latin typeface="Microsoft Sans Serif"/>
                <a:cs typeface="Microsoft Sans Serif"/>
              </a:rPr>
              <a:t>g</a:t>
            </a:r>
            <a:r>
              <a:rPr sz="1200" spc="-5" dirty="0">
                <a:latin typeface="Microsoft Sans Serif"/>
                <a:cs typeface="Microsoft Sans Serif"/>
              </a:rPr>
              <a:t>e</a:t>
            </a:r>
            <a:r>
              <a:rPr sz="1200" dirty="0">
                <a:latin typeface="Microsoft Sans Serif"/>
                <a:cs typeface="Microsoft Sans Serif"/>
              </a:rPr>
              <a:t>	u</a:t>
            </a:r>
            <a:r>
              <a:rPr sz="1200" spc="-5" dirty="0">
                <a:latin typeface="Microsoft Sans Serif"/>
                <a:cs typeface="Microsoft Sans Serif"/>
              </a:rPr>
              <a:t>s</a:t>
            </a:r>
            <a:r>
              <a:rPr sz="1200" dirty="0">
                <a:latin typeface="Microsoft Sans Serif"/>
                <a:cs typeface="Microsoft Sans Serif"/>
              </a:rPr>
              <a:t>er	</a:t>
            </a:r>
            <a:r>
              <a:rPr sz="1200" spc="-65" dirty="0">
                <a:latin typeface="Microsoft Sans Serif"/>
                <a:cs typeface="Microsoft Sans Serif"/>
              </a:rPr>
              <a:t>r</a:t>
            </a:r>
            <a:r>
              <a:rPr sz="1200" spc="10" dirty="0">
                <a:latin typeface="Microsoft Sans Serif"/>
                <a:cs typeface="Microsoft Sans Serif"/>
              </a:rPr>
              <a:t>at</a:t>
            </a:r>
            <a:r>
              <a:rPr sz="1200" spc="-5" dirty="0">
                <a:latin typeface="Microsoft Sans Serif"/>
                <a:cs typeface="Microsoft Sans Serif"/>
              </a:rPr>
              <a:t>i</a:t>
            </a:r>
            <a:r>
              <a:rPr sz="1200" spc="15" dirty="0">
                <a:latin typeface="Microsoft Sans Serif"/>
                <a:cs typeface="Microsoft Sans Serif"/>
              </a:rPr>
              <a:t>n</a:t>
            </a:r>
            <a:r>
              <a:rPr sz="1200" spc="-5" dirty="0">
                <a:latin typeface="Microsoft Sans Serif"/>
                <a:cs typeface="Microsoft Sans Serif"/>
              </a:rPr>
              <a:t>g  </a:t>
            </a:r>
            <a:r>
              <a:rPr sz="1200" spc="-50" dirty="0">
                <a:latin typeface="Microsoft Sans Serif"/>
                <a:cs typeface="Microsoft Sans Serif"/>
              </a:rPr>
              <a:t>i</a:t>
            </a:r>
            <a:r>
              <a:rPr sz="1200" dirty="0">
                <a:latin typeface="Microsoft Sans Serif"/>
                <a:cs typeface="Microsoft Sans Serif"/>
              </a:rPr>
              <a:t>s </a:t>
            </a:r>
            <a:r>
              <a:rPr sz="1200" spc="-7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d</a:t>
            </a:r>
            <a:r>
              <a:rPr sz="1200" spc="10" dirty="0">
                <a:latin typeface="Microsoft Sans Serif"/>
                <a:cs typeface="Microsoft Sans Serif"/>
              </a:rPr>
              <a:t>ivi</a:t>
            </a:r>
            <a:r>
              <a:rPr sz="1200" spc="20" dirty="0">
                <a:latin typeface="Microsoft Sans Serif"/>
                <a:cs typeface="Microsoft Sans Serif"/>
              </a:rPr>
              <a:t>de</a:t>
            </a:r>
            <a:r>
              <a:rPr sz="1200" spc="-5" dirty="0">
                <a:latin typeface="Microsoft Sans Serif"/>
                <a:cs typeface="Microsoft Sans Serif"/>
              </a:rPr>
              <a:t>d</a:t>
            </a:r>
            <a:r>
              <a:rPr sz="1200" spc="-130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i</a:t>
            </a:r>
            <a:r>
              <a:rPr sz="1200" spc="20" dirty="0">
                <a:latin typeface="Microsoft Sans Serif"/>
                <a:cs typeface="Microsoft Sans Serif"/>
              </a:rPr>
              <a:t>n</a:t>
            </a:r>
            <a:r>
              <a:rPr sz="1200" spc="25" dirty="0">
                <a:latin typeface="Microsoft Sans Serif"/>
                <a:cs typeface="Microsoft Sans Serif"/>
              </a:rPr>
              <a:t>t</a:t>
            </a:r>
            <a:r>
              <a:rPr sz="1200" spc="-5" dirty="0">
                <a:latin typeface="Microsoft Sans Serif"/>
                <a:cs typeface="Microsoft Sans Serif"/>
              </a:rPr>
              <a:t>o</a:t>
            </a:r>
            <a:r>
              <a:rPr sz="1200" spc="-15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4</a:t>
            </a:r>
            <a:r>
              <a:rPr sz="1200" spc="-110" dirty="0">
                <a:latin typeface="Microsoft Sans Serif"/>
                <a:cs typeface="Microsoft Sans Serif"/>
              </a:rPr>
              <a:t> </a:t>
            </a:r>
            <a:r>
              <a:rPr sz="1200" spc="-40" dirty="0">
                <a:latin typeface="Microsoft Sans Serif"/>
                <a:cs typeface="Microsoft Sans Serif"/>
              </a:rPr>
              <a:t>ca</a:t>
            </a:r>
            <a:r>
              <a:rPr sz="1200" spc="-35" dirty="0">
                <a:latin typeface="Microsoft Sans Serif"/>
                <a:cs typeface="Microsoft Sans Serif"/>
              </a:rPr>
              <a:t>t</a:t>
            </a:r>
            <a:r>
              <a:rPr sz="1200" spc="-40" dirty="0">
                <a:latin typeface="Microsoft Sans Serif"/>
                <a:cs typeface="Microsoft Sans Serif"/>
              </a:rPr>
              <a:t>e</a:t>
            </a:r>
            <a:r>
              <a:rPr sz="1200" spc="-50" dirty="0">
                <a:latin typeface="Microsoft Sans Serif"/>
                <a:cs typeface="Microsoft Sans Serif"/>
              </a:rPr>
              <a:t>g</a:t>
            </a:r>
            <a:r>
              <a:rPr sz="1200" spc="-40" dirty="0">
                <a:latin typeface="Microsoft Sans Serif"/>
                <a:cs typeface="Microsoft Sans Serif"/>
              </a:rPr>
              <a:t>or</a:t>
            </a:r>
            <a:r>
              <a:rPr sz="1200" spc="-50" dirty="0">
                <a:latin typeface="Microsoft Sans Serif"/>
                <a:cs typeface="Microsoft Sans Serif"/>
              </a:rPr>
              <a:t>i</a:t>
            </a:r>
            <a:r>
              <a:rPr sz="1200" spc="-40" dirty="0">
                <a:latin typeface="Microsoft Sans Serif"/>
                <a:cs typeface="Microsoft Sans Serif"/>
              </a:rPr>
              <a:t>es</a:t>
            </a:r>
            <a:r>
              <a:rPr sz="1200" dirty="0">
                <a:latin typeface="Microsoft Sans Serif"/>
                <a:cs typeface="Microsoft Sans Serif"/>
              </a:rPr>
              <a:t>:</a:t>
            </a:r>
            <a:endParaRPr sz="1200">
              <a:latin typeface="Microsoft Sans Serif"/>
              <a:cs typeface="Microsoft Sans Serif"/>
            </a:endParaRPr>
          </a:p>
          <a:p>
            <a:pPr marL="457200" indent="-367030">
              <a:lnSpc>
                <a:spcPct val="100000"/>
              </a:lnSpc>
              <a:buChar char="●"/>
              <a:tabLst>
                <a:tab pos="457200" algn="l"/>
                <a:tab pos="457834" algn="l"/>
              </a:tabLst>
            </a:pPr>
            <a:r>
              <a:rPr sz="1200" spc="-45" dirty="0">
                <a:latin typeface="Microsoft Sans Serif"/>
                <a:cs typeface="Microsoft Sans Serif"/>
              </a:rPr>
              <a:t>R</a:t>
            </a:r>
            <a:r>
              <a:rPr sz="1200" spc="-40" dirty="0">
                <a:latin typeface="Microsoft Sans Serif"/>
                <a:cs typeface="Microsoft Sans Serif"/>
              </a:rPr>
              <a:t>a</a:t>
            </a:r>
            <a:r>
              <a:rPr sz="1200" spc="-35" dirty="0">
                <a:latin typeface="Microsoft Sans Serif"/>
                <a:cs typeface="Microsoft Sans Serif"/>
              </a:rPr>
              <a:t>t</a:t>
            </a:r>
            <a:r>
              <a:rPr sz="1200" spc="-50" dirty="0">
                <a:latin typeface="Microsoft Sans Serif"/>
                <a:cs typeface="Microsoft Sans Serif"/>
              </a:rPr>
              <a:t>i</a:t>
            </a:r>
            <a:r>
              <a:rPr sz="1200" spc="-40" dirty="0">
                <a:latin typeface="Microsoft Sans Serif"/>
                <a:cs typeface="Microsoft Sans Serif"/>
              </a:rPr>
              <a:t>n</a:t>
            </a:r>
            <a:r>
              <a:rPr sz="1200" spc="-50" dirty="0">
                <a:latin typeface="Microsoft Sans Serif"/>
                <a:cs typeface="Microsoft Sans Serif"/>
              </a:rPr>
              <a:t>g</a:t>
            </a:r>
            <a:r>
              <a:rPr sz="1200" dirty="0">
                <a:latin typeface="Microsoft Sans Serif"/>
                <a:cs typeface="Microsoft Sans Serif"/>
              </a:rPr>
              <a:t>:</a:t>
            </a:r>
            <a:r>
              <a:rPr sz="1200" spc="-200" dirty="0">
                <a:latin typeface="Microsoft Sans Serif"/>
                <a:cs typeface="Microsoft Sans Serif"/>
              </a:rPr>
              <a:t> </a:t>
            </a:r>
            <a:r>
              <a:rPr sz="1200" spc="-65" dirty="0">
                <a:latin typeface="Microsoft Sans Serif"/>
                <a:cs typeface="Microsoft Sans Serif"/>
              </a:rPr>
              <a:t>4-</a:t>
            </a:r>
            <a:r>
              <a:rPr sz="1200" spc="80" dirty="0">
                <a:latin typeface="Microsoft Sans Serif"/>
                <a:cs typeface="Microsoft Sans Serif"/>
              </a:rPr>
              <a:t>5</a:t>
            </a:r>
            <a:r>
              <a:rPr sz="1200" spc="5" dirty="0">
                <a:latin typeface="Cambria Math"/>
                <a:cs typeface="Cambria Math"/>
              </a:rPr>
              <a:t>⇒</a:t>
            </a:r>
            <a:r>
              <a:rPr sz="1200" spc="-135" dirty="0">
                <a:latin typeface="Microsoft Sans Serif"/>
                <a:cs typeface="Microsoft Sans Serif"/>
              </a:rPr>
              <a:t>T</a:t>
            </a:r>
            <a:r>
              <a:rPr sz="1200" spc="-15" dirty="0">
                <a:latin typeface="Microsoft Sans Serif"/>
                <a:cs typeface="Microsoft Sans Serif"/>
              </a:rPr>
              <a:t>o</a:t>
            </a:r>
            <a:r>
              <a:rPr sz="1200" spc="-5" dirty="0">
                <a:latin typeface="Microsoft Sans Serif"/>
                <a:cs typeface="Microsoft Sans Serif"/>
              </a:rPr>
              <a:t>p</a:t>
            </a:r>
            <a:r>
              <a:rPr sz="1200" spc="-210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R</a:t>
            </a:r>
            <a:r>
              <a:rPr sz="1200" spc="20" dirty="0">
                <a:latin typeface="Microsoft Sans Serif"/>
                <a:cs typeface="Microsoft Sans Serif"/>
              </a:rPr>
              <a:t>a</a:t>
            </a:r>
            <a:r>
              <a:rPr sz="1200" spc="25" dirty="0">
                <a:latin typeface="Microsoft Sans Serif"/>
                <a:cs typeface="Microsoft Sans Serif"/>
              </a:rPr>
              <a:t>t</a:t>
            </a:r>
            <a:r>
              <a:rPr sz="1200" spc="20" dirty="0">
                <a:latin typeface="Microsoft Sans Serif"/>
                <a:cs typeface="Microsoft Sans Serif"/>
              </a:rPr>
              <a:t>e</a:t>
            </a:r>
            <a:r>
              <a:rPr sz="1200" spc="-5" dirty="0">
                <a:latin typeface="Microsoft Sans Serif"/>
                <a:cs typeface="Microsoft Sans Serif"/>
              </a:rPr>
              <a:t>d</a:t>
            </a:r>
            <a:endParaRPr sz="1200">
              <a:latin typeface="Microsoft Sans Serif"/>
              <a:cs typeface="Microsoft Sans Serif"/>
            </a:endParaRPr>
          </a:p>
          <a:p>
            <a:pPr marL="457200" indent="-367030">
              <a:lnSpc>
                <a:spcPct val="100000"/>
              </a:lnSpc>
              <a:buChar char="●"/>
              <a:tabLst>
                <a:tab pos="457200" algn="l"/>
                <a:tab pos="457834" algn="l"/>
              </a:tabLst>
            </a:pPr>
            <a:r>
              <a:rPr sz="1200" spc="-40" dirty="0">
                <a:latin typeface="Microsoft Sans Serif"/>
                <a:cs typeface="Microsoft Sans Serif"/>
              </a:rPr>
              <a:t>R</a:t>
            </a:r>
            <a:r>
              <a:rPr sz="1200" spc="-35" dirty="0">
                <a:latin typeface="Microsoft Sans Serif"/>
                <a:cs typeface="Microsoft Sans Serif"/>
              </a:rPr>
              <a:t>at</a:t>
            </a:r>
            <a:r>
              <a:rPr sz="1200" spc="-50" dirty="0">
                <a:latin typeface="Microsoft Sans Serif"/>
                <a:cs typeface="Microsoft Sans Serif"/>
              </a:rPr>
              <a:t>i</a:t>
            </a:r>
            <a:r>
              <a:rPr sz="1200" spc="-35" dirty="0">
                <a:latin typeface="Microsoft Sans Serif"/>
                <a:cs typeface="Microsoft Sans Serif"/>
              </a:rPr>
              <a:t>n</a:t>
            </a:r>
            <a:r>
              <a:rPr sz="1200" spc="-45" dirty="0">
                <a:latin typeface="Microsoft Sans Serif"/>
                <a:cs typeface="Microsoft Sans Serif"/>
              </a:rPr>
              <a:t>g</a:t>
            </a:r>
            <a:r>
              <a:rPr sz="1200" dirty="0">
                <a:latin typeface="Microsoft Sans Serif"/>
                <a:cs typeface="Microsoft Sans Serif"/>
              </a:rPr>
              <a:t>:</a:t>
            </a:r>
            <a:r>
              <a:rPr sz="1200" spc="-200" dirty="0">
                <a:latin typeface="Microsoft Sans Serif"/>
                <a:cs typeface="Microsoft Sans Serif"/>
              </a:rPr>
              <a:t> </a:t>
            </a:r>
            <a:r>
              <a:rPr sz="1200" spc="-70" dirty="0">
                <a:latin typeface="Microsoft Sans Serif"/>
                <a:cs typeface="Microsoft Sans Serif"/>
              </a:rPr>
              <a:t>3</a:t>
            </a:r>
            <a:r>
              <a:rPr sz="1200" spc="-80" dirty="0">
                <a:latin typeface="Microsoft Sans Serif"/>
                <a:cs typeface="Microsoft Sans Serif"/>
              </a:rPr>
              <a:t>-</a:t>
            </a:r>
            <a:r>
              <a:rPr sz="1200" spc="85" dirty="0">
                <a:latin typeface="Microsoft Sans Serif"/>
                <a:cs typeface="Microsoft Sans Serif"/>
              </a:rPr>
              <a:t>4</a:t>
            </a:r>
            <a:r>
              <a:rPr sz="1200" dirty="0">
                <a:latin typeface="Cambria Math"/>
                <a:cs typeface="Cambria Math"/>
              </a:rPr>
              <a:t>⇒</a:t>
            </a:r>
            <a:r>
              <a:rPr sz="1200" spc="10" dirty="0">
                <a:latin typeface="Microsoft Sans Serif"/>
                <a:cs typeface="Microsoft Sans Serif"/>
              </a:rPr>
              <a:t>Abo</a:t>
            </a:r>
            <a:r>
              <a:rPr sz="1200" dirty="0">
                <a:latin typeface="Microsoft Sans Serif"/>
                <a:cs typeface="Microsoft Sans Serif"/>
              </a:rPr>
              <a:t>v</a:t>
            </a:r>
            <a:r>
              <a:rPr sz="1200" spc="85" dirty="0">
                <a:latin typeface="Microsoft Sans Serif"/>
                <a:cs typeface="Microsoft Sans Serif"/>
              </a:rPr>
              <a:t>e</a:t>
            </a:r>
            <a:r>
              <a:rPr sz="1200" spc="-35" dirty="0">
                <a:latin typeface="Microsoft Sans Serif"/>
                <a:cs typeface="Microsoft Sans Serif"/>
              </a:rPr>
              <a:t>A</a:t>
            </a:r>
            <a:r>
              <a:rPr sz="1200" spc="-30" dirty="0">
                <a:latin typeface="Microsoft Sans Serif"/>
                <a:cs typeface="Microsoft Sans Serif"/>
              </a:rPr>
              <a:t>v</a:t>
            </a:r>
            <a:r>
              <a:rPr sz="1200" spc="-10" dirty="0">
                <a:latin typeface="Microsoft Sans Serif"/>
                <a:cs typeface="Microsoft Sans Serif"/>
              </a:rPr>
              <a:t>e</a:t>
            </a:r>
            <a:r>
              <a:rPr sz="1200" spc="-20" dirty="0">
                <a:latin typeface="Microsoft Sans Serif"/>
                <a:cs typeface="Microsoft Sans Serif"/>
              </a:rPr>
              <a:t>r</a:t>
            </a:r>
            <a:r>
              <a:rPr sz="1200" spc="-10" dirty="0">
                <a:latin typeface="Microsoft Sans Serif"/>
                <a:cs typeface="Microsoft Sans Serif"/>
              </a:rPr>
              <a:t>a</a:t>
            </a:r>
            <a:r>
              <a:rPr sz="1200" spc="-25" dirty="0">
                <a:latin typeface="Microsoft Sans Serif"/>
                <a:cs typeface="Microsoft Sans Serif"/>
              </a:rPr>
              <a:t>g</a:t>
            </a:r>
            <a:r>
              <a:rPr sz="1200" dirty="0">
                <a:latin typeface="Microsoft Sans Serif"/>
                <a:cs typeface="Microsoft Sans Serif"/>
              </a:rPr>
              <a:t>e</a:t>
            </a:r>
            <a:endParaRPr sz="1200">
              <a:latin typeface="Microsoft Sans Serif"/>
              <a:cs typeface="Microsoft Sans Serif"/>
            </a:endParaRPr>
          </a:p>
          <a:p>
            <a:pPr marL="457200" indent="-367030">
              <a:lnSpc>
                <a:spcPct val="100000"/>
              </a:lnSpc>
              <a:buChar char="●"/>
              <a:tabLst>
                <a:tab pos="457200" algn="l"/>
                <a:tab pos="457834" algn="l"/>
              </a:tabLst>
            </a:pPr>
            <a:r>
              <a:rPr sz="1200" spc="-45" dirty="0">
                <a:latin typeface="Microsoft Sans Serif"/>
                <a:cs typeface="Microsoft Sans Serif"/>
              </a:rPr>
              <a:t>R</a:t>
            </a:r>
            <a:r>
              <a:rPr sz="1200" spc="-40" dirty="0">
                <a:latin typeface="Microsoft Sans Serif"/>
                <a:cs typeface="Microsoft Sans Serif"/>
              </a:rPr>
              <a:t>a</a:t>
            </a:r>
            <a:r>
              <a:rPr sz="1200" spc="-35" dirty="0">
                <a:latin typeface="Microsoft Sans Serif"/>
                <a:cs typeface="Microsoft Sans Serif"/>
              </a:rPr>
              <a:t>t</a:t>
            </a:r>
            <a:r>
              <a:rPr sz="1200" spc="-50" dirty="0">
                <a:latin typeface="Microsoft Sans Serif"/>
                <a:cs typeface="Microsoft Sans Serif"/>
              </a:rPr>
              <a:t>i</a:t>
            </a:r>
            <a:r>
              <a:rPr sz="1200" spc="-40" dirty="0">
                <a:latin typeface="Microsoft Sans Serif"/>
                <a:cs typeface="Microsoft Sans Serif"/>
              </a:rPr>
              <a:t>n</a:t>
            </a:r>
            <a:r>
              <a:rPr sz="1200" spc="-50" dirty="0">
                <a:latin typeface="Microsoft Sans Serif"/>
                <a:cs typeface="Microsoft Sans Serif"/>
              </a:rPr>
              <a:t>g</a:t>
            </a:r>
            <a:r>
              <a:rPr sz="1200" dirty="0">
                <a:latin typeface="Microsoft Sans Serif"/>
                <a:cs typeface="Microsoft Sans Serif"/>
              </a:rPr>
              <a:t>:</a:t>
            </a:r>
            <a:r>
              <a:rPr sz="1200" spc="-65" dirty="0">
                <a:latin typeface="Microsoft Sans Serif"/>
                <a:cs typeface="Microsoft Sans Serif"/>
              </a:rPr>
              <a:t> </a:t>
            </a:r>
            <a:r>
              <a:rPr sz="1200" spc="-145" dirty="0">
                <a:latin typeface="Microsoft Sans Serif"/>
                <a:cs typeface="Microsoft Sans Serif"/>
              </a:rPr>
              <a:t>2</a:t>
            </a:r>
            <a:r>
              <a:rPr sz="1200" spc="-150" dirty="0">
                <a:latin typeface="Microsoft Sans Serif"/>
                <a:cs typeface="Microsoft Sans Serif"/>
              </a:rPr>
              <a:t>-</a:t>
            </a:r>
            <a:r>
              <a:rPr sz="1200" spc="35" dirty="0">
                <a:latin typeface="Microsoft Sans Serif"/>
                <a:cs typeface="Microsoft Sans Serif"/>
              </a:rPr>
              <a:t>3</a:t>
            </a:r>
            <a:r>
              <a:rPr sz="1200" spc="5" dirty="0">
                <a:latin typeface="Cambria Math"/>
                <a:cs typeface="Cambria Math"/>
              </a:rPr>
              <a:t>⇒</a:t>
            </a:r>
            <a:r>
              <a:rPr sz="1200" spc="-35" dirty="0">
                <a:latin typeface="Microsoft Sans Serif"/>
                <a:cs typeface="Microsoft Sans Serif"/>
              </a:rPr>
              <a:t>A</a:t>
            </a:r>
            <a:r>
              <a:rPr sz="1200" spc="-25" dirty="0">
                <a:latin typeface="Microsoft Sans Serif"/>
                <a:cs typeface="Microsoft Sans Serif"/>
              </a:rPr>
              <a:t>v</a:t>
            </a:r>
            <a:r>
              <a:rPr sz="1200" spc="-15" dirty="0">
                <a:latin typeface="Microsoft Sans Serif"/>
                <a:cs typeface="Microsoft Sans Serif"/>
              </a:rPr>
              <a:t>e</a:t>
            </a:r>
            <a:r>
              <a:rPr sz="1200" spc="-20" dirty="0">
                <a:latin typeface="Microsoft Sans Serif"/>
                <a:cs typeface="Microsoft Sans Serif"/>
              </a:rPr>
              <a:t>r</a:t>
            </a:r>
            <a:r>
              <a:rPr sz="1200" spc="-15" dirty="0">
                <a:latin typeface="Microsoft Sans Serif"/>
                <a:cs typeface="Microsoft Sans Serif"/>
              </a:rPr>
              <a:t>a</a:t>
            </a:r>
            <a:r>
              <a:rPr sz="1200" spc="-25" dirty="0">
                <a:latin typeface="Microsoft Sans Serif"/>
                <a:cs typeface="Microsoft Sans Serif"/>
              </a:rPr>
              <a:t>g</a:t>
            </a:r>
            <a:r>
              <a:rPr sz="1200" spc="-5" dirty="0">
                <a:latin typeface="Microsoft Sans Serif"/>
                <a:cs typeface="Microsoft Sans Serif"/>
              </a:rPr>
              <a:t>e</a:t>
            </a:r>
            <a:endParaRPr sz="1200">
              <a:latin typeface="Microsoft Sans Serif"/>
              <a:cs typeface="Microsoft Sans Serif"/>
            </a:endParaRPr>
          </a:p>
          <a:p>
            <a:pPr marL="457200" indent="-367030">
              <a:lnSpc>
                <a:spcPct val="100000"/>
              </a:lnSpc>
              <a:buChar char="●"/>
              <a:tabLst>
                <a:tab pos="457200" algn="l"/>
                <a:tab pos="457834" algn="l"/>
              </a:tabLst>
            </a:pPr>
            <a:r>
              <a:rPr sz="1200" spc="-45" dirty="0">
                <a:latin typeface="Microsoft Sans Serif"/>
                <a:cs typeface="Microsoft Sans Serif"/>
              </a:rPr>
              <a:t>R</a:t>
            </a:r>
            <a:r>
              <a:rPr sz="1200" spc="-40" dirty="0">
                <a:latin typeface="Microsoft Sans Serif"/>
                <a:cs typeface="Microsoft Sans Serif"/>
              </a:rPr>
              <a:t>a</a:t>
            </a:r>
            <a:r>
              <a:rPr sz="1200" spc="-35" dirty="0">
                <a:latin typeface="Microsoft Sans Serif"/>
                <a:cs typeface="Microsoft Sans Serif"/>
              </a:rPr>
              <a:t>t</a:t>
            </a:r>
            <a:r>
              <a:rPr sz="1200" spc="-50" dirty="0">
                <a:latin typeface="Microsoft Sans Serif"/>
                <a:cs typeface="Microsoft Sans Serif"/>
              </a:rPr>
              <a:t>i</a:t>
            </a:r>
            <a:r>
              <a:rPr sz="1200" spc="-40" dirty="0">
                <a:latin typeface="Microsoft Sans Serif"/>
                <a:cs typeface="Microsoft Sans Serif"/>
              </a:rPr>
              <a:t>n</a:t>
            </a:r>
            <a:r>
              <a:rPr sz="1200" spc="-50" dirty="0">
                <a:latin typeface="Microsoft Sans Serif"/>
                <a:cs typeface="Microsoft Sans Serif"/>
              </a:rPr>
              <a:t>g</a:t>
            </a:r>
            <a:r>
              <a:rPr sz="1200" dirty="0">
                <a:latin typeface="Microsoft Sans Serif"/>
                <a:cs typeface="Microsoft Sans Serif"/>
              </a:rPr>
              <a:t>:</a:t>
            </a:r>
            <a:r>
              <a:rPr sz="1200" spc="-65" dirty="0">
                <a:latin typeface="Microsoft Sans Serif"/>
                <a:cs typeface="Microsoft Sans Serif"/>
              </a:rPr>
              <a:t> </a:t>
            </a:r>
            <a:r>
              <a:rPr sz="1200" spc="-265" dirty="0">
                <a:latin typeface="Microsoft Sans Serif"/>
                <a:cs typeface="Microsoft Sans Serif"/>
              </a:rPr>
              <a:t>1</a:t>
            </a:r>
            <a:r>
              <a:rPr sz="1200" spc="-270" dirty="0">
                <a:latin typeface="Microsoft Sans Serif"/>
                <a:cs typeface="Microsoft Sans Serif"/>
              </a:rPr>
              <a:t>-</a:t>
            </a:r>
            <a:r>
              <a:rPr sz="1200" spc="-185" dirty="0">
                <a:latin typeface="Microsoft Sans Serif"/>
                <a:cs typeface="Microsoft Sans Serif"/>
              </a:rPr>
              <a:t>2</a:t>
            </a:r>
            <a:r>
              <a:rPr sz="1200" spc="5" dirty="0">
                <a:latin typeface="Cambria Math"/>
                <a:cs typeface="Cambria Math"/>
              </a:rPr>
              <a:t>⇒</a:t>
            </a:r>
            <a:r>
              <a:rPr sz="1200" spc="50" dirty="0">
                <a:latin typeface="Microsoft Sans Serif"/>
                <a:cs typeface="Microsoft Sans Serif"/>
              </a:rPr>
              <a:t>B</a:t>
            </a:r>
            <a:r>
              <a:rPr sz="1200" spc="45" dirty="0">
                <a:latin typeface="Microsoft Sans Serif"/>
                <a:cs typeface="Microsoft Sans Serif"/>
              </a:rPr>
              <a:t>e</a:t>
            </a:r>
            <a:r>
              <a:rPr sz="1200" spc="30" dirty="0">
                <a:latin typeface="Microsoft Sans Serif"/>
                <a:cs typeface="Microsoft Sans Serif"/>
              </a:rPr>
              <a:t>lo</a:t>
            </a:r>
            <a:r>
              <a:rPr sz="1200" spc="-5" dirty="0">
                <a:latin typeface="Microsoft Sans Serif"/>
                <a:cs typeface="Microsoft Sans Serif"/>
              </a:rPr>
              <a:t>w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35" dirty="0">
                <a:latin typeface="Microsoft Sans Serif"/>
                <a:cs typeface="Microsoft Sans Serif"/>
              </a:rPr>
              <a:t>A</a:t>
            </a:r>
            <a:r>
              <a:rPr sz="1200" spc="-25" dirty="0">
                <a:latin typeface="Microsoft Sans Serif"/>
                <a:cs typeface="Microsoft Sans Serif"/>
              </a:rPr>
              <a:t>v</a:t>
            </a:r>
            <a:r>
              <a:rPr sz="1200" spc="-15" dirty="0">
                <a:latin typeface="Microsoft Sans Serif"/>
                <a:cs typeface="Microsoft Sans Serif"/>
              </a:rPr>
              <a:t>e</a:t>
            </a:r>
            <a:r>
              <a:rPr sz="1200" spc="-20" dirty="0">
                <a:latin typeface="Microsoft Sans Serif"/>
                <a:cs typeface="Microsoft Sans Serif"/>
              </a:rPr>
              <a:t>r</a:t>
            </a:r>
            <a:r>
              <a:rPr sz="1200" spc="-15" dirty="0">
                <a:latin typeface="Microsoft Sans Serif"/>
                <a:cs typeface="Microsoft Sans Serif"/>
              </a:rPr>
              <a:t>a</a:t>
            </a:r>
            <a:r>
              <a:rPr sz="1200" spc="-25" dirty="0">
                <a:latin typeface="Microsoft Sans Serif"/>
                <a:cs typeface="Microsoft Sans Serif"/>
              </a:rPr>
              <a:t>g</a:t>
            </a:r>
            <a:r>
              <a:rPr sz="1200" spc="-5" dirty="0">
                <a:latin typeface="Microsoft Sans Serif"/>
                <a:cs typeface="Microsoft Sans Serif"/>
              </a:rPr>
              <a:t>e</a:t>
            </a:r>
            <a:endParaRPr sz="1200">
              <a:latin typeface="Microsoft Sans Serif"/>
              <a:cs typeface="Microsoft Sans Serif"/>
            </a:endParaRPr>
          </a:p>
          <a:p>
            <a:pPr marL="457200" marR="5080" indent="-457834" algn="just">
              <a:lnSpc>
                <a:spcPct val="100000"/>
              </a:lnSpc>
            </a:pPr>
            <a:r>
              <a:rPr sz="1200" dirty="0">
                <a:latin typeface="Segoe UI Symbol"/>
                <a:cs typeface="Segoe UI Symbol"/>
              </a:rPr>
              <a:t>❏    </a:t>
            </a:r>
            <a:r>
              <a:rPr sz="1200" spc="5" dirty="0">
                <a:latin typeface="Segoe UI Symbol"/>
                <a:cs typeface="Segoe UI Symbol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 </a:t>
            </a:r>
            <a:r>
              <a:rPr sz="1200" spc="-20" dirty="0">
                <a:latin typeface="Microsoft Sans Serif"/>
                <a:cs typeface="Microsoft Sans Serif"/>
              </a:rPr>
              <a:t>majority </a:t>
            </a:r>
            <a:r>
              <a:rPr sz="1200" dirty="0">
                <a:latin typeface="Microsoft Sans Serif"/>
                <a:cs typeface="Microsoft Sans Serif"/>
              </a:rPr>
              <a:t>of </a:t>
            </a:r>
            <a:r>
              <a:rPr sz="1200" spc="15" dirty="0">
                <a:latin typeface="Microsoft Sans Serif"/>
                <a:cs typeface="Microsoft Sans Serif"/>
              </a:rPr>
              <a:t>the apps </a:t>
            </a:r>
            <a:r>
              <a:rPr sz="1200" spc="5" dirty="0">
                <a:latin typeface="Microsoft Sans Serif"/>
                <a:cs typeface="Microsoft Sans Serif"/>
              </a:rPr>
              <a:t>in  </a:t>
            </a:r>
            <a:r>
              <a:rPr sz="1200" spc="15" dirty="0">
                <a:latin typeface="Microsoft Sans Serif"/>
                <a:cs typeface="Microsoft Sans Serif"/>
              </a:rPr>
              <a:t>the </a:t>
            </a:r>
            <a:r>
              <a:rPr sz="1200" spc="5" dirty="0">
                <a:latin typeface="Microsoft Sans Serif"/>
                <a:cs typeface="Microsoft Sans Serif"/>
              </a:rPr>
              <a:t>Play </a:t>
            </a:r>
            <a:r>
              <a:rPr sz="1200" spc="-30" dirty="0">
                <a:latin typeface="Microsoft Sans Serif"/>
                <a:cs typeface="Microsoft Sans Serif"/>
              </a:rPr>
              <a:t>Store </a:t>
            </a:r>
            <a:r>
              <a:rPr sz="1200" spc="-190" dirty="0">
                <a:latin typeface="Microsoft Sans Serif"/>
                <a:cs typeface="Microsoft Sans Serif"/>
              </a:rPr>
              <a:t>(~80%) </a:t>
            </a:r>
            <a:r>
              <a:rPr sz="1200" spc="-185" dirty="0">
                <a:latin typeface="Microsoft Sans Serif"/>
                <a:cs typeface="Microsoft Sans Serif"/>
              </a:rPr>
              <a:t> </a:t>
            </a:r>
            <a:r>
              <a:rPr sz="1200" spc="-30" dirty="0">
                <a:latin typeface="Microsoft Sans Serif"/>
                <a:cs typeface="Microsoft Sans Serif"/>
              </a:rPr>
              <a:t>are</a:t>
            </a:r>
            <a:r>
              <a:rPr sz="1200" spc="-4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top</a:t>
            </a:r>
            <a:r>
              <a:rPr sz="1200" spc="130" dirty="0">
                <a:latin typeface="Microsoft Sans Serif"/>
                <a:cs typeface="Microsoft Sans Serif"/>
              </a:rPr>
              <a:t> </a:t>
            </a:r>
            <a:r>
              <a:rPr sz="1200" spc="-40" dirty="0">
                <a:latin typeface="Microsoft Sans Serif"/>
                <a:cs typeface="Microsoft Sans Serif"/>
              </a:rPr>
              <a:t>rated.</a:t>
            </a:r>
            <a:endParaRPr sz="1200">
              <a:latin typeface="Microsoft Sans Serif"/>
              <a:cs typeface="Microsoft Sans Serif"/>
            </a:endParaRPr>
          </a:p>
          <a:p>
            <a:pPr marL="457200" marR="30480" indent="-457834" algn="just">
              <a:lnSpc>
                <a:spcPct val="100000"/>
              </a:lnSpc>
            </a:pPr>
            <a:r>
              <a:rPr sz="1200" dirty="0">
                <a:latin typeface="Segoe UI Symbol"/>
                <a:cs typeface="Segoe UI Symbol"/>
              </a:rPr>
              <a:t>❏  </a:t>
            </a:r>
            <a:r>
              <a:rPr sz="1200" spc="5" dirty="0">
                <a:latin typeface="Segoe UI Symbol"/>
                <a:cs typeface="Segoe UI Symbol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This </a:t>
            </a:r>
            <a:r>
              <a:rPr sz="1200" spc="15" dirty="0">
                <a:latin typeface="Microsoft Sans Serif"/>
                <a:cs typeface="Microsoft Sans Serif"/>
              </a:rPr>
              <a:t>implies </a:t>
            </a:r>
            <a:r>
              <a:rPr sz="1200" spc="10" dirty="0">
                <a:latin typeface="Microsoft Sans Serif"/>
                <a:cs typeface="Microsoft Sans Serif"/>
              </a:rPr>
              <a:t>that </a:t>
            </a:r>
            <a:r>
              <a:rPr sz="1200" spc="15" dirty="0">
                <a:latin typeface="Microsoft Sans Serif"/>
                <a:cs typeface="Microsoft Sans Serif"/>
              </a:rPr>
              <a:t>the </a:t>
            </a:r>
            <a:r>
              <a:rPr sz="1200" spc="-20" dirty="0">
                <a:latin typeface="Microsoft Sans Serif"/>
                <a:cs typeface="Microsoft Sans Serif"/>
              </a:rPr>
              <a:t>majority</a:t>
            </a:r>
            <a:r>
              <a:rPr sz="1200" spc="57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 </a:t>
            </a:r>
            <a:r>
              <a:rPr sz="1200" spc="15" dirty="0">
                <a:latin typeface="Microsoft Sans Serif"/>
                <a:cs typeface="Microsoft Sans Serif"/>
              </a:rPr>
              <a:t>the </a:t>
            </a:r>
            <a:r>
              <a:rPr sz="1200" spc="-20" dirty="0">
                <a:latin typeface="Microsoft Sans Serif"/>
                <a:cs typeface="Microsoft Sans Serif"/>
              </a:rPr>
              <a:t>users </a:t>
            </a:r>
            <a:r>
              <a:rPr sz="1200" spc="-30" dirty="0">
                <a:latin typeface="Microsoft Sans Serif"/>
                <a:cs typeface="Microsoft Sans Serif"/>
              </a:rPr>
              <a:t>are 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happy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with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the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25" dirty="0">
                <a:latin typeface="Microsoft Sans Serif"/>
                <a:cs typeface="Microsoft Sans Serif"/>
              </a:rPr>
              <a:t>services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received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-40" dirty="0">
                <a:latin typeface="Microsoft Sans Serif"/>
                <a:cs typeface="Microsoft Sans Serif"/>
              </a:rPr>
              <a:t>via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the 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respective</a:t>
            </a:r>
            <a:r>
              <a:rPr sz="1200" spc="-200" dirty="0">
                <a:latin typeface="Microsoft Sans Serif"/>
                <a:cs typeface="Microsoft Sans Serif"/>
              </a:rPr>
              <a:t> </a:t>
            </a:r>
            <a:r>
              <a:rPr sz="1200" spc="-30" dirty="0">
                <a:latin typeface="Microsoft Sans Serif"/>
                <a:cs typeface="Microsoft Sans Serif"/>
              </a:rPr>
              <a:t>app.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94732" y="1912620"/>
            <a:ext cx="3903345" cy="2302510"/>
          </a:xfrm>
          <a:custGeom>
            <a:avLst/>
            <a:gdLst/>
            <a:ahLst/>
            <a:cxnLst/>
            <a:rect l="l" t="t" r="r" b="b"/>
            <a:pathLst>
              <a:path w="3903345" h="2302510">
                <a:moveTo>
                  <a:pt x="7619" y="0"/>
                </a:moveTo>
                <a:lnTo>
                  <a:pt x="7619" y="2302446"/>
                </a:lnTo>
              </a:path>
              <a:path w="3903345" h="2302510">
                <a:moveTo>
                  <a:pt x="3895216" y="0"/>
                </a:moveTo>
                <a:lnTo>
                  <a:pt x="3895216" y="2302446"/>
                </a:lnTo>
              </a:path>
              <a:path w="3903345" h="2302510">
                <a:moveTo>
                  <a:pt x="0" y="7874"/>
                </a:moveTo>
                <a:lnTo>
                  <a:pt x="3902837" y="7874"/>
                </a:lnTo>
              </a:path>
              <a:path w="3903345" h="2302510">
                <a:moveTo>
                  <a:pt x="0" y="2294610"/>
                </a:moveTo>
                <a:lnTo>
                  <a:pt x="3902837" y="2294610"/>
                </a:lnTo>
              </a:path>
            </a:pathLst>
          </a:custGeom>
          <a:ln w="1219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1" y="850391"/>
            <a:ext cx="6592824" cy="420319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45463" y="105206"/>
            <a:ext cx="7636509" cy="784860"/>
            <a:chOff x="1045463" y="105206"/>
            <a:chExt cx="7636509" cy="7848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8823" y="595901"/>
              <a:ext cx="7209790" cy="580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5463" y="105206"/>
              <a:ext cx="1106246" cy="7846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936" y="105206"/>
              <a:ext cx="889825" cy="7846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7524" y="105206"/>
              <a:ext cx="2290445" cy="7846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8619" y="105206"/>
              <a:ext cx="1356233" cy="78468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75504" y="105206"/>
              <a:ext cx="789216" cy="7846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88508" y="105206"/>
              <a:ext cx="1177861" cy="7846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90131" y="105206"/>
              <a:ext cx="2291841" cy="78468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46822" y="203146"/>
            <a:ext cx="7195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b="1" spc="-240" dirty="0"/>
          </a:p>
        </p:txBody>
      </p:sp>
      <p:sp>
        <p:nvSpPr>
          <p:cNvPr id="13" name="object 13"/>
          <p:cNvSpPr txBox="1"/>
          <p:nvPr/>
        </p:nvSpPr>
        <p:spPr>
          <a:xfrm>
            <a:off x="6827011" y="1072896"/>
            <a:ext cx="2110105" cy="2230755"/>
          </a:xfrm>
          <a:prstGeom prst="rect">
            <a:avLst/>
          </a:prstGeom>
          <a:ln w="12192">
            <a:solidFill>
              <a:srgbClr val="CC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00330" marR="224154">
              <a:lnSpc>
                <a:spcPct val="100099"/>
              </a:lnSpc>
              <a:spcBef>
                <a:spcPts val="250"/>
              </a:spcBef>
            </a:pPr>
            <a:r>
              <a:rPr sz="1800" spc="20" dirty="0">
                <a:latin typeface="Microsoft Sans Serif"/>
                <a:cs typeface="Microsoft Sans Serif"/>
              </a:rPr>
              <a:t>This graph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shows 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top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installed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apps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in</a:t>
            </a:r>
            <a:r>
              <a:rPr sz="1400" spc="5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45" dirty="0">
                <a:latin typeface="Microsoft Sans Serif"/>
                <a:cs typeface="Microsoft Sans Serif"/>
              </a:rPr>
              <a:t> </a:t>
            </a:r>
            <a:r>
              <a:rPr sz="1400" b="1" spc="-25" dirty="0">
                <a:latin typeface="Arial"/>
                <a:cs typeface="Arial"/>
              </a:rPr>
              <a:t>‘Games’ 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c</a:t>
            </a:r>
            <a:r>
              <a:rPr sz="1400" spc="-30" dirty="0">
                <a:latin typeface="Microsoft Sans Serif"/>
                <a:cs typeface="Microsoft Sans Serif"/>
              </a:rPr>
              <a:t>a</a:t>
            </a:r>
            <a:r>
              <a:rPr sz="1400" spc="-20" dirty="0">
                <a:latin typeface="Microsoft Sans Serif"/>
                <a:cs typeface="Microsoft Sans Serif"/>
              </a:rPr>
              <a:t>t</a:t>
            </a:r>
            <a:r>
              <a:rPr sz="1400" spc="-30" dirty="0">
                <a:latin typeface="Microsoft Sans Serif"/>
                <a:cs typeface="Microsoft Sans Serif"/>
              </a:rPr>
              <a:t>eg</a:t>
            </a:r>
            <a:r>
              <a:rPr sz="1400" spc="-40" dirty="0">
                <a:latin typeface="Microsoft Sans Serif"/>
                <a:cs typeface="Microsoft Sans Serif"/>
              </a:rPr>
              <a:t>o</a:t>
            </a:r>
            <a:r>
              <a:rPr sz="1400" spc="-25" dirty="0">
                <a:latin typeface="Microsoft Sans Serif"/>
                <a:cs typeface="Microsoft Sans Serif"/>
              </a:rPr>
              <a:t>r</a:t>
            </a:r>
            <a:r>
              <a:rPr sz="1400" spc="-155" dirty="0">
                <a:latin typeface="Microsoft Sans Serif"/>
                <a:cs typeface="Microsoft Sans Serif"/>
              </a:rPr>
              <a:t>y</a:t>
            </a:r>
            <a:r>
              <a:rPr sz="1400" dirty="0">
                <a:latin typeface="Microsoft Sans Serif"/>
                <a:cs typeface="Microsoft Sans Serif"/>
              </a:rPr>
              <a:t>.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F</a:t>
            </a:r>
            <a:r>
              <a:rPr sz="1400" spc="20" dirty="0">
                <a:latin typeface="Microsoft Sans Serif"/>
                <a:cs typeface="Microsoft Sans Serif"/>
              </a:rPr>
              <a:t>ur</a:t>
            </a:r>
            <a:r>
              <a:rPr sz="1400" spc="25" dirty="0">
                <a:latin typeface="Microsoft Sans Serif"/>
                <a:cs typeface="Microsoft Sans Serif"/>
              </a:rPr>
              <a:t>t</a:t>
            </a:r>
            <a:r>
              <a:rPr sz="1400" spc="5" dirty="0">
                <a:latin typeface="Microsoft Sans Serif"/>
                <a:cs typeface="Microsoft Sans Serif"/>
              </a:rPr>
              <a:t>he</a:t>
            </a:r>
            <a:r>
              <a:rPr sz="1400" dirty="0">
                <a:latin typeface="Microsoft Sans Serif"/>
                <a:cs typeface="Microsoft Sans Serif"/>
              </a:rPr>
              <a:t>r  </a:t>
            </a:r>
            <a:r>
              <a:rPr sz="1400" spc="25" dirty="0">
                <a:latin typeface="Microsoft Sans Serif"/>
                <a:cs typeface="Microsoft Sans Serif"/>
              </a:rPr>
              <a:t>l</a:t>
            </a:r>
            <a:r>
              <a:rPr sz="1400" spc="30" dirty="0">
                <a:latin typeface="Microsoft Sans Serif"/>
                <a:cs typeface="Microsoft Sans Serif"/>
              </a:rPr>
              <a:t>oo</a:t>
            </a:r>
            <a:r>
              <a:rPr sz="1400" spc="40" dirty="0">
                <a:latin typeface="Microsoft Sans Serif"/>
                <a:cs typeface="Microsoft Sans Serif"/>
              </a:rPr>
              <a:t>k</a:t>
            </a:r>
            <a:r>
              <a:rPr sz="1400" spc="10" dirty="0">
                <a:latin typeface="Microsoft Sans Serif"/>
                <a:cs typeface="Microsoft Sans Serif"/>
              </a:rPr>
              <a:t>i</a:t>
            </a:r>
            <a:r>
              <a:rPr sz="1400" spc="20" dirty="0">
                <a:latin typeface="Microsoft Sans Serif"/>
                <a:cs typeface="Microsoft Sans Serif"/>
              </a:rPr>
              <a:t>n</a:t>
            </a:r>
            <a:r>
              <a:rPr sz="1400" dirty="0">
                <a:latin typeface="Microsoft Sans Serif"/>
                <a:cs typeface="Microsoft Sans Serif"/>
              </a:rPr>
              <a:t>g </a:t>
            </a:r>
            <a:r>
              <a:rPr sz="1400" spc="10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i</a:t>
            </a:r>
            <a:r>
              <a:rPr sz="1400" spc="20" dirty="0">
                <a:latin typeface="Microsoft Sans Serif"/>
                <a:cs typeface="Microsoft Sans Serif"/>
              </a:rPr>
              <a:t>n</a:t>
            </a:r>
            <a:r>
              <a:rPr sz="1400" spc="25" dirty="0">
                <a:latin typeface="Microsoft Sans Serif"/>
                <a:cs typeface="Microsoft Sans Serif"/>
              </a:rPr>
              <a:t>t</a:t>
            </a:r>
            <a:r>
              <a:rPr sz="1400" dirty="0">
                <a:latin typeface="Microsoft Sans Serif"/>
                <a:cs typeface="Microsoft Sans Serif"/>
              </a:rPr>
              <a:t>o</a:t>
            </a:r>
            <a:r>
              <a:rPr sz="1400" spc="-145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t</a:t>
            </a:r>
            <a:r>
              <a:rPr sz="1400" spc="35" dirty="0">
                <a:latin typeface="Microsoft Sans Serif"/>
                <a:cs typeface="Microsoft Sans Serif"/>
              </a:rPr>
              <a:t>h</a:t>
            </a:r>
            <a:r>
              <a:rPr sz="1400" dirty="0">
                <a:latin typeface="Microsoft Sans Serif"/>
                <a:cs typeface="Microsoft Sans Serif"/>
              </a:rPr>
              <a:t>e</a:t>
            </a:r>
            <a:r>
              <a:rPr sz="1400" spc="-1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play  </a:t>
            </a:r>
            <a:r>
              <a:rPr sz="1400" spc="-10" dirty="0">
                <a:latin typeface="Microsoft Sans Serif"/>
                <a:cs typeface="Microsoft Sans Serif"/>
              </a:rPr>
              <a:t>st</a:t>
            </a:r>
            <a:r>
              <a:rPr sz="1400" spc="-15" dirty="0">
                <a:latin typeface="Microsoft Sans Serif"/>
                <a:cs typeface="Microsoft Sans Serif"/>
              </a:rPr>
              <a:t>or</a:t>
            </a:r>
            <a:r>
              <a:rPr sz="1400" dirty="0">
                <a:latin typeface="Microsoft Sans Serif"/>
                <a:cs typeface="Microsoft Sans Serif"/>
              </a:rPr>
              <a:t>e</a:t>
            </a:r>
            <a:r>
              <a:rPr sz="1400" spc="-170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re</a:t>
            </a:r>
            <a:r>
              <a:rPr sz="1400" spc="-55" dirty="0">
                <a:latin typeface="Microsoft Sans Serif"/>
                <a:cs typeface="Microsoft Sans Serif"/>
              </a:rPr>
              <a:t>v</a:t>
            </a:r>
            <a:r>
              <a:rPr sz="1400" spc="-40" dirty="0">
                <a:latin typeface="Microsoft Sans Serif"/>
                <a:cs typeface="Microsoft Sans Serif"/>
              </a:rPr>
              <a:t>ea</a:t>
            </a:r>
            <a:r>
              <a:rPr sz="1400" spc="-50" dirty="0">
                <a:latin typeface="Microsoft Sans Serif"/>
                <a:cs typeface="Microsoft Sans Serif"/>
              </a:rPr>
              <a:t>l</a:t>
            </a:r>
            <a:r>
              <a:rPr sz="1400" dirty="0">
                <a:latin typeface="Microsoft Sans Serif"/>
                <a:cs typeface="Microsoft Sans Serif"/>
              </a:rPr>
              <a:t>s 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t</a:t>
            </a:r>
            <a:r>
              <a:rPr sz="1400" spc="5" dirty="0">
                <a:latin typeface="Microsoft Sans Serif"/>
                <a:cs typeface="Microsoft Sans Serif"/>
              </a:rPr>
              <a:t>ha</a:t>
            </a:r>
            <a:r>
              <a:rPr sz="1400" dirty="0">
                <a:latin typeface="Microsoft Sans Serif"/>
                <a:cs typeface="Microsoft Sans Serif"/>
              </a:rPr>
              <a:t>t  these </a:t>
            </a:r>
            <a:r>
              <a:rPr sz="1400" spc="15" dirty="0">
                <a:latin typeface="Microsoft Sans Serif"/>
                <a:cs typeface="Microsoft Sans Serif"/>
              </a:rPr>
              <a:t>apps </a:t>
            </a:r>
            <a:r>
              <a:rPr sz="1400" spc="-15" dirty="0">
                <a:latin typeface="Microsoft Sans Serif"/>
                <a:cs typeface="Microsoft Sans Serif"/>
              </a:rPr>
              <a:t>are light, 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c</a:t>
            </a:r>
            <a:r>
              <a:rPr sz="1400" spc="-40" dirty="0">
                <a:latin typeface="Microsoft Sans Serif"/>
                <a:cs typeface="Microsoft Sans Serif"/>
              </a:rPr>
              <a:t>a</a:t>
            </a:r>
            <a:r>
              <a:rPr sz="1400" spc="-30" dirty="0">
                <a:latin typeface="Microsoft Sans Serif"/>
                <a:cs typeface="Microsoft Sans Serif"/>
              </a:rPr>
              <a:t>s</a:t>
            </a:r>
            <a:r>
              <a:rPr sz="1400" spc="-40" dirty="0">
                <a:latin typeface="Microsoft Sans Serif"/>
                <a:cs typeface="Microsoft Sans Serif"/>
              </a:rPr>
              <a:t>ua</a:t>
            </a:r>
            <a:r>
              <a:rPr sz="1400" spc="-50" dirty="0">
                <a:latin typeface="Microsoft Sans Serif"/>
                <a:cs typeface="Microsoft Sans Serif"/>
              </a:rPr>
              <a:t>l</a:t>
            </a:r>
            <a:r>
              <a:rPr sz="1400" dirty="0">
                <a:latin typeface="Microsoft Sans Serif"/>
                <a:cs typeface="Microsoft Sans Serif"/>
              </a:rPr>
              <a:t>,</a:t>
            </a:r>
            <a:r>
              <a:rPr sz="1400" spc="-8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s</a:t>
            </a:r>
            <a:r>
              <a:rPr sz="1400" dirty="0">
                <a:latin typeface="Microsoft Sans Serif"/>
                <a:cs typeface="Microsoft Sans Serif"/>
              </a:rPr>
              <a:t>i</a:t>
            </a:r>
            <a:r>
              <a:rPr sz="1400" spc="5" dirty="0">
                <a:latin typeface="Microsoft Sans Serif"/>
                <a:cs typeface="Microsoft Sans Serif"/>
              </a:rPr>
              <a:t>ng</a:t>
            </a:r>
            <a:r>
              <a:rPr sz="1400" dirty="0">
                <a:latin typeface="Microsoft Sans Serif"/>
                <a:cs typeface="Microsoft Sans Serif"/>
              </a:rPr>
              <a:t>le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p</a:t>
            </a:r>
            <a:r>
              <a:rPr sz="1400" spc="-25" dirty="0">
                <a:latin typeface="Microsoft Sans Serif"/>
                <a:cs typeface="Microsoft Sans Serif"/>
              </a:rPr>
              <a:t>l</a:t>
            </a:r>
            <a:r>
              <a:rPr sz="1400" spc="-15" dirty="0">
                <a:latin typeface="Microsoft Sans Serif"/>
                <a:cs typeface="Microsoft Sans Serif"/>
              </a:rPr>
              <a:t>a</a:t>
            </a:r>
            <a:r>
              <a:rPr sz="1400" spc="-30" dirty="0">
                <a:latin typeface="Microsoft Sans Serif"/>
                <a:cs typeface="Microsoft Sans Serif"/>
              </a:rPr>
              <a:t>y</a:t>
            </a:r>
            <a:r>
              <a:rPr sz="1400" spc="-15" dirty="0">
                <a:latin typeface="Microsoft Sans Serif"/>
                <a:cs typeface="Microsoft Sans Serif"/>
              </a:rPr>
              <a:t>e</a:t>
            </a:r>
            <a:r>
              <a:rPr sz="1400" dirty="0">
                <a:latin typeface="Microsoft Sans Serif"/>
                <a:cs typeface="Microsoft Sans Serif"/>
              </a:rPr>
              <a:t>r  </a:t>
            </a:r>
            <a:r>
              <a:rPr sz="1400" spc="-15" dirty="0">
                <a:latin typeface="Microsoft Sans Serif"/>
                <a:cs typeface="Microsoft Sans Serif"/>
              </a:rPr>
              <a:t>games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858" y="990600"/>
            <a:ext cx="9158605" cy="4160520"/>
            <a:chOff x="-6858" y="990600"/>
            <a:chExt cx="9158605" cy="4160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" y="1005840"/>
              <a:ext cx="9136380" cy="413765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9870" y="998220"/>
              <a:ext cx="8964295" cy="4145279"/>
            </a:xfrm>
            <a:custGeom>
              <a:avLst/>
              <a:gdLst/>
              <a:ahLst/>
              <a:cxnLst/>
              <a:rect l="l" t="t" r="r" b="b"/>
              <a:pathLst>
                <a:path w="8964295" h="4145279">
                  <a:moveTo>
                    <a:pt x="0" y="0"/>
                  </a:moveTo>
                  <a:lnTo>
                    <a:pt x="8799918" y="0"/>
                  </a:lnTo>
                  <a:lnTo>
                    <a:pt x="8835986" y="3682"/>
                  </a:lnTo>
                  <a:lnTo>
                    <a:pt x="8869514" y="14096"/>
                  </a:lnTo>
                  <a:lnTo>
                    <a:pt x="8900248" y="30606"/>
                  </a:lnTo>
                  <a:lnTo>
                    <a:pt x="8926791" y="53085"/>
                  </a:lnTo>
                  <a:lnTo>
                    <a:pt x="8948762" y="79501"/>
                  </a:lnTo>
                  <a:lnTo>
                    <a:pt x="8964129" y="108108"/>
                  </a:lnTo>
                </a:path>
                <a:path w="8964295" h="4145279">
                  <a:moveTo>
                    <a:pt x="8964129" y="4045354"/>
                  </a:moveTo>
                  <a:lnTo>
                    <a:pt x="8948762" y="4073918"/>
                  </a:lnTo>
                  <a:lnTo>
                    <a:pt x="8926791" y="4100446"/>
                  </a:lnTo>
                  <a:lnTo>
                    <a:pt x="8900248" y="4122416"/>
                  </a:lnTo>
                  <a:lnTo>
                    <a:pt x="8869514" y="4139004"/>
                  </a:lnTo>
                  <a:lnTo>
                    <a:pt x="8849217" y="4145279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858" y="4971635"/>
              <a:ext cx="145038" cy="179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858" y="990600"/>
              <a:ext cx="194348" cy="18762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004316" y="91401"/>
            <a:ext cx="3470275" cy="894715"/>
            <a:chOff x="1004316" y="91401"/>
            <a:chExt cx="3470275" cy="8947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8156" y="650693"/>
              <a:ext cx="2982341" cy="6368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4316" y="91401"/>
              <a:ext cx="1263205" cy="8943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6419" y="91401"/>
              <a:ext cx="2637789" cy="89437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43380" y="102197"/>
            <a:ext cx="296354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pc="-145" dirty="0"/>
          </a:p>
        </p:txBody>
      </p:sp>
      <p:sp>
        <p:nvSpPr>
          <p:cNvPr id="12" name="object 12"/>
          <p:cNvSpPr txBox="1"/>
          <p:nvPr/>
        </p:nvSpPr>
        <p:spPr>
          <a:xfrm>
            <a:off x="3901440" y="1626821"/>
            <a:ext cx="4488180" cy="12528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solidFill>
                  <a:srgbClr val="124F5B"/>
                </a:solidFill>
                <a:latin typeface="Segoe UI Symbol"/>
                <a:cs typeface="Segoe UI Symbol"/>
              </a:rPr>
              <a:t>❏     </a:t>
            </a:r>
            <a:r>
              <a:rPr sz="1400" spc="50" dirty="0">
                <a:solidFill>
                  <a:srgbClr val="124F5B"/>
                </a:solidFill>
                <a:latin typeface="Segoe UI Symbol"/>
                <a:cs typeface="Segoe UI Symbol"/>
              </a:rPr>
              <a:t> </a:t>
            </a:r>
            <a:r>
              <a:rPr sz="1400" spc="-10" dirty="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400" spc="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400" spc="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400" spc="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B"/>
                </a:solidFill>
                <a:latin typeface="Verdana"/>
                <a:cs typeface="Verdana"/>
              </a:rPr>
              <a:t>total</a:t>
            </a:r>
            <a:r>
              <a:rPr sz="1400" spc="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400" spc="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124F5B"/>
                </a:solidFill>
                <a:latin typeface="Verdana"/>
                <a:cs typeface="Verdana"/>
              </a:rPr>
              <a:t>20</a:t>
            </a:r>
            <a:r>
              <a:rPr sz="1400" b="1" spc="-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400" spc="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400" spc="2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400" spc="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B"/>
                </a:solidFill>
                <a:latin typeface="Verdana"/>
                <a:cs typeface="Verdana"/>
              </a:rPr>
              <a:t>over</a:t>
            </a:r>
            <a:endParaRPr sz="1400">
              <a:latin typeface="Verdana"/>
              <a:cs typeface="Verdana"/>
            </a:endParaRPr>
          </a:p>
          <a:p>
            <a:pPr marL="457200" algn="just">
              <a:lnSpc>
                <a:spcPct val="100000"/>
              </a:lnSpc>
              <a:spcBef>
                <a:spcPts val="254"/>
              </a:spcBef>
            </a:pPr>
            <a:r>
              <a:rPr sz="1400" b="1" spc="-55" dirty="0">
                <a:solidFill>
                  <a:srgbClr val="124F5B"/>
                </a:solidFill>
                <a:latin typeface="Verdana"/>
                <a:cs typeface="Verdana"/>
              </a:rPr>
              <a:t>on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4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124F5B"/>
                </a:solidFill>
                <a:latin typeface="Verdana"/>
                <a:cs typeface="Verdana"/>
              </a:rPr>
              <a:t>b</a:t>
            </a:r>
            <a:r>
              <a:rPr sz="1400" b="1" spc="-65" dirty="0">
                <a:solidFill>
                  <a:srgbClr val="124F5B"/>
                </a:solidFill>
                <a:latin typeface="Verdana"/>
                <a:cs typeface="Verdana"/>
              </a:rPr>
              <a:t>illi</a:t>
            </a:r>
            <a:r>
              <a:rPr sz="1400" b="1" spc="-70" dirty="0">
                <a:solidFill>
                  <a:srgbClr val="124F5B"/>
                </a:solidFill>
                <a:latin typeface="Verdana"/>
                <a:cs typeface="Verdana"/>
              </a:rPr>
              <a:t>o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400" b="1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B"/>
                </a:solidFill>
                <a:latin typeface="Verdana"/>
                <a:cs typeface="Verdana"/>
              </a:rPr>
              <a:t>i</a:t>
            </a:r>
            <a:r>
              <a:rPr sz="1400" spc="-40" dirty="0">
                <a:solidFill>
                  <a:srgbClr val="124F5B"/>
                </a:solidFill>
                <a:latin typeface="Verdana"/>
                <a:cs typeface="Verdana"/>
              </a:rPr>
              <a:t>nst</a:t>
            </a:r>
            <a:r>
              <a:rPr sz="1400" spc="-4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400" spc="-40" dirty="0">
                <a:solidFill>
                  <a:srgbClr val="124F5B"/>
                </a:solidFill>
                <a:latin typeface="Verdana"/>
                <a:cs typeface="Verdana"/>
              </a:rPr>
              <a:t>ll</a:t>
            </a:r>
            <a:r>
              <a:rPr sz="1400" spc="-50" dirty="0">
                <a:solidFill>
                  <a:srgbClr val="124F5B"/>
                </a:solidFill>
                <a:latin typeface="Verdana"/>
                <a:cs typeface="Verdana"/>
              </a:rPr>
              <a:t>s</a:t>
            </a:r>
            <a:r>
              <a:rPr sz="140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457200" marR="5080" indent="-457200" algn="just">
              <a:lnSpc>
                <a:spcPct val="114999"/>
              </a:lnSpc>
            </a:pPr>
            <a:r>
              <a:rPr sz="1400" dirty="0">
                <a:solidFill>
                  <a:srgbClr val="124F5B"/>
                </a:solidFill>
                <a:latin typeface="Segoe UI Symbol"/>
                <a:cs typeface="Segoe UI Symbol"/>
              </a:rPr>
              <a:t>❏  </a:t>
            </a:r>
            <a:r>
              <a:rPr sz="1400" spc="5" dirty="0">
                <a:solidFill>
                  <a:srgbClr val="124F5B"/>
                </a:solidFill>
                <a:latin typeface="Segoe UI Symbol"/>
                <a:cs typeface="Segoe UI Symbol"/>
              </a:rPr>
              <a:t> </a:t>
            </a:r>
            <a:r>
              <a:rPr sz="1400" spc="-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400" spc="20" dirty="0">
                <a:solidFill>
                  <a:srgbClr val="124F5B"/>
                </a:solidFill>
                <a:latin typeface="Verdana"/>
                <a:cs typeface="Verdana"/>
              </a:rPr>
              <a:t>top </a:t>
            </a:r>
            <a:r>
              <a:rPr sz="1400" dirty="0">
                <a:solidFill>
                  <a:srgbClr val="124F5B"/>
                </a:solidFill>
                <a:latin typeface="Verdana"/>
                <a:cs typeface="Verdana"/>
              </a:rPr>
              <a:t>categories </a:t>
            </a:r>
            <a:r>
              <a:rPr sz="1400" spc="15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400" spc="45" dirty="0">
                <a:solidFill>
                  <a:srgbClr val="124F5B"/>
                </a:solidFill>
                <a:latin typeface="Verdana"/>
                <a:cs typeface="Verdana"/>
              </a:rPr>
              <a:t>which </a:t>
            </a:r>
            <a:r>
              <a:rPr sz="1400" spc="5" dirty="0">
                <a:solidFill>
                  <a:srgbClr val="124F5B"/>
                </a:solidFill>
                <a:latin typeface="Verdana"/>
                <a:cs typeface="Verdana"/>
              </a:rPr>
              <a:t>these  </a:t>
            </a:r>
            <a:r>
              <a:rPr sz="1400" spc="15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400" spc="-25" dirty="0">
                <a:solidFill>
                  <a:srgbClr val="124F5B"/>
                </a:solidFill>
                <a:latin typeface="Verdana"/>
                <a:cs typeface="Verdana"/>
              </a:rPr>
              <a:t>fall </a:t>
            </a:r>
            <a:r>
              <a:rPr sz="1400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400" spc="-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8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400" spc="-80" dirty="0">
                <a:solidFill>
                  <a:srgbClr val="124F5B"/>
                </a:solidFill>
                <a:latin typeface="Verdana"/>
                <a:cs typeface="Verdana"/>
              </a:rPr>
              <a:t>(6),</a:t>
            </a:r>
            <a:r>
              <a:rPr sz="1400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120" dirty="0">
                <a:solidFill>
                  <a:srgbClr val="124F5B"/>
                </a:solidFill>
                <a:latin typeface="Verdana"/>
                <a:cs typeface="Verdana"/>
              </a:rPr>
              <a:t>Social</a:t>
            </a:r>
            <a:r>
              <a:rPr sz="1400" spc="-120" dirty="0">
                <a:solidFill>
                  <a:srgbClr val="124F5B"/>
                </a:solidFill>
                <a:latin typeface="Verdana"/>
                <a:cs typeface="Verdana"/>
              </a:rPr>
              <a:t>(3),</a:t>
            </a:r>
            <a:r>
              <a:rPr sz="1400" spc="25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124F5B"/>
                </a:solidFill>
                <a:latin typeface="Verdana"/>
                <a:cs typeface="Verdana"/>
              </a:rPr>
              <a:t>Video </a:t>
            </a:r>
            <a:r>
              <a:rPr sz="1400" b="1" spc="-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130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400" b="1" spc="-135" dirty="0">
                <a:solidFill>
                  <a:srgbClr val="124F5B"/>
                </a:solidFill>
                <a:latin typeface="Verdana"/>
                <a:cs typeface="Verdana"/>
              </a:rPr>
              <a:t>lay</a:t>
            </a:r>
            <a:r>
              <a:rPr sz="1400" b="1" spc="-13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400" b="1" spc="-13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400" b="1" spc="-140" dirty="0">
                <a:solidFill>
                  <a:srgbClr val="124F5B"/>
                </a:solidFill>
                <a:latin typeface="Verdana"/>
                <a:cs typeface="Verdana"/>
              </a:rPr>
              <a:t>s</a:t>
            </a:r>
            <a:r>
              <a:rPr sz="1400" spc="-150" dirty="0">
                <a:solidFill>
                  <a:srgbClr val="124F5B"/>
                </a:solidFill>
                <a:latin typeface="Verdana"/>
                <a:cs typeface="Verdana"/>
              </a:rPr>
              <a:t>(</a:t>
            </a:r>
            <a:r>
              <a:rPr sz="1400" spc="-140" dirty="0">
                <a:solidFill>
                  <a:srgbClr val="124F5B"/>
                </a:solidFill>
                <a:latin typeface="Verdana"/>
                <a:cs typeface="Verdana"/>
              </a:rPr>
              <a:t>2</a:t>
            </a:r>
            <a:r>
              <a:rPr sz="1400" spc="-135" dirty="0">
                <a:solidFill>
                  <a:srgbClr val="124F5B"/>
                </a:solidFill>
                <a:latin typeface="Verdana"/>
                <a:cs typeface="Verdana"/>
              </a:rPr>
              <a:t>)</a:t>
            </a:r>
            <a:r>
              <a:rPr sz="1400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400" spc="-3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10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400" b="1" spc="-110" dirty="0">
                <a:solidFill>
                  <a:srgbClr val="124F5B"/>
                </a:solidFill>
                <a:latin typeface="Verdana"/>
                <a:cs typeface="Verdana"/>
              </a:rPr>
              <a:t>rav</a:t>
            </a:r>
            <a:r>
              <a:rPr sz="1400" b="1" spc="-105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l</a:t>
            </a:r>
            <a:r>
              <a:rPr sz="1400" b="1" spc="11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400" b="1" dirty="0">
                <a:solidFill>
                  <a:srgbClr val="124F5B"/>
                </a:solidFill>
                <a:latin typeface="Verdana"/>
                <a:cs typeface="Verdana"/>
              </a:rPr>
              <a:t>d</a:t>
            </a:r>
            <a:r>
              <a:rPr sz="1400" b="1" spc="-1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130" dirty="0">
                <a:solidFill>
                  <a:srgbClr val="124F5B"/>
                </a:solidFill>
                <a:latin typeface="Verdana"/>
                <a:cs typeface="Verdana"/>
              </a:rPr>
              <a:t>L</a:t>
            </a:r>
            <a:r>
              <a:rPr sz="1400" b="1" spc="-140" dirty="0">
                <a:solidFill>
                  <a:srgbClr val="124F5B"/>
                </a:solidFill>
                <a:latin typeface="Verdana"/>
                <a:cs typeface="Verdana"/>
              </a:rPr>
              <a:t>o</a:t>
            </a:r>
            <a:r>
              <a:rPr sz="1400" b="1" spc="-130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400" b="1" spc="-135" dirty="0">
                <a:solidFill>
                  <a:srgbClr val="124F5B"/>
                </a:solidFill>
                <a:latin typeface="Verdana"/>
                <a:cs typeface="Verdana"/>
              </a:rPr>
              <a:t>al</a:t>
            </a:r>
            <a:r>
              <a:rPr sz="1400" spc="-135" dirty="0">
                <a:solidFill>
                  <a:srgbClr val="124F5B"/>
                </a:solidFill>
                <a:latin typeface="Verdana"/>
                <a:cs typeface="Verdana"/>
              </a:rPr>
              <a:t>(</a:t>
            </a:r>
            <a:r>
              <a:rPr sz="1400" spc="-140" dirty="0">
                <a:solidFill>
                  <a:srgbClr val="124F5B"/>
                </a:solidFill>
                <a:latin typeface="Verdana"/>
                <a:cs typeface="Verdana"/>
              </a:rPr>
              <a:t>2</a:t>
            </a:r>
            <a:r>
              <a:rPr sz="1400" spc="-135" dirty="0">
                <a:solidFill>
                  <a:srgbClr val="124F5B"/>
                </a:solidFill>
                <a:latin typeface="Verdana"/>
                <a:cs typeface="Verdana"/>
              </a:rPr>
              <a:t>)</a:t>
            </a:r>
            <a:r>
              <a:rPr sz="140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97808" y="1520952"/>
            <a:ext cx="4667885" cy="1501140"/>
          </a:xfrm>
          <a:custGeom>
            <a:avLst/>
            <a:gdLst/>
            <a:ahLst/>
            <a:cxnLst/>
            <a:rect l="l" t="t" r="r" b="b"/>
            <a:pathLst>
              <a:path w="4667884" h="1501139">
                <a:moveTo>
                  <a:pt x="9016" y="0"/>
                </a:moveTo>
                <a:lnTo>
                  <a:pt x="9016" y="1500886"/>
                </a:lnTo>
              </a:path>
              <a:path w="4667884" h="1501139">
                <a:moveTo>
                  <a:pt x="4658741" y="0"/>
                </a:moveTo>
                <a:lnTo>
                  <a:pt x="4658741" y="1500886"/>
                </a:lnTo>
              </a:path>
              <a:path w="4667884" h="1501139">
                <a:moveTo>
                  <a:pt x="0" y="5080"/>
                </a:moveTo>
                <a:lnTo>
                  <a:pt x="4667758" y="5080"/>
                </a:lnTo>
              </a:path>
              <a:path w="4667884" h="1501139">
                <a:moveTo>
                  <a:pt x="0" y="1495806"/>
                </a:moveTo>
                <a:lnTo>
                  <a:pt x="4667758" y="1495806"/>
                </a:lnTo>
              </a:path>
            </a:pathLst>
          </a:custGeom>
          <a:ln w="1219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8596" y="88442"/>
            <a:ext cx="7924800" cy="784860"/>
            <a:chOff x="958596" y="88442"/>
            <a:chExt cx="7924800" cy="784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596" y="88442"/>
              <a:ext cx="1116914" cy="78468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1956" y="579137"/>
              <a:ext cx="7497826" cy="580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0868" y="88442"/>
              <a:ext cx="1307465" cy="7846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640" y="88442"/>
              <a:ext cx="1401952" cy="7846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0900" y="88442"/>
              <a:ext cx="1619885" cy="7846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6092" y="88442"/>
              <a:ext cx="961428" cy="78468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42916" y="88442"/>
              <a:ext cx="1910841" cy="7846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9860" y="88442"/>
              <a:ext cx="2383409" cy="78468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67180" y="175971"/>
            <a:ext cx="7499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spc="-335" dirty="0"/>
          </a:p>
        </p:txBody>
      </p:sp>
      <p:sp>
        <p:nvSpPr>
          <p:cNvPr id="12" name="object 12"/>
          <p:cNvSpPr txBox="1"/>
          <p:nvPr/>
        </p:nvSpPr>
        <p:spPr>
          <a:xfrm>
            <a:off x="235407" y="899472"/>
            <a:ext cx="3329304" cy="34810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55"/>
              </a:spcBef>
              <a:buClr>
                <a:srgbClr val="683318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400" spc="5" dirty="0">
                <a:latin typeface="Microsoft Sans Serif"/>
                <a:cs typeface="Microsoft Sans Serif"/>
              </a:rPr>
              <a:t>Revenue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generated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is</a:t>
            </a:r>
            <a:r>
              <a:rPr sz="1400" spc="29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given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by</a:t>
            </a:r>
            <a:r>
              <a:rPr sz="1400" spc="-7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the</a:t>
            </a:r>
            <a:endParaRPr sz="1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</a:pPr>
            <a:r>
              <a:rPr sz="1400" spc="-40" dirty="0">
                <a:latin typeface="Microsoft Sans Serif"/>
                <a:cs typeface="Microsoft Sans Serif"/>
              </a:rPr>
              <a:t>formula:</a:t>
            </a:r>
            <a:endParaRPr sz="1400">
              <a:latin typeface="Microsoft Sans Serif"/>
              <a:cs typeface="Microsoft Sans Serif"/>
            </a:endParaRPr>
          </a:p>
          <a:p>
            <a:pPr marL="368935">
              <a:lnSpc>
                <a:spcPct val="100000"/>
              </a:lnSpc>
              <a:spcBef>
                <a:spcPts val="455"/>
              </a:spcBef>
            </a:pPr>
            <a:r>
              <a:rPr sz="1400" b="1" spc="-80" dirty="0">
                <a:latin typeface="Arial"/>
                <a:cs typeface="Arial"/>
              </a:rPr>
              <a:t>R</a:t>
            </a:r>
            <a:r>
              <a:rPr sz="1400" b="1" spc="-75" dirty="0">
                <a:latin typeface="Arial"/>
                <a:cs typeface="Arial"/>
              </a:rPr>
              <a:t>e</a:t>
            </a:r>
            <a:r>
              <a:rPr sz="1400" b="1" spc="-85" dirty="0">
                <a:latin typeface="Arial"/>
                <a:cs typeface="Arial"/>
              </a:rPr>
              <a:t>v</a:t>
            </a:r>
            <a:r>
              <a:rPr sz="1400" b="1" spc="-75" dirty="0">
                <a:latin typeface="Arial"/>
                <a:cs typeface="Arial"/>
              </a:rPr>
              <a:t>e</a:t>
            </a:r>
            <a:r>
              <a:rPr sz="1400" b="1" spc="-80" dirty="0">
                <a:latin typeface="Arial"/>
                <a:cs typeface="Arial"/>
              </a:rPr>
              <a:t>nu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1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165" dirty="0">
                <a:latin typeface="Arial"/>
                <a:cs typeface="Arial"/>
              </a:rPr>
              <a:t> </a:t>
            </a:r>
            <a:r>
              <a:rPr sz="1400" b="1" spc="-114" dirty="0">
                <a:latin typeface="Arial"/>
                <a:cs typeface="Arial"/>
              </a:rPr>
              <a:t>I</a:t>
            </a:r>
            <a:r>
              <a:rPr sz="1400" b="1" spc="-125" dirty="0">
                <a:latin typeface="Arial"/>
                <a:cs typeface="Arial"/>
              </a:rPr>
              <a:t>n</a:t>
            </a:r>
            <a:r>
              <a:rPr sz="1400" b="1" spc="-120" dirty="0">
                <a:latin typeface="Arial"/>
                <a:cs typeface="Arial"/>
              </a:rPr>
              <a:t>sta</a:t>
            </a:r>
            <a:r>
              <a:rPr sz="1400" b="1" spc="-114" dirty="0">
                <a:latin typeface="Arial"/>
                <a:cs typeface="Arial"/>
              </a:rPr>
              <a:t>l</a:t>
            </a:r>
            <a:r>
              <a:rPr sz="1400" b="1" spc="-130" dirty="0">
                <a:latin typeface="Arial"/>
                <a:cs typeface="Arial"/>
              </a:rPr>
              <a:t>l</a:t>
            </a:r>
            <a:r>
              <a:rPr sz="1400" b="1" spc="100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*</a:t>
            </a:r>
            <a:r>
              <a:rPr sz="1400" b="1" spc="-229" dirty="0">
                <a:latin typeface="Arial"/>
                <a:cs typeface="Arial"/>
              </a:rPr>
              <a:t> </a:t>
            </a:r>
            <a:r>
              <a:rPr sz="1400" b="1" spc="-65" dirty="0">
                <a:latin typeface="Arial"/>
                <a:cs typeface="Arial"/>
              </a:rPr>
              <a:t>P</a:t>
            </a:r>
            <a:r>
              <a:rPr sz="1400" b="1" spc="-55" dirty="0">
                <a:latin typeface="Arial"/>
                <a:cs typeface="Arial"/>
              </a:rPr>
              <a:t>ri</a:t>
            </a:r>
            <a:r>
              <a:rPr sz="1400" b="1" spc="-6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469900" indent="-457200" algn="just">
              <a:lnSpc>
                <a:spcPct val="100000"/>
              </a:lnSpc>
              <a:spcBef>
                <a:spcPts val="95"/>
              </a:spcBef>
              <a:buClr>
                <a:srgbClr val="683318"/>
              </a:buClr>
              <a:buFont typeface="Wingdings"/>
              <a:buChar char=""/>
              <a:tabLst>
                <a:tab pos="469900" algn="l"/>
              </a:tabLst>
            </a:pPr>
            <a:r>
              <a:rPr sz="1400" spc="20" dirty="0">
                <a:latin typeface="Microsoft Sans Serif"/>
                <a:cs typeface="Microsoft Sans Serif"/>
              </a:rPr>
              <a:t>Note </a:t>
            </a:r>
            <a:r>
              <a:rPr sz="1400" spc="16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that </a:t>
            </a:r>
            <a:r>
              <a:rPr sz="1400" spc="17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in </a:t>
            </a:r>
            <a:r>
              <a:rPr sz="1400" spc="18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spc="52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case,</a:t>
            </a:r>
            <a:r>
              <a:rPr sz="1400" spc="490" dirty="0">
                <a:latin typeface="Microsoft Sans Serif"/>
                <a:cs typeface="Microsoft Sans Serif"/>
              </a:rPr>
              <a:t>  </a:t>
            </a:r>
            <a:r>
              <a:rPr sz="1400" spc="-10" dirty="0">
                <a:latin typeface="Microsoft Sans Serif"/>
                <a:cs typeface="Microsoft Sans Serif"/>
              </a:rPr>
              <a:t>revenue</a:t>
            </a:r>
            <a:endParaRPr sz="1400">
              <a:latin typeface="Microsoft Sans Serif"/>
              <a:cs typeface="Microsoft Sans Serif"/>
            </a:endParaRPr>
          </a:p>
          <a:p>
            <a:pPr marL="469900" algn="just">
              <a:lnSpc>
                <a:spcPct val="100000"/>
              </a:lnSpc>
              <a:spcBef>
                <a:spcPts val="254"/>
              </a:spcBef>
            </a:pPr>
            <a:r>
              <a:rPr sz="1400" spc="-35" dirty="0">
                <a:latin typeface="Microsoft Sans Serif"/>
                <a:cs typeface="Microsoft Sans Serif"/>
              </a:rPr>
              <a:t>refers</a:t>
            </a:r>
            <a:r>
              <a:rPr sz="1400" spc="32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to</a:t>
            </a:r>
            <a:r>
              <a:rPr sz="1400" spc="35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  </a:t>
            </a:r>
            <a:r>
              <a:rPr sz="1400" spc="33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money</a:t>
            </a:r>
            <a:r>
              <a:rPr sz="1400" spc="38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earned</a:t>
            </a:r>
            <a:r>
              <a:rPr sz="1400" spc="36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only</a:t>
            </a:r>
            <a:endParaRPr sz="1400">
              <a:latin typeface="Microsoft Sans Serif"/>
              <a:cs typeface="Microsoft Sans Serif"/>
            </a:endParaRPr>
          </a:p>
          <a:p>
            <a:pPr marL="469900" algn="just">
              <a:lnSpc>
                <a:spcPct val="100000"/>
              </a:lnSpc>
              <a:spcBef>
                <a:spcPts val="254"/>
              </a:spcBef>
            </a:pPr>
            <a:r>
              <a:rPr sz="1400" spc="40" dirty="0">
                <a:latin typeface="Microsoft Sans Serif"/>
                <a:cs typeface="Microsoft Sans Serif"/>
              </a:rPr>
              <a:t>from </a:t>
            </a:r>
            <a:r>
              <a:rPr sz="1400" spc="1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paid</a:t>
            </a:r>
            <a:r>
              <a:rPr sz="1400" spc="4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appinstalls.</a:t>
            </a:r>
            <a:endParaRPr sz="1400">
              <a:latin typeface="Microsoft Sans Serif"/>
              <a:cs typeface="Microsoft Sans Serif"/>
            </a:endParaRPr>
          </a:p>
          <a:p>
            <a:pPr marL="469900" marR="29845" indent="-457200" algn="just">
              <a:lnSpc>
                <a:spcPct val="114999"/>
              </a:lnSpc>
              <a:buClr>
                <a:srgbClr val="683318"/>
              </a:buClr>
              <a:buFont typeface="Wingdings"/>
              <a:buChar char=""/>
              <a:tabLst>
                <a:tab pos="46990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 </a:t>
            </a:r>
            <a:r>
              <a:rPr sz="1400" spc="25" dirty="0">
                <a:latin typeface="Microsoft Sans Serif"/>
                <a:cs typeface="Microsoft Sans Serif"/>
              </a:rPr>
              <a:t>top </a:t>
            </a:r>
            <a:r>
              <a:rPr sz="1400" dirty="0">
                <a:latin typeface="Microsoft Sans Serif"/>
                <a:cs typeface="Microsoft Sans Serif"/>
              </a:rPr>
              <a:t>categories </a:t>
            </a:r>
            <a:r>
              <a:rPr sz="1400" spc="5" dirty="0">
                <a:latin typeface="Microsoft Sans Serif"/>
                <a:cs typeface="Microsoft Sans Serif"/>
              </a:rPr>
              <a:t>in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which </a:t>
            </a:r>
            <a:r>
              <a:rPr sz="1400" spc="5" dirty="0">
                <a:latin typeface="Microsoft Sans Serif"/>
                <a:cs typeface="Microsoft Sans Serif"/>
              </a:rPr>
              <a:t>these 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apps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fall</a:t>
            </a:r>
            <a:r>
              <a:rPr sz="1400" spc="-25" dirty="0">
                <a:latin typeface="Microsoft Sans Serif"/>
                <a:cs typeface="Microsoft Sans Serif"/>
              </a:rPr>
              <a:t> are</a:t>
            </a:r>
            <a:r>
              <a:rPr sz="1400" spc="325" dirty="0">
                <a:latin typeface="Microsoft Sans Serif"/>
                <a:cs typeface="Microsoft Sans Serif"/>
              </a:rPr>
              <a:t> </a:t>
            </a:r>
            <a:r>
              <a:rPr sz="1400" b="1" spc="-120" dirty="0">
                <a:latin typeface="Arial"/>
                <a:cs typeface="Arial"/>
              </a:rPr>
              <a:t>Lifestyle</a:t>
            </a:r>
            <a:r>
              <a:rPr sz="1400" spc="-120" dirty="0">
                <a:latin typeface="Microsoft Sans Serif"/>
                <a:cs typeface="Microsoft Sans Serif"/>
              </a:rPr>
              <a:t>(5),</a:t>
            </a:r>
            <a:r>
              <a:rPr sz="1400" spc="130" dirty="0">
                <a:latin typeface="Microsoft Sans Serif"/>
                <a:cs typeface="Microsoft Sans Serif"/>
              </a:rPr>
              <a:t> </a:t>
            </a:r>
            <a:r>
              <a:rPr sz="1400" b="1" spc="-140" dirty="0">
                <a:latin typeface="Arial"/>
                <a:cs typeface="Arial"/>
              </a:rPr>
              <a:t>Family</a:t>
            </a:r>
            <a:r>
              <a:rPr sz="1400" spc="-140" dirty="0">
                <a:latin typeface="Microsoft Sans Serif"/>
                <a:cs typeface="Microsoft Sans Serif"/>
              </a:rPr>
              <a:t>(5), </a:t>
            </a:r>
            <a:r>
              <a:rPr sz="1400" spc="-135" dirty="0">
                <a:latin typeface="Microsoft Sans Serif"/>
                <a:cs typeface="Microsoft Sans Serif"/>
              </a:rPr>
              <a:t> </a:t>
            </a:r>
            <a:r>
              <a:rPr sz="1400" b="1" spc="-50" dirty="0">
                <a:latin typeface="Arial"/>
                <a:cs typeface="Arial"/>
              </a:rPr>
              <a:t>a</a:t>
            </a:r>
            <a:r>
              <a:rPr sz="1400" b="1" spc="-5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180" dirty="0">
                <a:latin typeface="Arial"/>
                <a:cs typeface="Arial"/>
              </a:rPr>
              <a:t> </a:t>
            </a:r>
            <a:r>
              <a:rPr sz="1400" b="1" spc="-120" dirty="0">
                <a:latin typeface="Arial"/>
                <a:cs typeface="Arial"/>
              </a:rPr>
              <a:t>Gam</a:t>
            </a:r>
            <a:r>
              <a:rPr sz="1400" b="1" spc="-125" dirty="0">
                <a:latin typeface="Arial"/>
                <a:cs typeface="Arial"/>
              </a:rPr>
              <a:t>e</a:t>
            </a:r>
            <a:r>
              <a:rPr sz="1400" spc="-120" dirty="0">
                <a:latin typeface="Microsoft Sans Serif"/>
                <a:cs typeface="Microsoft Sans Serif"/>
              </a:rPr>
              <a:t>(</a:t>
            </a:r>
            <a:r>
              <a:rPr sz="1400" spc="-125" dirty="0">
                <a:latin typeface="Microsoft Sans Serif"/>
                <a:cs typeface="Microsoft Sans Serif"/>
              </a:rPr>
              <a:t>4</a:t>
            </a:r>
            <a:r>
              <a:rPr sz="1400" spc="-120" dirty="0">
                <a:latin typeface="Microsoft Sans Serif"/>
                <a:cs typeface="Microsoft Sans Serif"/>
              </a:rPr>
              <a:t>)</a:t>
            </a:r>
            <a:r>
              <a:rPr sz="1400" dirty="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469900" marR="5080" indent="-457200" algn="just">
              <a:lnSpc>
                <a:spcPct val="114999"/>
              </a:lnSpc>
              <a:spcBef>
                <a:spcPts val="95"/>
              </a:spcBef>
              <a:buClr>
                <a:srgbClr val="683318"/>
              </a:buClr>
              <a:buFont typeface="Wingdings"/>
              <a:buChar char=""/>
              <a:tabLst>
                <a:tab pos="469900" algn="l"/>
              </a:tabLst>
            </a:pPr>
            <a:r>
              <a:rPr sz="1400" b="1" spc="-75" dirty="0">
                <a:latin typeface="Arial"/>
                <a:cs typeface="Arial"/>
              </a:rPr>
              <a:t>Minecraft</a:t>
            </a:r>
            <a:r>
              <a:rPr sz="1400" spc="-75" dirty="0">
                <a:latin typeface="Microsoft Sans Serif"/>
                <a:cs typeface="Microsoft Sans Serif"/>
              </a:rPr>
              <a:t>,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I </a:t>
            </a:r>
            <a:r>
              <a:rPr sz="1400" b="1" spc="-30" dirty="0">
                <a:latin typeface="Arial"/>
                <a:cs typeface="Arial"/>
              </a:rPr>
              <a:t>am </a:t>
            </a:r>
            <a:r>
              <a:rPr sz="1400" b="1" spc="-90" dirty="0">
                <a:latin typeface="Arial"/>
                <a:cs typeface="Arial"/>
              </a:rPr>
              <a:t>rich</a:t>
            </a:r>
            <a:r>
              <a:rPr sz="1400" spc="-90" dirty="0">
                <a:latin typeface="Microsoft Sans Serif"/>
                <a:cs typeface="Microsoft Sans Serif"/>
              </a:rPr>
              <a:t>,</a:t>
            </a:r>
            <a:r>
              <a:rPr sz="1400" spc="-8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and </a:t>
            </a:r>
            <a:r>
              <a:rPr sz="1400" b="1" dirty="0">
                <a:latin typeface="Arial"/>
                <a:cs typeface="Arial"/>
              </a:rPr>
              <a:t>I </a:t>
            </a:r>
            <a:r>
              <a:rPr sz="1400" b="1" spc="-30" dirty="0">
                <a:latin typeface="Arial"/>
                <a:cs typeface="Arial"/>
              </a:rPr>
              <a:t>am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rich 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premium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are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25" dirty="0">
                <a:latin typeface="Microsoft Sans Serif"/>
                <a:cs typeface="Microsoft Sans Serif"/>
              </a:rPr>
              <a:t> top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paid</a:t>
            </a:r>
            <a:r>
              <a:rPr sz="1400" spc="20" dirty="0">
                <a:latin typeface="Microsoft Sans Serif"/>
                <a:cs typeface="Microsoft Sans Serif"/>
              </a:rPr>
              <a:t> apps 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based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on</a:t>
            </a:r>
            <a:r>
              <a:rPr sz="1400" spc="114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revenue</a:t>
            </a:r>
            <a:r>
              <a:rPr sz="1400" spc="3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generated.</a:t>
            </a:r>
            <a:endParaRPr sz="1400">
              <a:latin typeface="Microsoft Sans Serif"/>
              <a:cs typeface="Microsoft Sans Serif"/>
            </a:endParaRPr>
          </a:p>
          <a:p>
            <a:pPr marL="469900" indent="-457200" algn="just">
              <a:lnSpc>
                <a:spcPct val="100000"/>
              </a:lnSpc>
              <a:spcBef>
                <a:spcPts val="254"/>
              </a:spcBef>
              <a:buClr>
                <a:srgbClr val="683318"/>
              </a:buClr>
              <a:buFont typeface="Wingdings"/>
              <a:buChar char=""/>
              <a:tabLst>
                <a:tab pos="469900" algn="l"/>
              </a:tabLst>
            </a:pPr>
            <a:r>
              <a:rPr sz="1400" b="1" spc="-55" dirty="0">
                <a:latin typeface="Arial"/>
                <a:cs typeface="Arial"/>
              </a:rPr>
              <a:t>Minecraft</a:t>
            </a:r>
            <a:r>
              <a:rPr sz="1400" b="1" spc="90" dirty="0">
                <a:latin typeface="Arial"/>
                <a:cs typeface="Arial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is</a:t>
            </a:r>
            <a:r>
              <a:rPr sz="1400" spc="12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2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only</a:t>
            </a:r>
            <a:r>
              <a:rPr sz="1400" spc="15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app</a:t>
            </a:r>
            <a:r>
              <a:rPr sz="1400" spc="23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that </a:t>
            </a:r>
            <a:r>
              <a:rPr sz="1400" spc="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has</a:t>
            </a:r>
            <a:endParaRPr sz="1400">
              <a:latin typeface="Microsoft Sans Serif"/>
              <a:cs typeface="Microsoft Sans Serif"/>
            </a:endParaRPr>
          </a:p>
          <a:p>
            <a:pPr marL="469900" algn="just">
              <a:lnSpc>
                <a:spcPct val="100000"/>
              </a:lnSpc>
              <a:spcBef>
                <a:spcPts val="250"/>
              </a:spcBef>
            </a:pPr>
            <a:r>
              <a:rPr sz="1400" spc="-40" dirty="0">
                <a:latin typeface="Microsoft Sans Serif"/>
                <a:cs typeface="Microsoft Sans Serif"/>
              </a:rPr>
              <a:t>o</a:t>
            </a:r>
            <a:r>
              <a:rPr sz="1400" spc="-55" dirty="0">
                <a:latin typeface="Microsoft Sans Serif"/>
                <a:cs typeface="Microsoft Sans Serif"/>
              </a:rPr>
              <a:t>v</a:t>
            </a:r>
            <a:r>
              <a:rPr sz="1400" spc="-40" dirty="0">
                <a:latin typeface="Microsoft Sans Serif"/>
                <a:cs typeface="Microsoft Sans Serif"/>
              </a:rPr>
              <a:t>e</a:t>
            </a:r>
            <a:r>
              <a:rPr sz="1400" dirty="0">
                <a:latin typeface="Microsoft Sans Serif"/>
                <a:cs typeface="Microsoft Sans Serif"/>
              </a:rPr>
              <a:t>r</a:t>
            </a:r>
            <a:r>
              <a:rPr sz="1400" spc="-75" dirty="0">
                <a:latin typeface="Microsoft Sans Serif"/>
                <a:cs typeface="Microsoft Sans Serif"/>
              </a:rPr>
              <a:t> </a:t>
            </a:r>
            <a:r>
              <a:rPr sz="1400" b="1" spc="-220" dirty="0">
                <a:latin typeface="Arial"/>
                <a:cs typeface="Arial"/>
              </a:rPr>
              <a:t>1</a:t>
            </a:r>
            <a:r>
              <a:rPr sz="1400" b="1" dirty="0">
                <a:latin typeface="Arial"/>
                <a:cs typeface="Arial"/>
              </a:rPr>
              <a:t>0</a:t>
            </a:r>
            <a:r>
              <a:rPr sz="1400" b="1" spc="-26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M</a:t>
            </a:r>
            <a:r>
              <a:rPr sz="1400" b="1" spc="-229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ins</a:t>
            </a:r>
            <a:r>
              <a:rPr sz="1400" spc="-5" dirty="0">
                <a:latin typeface="Microsoft Sans Serif"/>
                <a:cs typeface="Microsoft Sans Serif"/>
              </a:rPr>
              <a:t>tall</a:t>
            </a:r>
            <a:r>
              <a:rPr sz="1400" spc="-15" dirty="0">
                <a:latin typeface="Microsoft Sans Serif"/>
                <a:cs typeface="Microsoft Sans Serif"/>
              </a:rPr>
              <a:t>s</a:t>
            </a:r>
            <a:r>
              <a:rPr sz="1400" dirty="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4779" y="891539"/>
            <a:ext cx="8994775" cy="4251960"/>
            <a:chOff x="144779" y="891539"/>
            <a:chExt cx="8994775" cy="4251960"/>
          </a:xfrm>
        </p:grpSpPr>
        <p:sp>
          <p:nvSpPr>
            <p:cNvPr id="14" name="object 14"/>
            <p:cNvSpPr/>
            <p:nvPr/>
          </p:nvSpPr>
          <p:spPr>
            <a:xfrm>
              <a:off x="151561" y="891539"/>
              <a:ext cx="3479800" cy="4251960"/>
            </a:xfrm>
            <a:custGeom>
              <a:avLst/>
              <a:gdLst/>
              <a:ahLst/>
              <a:cxnLst/>
              <a:rect l="l" t="t" r="r" b="b"/>
              <a:pathLst>
                <a:path w="3479800" h="4251960">
                  <a:moveTo>
                    <a:pt x="3479241" y="0"/>
                  </a:moveTo>
                  <a:lnTo>
                    <a:pt x="3479241" y="4251383"/>
                  </a:lnTo>
                </a:path>
                <a:path w="3479800" h="4251960">
                  <a:moveTo>
                    <a:pt x="0" y="0"/>
                  </a:moveTo>
                  <a:lnTo>
                    <a:pt x="0" y="4251383"/>
                  </a:lnTo>
                </a:path>
              </a:pathLst>
            </a:custGeom>
            <a:ln w="12192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779" y="906017"/>
              <a:ext cx="3493135" cy="4222750"/>
            </a:xfrm>
            <a:custGeom>
              <a:avLst/>
              <a:gdLst/>
              <a:ahLst/>
              <a:cxnLst/>
              <a:rect l="l" t="t" r="r" b="b"/>
              <a:pathLst>
                <a:path w="3493135" h="4222750">
                  <a:moveTo>
                    <a:pt x="0" y="0"/>
                  </a:moveTo>
                  <a:lnTo>
                    <a:pt x="3492881" y="0"/>
                  </a:lnTo>
                </a:path>
                <a:path w="3493135" h="4222750">
                  <a:moveTo>
                    <a:pt x="0" y="4222432"/>
                  </a:moveTo>
                  <a:lnTo>
                    <a:pt x="3492881" y="4222432"/>
                  </a:lnTo>
                </a:path>
              </a:pathLst>
            </a:custGeom>
            <a:ln w="12192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69791" y="1040831"/>
              <a:ext cx="5469509" cy="40979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010" y="230250"/>
            <a:ext cx="7032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93740" algn="l"/>
              </a:tabLst>
            </a:pPr>
            <a:r>
              <a:rPr sz="2800" spc="-590" dirty="0"/>
              <a:t>W</a:t>
            </a:r>
            <a:r>
              <a:rPr sz="2800" spc="-425" dirty="0"/>
              <a:t>H</a:t>
            </a:r>
            <a:r>
              <a:rPr sz="2800" spc="-229" dirty="0"/>
              <a:t>Y</a:t>
            </a:r>
            <a:r>
              <a:rPr sz="2800" spc="10" dirty="0"/>
              <a:t> </a:t>
            </a:r>
            <a:r>
              <a:rPr sz="2800" spc="-125" dirty="0"/>
              <a:t>A</a:t>
            </a:r>
            <a:r>
              <a:rPr sz="2800" spc="-114" dirty="0"/>
              <a:t>N</a:t>
            </a:r>
            <a:r>
              <a:rPr sz="2800" spc="-130" dirty="0"/>
              <a:t>A</a:t>
            </a:r>
            <a:r>
              <a:rPr sz="2800" spc="-100" dirty="0"/>
              <a:t>L</a:t>
            </a:r>
            <a:r>
              <a:rPr sz="2800" spc="-160" dirty="0"/>
              <a:t>Y</a:t>
            </a:r>
            <a:r>
              <a:rPr sz="2800" spc="-140" dirty="0"/>
              <a:t>Z</a:t>
            </a:r>
            <a:r>
              <a:rPr sz="2800" spc="-130" dirty="0"/>
              <a:t>E</a:t>
            </a:r>
            <a:r>
              <a:rPr sz="2800" spc="-20" dirty="0"/>
              <a:t> </a:t>
            </a:r>
            <a:r>
              <a:rPr sz="2800" spc="-240" dirty="0"/>
              <a:t>T</a:t>
            </a:r>
            <a:r>
              <a:rPr sz="2800" spc="-425" dirty="0"/>
              <a:t>H</a:t>
            </a:r>
            <a:r>
              <a:rPr sz="2800" spc="-130" dirty="0"/>
              <a:t>E</a:t>
            </a:r>
            <a:r>
              <a:rPr sz="2800" spc="-10" dirty="0"/>
              <a:t> </a:t>
            </a:r>
            <a:r>
              <a:rPr sz="2800" spc="-265" dirty="0"/>
              <a:t>G</a:t>
            </a:r>
            <a:r>
              <a:rPr sz="2800" spc="-440" dirty="0"/>
              <a:t>O</a:t>
            </a:r>
            <a:r>
              <a:rPr sz="2800" spc="-425" dirty="0"/>
              <a:t>O</a:t>
            </a:r>
            <a:r>
              <a:rPr sz="2800" spc="-265" dirty="0"/>
              <a:t>G</a:t>
            </a:r>
            <a:r>
              <a:rPr sz="2800" spc="-325" dirty="0"/>
              <a:t>L</a:t>
            </a:r>
            <a:r>
              <a:rPr sz="2800" spc="-130" dirty="0"/>
              <a:t>E</a:t>
            </a:r>
            <a:r>
              <a:rPr sz="2800" spc="-140" dirty="0"/>
              <a:t> </a:t>
            </a:r>
            <a:r>
              <a:rPr sz="2800" spc="-50" dirty="0"/>
              <a:t>P</a:t>
            </a:r>
            <a:r>
              <a:rPr sz="2800" spc="-325" dirty="0"/>
              <a:t>L</a:t>
            </a:r>
            <a:r>
              <a:rPr sz="2800" spc="90" dirty="0"/>
              <a:t>A</a:t>
            </a:r>
            <a:r>
              <a:rPr sz="2800" spc="-229" dirty="0"/>
              <a:t>Y</a:t>
            </a:r>
            <a:r>
              <a:rPr sz="2800" dirty="0"/>
              <a:t>	</a:t>
            </a:r>
            <a:r>
              <a:rPr sz="2800" spc="-120" dirty="0"/>
              <a:t>ST</a:t>
            </a:r>
            <a:r>
              <a:rPr sz="2800" spc="-285" dirty="0"/>
              <a:t>OR</a:t>
            </a:r>
            <a:r>
              <a:rPr sz="2800" spc="-265" dirty="0"/>
              <a:t>E</a:t>
            </a:r>
            <a:r>
              <a:rPr sz="2800" spc="-190" dirty="0"/>
              <a:t>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34870" y="3134973"/>
            <a:ext cx="2482850" cy="128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sz="1800" dirty="0">
                <a:latin typeface="Microsoft Sans Serif"/>
                <a:cs typeface="Microsoft Sans Serif"/>
              </a:rPr>
              <a:t>What </a:t>
            </a:r>
            <a:r>
              <a:rPr sz="1800" spc="-5" dirty="0">
                <a:latin typeface="Microsoft Sans Serif"/>
                <a:cs typeface="Microsoft Sans Serif"/>
              </a:rPr>
              <a:t>makes an App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popular?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predict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how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popular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it’s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going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be?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3610" y="1522603"/>
            <a:ext cx="19380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Mobile </a:t>
            </a:r>
            <a:r>
              <a:rPr sz="1800" spc="-5" dirty="0">
                <a:latin typeface="Microsoft Sans Serif"/>
                <a:cs typeface="Microsoft Sans Serif"/>
              </a:rPr>
              <a:t>App </a:t>
            </a:r>
            <a:r>
              <a:rPr sz="1800" spc="-10" dirty="0">
                <a:latin typeface="Microsoft Sans Serif"/>
                <a:cs typeface="Microsoft Sans Serif"/>
              </a:rPr>
              <a:t>Market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 </a:t>
            </a:r>
            <a:r>
              <a:rPr sz="1800" dirty="0">
                <a:latin typeface="Microsoft Sans Serif"/>
                <a:cs typeface="Microsoft Sans Serif"/>
              </a:rPr>
              <a:t>set to </a:t>
            </a:r>
            <a:r>
              <a:rPr sz="1800" spc="-5" dirty="0">
                <a:latin typeface="Microsoft Sans Serif"/>
                <a:cs typeface="Microsoft Sans Serif"/>
              </a:rPr>
              <a:t>grow 20%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 </a:t>
            </a:r>
            <a:r>
              <a:rPr sz="1800" spc="-10" dirty="0">
                <a:latin typeface="Microsoft Sans Serif"/>
                <a:cs typeface="Microsoft Sans Serif"/>
              </a:rPr>
              <a:t>2023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3709" y="1522603"/>
            <a:ext cx="209168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Android Apps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comprise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90%</a:t>
            </a:r>
            <a:r>
              <a:rPr sz="1800" spc="-5" dirty="0">
                <a:latin typeface="Microsoft Sans Serif"/>
                <a:cs typeface="Microsoft Sans Serif"/>
              </a:rPr>
              <a:t> of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Mobile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App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Market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3709" y="3104515"/>
            <a:ext cx="241173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What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some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interesting patterns </a:t>
            </a:r>
            <a:r>
              <a:rPr sz="1800" spc="-10" dirty="0">
                <a:latin typeface="Microsoft Sans Serif"/>
                <a:cs typeface="Microsoft Sans Serif"/>
              </a:rPr>
              <a:t>in </a:t>
            </a:r>
            <a:r>
              <a:rPr sz="1800" spc="-5" dirty="0">
                <a:latin typeface="Microsoft Sans Serif"/>
                <a:cs typeface="Microsoft Sans Serif"/>
              </a:rPr>
              <a:t> user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behavior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related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app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usage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&amp;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feedback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?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355" y="1420367"/>
            <a:ext cx="960119" cy="96164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9471" y="3182111"/>
            <a:ext cx="926591" cy="9281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355" y="3157727"/>
            <a:ext cx="960119" cy="9601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91455" y="1447800"/>
            <a:ext cx="961644" cy="96011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047" y="99110"/>
            <a:ext cx="3776217" cy="7846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2023" y="186690"/>
            <a:ext cx="3333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b="1" spc="-114" dirty="0">
              <a:ea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408" y="589805"/>
            <a:ext cx="3349498" cy="580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0831" y="1334261"/>
            <a:ext cx="3758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2365375" algn="l"/>
              </a:tabLst>
            </a:pP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42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total</a:t>
            </a:r>
            <a:r>
              <a:rPr sz="1200" spc="415" dirty="0">
                <a:latin typeface="Microsoft Sans Serif"/>
                <a:cs typeface="Microsoft Sans Serif"/>
              </a:rPr>
              <a:t> </a:t>
            </a:r>
            <a:r>
              <a:rPr sz="1200" spc="45" dirty="0">
                <a:latin typeface="Microsoft Sans Serif"/>
                <a:cs typeface="Microsoft Sans Serif"/>
              </a:rPr>
              <a:t>number </a:t>
            </a:r>
            <a:r>
              <a:rPr sz="1200" spc="114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42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apps </a:t>
            </a:r>
            <a:r>
              <a:rPr sz="1200" spc="12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in	</a:t>
            </a:r>
            <a:r>
              <a:rPr sz="1200" spc="15" dirty="0">
                <a:latin typeface="Microsoft Sans Serif"/>
                <a:cs typeface="Microsoft Sans Serif"/>
              </a:rPr>
              <a:t>each</a:t>
            </a:r>
            <a:r>
              <a:rPr sz="1200" spc="80" dirty="0">
                <a:latin typeface="Microsoft Sans Serif"/>
                <a:cs typeface="Microsoft Sans Serif"/>
              </a:rPr>
              <a:t> </a:t>
            </a:r>
            <a:r>
              <a:rPr sz="1200" spc="-30" dirty="0">
                <a:latin typeface="Microsoft Sans Serif"/>
                <a:cs typeface="Microsoft Sans Serif"/>
              </a:rPr>
              <a:t>size</a:t>
            </a:r>
            <a:r>
              <a:rPr sz="1200" spc="8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category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indicates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the</a:t>
            </a:r>
            <a:r>
              <a:rPr sz="1200" spc="120" dirty="0">
                <a:latin typeface="Microsoft Sans Serif"/>
                <a:cs typeface="Microsoft Sans Serif"/>
              </a:rPr>
              <a:t> </a:t>
            </a:r>
            <a:r>
              <a:rPr sz="1200" b="1" spc="-5" dirty="0">
                <a:latin typeface="Arial"/>
                <a:cs typeface="Arial"/>
              </a:rPr>
              <a:t>competition</a:t>
            </a:r>
            <a:r>
              <a:rPr sz="1200" spc="-5" dirty="0"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631" y="968502"/>
            <a:ext cx="40963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1200" dirty="0">
                <a:latin typeface="Segoe UI Symbol"/>
                <a:cs typeface="Segoe UI Symbol"/>
              </a:rPr>
              <a:t>❏	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apps</a:t>
            </a:r>
            <a:r>
              <a:rPr sz="1200" spc="45" dirty="0">
                <a:latin typeface="Microsoft Sans Serif"/>
                <a:cs typeface="Microsoft Sans Serif"/>
              </a:rPr>
              <a:t> </a:t>
            </a:r>
            <a:r>
              <a:rPr sz="1200" spc="-30" dirty="0">
                <a:latin typeface="Microsoft Sans Serif"/>
                <a:cs typeface="Microsoft Sans Serif"/>
              </a:rPr>
              <a:t>are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categorized </a:t>
            </a:r>
            <a:r>
              <a:rPr sz="1200" spc="9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based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on</a:t>
            </a:r>
            <a:r>
              <a:rPr sz="1200" spc="125" dirty="0">
                <a:latin typeface="Microsoft Sans Serif"/>
                <a:cs typeface="Microsoft Sans Serif"/>
              </a:rPr>
              <a:t> </a:t>
            </a:r>
            <a:r>
              <a:rPr sz="1200" spc="-25" dirty="0">
                <a:latin typeface="Microsoft Sans Serif"/>
                <a:cs typeface="Microsoft Sans Serif"/>
              </a:rPr>
              <a:t>its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30" dirty="0">
                <a:latin typeface="Microsoft Sans Serif"/>
                <a:cs typeface="Microsoft Sans Serif"/>
              </a:rPr>
              <a:t>size</a:t>
            </a:r>
            <a:r>
              <a:rPr sz="1200" spc="-7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between</a:t>
            </a:r>
            <a:endParaRPr sz="1200">
              <a:latin typeface="Microsoft Sans Serif"/>
              <a:cs typeface="Microsoft Sans Serif"/>
            </a:endParaRPr>
          </a:p>
          <a:p>
            <a:pPr marL="457200">
              <a:lnSpc>
                <a:spcPct val="100000"/>
              </a:lnSpc>
            </a:pPr>
            <a:r>
              <a:rPr sz="1200" spc="-105" dirty="0">
                <a:latin typeface="Microsoft Sans Serif"/>
                <a:cs typeface="Microsoft Sans Serif"/>
              </a:rPr>
              <a:t>~0</a:t>
            </a:r>
            <a:r>
              <a:rPr sz="1200" spc="5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to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100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MB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in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34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intervals</a:t>
            </a:r>
            <a:r>
              <a:rPr sz="1200" dirty="0">
                <a:latin typeface="Microsoft Sans Serif"/>
                <a:cs typeface="Microsoft Sans Serif"/>
              </a:rPr>
              <a:t> of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10</a:t>
            </a:r>
            <a:r>
              <a:rPr sz="1200" spc="33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MB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each.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Segoe UI Symbol"/>
                <a:cs typeface="Segoe UI Symbol"/>
              </a:rPr>
              <a:t>❏</a:t>
            </a:r>
            <a:endParaRPr sz="12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latin typeface="Segoe UI Symbol"/>
                <a:cs typeface="Segoe UI Symbol"/>
              </a:rPr>
              <a:t>❏</a:t>
            </a:r>
            <a:endParaRPr sz="12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831" y="1699716"/>
            <a:ext cx="3723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Microsoft Sans Serif"/>
                <a:cs typeface="Microsoft Sans Serif"/>
              </a:rPr>
              <a:t>Average </a:t>
            </a:r>
            <a:r>
              <a:rPr sz="1200" spc="45" dirty="0">
                <a:latin typeface="Microsoft Sans Serif"/>
                <a:cs typeface="Microsoft Sans Serif"/>
              </a:rPr>
              <a:t>number </a:t>
            </a:r>
            <a:r>
              <a:rPr sz="1200" dirty="0">
                <a:latin typeface="Microsoft Sans Serif"/>
                <a:cs typeface="Microsoft Sans Serif"/>
              </a:rPr>
              <a:t>of </a:t>
            </a:r>
            <a:r>
              <a:rPr sz="1200" b="1" spc="-70" dirty="0">
                <a:latin typeface="Arial"/>
                <a:cs typeface="Arial"/>
              </a:rPr>
              <a:t>user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90" dirty="0">
                <a:latin typeface="Arial"/>
                <a:cs typeface="Arial"/>
              </a:rPr>
              <a:t>reviews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and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b="1" spc="-80" dirty="0">
                <a:latin typeface="Arial"/>
                <a:cs typeface="Arial"/>
              </a:rPr>
              <a:t>average </a:t>
            </a:r>
            <a:r>
              <a:rPr sz="1200" b="1" spc="-35" dirty="0">
                <a:latin typeface="Arial"/>
                <a:cs typeface="Arial"/>
              </a:rPr>
              <a:t>app 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35" dirty="0">
                <a:latin typeface="Arial"/>
                <a:cs typeface="Arial"/>
              </a:rPr>
              <a:t>installs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in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each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size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spc="40" dirty="0">
                <a:latin typeface="Microsoft Sans Serif"/>
                <a:cs typeface="Microsoft Sans Serif"/>
              </a:rPr>
              <a:t>category</a:t>
            </a:r>
            <a:r>
              <a:rPr sz="1200" spc="45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indicates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the 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b="1" spc="40" dirty="0">
                <a:latin typeface="Arial"/>
                <a:cs typeface="Arial"/>
              </a:rPr>
              <a:t>popularity</a:t>
            </a:r>
            <a:r>
              <a:rPr sz="1200" b="1" spc="135" dirty="0">
                <a:latin typeface="Arial"/>
                <a:cs typeface="Arial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of</a:t>
            </a:r>
            <a:r>
              <a:rPr sz="1200" spc="114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the</a:t>
            </a:r>
            <a:r>
              <a:rPr sz="1200" spc="120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respective</a:t>
            </a:r>
            <a:r>
              <a:rPr sz="1200" spc="120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app.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9139555" cy="5143500"/>
            <a:chOff x="0" y="0"/>
            <a:chExt cx="9139555" cy="51435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2896" y="0"/>
              <a:ext cx="4256405" cy="269278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8828" y="2564952"/>
              <a:ext cx="4789678" cy="25785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4359" y="2630423"/>
              <a:ext cx="4663440" cy="25130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537460"/>
              <a:ext cx="4367783" cy="25603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103" y="880872"/>
              <a:ext cx="4334510" cy="1502410"/>
            </a:xfrm>
            <a:custGeom>
              <a:avLst/>
              <a:gdLst/>
              <a:ahLst/>
              <a:cxnLst/>
              <a:rect l="l" t="t" r="r" b="b"/>
              <a:pathLst>
                <a:path w="4334510" h="1502410">
                  <a:moveTo>
                    <a:pt x="8416" y="0"/>
                  </a:moveTo>
                  <a:lnTo>
                    <a:pt x="8416" y="1502409"/>
                  </a:lnTo>
                </a:path>
                <a:path w="4334510" h="1502410">
                  <a:moveTo>
                    <a:pt x="4325620" y="0"/>
                  </a:moveTo>
                  <a:lnTo>
                    <a:pt x="4325620" y="1502409"/>
                  </a:lnTo>
                </a:path>
                <a:path w="4334510" h="1502410">
                  <a:moveTo>
                    <a:pt x="0" y="5079"/>
                  </a:moveTo>
                  <a:lnTo>
                    <a:pt x="4334129" y="5079"/>
                  </a:lnTo>
                </a:path>
                <a:path w="4334510" h="1502410">
                  <a:moveTo>
                    <a:pt x="0" y="1497329"/>
                  </a:moveTo>
                  <a:lnTo>
                    <a:pt x="4334129" y="1497329"/>
                  </a:lnTo>
                </a:path>
              </a:pathLst>
            </a:custGeom>
            <a:ln w="12192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6675"/>
            <a:ext cx="9144000" cy="430682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49808" y="105206"/>
            <a:ext cx="8106409" cy="784860"/>
            <a:chOff x="749808" y="105206"/>
            <a:chExt cx="8106409" cy="7848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168" y="595901"/>
              <a:ext cx="7679182" cy="580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808" y="105206"/>
              <a:ext cx="1939798" cy="7846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8860" y="105206"/>
              <a:ext cx="1878964" cy="7846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6952" y="105206"/>
              <a:ext cx="1601597" cy="7846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7675" y="105206"/>
              <a:ext cx="902004" cy="78468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53455" y="105206"/>
              <a:ext cx="1389633" cy="7846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3867" y="105206"/>
              <a:ext cx="2291842" cy="78468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9002" y="193293"/>
            <a:ext cx="76650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spc="-26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78407"/>
            <a:ext cx="5541264" cy="416509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03732" y="12153"/>
            <a:ext cx="7670165" cy="894715"/>
            <a:chOff x="903732" y="12153"/>
            <a:chExt cx="7670165" cy="8947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7572" y="571445"/>
              <a:ext cx="7182484" cy="636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732" y="12153"/>
              <a:ext cx="3091942" cy="8943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4636" y="12153"/>
              <a:ext cx="1010246" cy="8943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43755" y="12153"/>
              <a:ext cx="1993264" cy="8943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5855" y="12153"/>
              <a:ext cx="2868041" cy="89437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42796" y="22949"/>
            <a:ext cx="716724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pc="-190" dirty="0"/>
          </a:p>
        </p:txBody>
      </p:sp>
      <p:sp>
        <p:nvSpPr>
          <p:cNvPr id="10" name="object 10"/>
          <p:cNvSpPr txBox="1"/>
          <p:nvPr/>
        </p:nvSpPr>
        <p:spPr>
          <a:xfrm>
            <a:off x="6035040" y="1997964"/>
            <a:ext cx="3108960" cy="1908175"/>
          </a:xfrm>
          <a:prstGeom prst="rect">
            <a:avLst/>
          </a:prstGeom>
          <a:ln w="12192">
            <a:solidFill>
              <a:srgbClr val="CC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92075" marR="73660" algn="just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The number of </a:t>
            </a:r>
            <a:r>
              <a:rPr sz="1400" b="1" spc="-10" dirty="0">
                <a:latin typeface="Arial"/>
                <a:cs typeface="Arial"/>
              </a:rPr>
              <a:t>Unique </a:t>
            </a:r>
            <a:r>
              <a:rPr sz="1400" spc="-10" dirty="0">
                <a:latin typeface="Microsoft Sans Serif"/>
                <a:cs typeface="Microsoft Sans Serif"/>
              </a:rPr>
              <a:t>Apps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from </a:t>
            </a:r>
            <a:r>
              <a:rPr sz="1400" spc="-5" dirty="0">
                <a:latin typeface="Microsoft Sans Serif"/>
                <a:cs typeface="Microsoft Sans Serif"/>
              </a:rPr>
              <a:t> Play store </a:t>
            </a:r>
            <a:r>
              <a:rPr sz="1400" spc="-10" dirty="0">
                <a:latin typeface="Microsoft Sans Serif"/>
                <a:cs typeface="Microsoft Sans Serif"/>
              </a:rPr>
              <a:t>and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User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reviews </a:t>
            </a:r>
            <a:r>
              <a:rPr sz="1400" spc="-15" dirty="0">
                <a:latin typeface="Microsoft Sans Serif"/>
                <a:cs typeface="Microsoft Sans Serif"/>
              </a:rPr>
              <a:t>merged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dataset</a:t>
            </a:r>
            <a:r>
              <a:rPr sz="1400" spc="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are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816.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92075" marR="71120" algn="just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From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Sentiment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column</a:t>
            </a:r>
            <a:r>
              <a:rPr sz="1400" b="1" spc="-10" dirty="0">
                <a:latin typeface="Arial"/>
                <a:cs typeface="Arial"/>
              </a:rPr>
              <a:t>,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64%</a:t>
            </a:r>
            <a:r>
              <a:rPr sz="1400" b="1" spc="400" dirty="0">
                <a:latin typeface="Arial"/>
                <a:cs typeface="Arial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are 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b="1" spc="-10" dirty="0">
                <a:latin typeface="Arial"/>
                <a:cs typeface="Arial"/>
              </a:rPr>
              <a:t>Positive,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22%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are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b="1" spc="-15" dirty="0">
                <a:latin typeface="Arial"/>
                <a:cs typeface="Arial"/>
              </a:rPr>
              <a:t>Negative</a:t>
            </a:r>
            <a:r>
              <a:rPr sz="1400" b="1" spc="360" dirty="0">
                <a:latin typeface="Arial"/>
                <a:cs typeface="Arial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and 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14%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are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Neutral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values</a:t>
            </a:r>
            <a:r>
              <a:rPr sz="1600" spc="-5" dirty="0">
                <a:solidFill>
                  <a:srgbClr val="124F5C"/>
                </a:solidFill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0"/>
            <a:ext cx="6544309" cy="873125"/>
            <a:chOff x="990600" y="0"/>
            <a:chExt cx="6544309" cy="873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0"/>
              <a:ext cx="2212721" cy="872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4440" y="537917"/>
              <a:ext cx="6056122" cy="636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4620" y="0"/>
              <a:ext cx="1391284" cy="8729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7204" y="0"/>
              <a:ext cx="2377186" cy="8729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9155" y="0"/>
              <a:ext cx="2095246" cy="87299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055" y="-10947"/>
            <a:ext cx="605980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pc="-229" dirty="0"/>
          </a:p>
        </p:txBody>
      </p:sp>
      <p:grpSp>
        <p:nvGrpSpPr>
          <p:cNvPr id="9" name="object 9"/>
          <p:cNvGrpSpPr/>
          <p:nvPr/>
        </p:nvGrpSpPr>
        <p:grpSpPr>
          <a:xfrm>
            <a:off x="0" y="792480"/>
            <a:ext cx="9144000" cy="3616960"/>
            <a:chOff x="0" y="792480"/>
            <a:chExt cx="9144000" cy="36169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0" y="792480"/>
              <a:ext cx="4572000" cy="35996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836676"/>
              <a:ext cx="4572000" cy="357225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0" y="4582667"/>
            <a:ext cx="4803775" cy="437515"/>
          </a:xfrm>
          <a:prstGeom prst="rect">
            <a:avLst/>
          </a:prstGeom>
          <a:ln w="12192">
            <a:solidFill>
              <a:srgbClr val="CC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1440" marR="76835">
              <a:lnSpc>
                <a:spcPct val="100000"/>
              </a:lnSpc>
              <a:spcBef>
                <a:spcPts val="20"/>
              </a:spcBef>
            </a:pPr>
            <a:r>
              <a:rPr sz="1400" spc="-15" dirty="0">
                <a:latin typeface="Microsoft Sans Serif"/>
                <a:cs typeface="Microsoft Sans Serif"/>
              </a:rPr>
              <a:t>Helix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Jump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App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from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merged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dataset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has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highest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209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Positive</a:t>
            </a:r>
            <a:r>
              <a:rPr sz="1400" spc="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sentiment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count.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3647" y="4582667"/>
            <a:ext cx="4340860" cy="437515"/>
          </a:xfrm>
          <a:prstGeom prst="rect">
            <a:avLst/>
          </a:prstGeom>
          <a:ln w="12192">
            <a:solidFill>
              <a:srgbClr val="CC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0805" marR="73025">
              <a:lnSpc>
                <a:spcPct val="100000"/>
              </a:lnSpc>
              <a:spcBef>
                <a:spcPts val="20"/>
              </a:spcBef>
              <a:tabLst>
                <a:tab pos="2563495" algn="l"/>
              </a:tabLst>
            </a:pPr>
            <a:r>
              <a:rPr sz="1400" b="1" spc="-5" dirty="0">
                <a:latin typeface="Arial"/>
                <a:cs typeface="Arial"/>
              </a:rPr>
              <a:t>Angry</a:t>
            </a:r>
            <a:r>
              <a:rPr sz="1400" b="1" spc="1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Bird</a:t>
            </a:r>
            <a:r>
              <a:rPr sz="1400" b="1" spc="1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Classic</a:t>
            </a:r>
            <a:r>
              <a:rPr sz="1400" b="1" spc="14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1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1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app	from</a:t>
            </a:r>
            <a:r>
              <a:rPr sz="1400" spc="1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merged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dataset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highest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b="1" spc="-5" dirty="0">
                <a:latin typeface="Arial"/>
                <a:cs typeface="Arial"/>
              </a:rPr>
              <a:t>147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Negative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sentiment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count.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5620" y="1164335"/>
            <a:ext cx="6088380" cy="39791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81812" y="9194"/>
            <a:ext cx="8362315" cy="1211580"/>
            <a:chOff x="781812" y="9194"/>
            <a:chExt cx="8362315" cy="12115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5172" y="499889"/>
              <a:ext cx="8025130" cy="580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812" y="9194"/>
              <a:ext cx="772502" cy="7846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6528" y="9194"/>
              <a:ext cx="4830953" cy="7846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6608" y="9194"/>
              <a:ext cx="3005074" cy="7846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0935" y="9194"/>
              <a:ext cx="893063" cy="78468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1812" y="435914"/>
              <a:ext cx="4164965" cy="7846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5172" y="926609"/>
              <a:ext cx="3892041" cy="5802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82083" y="435914"/>
              <a:ext cx="618515" cy="78468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89787" y="314354"/>
            <a:ext cx="79267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endParaRPr lang="en-US" sz="2800" spc="-229" dirty="0"/>
          </a:p>
        </p:txBody>
      </p:sp>
      <p:sp>
        <p:nvSpPr>
          <p:cNvPr id="13" name="object 13"/>
          <p:cNvSpPr txBox="1"/>
          <p:nvPr/>
        </p:nvSpPr>
        <p:spPr>
          <a:xfrm>
            <a:off x="113690" y="1759076"/>
            <a:ext cx="269811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From the above scatter plot it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concluded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sentiment</a:t>
            </a:r>
            <a:r>
              <a:rPr sz="1600" spc="1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subjectivity</a:t>
            </a:r>
            <a:r>
              <a:rPr sz="1600" spc="1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914" y="2490292"/>
            <a:ext cx="166751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48463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p</a:t>
            </a:r>
            <a:r>
              <a:rPr sz="1600" spc="-10" dirty="0">
                <a:latin typeface="Microsoft Sans Serif"/>
                <a:cs typeface="Microsoft Sans Serif"/>
              </a:rPr>
              <a:t>r</a:t>
            </a:r>
            <a:r>
              <a:rPr sz="1600" spc="-5" dirty="0">
                <a:latin typeface="Microsoft Sans Serif"/>
                <a:cs typeface="Microsoft Sans Serif"/>
              </a:rPr>
              <a:t>op</a:t>
            </a:r>
            <a:r>
              <a:rPr sz="1600" dirty="0">
                <a:latin typeface="Microsoft Sans Serif"/>
                <a:cs typeface="Microsoft Sans Serif"/>
              </a:rPr>
              <a:t>o</a:t>
            </a:r>
            <a:r>
              <a:rPr sz="1600" spc="-5" dirty="0">
                <a:latin typeface="Microsoft Sans Serif"/>
                <a:cs typeface="Microsoft Sans Serif"/>
              </a:rPr>
              <a:t>rtional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10" dirty="0">
                <a:latin typeface="Microsoft Sans Serif"/>
                <a:cs typeface="Microsoft Sans Serif"/>
              </a:rPr>
              <a:t>to</a:t>
            </a:r>
            <a:endParaRPr sz="1600">
              <a:latin typeface="Microsoft Sans Serif"/>
              <a:cs typeface="Microsoft Sans Serif"/>
            </a:endParaRPr>
          </a:p>
          <a:p>
            <a:pPr marL="86360">
              <a:lnSpc>
                <a:spcPct val="100000"/>
              </a:lnSpc>
              <a:spcBef>
                <a:spcPts val="5"/>
              </a:spcBef>
              <a:tabLst>
                <a:tab pos="975360" algn="l"/>
                <a:tab pos="149479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pol</a:t>
            </a:r>
            <a:r>
              <a:rPr sz="1600" spc="-20" dirty="0">
                <a:latin typeface="Microsoft Sans Serif"/>
                <a:cs typeface="Microsoft Sans Serif"/>
              </a:rPr>
              <a:t>a</a:t>
            </a:r>
            <a:r>
              <a:rPr sz="1600" spc="-5" dirty="0">
                <a:latin typeface="Microsoft Sans Serif"/>
                <a:cs typeface="Microsoft Sans Serif"/>
              </a:rPr>
              <a:t>ri</a:t>
            </a:r>
            <a:r>
              <a:rPr sz="1600" spc="5" dirty="0">
                <a:latin typeface="Microsoft Sans Serif"/>
                <a:cs typeface="Microsoft Sans Serif"/>
              </a:rPr>
              <a:t>t</a:t>
            </a:r>
            <a:r>
              <a:rPr sz="1600" spc="-5" dirty="0">
                <a:latin typeface="Microsoft Sans Serif"/>
                <a:cs typeface="Microsoft Sans Serif"/>
              </a:rPr>
              <a:t>y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5" dirty="0">
                <a:latin typeface="Microsoft Sans Serif"/>
                <a:cs typeface="Microsoft Sans Serif"/>
              </a:rPr>
              <a:t>b</a:t>
            </a:r>
            <a:r>
              <a:rPr sz="1600" spc="5" dirty="0">
                <a:latin typeface="Microsoft Sans Serif"/>
                <a:cs typeface="Microsoft Sans Serif"/>
              </a:rPr>
              <a:t>u</a:t>
            </a:r>
            <a:r>
              <a:rPr sz="1600" spc="-5" dirty="0">
                <a:latin typeface="Microsoft Sans Serif"/>
                <a:cs typeface="Microsoft Sans Serif"/>
              </a:rPr>
              <a:t>t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438" y="2978657"/>
            <a:ext cx="1664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42644" algn="l"/>
                <a:tab pos="116586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n</a:t>
            </a:r>
            <a:r>
              <a:rPr sz="1600" spc="5" dirty="0">
                <a:latin typeface="Microsoft Sans Serif"/>
                <a:cs typeface="Microsoft Sans Serif"/>
              </a:rPr>
              <a:t>u</a:t>
            </a:r>
            <a:r>
              <a:rPr sz="1600" spc="-5" dirty="0">
                <a:latin typeface="Microsoft Sans Serif"/>
                <a:cs typeface="Microsoft Sans Serif"/>
              </a:rPr>
              <a:t>m</a:t>
            </a:r>
            <a:r>
              <a:rPr sz="1600" spc="5" dirty="0">
                <a:latin typeface="Microsoft Sans Serif"/>
                <a:cs typeface="Microsoft Sans Serif"/>
              </a:rPr>
              <a:t>b</a:t>
            </a:r>
            <a:r>
              <a:rPr sz="1600" spc="-5" dirty="0">
                <a:latin typeface="Microsoft Sans Serif"/>
                <a:cs typeface="Microsoft Sans Serif"/>
              </a:rPr>
              <a:t>er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5" dirty="0">
                <a:latin typeface="Microsoft Sans Serif"/>
                <a:cs typeface="Microsoft Sans Serif"/>
              </a:rPr>
              <a:t>o</a:t>
            </a:r>
            <a:r>
              <a:rPr sz="1600" spc="-5" dirty="0">
                <a:latin typeface="Microsoft Sans Serif"/>
                <a:cs typeface="Microsoft Sans Serif"/>
              </a:rPr>
              <a:t>f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5" dirty="0">
                <a:latin typeface="Microsoft Sans Serif"/>
                <a:cs typeface="Microsoft Sans Serif"/>
              </a:rPr>
              <a:t>case,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690" y="2490292"/>
            <a:ext cx="147447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  <a:tabLst>
                <a:tab pos="977900" algn="l"/>
                <a:tab pos="103568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always </a:t>
            </a:r>
            <a:r>
              <a:rPr sz="1600" spc="-5" dirty="0">
                <a:latin typeface="Microsoft Sans Serif"/>
                <a:cs typeface="Microsoft Sans Serif"/>
              </a:rPr>
              <a:t> sentiment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maximum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shows		</a:t>
            </a:r>
            <a:r>
              <a:rPr sz="1600" spc="-5" dirty="0">
                <a:latin typeface="Microsoft Sans Serif"/>
                <a:cs typeface="Microsoft Sans Serif"/>
              </a:rPr>
              <a:t>a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behavio</a:t>
            </a:r>
            <a:r>
              <a:rPr sz="1600" spc="-95" dirty="0">
                <a:latin typeface="Microsoft Sans Serif"/>
                <a:cs typeface="Microsoft Sans Serif"/>
              </a:rPr>
              <a:t>r</a:t>
            </a:r>
            <a:r>
              <a:rPr sz="1600" spc="-5" dirty="0">
                <a:latin typeface="Microsoft Sans Serif"/>
                <a:cs typeface="Microsoft Sans Serif"/>
              </a:rPr>
              <a:t>,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20" dirty="0">
                <a:latin typeface="Microsoft Sans Serif"/>
                <a:cs typeface="Microsoft Sans Serif"/>
              </a:rPr>
              <a:t>w</a:t>
            </a:r>
            <a:r>
              <a:rPr sz="1600" spc="-5" dirty="0">
                <a:latin typeface="Microsoft Sans Serif"/>
                <a:cs typeface="Microsoft Sans Serif"/>
              </a:rPr>
              <a:t>hen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26438" y="3222497"/>
            <a:ext cx="10845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prop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-10" dirty="0">
                <a:latin typeface="Microsoft Sans Serif"/>
                <a:cs typeface="Microsoft Sans Serif"/>
              </a:rPr>
              <a:t>ti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-15" dirty="0">
                <a:latin typeface="Microsoft Sans Serif"/>
                <a:cs typeface="Microsoft Sans Serif"/>
              </a:rPr>
              <a:t>al</a:t>
            </a:r>
            <a:endParaRPr sz="1600">
              <a:latin typeface="Microsoft Sans Serif"/>
              <a:cs typeface="Microsoft Sans Serif"/>
            </a:endParaRPr>
          </a:p>
          <a:p>
            <a:pPr marL="4445">
              <a:lnSpc>
                <a:spcPct val="100000"/>
              </a:lnSpc>
              <a:tabLst>
                <a:tab pos="92646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va</a:t>
            </a:r>
            <a:r>
              <a:rPr sz="1600" spc="-10" dirty="0">
                <a:latin typeface="Microsoft Sans Serif"/>
                <a:cs typeface="Microsoft Sans Serif"/>
              </a:rPr>
              <a:t>ri</a:t>
            </a:r>
            <a:r>
              <a:rPr sz="1600" spc="-5" dirty="0">
                <a:latin typeface="Microsoft Sans Serif"/>
                <a:cs typeface="Microsoft Sans Serif"/>
              </a:rPr>
              <a:t>ance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20" dirty="0">
                <a:latin typeface="Microsoft Sans Serif"/>
                <a:cs typeface="Microsoft Sans Serif"/>
              </a:rPr>
              <a:t>is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690" y="3710432"/>
            <a:ext cx="1335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too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low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1667255"/>
            <a:ext cx="2868295" cy="2433955"/>
          </a:xfrm>
          <a:custGeom>
            <a:avLst/>
            <a:gdLst/>
            <a:ahLst/>
            <a:cxnLst/>
            <a:rect l="l" t="t" r="r" b="b"/>
            <a:pathLst>
              <a:path w="2868295" h="2433954">
                <a:moveTo>
                  <a:pt x="0" y="2433828"/>
                </a:moveTo>
                <a:lnTo>
                  <a:pt x="2868168" y="2433828"/>
                </a:lnTo>
                <a:lnTo>
                  <a:pt x="2868168" y="0"/>
                </a:lnTo>
                <a:lnTo>
                  <a:pt x="0" y="0"/>
                </a:lnTo>
                <a:lnTo>
                  <a:pt x="0" y="2433828"/>
                </a:lnTo>
                <a:close/>
              </a:path>
            </a:pathLst>
          </a:custGeom>
          <a:ln w="1219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2396" y="0"/>
            <a:ext cx="7847330" cy="890269"/>
            <a:chOff x="882396" y="0"/>
            <a:chExt cx="7847330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236" y="554681"/>
              <a:ext cx="7359142" cy="6368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396" y="0"/>
              <a:ext cx="1022426" cy="889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6172" y="0"/>
              <a:ext cx="658202" cy="8897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5712" y="0"/>
              <a:ext cx="4584065" cy="889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57087" y="0"/>
              <a:ext cx="1630552" cy="889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6475" y="0"/>
              <a:ext cx="1872742" cy="88976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22375" y="6198"/>
            <a:ext cx="73456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pc="-445" dirty="0"/>
          </a:p>
        </p:txBody>
      </p:sp>
      <p:grpSp>
        <p:nvGrpSpPr>
          <p:cNvPr id="10" name="object 10"/>
          <p:cNvGrpSpPr/>
          <p:nvPr/>
        </p:nvGrpSpPr>
        <p:grpSpPr>
          <a:xfrm>
            <a:off x="53339" y="783335"/>
            <a:ext cx="9090660" cy="4360545"/>
            <a:chOff x="53339" y="783335"/>
            <a:chExt cx="9090660" cy="436054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6979" y="783335"/>
              <a:ext cx="6637019" cy="43601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435" y="1705355"/>
              <a:ext cx="2269490" cy="2217420"/>
            </a:xfrm>
            <a:custGeom>
              <a:avLst/>
              <a:gdLst/>
              <a:ahLst/>
              <a:cxnLst/>
              <a:rect l="l" t="t" r="r" b="b"/>
              <a:pathLst>
                <a:path w="2269490" h="2217420">
                  <a:moveTo>
                    <a:pt x="0" y="2217420"/>
                  </a:moveTo>
                  <a:lnTo>
                    <a:pt x="2269236" y="2217420"/>
                  </a:lnTo>
                  <a:lnTo>
                    <a:pt x="2269236" y="0"/>
                  </a:lnTo>
                  <a:lnTo>
                    <a:pt x="0" y="0"/>
                  </a:lnTo>
                  <a:lnTo>
                    <a:pt x="0" y="2217420"/>
                  </a:lnTo>
                  <a:close/>
                </a:path>
              </a:pathLst>
            </a:custGeom>
            <a:ln w="12192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1180" y="1689607"/>
            <a:ext cx="21069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  <a:tabLst>
                <a:tab pos="502920" algn="l"/>
                <a:tab pos="1150620" algn="l"/>
                <a:tab pos="197993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	t</a:t>
            </a:r>
            <a:r>
              <a:rPr sz="1600" spc="-20" dirty="0">
                <a:latin typeface="Microsoft Sans Serif"/>
                <a:cs typeface="Microsoft Sans Serif"/>
              </a:rPr>
              <a:t>h</a:t>
            </a:r>
            <a:r>
              <a:rPr sz="1600" spc="-15" dirty="0">
                <a:latin typeface="Microsoft Sans Serif"/>
                <a:cs typeface="Microsoft Sans Serif"/>
              </a:rPr>
              <a:t>i</a:t>
            </a:r>
            <a:r>
              <a:rPr sz="1600" spc="-5" dirty="0">
                <a:latin typeface="Microsoft Sans Serif"/>
                <a:cs typeface="Microsoft Sans Serif"/>
              </a:rPr>
              <a:t>s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5" dirty="0">
                <a:latin typeface="Microsoft Sans Serif"/>
                <a:cs typeface="Microsoft Sans Serif"/>
              </a:rPr>
              <a:t>cor</a:t>
            </a:r>
            <a:r>
              <a:rPr sz="1600" spc="-15" dirty="0">
                <a:latin typeface="Microsoft Sans Serif"/>
                <a:cs typeface="Microsoft Sans Serif"/>
              </a:rPr>
              <a:t>r</a:t>
            </a:r>
            <a:r>
              <a:rPr sz="1600" spc="-20" dirty="0">
                <a:latin typeface="Microsoft Sans Serif"/>
                <a:cs typeface="Microsoft Sans Serif"/>
              </a:rPr>
              <a:t>e</a:t>
            </a:r>
            <a:r>
              <a:rPr sz="1600" spc="-15" dirty="0">
                <a:latin typeface="Microsoft Sans Serif"/>
                <a:cs typeface="Microsoft Sans Serif"/>
              </a:rPr>
              <a:t>l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20" dirty="0">
                <a:latin typeface="Microsoft Sans Serif"/>
                <a:cs typeface="Microsoft Sans Serif"/>
              </a:rPr>
              <a:t>t</a:t>
            </a:r>
            <a:r>
              <a:rPr sz="1600" spc="-25" dirty="0">
                <a:latin typeface="Microsoft Sans Serif"/>
                <a:cs typeface="Microsoft Sans Serif"/>
              </a:rPr>
              <a:t>i</a:t>
            </a:r>
            <a:r>
              <a:rPr sz="1600" spc="-5" dirty="0">
                <a:latin typeface="Microsoft Sans Serif"/>
                <a:cs typeface="Microsoft Sans Serif"/>
              </a:rPr>
              <a:t>on  ma</a:t>
            </a:r>
            <a:r>
              <a:rPr sz="1600" spc="5" dirty="0">
                <a:latin typeface="Microsoft Sans Serif"/>
                <a:cs typeface="Microsoft Sans Serif"/>
              </a:rPr>
              <a:t>t</a:t>
            </a:r>
            <a:r>
              <a:rPr sz="1600" spc="-5" dirty="0">
                <a:latin typeface="Microsoft Sans Serif"/>
                <a:cs typeface="Microsoft Sans Serif"/>
              </a:rPr>
              <a:t>rix,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204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r</a:t>
            </a:r>
            <a:r>
              <a:rPr sz="1600" spc="-5" dirty="0">
                <a:latin typeface="Microsoft Sans Serif"/>
                <a:cs typeface="Microsoft Sans Serif"/>
              </a:rPr>
              <a:t>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20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</a:t>
            </a:r>
            <a:r>
              <a:rPr sz="1600" spc="-10" dirty="0">
                <a:latin typeface="Microsoft Sans Serif"/>
                <a:cs typeface="Microsoft Sans Serif"/>
              </a:rPr>
              <a:t>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2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180" y="2177287"/>
            <a:ext cx="9086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Microsoft Sans Serif"/>
                <a:cs typeface="Microsoft Sans Serif"/>
              </a:rPr>
              <a:t>si</a:t>
            </a:r>
            <a:r>
              <a:rPr sz="1600" spc="-20" dirty="0">
                <a:latin typeface="Microsoft Sans Serif"/>
                <a:cs typeface="Microsoft Sans Serif"/>
              </a:rPr>
              <a:t>gn</a:t>
            </a:r>
            <a:r>
              <a:rPr sz="1600" spc="-15" dirty="0">
                <a:latin typeface="Microsoft Sans Serif"/>
                <a:cs typeface="Microsoft Sans Serif"/>
              </a:rPr>
              <a:t>i</a:t>
            </a:r>
            <a:r>
              <a:rPr sz="1600" spc="-20" dirty="0">
                <a:latin typeface="Microsoft Sans Serif"/>
                <a:cs typeface="Microsoft Sans Serif"/>
              </a:rPr>
              <a:t>f</a:t>
            </a:r>
            <a:r>
              <a:rPr sz="1600" spc="-25" dirty="0">
                <a:latin typeface="Microsoft Sans Serif"/>
                <a:cs typeface="Microsoft Sans Serif"/>
              </a:rPr>
              <a:t>i</a:t>
            </a:r>
            <a:r>
              <a:rPr sz="1600" spc="-15" dirty="0">
                <a:latin typeface="Microsoft Sans Serif"/>
                <a:cs typeface="Microsoft Sans Serif"/>
              </a:rPr>
              <a:t>c</a:t>
            </a:r>
            <a:r>
              <a:rPr sz="1600" spc="-5" dirty="0">
                <a:latin typeface="Microsoft Sans Serif"/>
                <a:cs typeface="Microsoft Sans Serif"/>
              </a:rPr>
              <a:t>ant  </a:t>
            </a:r>
            <a:r>
              <a:rPr sz="1600" spc="-10" dirty="0">
                <a:latin typeface="Microsoft Sans Serif"/>
                <a:cs typeface="Microsoft Sans Serif"/>
              </a:rPr>
              <a:t>between 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Reviews,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5237" y="2177287"/>
            <a:ext cx="10439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r</a:t>
            </a:r>
            <a:r>
              <a:rPr sz="1600" spc="-20" dirty="0">
                <a:latin typeface="Microsoft Sans Serif"/>
                <a:cs typeface="Microsoft Sans Serif"/>
              </a:rPr>
              <a:t>e</a:t>
            </a:r>
            <a:r>
              <a:rPr sz="1600" spc="-25" dirty="0">
                <a:latin typeface="Microsoft Sans Serif"/>
                <a:cs typeface="Microsoft Sans Serif"/>
              </a:rPr>
              <a:t>l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20" dirty="0">
                <a:latin typeface="Microsoft Sans Serif"/>
                <a:cs typeface="Microsoft Sans Serif"/>
              </a:rPr>
              <a:t>t</a:t>
            </a:r>
            <a:r>
              <a:rPr sz="1600" spc="-25" dirty="0">
                <a:latin typeface="Microsoft Sans Serif"/>
                <a:cs typeface="Microsoft Sans Serif"/>
              </a:rPr>
              <a:t>i</a:t>
            </a:r>
            <a:r>
              <a:rPr sz="1600" spc="-5" dirty="0">
                <a:latin typeface="Microsoft Sans Serif"/>
                <a:cs typeface="Microsoft Sans Serif"/>
              </a:rPr>
              <a:t>o</a:t>
            </a:r>
            <a:r>
              <a:rPr sz="1600" spc="-20" dirty="0">
                <a:latin typeface="Microsoft Sans Serif"/>
                <a:cs typeface="Microsoft Sans Serif"/>
              </a:rPr>
              <a:t>n</a:t>
            </a:r>
            <a:r>
              <a:rPr sz="1600" spc="-5" dirty="0">
                <a:latin typeface="Microsoft Sans Serif"/>
                <a:cs typeface="Microsoft Sans Serif"/>
              </a:rPr>
              <a:t>s</a:t>
            </a:r>
            <a:r>
              <a:rPr sz="1600" spc="-20" dirty="0">
                <a:latin typeface="Microsoft Sans Serif"/>
                <a:cs typeface="Microsoft Sans Serif"/>
              </a:rPr>
              <a:t>h</a:t>
            </a:r>
            <a:r>
              <a:rPr sz="1600" spc="-25" dirty="0">
                <a:latin typeface="Microsoft Sans Serif"/>
                <a:cs typeface="Microsoft Sans Serif"/>
              </a:rPr>
              <a:t>i</a:t>
            </a:r>
            <a:r>
              <a:rPr sz="1600" spc="-5" dirty="0">
                <a:latin typeface="Microsoft Sans Serif"/>
                <a:cs typeface="Microsoft Sans Serif"/>
              </a:rPr>
              <a:t>p</a:t>
            </a:r>
            <a:endParaRPr sz="16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Rating,</a:t>
            </a:r>
            <a:endParaRPr sz="16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tabLst>
                <a:tab pos="66865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Size	and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180" y="2909061"/>
            <a:ext cx="210566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95"/>
              </a:spcBef>
              <a:tabLst>
                <a:tab pos="1182370" algn="l"/>
              </a:tabLst>
            </a:pPr>
            <a:r>
              <a:rPr sz="1600" spc="-15" dirty="0">
                <a:latin typeface="Microsoft Sans Serif"/>
                <a:cs typeface="Microsoft Sans Serif"/>
              </a:rPr>
              <a:t>Installs</a:t>
            </a:r>
            <a:r>
              <a:rPr sz="1600" spc="-10" dirty="0">
                <a:latin typeface="Microsoft Sans Serif"/>
                <a:cs typeface="Microsoft Sans Serif"/>
              </a:rPr>
              <a:t> with respect </a:t>
            </a:r>
            <a:r>
              <a:rPr sz="1600" spc="-5" dirty="0">
                <a:latin typeface="Microsoft Sans Serif"/>
                <a:cs typeface="Microsoft Sans Serif"/>
              </a:rPr>
              <a:t>to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Sentiment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polarity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5" dirty="0">
                <a:latin typeface="Microsoft Sans Serif"/>
                <a:cs typeface="Microsoft Sans Serif"/>
              </a:rPr>
              <a:t>S</a:t>
            </a:r>
            <a:r>
              <a:rPr sz="1600" spc="-15" dirty="0">
                <a:latin typeface="Microsoft Sans Serif"/>
                <a:cs typeface="Microsoft Sans Serif"/>
              </a:rPr>
              <a:t>e</a:t>
            </a:r>
            <a:r>
              <a:rPr sz="1600" spc="-20" dirty="0">
                <a:latin typeface="Microsoft Sans Serif"/>
                <a:cs typeface="Microsoft Sans Serif"/>
              </a:rPr>
              <a:t>n</a:t>
            </a:r>
            <a:r>
              <a:rPr sz="1600" spc="-10" dirty="0">
                <a:latin typeface="Microsoft Sans Serif"/>
                <a:cs typeface="Microsoft Sans Serif"/>
              </a:rPr>
              <a:t>ti</a:t>
            </a:r>
            <a:r>
              <a:rPr sz="1600" spc="-15" dirty="0">
                <a:latin typeface="Microsoft Sans Serif"/>
                <a:cs typeface="Microsoft Sans Serif"/>
              </a:rPr>
              <a:t>m</a:t>
            </a:r>
            <a:r>
              <a:rPr sz="1600" spc="-5" dirty="0">
                <a:latin typeface="Microsoft Sans Serif"/>
                <a:cs typeface="Microsoft Sans Serif"/>
              </a:rPr>
              <a:t>ent  </a:t>
            </a:r>
            <a:r>
              <a:rPr sz="1600" spc="-20" dirty="0">
                <a:latin typeface="Microsoft Sans Serif"/>
                <a:cs typeface="Microsoft Sans Serif"/>
              </a:rPr>
              <a:t>subjectivity.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47" y="1441703"/>
            <a:ext cx="3592067" cy="27310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6303" y="723900"/>
            <a:ext cx="4762500" cy="21869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6303" y="3023615"/>
            <a:ext cx="4855463" cy="211988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26719" y="33489"/>
            <a:ext cx="8122920" cy="1040765"/>
            <a:chOff x="426719" y="33489"/>
            <a:chExt cx="8122920" cy="104076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454152"/>
              <a:ext cx="7685278" cy="516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3489"/>
              <a:ext cx="2342134" cy="6749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9924" y="33489"/>
              <a:ext cx="3008122" cy="6749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19116" y="33489"/>
              <a:ext cx="1167193" cy="6749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57316" y="33489"/>
              <a:ext cx="962990" cy="6749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1299" y="33489"/>
              <a:ext cx="1958086" cy="6749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6719" y="399249"/>
              <a:ext cx="1369822" cy="674916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1388" y="253727"/>
            <a:ext cx="7673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endParaRPr lang="en-US" sz="2400" b="1" spc="-105" dirty="0"/>
          </a:p>
        </p:txBody>
      </p: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9600" y="819911"/>
            <a:ext cx="1004125" cy="5168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5491" y="885190"/>
            <a:ext cx="8221980" cy="1847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1800" dirty="0">
                <a:latin typeface="Segoe UI Symbol"/>
                <a:cs typeface="Segoe UI Symbol"/>
              </a:rPr>
              <a:t>❏	</a:t>
            </a:r>
            <a:r>
              <a:rPr sz="1800" spc="20" dirty="0">
                <a:latin typeface="Microsoft Sans Serif"/>
                <a:cs typeface="Microsoft Sans Serif"/>
              </a:rPr>
              <a:t>Reading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the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dataset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and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comprehending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the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problem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statement.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sz="1800" dirty="0">
                <a:latin typeface="Segoe UI Symbol"/>
                <a:cs typeface="Segoe UI Symbol"/>
              </a:rPr>
              <a:t>❏	</a:t>
            </a:r>
            <a:r>
              <a:rPr sz="1800" spc="20" dirty="0">
                <a:latin typeface="Microsoft Sans Serif"/>
                <a:cs typeface="Microsoft Sans Serif"/>
              </a:rPr>
              <a:t>Examining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the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business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KPIs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for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app</a:t>
            </a:r>
            <a:r>
              <a:rPr sz="1800" spc="13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development</a:t>
            </a:r>
            <a:r>
              <a:rPr sz="1800" spc="13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and</a:t>
            </a:r>
            <a:r>
              <a:rPr sz="1800" spc="1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devising</a:t>
            </a:r>
            <a:r>
              <a:rPr sz="1800" spc="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45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solution</a:t>
            </a:r>
            <a:endParaRPr sz="18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330"/>
              </a:spcBef>
            </a:pPr>
            <a:r>
              <a:rPr sz="1800" spc="15" dirty="0">
                <a:latin typeface="Microsoft Sans Serif"/>
                <a:cs typeface="Microsoft Sans Serif"/>
              </a:rPr>
              <a:t>t</a:t>
            </a:r>
            <a:r>
              <a:rPr sz="1800" dirty="0">
                <a:latin typeface="Microsoft Sans Serif"/>
                <a:cs typeface="Microsoft Sans Serif"/>
              </a:rPr>
              <a:t>o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t</a:t>
            </a:r>
            <a:r>
              <a:rPr sz="1800" spc="20" dirty="0">
                <a:latin typeface="Microsoft Sans Serif"/>
                <a:cs typeface="Microsoft Sans Serif"/>
              </a:rPr>
              <a:t>h</a:t>
            </a:r>
            <a:r>
              <a:rPr sz="1800" spc="-5" dirty="0">
                <a:latin typeface="Microsoft Sans Serif"/>
                <a:cs typeface="Microsoft Sans Serif"/>
              </a:rPr>
              <a:t>e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</a:t>
            </a:r>
            <a:r>
              <a:rPr sz="1800" spc="-15" dirty="0">
                <a:latin typeface="Microsoft Sans Serif"/>
                <a:cs typeface="Microsoft Sans Serif"/>
              </a:rPr>
              <a:t>o</a:t>
            </a:r>
            <a:r>
              <a:rPr sz="1800" spc="-10" dirty="0">
                <a:latin typeface="Microsoft Sans Serif"/>
                <a:cs typeface="Microsoft Sans Serif"/>
              </a:rPr>
              <a:t>b</a:t>
            </a:r>
            <a:r>
              <a:rPr sz="1800" spc="-15" dirty="0">
                <a:latin typeface="Microsoft Sans Serif"/>
                <a:cs typeface="Microsoft Sans Serif"/>
              </a:rPr>
              <a:t>l</a:t>
            </a:r>
            <a:r>
              <a:rPr sz="1800" dirty="0">
                <a:latin typeface="Microsoft Sans Serif"/>
                <a:cs typeface="Microsoft Sans Serif"/>
              </a:rPr>
              <a:t>em.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469900" algn="l"/>
              </a:tabLst>
            </a:pPr>
            <a:r>
              <a:rPr sz="1800" dirty="0">
                <a:latin typeface="Segoe UI Symbol"/>
                <a:cs typeface="Segoe UI Symbol"/>
              </a:rPr>
              <a:t>❏	</a:t>
            </a:r>
            <a:r>
              <a:rPr sz="1800" spc="40" dirty="0">
                <a:latin typeface="Microsoft Sans Serif"/>
                <a:cs typeface="Microsoft Sans Serif"/>
              </a:rPr>
              <a:t>Handling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the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error,</a:t>
            </a:r>
            <a:r>
              <a:rPr sz="1800" spc="-2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duplicate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and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NaN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values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in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the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dataset.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  <a:tab pos="7316470" algn="l"/>
              </a:tabLst>
            </a:pPr>
            <a:r>
              <a:rPr sz="1800" dirty="0">
                <a:latin typeface="Segoe UI Symbol"/>
                <a:cs typeface="Segoe UI Symbol"/>
              </a:rPr>
              <a:t>❏	</a:t>
            </a:r>
            <a:r>
              <a:rPr sz="1800" spc="30" dirty="0">
                <a:latin typeface="Microsoft Sans Serif"/>
                <a:cs typeface="Microsoft Sans Serif"/>
              </a:rPr>
              <a:t>Designing</a:t>
            </a:r>
            <a:r>
              <a:rPr sz="1800" spc="13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multiple</a:t>
            </a:r>
            <a:r>
              <a:rPr sz="1800" spc="16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visualizations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to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summarize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the</a:t>
            </a:r>
            <a:r>
              <a:rPr sz="1800" spc="10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information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in	</a:t>
            </a:r>
            <a:r>
              <a:rPr sz="1800" spc="20" dirty="0">
                <a:latin typeface="Microsoft Sans Serif"/>
                <a:cs typeface="Microsoft Sans Serif"/>
              </a:rPr>
              <a:t>the</a:t>
            </a:r>
            <a:endParaRPr sz="18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330"/>
              </a:spcBef>
              <a:tabLst>
                <a:tab pos="708342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d</a:t>
            </a:r>
            <a:r>
              <a:rPr sz="1800" spc="-15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tas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t </a:t>
            </a:r>
            <a:r>
              <a:rPr sz="1800" spc="35" dirty="0">
                <a:latin typeface="Microsoft Sans Serif"/>
                <a:cs typeface="Microsoft Sans Serif"/>
              </a:rPr>
              <a:t>an</a:t>
            </a:r>
            <a:r>
              <a:rPr sz="1800" spc="-5" dirty="0">
                <a:latin typeface="Microsoft Sans Serif"/>
                <a:cs typeface="Microsoft Sans Serif"/>
              </a:rPr>
              <a:t>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succ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spc="-5" dirty="0">
                <a:latin typeface="Microsoft Sans Serif"/>
                <a:cs typeface="Microsoft Sans Serif"/>
              </a:rPr>
              <a:t>ssfu</a:t>
            </a:r>
            <a:r>
              <a:rPr sz="1800" spc="-25" dirty="0">
                <a:latin typeface="Microsoft Sans Serif"/>
                <a:cs typeface="Microsoft Sans Serif"/>
              </a:rPr>
              <a:t>l</a:t>
            </a:r>
            <a:r>
              <a:rPr sz="1800" spc="-10" dirty="0">
                <a:latin typeface="Microsoft Sans Serif"/>
                <a:cs typeface="Microsoft Sans Serif"/>
              </a:rPr>
              <a:t>ly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c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55" dirty="0">
                <a:latin typeface="Microsoft Sans Serif"/>
                <a:cs typeface="Microsoft Sans Serif"/>
              </a:rPr>
              <a:t>mm</a:t>
            </a:r>
            <a:r>
              <a:rPr sz="1800" spc="45" dirty="0">
                <a:latin typeface="Microsoft Sans Serif"/>
                <a:cs typeface="Microsoft Sans Serif"/>
              </a:rPr>
              <a:t>un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55" dirty="0">
                <a:latin typeface="Microsoft Sans Serif"/>
                <a:cs typeface="Microsoft Sans Serif"/>
              </a:rPr>
              <a:t>c</a:t>
            </a:r>
            <a:r>
              <a:rPr sz="1800" spc="45" dirty="0">
                <a:latin typeface="Microsoft Sans Serif"/>
                <a:cs typeface="Microsoft Sans Serif"/>
              </a:rPr>
              <a:t>a</a:t>
            </a:r>
            <a:r>
              <a:rPr sz="1800" spc="60" dirty="0">
                <a:latin typeface="Microsoft Sans Serif"/>
                <a:cs typeface="Microsoft Sans Serif"/>
              </a:rPr>
              <a:t>t</a:t>
            </a:r>
            <a:r>
              <a:rPr sz="1800" spc="-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t</a:t>
            </a:r>
            <a:r>
              <a:rPr sz="1800" spc="20" dirty="0">
                <a:latin typeface="Microsoft Sans Serif"/>
                <a:cs typeface="Microsoft Sans Serif"/>
              </a:rPr>
              <a:t>h</a:t>
            </a:r>
            <a:r>
              <a:rPr sz="1800" spc="-5" dirty="0">
                <a:latin typeface="Microsoft Sans Serif"/>
                <a:cs typeface="Microsoft Sans Serif"/>
              </a:rPr>
              <a:t>e</a:t>
            </a:r>
            <a:r>
              <a:rPr sz="1800" spc="-15" dirty="0">
                <a:latin typeface="Microsoft Sans Serif"/>
                <a:cs typeface="Microsoft Sans Serif"/>
              </a:rPr>
              <a:t> r</a:t>
            </a:r>
            <a:r>
              <a:rPr sz="1800" spc="-25" dirty="0">
                <a:latin typeface="Microsoft Sans Serif"/>
                <a:cs typeface="Microsoft Sans Serif"/>
              </a:rPr>
              <a:t>e</a:t>
            </a:r>
            <a:r>
              <a:rPr sz="1800" spc="-15" dirty="0">
                <a:latin typeface="Microsoft Sans Serif"/>
                <a:cs typeface="Microsoft Sans Serif"/>
              </a:rPr>
              <a:t>s</a:t>
            </a:r>
            <a:r>
              <a:rPr sz="1800" spc="-25" dirty="0">
                <a:latin typeface="Microsoft Sans Serif"/>
                <a:cs typeface="Microsoft Sans Serif"/>
              </a:rPr>
              <a:t>u</a:t>
            </a:r>
            <a:r>
              <a:rPr sz="1800" spc="-35" dirty="0">
                <a:latin typeface="Microsoft Sans Serif"/>
                <a:cs typeface="Microsoft Sans Serif"/>
              </a:rPr>
              <a:t>l</a:t>
            </a:r>
            <a:r>
              <a:rPr sz="1800" spc="-10" dirty="0">
                <a:latin typeface="Microsoft Sans Serif"/>
                <a:cs typeface="Microsoft Sans Serif"/>
              </a:rPr>
              <a:t>t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an</a:t>
            </a:r>
            <a:r>
              <a:rPr sz="1800" spc="-5" dirty="0">
                <a:latin typeface="Microsoft Sans Serif"/>
                <a:cs typeface="Microsoft Sans Serif"/>
              </a:rPr>
              <a:t>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</a:t>
            </a:r>
            <a:r>
              <a:rPr sz="1800" spc="10" dirty="0">
                <a:latin typeface="Microsoft Sans Serif"/>
                <a:cs typeface="Microsoft Sans Serif"/>
              </a:rPr>
              <a:t>r</a:t>
            </a:r>
            <a:r>
              <a:rPr sz="1800" dirty="0">
                <a:latin typeface="Microsoft Sans Serif"/>
                <a:cs typeface="Microsoft Sans Serif"/>
              </a:rPr>
              <a:t>ends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t</a:t>
            </a:r>
            <a:r>
              <a:rPr sz="1800" spc="-5" dirty="0">
                <a:latin typeface="Microsoft Sans Serif"/>
                <a:cs typeface="Microsoft Sans Serif"/>
              </a:rPr>
              <a:t>o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35" dirty="0">
                <a:latin typeface="Microsoft Sans Serif"/>
                <a:cs typeface="Microsoft Sans Serif"/>
              </a:rPr>
              <a:t>t</a:t>
            </a:r>
            <a:r>
              <a:rPr sz="1800" spc="20" dirty="0">
                <a:latin typeface="Microsoft Sans Serif"/>
                <a:cs typeface="Microsoft Sans Serif"/>
              </a:rPr>
              <a:t>h</a:t>
            </a:r>
            <a:r>
              <a:rPr sz="1800" spc="-5" dirty="0">
                <a:latin typeface="Microsoft Sans Serif"/>
                <a:cs typeface="Microsoft Sans Serif"/>
              </a:rPr>
              <a:t>e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r</a:t>
            </a:r>
            <a:r>
              <a:rPr sz="1800" spc="-60" dirty="0">
                <a:latin typeface="Microsoft Sans Serif"/>
                <a:cs typeface="Microsoft Sans Serif"/>
              </a:rPr>
              <a:t>eade</a:t>
            </a:r>
            <a:r>
              <a:rPr sz="1800" spc="-145" dirty="0">
                <a:latin typeface="Microsoft Sans Serif"/>
                <a:cs typeface="Microsoft Sans Serif"/>
              </a:rPr>
              <a:t>r</a:t>
            </a:r>
            <a:r>
              <a:rPr sz="1800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2128" y="2916936"/>
            <a:ext cx="8620125" cy="958850"/>
          </a:xfrm>
          <a:custGeom>
            <a:avLst/>
            <a:gdLst/>
            <a:ahLst/>
            <a:cxnLst/>
            <a:rect l="l" t="t" r="r" b="b"/>
            <a:pathLst>
              <a:path w="8620125" h="958850">
                <a:moveTo>
                  <a:pt x="0" y="958595"/>
                </a:moveTo>
                <a:lnTo>
                  <a:pt x="8619744" y="958595"/>
                </a:lnTo>
                <a:lnTo>
                  <a:pt x="8619744" y="0"/>
                </a:lnTo>
                <a:lnTo>
                  <a:pt x="0" y="0"/>
                </a:lnTo>
                <a:lnTo>
                  <a:pt x="0" y="9585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578607" y="56349"/>
            <a:ext cx="4220210" cy="894715"/>
            <a:chOff x="2578607" y="56349"/>
            <a:chExt cx="4220210" cy="8947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8607" y="56349"/>
              <a:ext cx="2922777" cy="8943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2447" y="609558"/>
              <a:ext cx="3732022" cy="834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2915" y="56349"/>
              <a:ext cx="1755520" cy="89437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818638" y="67146"/>
            <a:ext cx="372681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pc="-38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5392" y="0"/>
            <a:ext cx="3130042" cy="87909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94786" y="-4864"/>
            <a:ext cx="262699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pc="-345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99232" y="544013"/>
            <a:ext cx="2642489" cy="636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8254" y="838962"/>
            <a:ext cx="8675370" cy="3807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Microsoft Sans Serif"/>
                <a:cs typeface="Microsoft Sans Serif"/>
              </a:rPr>
              <a:t>92.19%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apps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are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Free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7.81%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apps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are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paid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 type.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spc="-5" dirty="0">
                <a:latin typeface="Microsoft Sans Serif"/>
                <a:cs typeface="Microsoft Sans Serif"/>
              </a:rPr>
              <a:t>81.80%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apps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have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Everyone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content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rating.</a:t>
            </a:r>
            <a:endParaRPr sz="1400">
              <a:latin typeface="Microsoft Sans Serif"/>
              <a:cs typeface="Microsoft Sans Serif"/>
            </a:endParaRPr>
          </a:p>
          <a:p>
            <a:pPr marL="12700" marR="1301115">
              <a:lnSpc>
                <a:spcPct val="171400"/>
              </a:lnSpc>
            </a:pPr>
            <a:r>
              <a:rPr sz="1400" spc="-5" dirty="0">
                <a:latin typeface="Microsoft Sans Serif"/>
                <a:cs typeface="Microsoft Sans Serif"/>
              </a:rPr>
              <a:t>Events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category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 </a:t>
            </a:r>
            <a:r>
              <a:rPr sz="1400" spc="-5" dirty="0">
                <a:latin typeface="Microsoft Sans Serif"/>
                <a:cs typeface="Microsoft Sans Serif"/>
              </a:rPr>
              <a:t>highest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mean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rating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4.39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Dating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category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has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lowest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4.05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rating.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Family,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Game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Tools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are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top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three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categories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having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1906,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926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829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app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count.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spc="-5" dirty="0">
                <a:latin typeface="Microsoft Sans Serif"/>
                <a:cs typeface="Microsoft Sans Serif"/>
              </a:rPr>
              <a:t>Most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competitive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category: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Family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latin typeface="Microsoft Sans Serif"/>
                <a:cs typeface="Microsoft Sans Serif"/>
              </a:rPr>
              <a:t>Category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with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highest number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installs: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Game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spc="-30" dirty="0">
                <a:latin typeface="Microsoft Sans Serif"/>
                <a:cs typeface="Microsoft Sans Serif"/>
              </a:rPr>
              <a:t>Tools, </a:t>
            </a:r>
            <a:r>
              <a:rPr sz="1400" spc="-5" dirty="0">
                <a:latin typeface="Microsoft Sans Serif"/>
                <a:cs typeface="Microsoft Sans Serif"/>
              </a:rPr>
              <a:t>Entertainment,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Education,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Business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5" dirty="0">
                <a:latin typeface="Microsoft Sans Serif"/>
                <a:cs typeface="Microsoft Sans Serif"/>
              </a:rPr>
              <a:t> Medical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are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top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Genres.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spc="-5" dirty="0">
                <a:latin typeface="Microsoft Sans Serif"/>
                <a:cs typeface="Microsoft Sans Serif"/>
              </a:rPr>
              <a:t>8783</a:t>
            </a:r>
            <a:r>
              <a:rPr sz="1400" spc="-1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Apps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having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size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less </a:t>
            </a:r>
            <a:r>
              <a:rPr sz="1400" dirty="0">
                <a:latin typeface="Microsoft Sans Serif"/>
                <a:cs typeface="Microsoft Sans Serif"/>
              </a:rPr>
              <a:t>than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equal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50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MB.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spc="-5" dirty="0">
                <a:latin typeface="Microsoft Sans Serif"/>
                <a:cs typeface="Microsoft Sans Serif"/>
              </a:rPr>
              <a:t>7749</a:t>
            </a:r>
            <a:r>
              <a:rPr sz="1400" spc="-1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Apps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rating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more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4.0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including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both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 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app.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spc="-10" dirty="0">
                <a:latin typeface="Microsoft Sans Serif"/>
                <a:cs typeface="Microsoft Sans Serif"/>
              </a:rPr>
              <a:t>Overall</a:t>
            </a:r>
            <a:r>
              <a:rPr sz="1600" spc="1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sentiment</a:t>
            </a:r>
            <a:r>
              <a:rPr sz="1600" spc="17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count</a:t>
            </a:r>
            <a:r>
              <a:rPr sz="1600" spc="1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1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merged</a:t>
            </a:r>
            <a:r>
              <a:rPr sz="1600" spc="1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dataset</a:t>
            </a:r>
            <a:r>
              <a:rPr sz="1600" spc="1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7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which</a:t>
            </a:r>
            <a:r>
              <a:rPr sz="1600" spc="1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Positive</a:t>
            </a:r>
            <a:r>
              <a:rPr sz="1600" spc="1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sentiment</a:t>
            </a:r>
            <a:r>
              <a:rPr sz="1600" spc="1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count</a:t>
            </a:r>
            <a:r>
              <a:rPr sz="1600" spc="16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is</a:t>
            </a:r>
            <a:r>
              <a:rPr sz="1600" spc="18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64%,</a:t>
            </a:r>
            <a:r>
              <a:rPr sz="1600" spc="1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Negative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22%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Neutral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14%.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1315" y="844042"/>
            <a:ext cx="8463915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It's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good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develop a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Free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type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having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content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rating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Everyone.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757295" algn="l"/>
              </a:tabLst>
            </a:pPr>
            <a:r>
              <a:rPr sz="1600" spc="25" dirty="0">
                <a:latin typeface="Microsoft Sans Serif"/>
                <a:cs typeface="Microsoft Sans Serif"/>
              </a:rPr>
              <a:t>Percentage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apps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that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are</a:t>
            </a:r>
            <a:r>
              <a:rPr sz="1600" spc="-165" dirty="0">
                <a:latin typeface="Microsoft Sans Serif"/>
                <a:cs typeface="Microsoft Sans Serif"/>
              </a:rPr>
              <a:t> </a:t>
            </a:r>
            <a:r>
              <a:rPr sz="1600" spc="20" dirty="0">
                <a:latin typeface="Microsoft Sans Serif"/>
                <a:cs typeface="Microsoft Sans Serif"/>
              </a:rPr>
              <a:t>top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rated</a:t>
            </a:r>
            <a:r>
              <a:rPr sz="1600" spc="-1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	81.80%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15" dirty="0">
                <a:latin typeface="Microsoft Sans Serif"/>
                <a:cs typeface="Microsoft Sans Serif"/>
              </a:rPr>
              <a:t>There</a:t>
            </a:r>
            <a:r>
              <a:rPr sz="1600" spc="-14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are</a:t>
            </a:r>
            <a:r>
              <a:rPr sz="1600" spc="-170" dirty="0">
                <a:latin typeface="Microsoft Sans Serif"/>
                <a:cs typeface="Microsoft Sans Serif"/>
              </a:rPr>
              <a:t> </a:t>
            </a:r>
            <a:r>
              <a:rPr sz="1600" spc="-75" dirty="0">
                <a:latin typeface="Microsoft Sans Serif"/>
                <a:cs typeface="Microsoft Sans Serif"/>
              </a:rPr>
              <a:t>20</a:t>
            </a:r>
            <a:r>
              <a:rPr sz="1600" spc="-2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free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apps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that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have</a:t>
            </a:r>
            <a:r>
              <a:rPr sz="1600" spc="-160" dirty="0">
                <a:latin typeface="Microsoft Sans Serif"/>
                <a:cs typeface="Microsoft Sans Serif"/>
              </a:rPr>
              <a:t> </a:t>
            </a:r>
            <a:r>
              <a:rPr sz="1600" spc="30" dirty="0">
                <a:latin typeface="Microsoft Sans Serif"/>
                <a:cs typeface="Microsoft Sans Serif"/>
              </a:rPr>
              <a:t>been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installed</a:t>
            </a:r>
            <a:r>
              <a:rPr sz="1600" spc="-145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over</a:t>
            </a:r>
            <a:r>
              <a:rPr sz="1600" spc="-19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160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billion</a:t>
            </a:r>
            <a:r>
              <a:rPr sz="1600" spc="-160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times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600" spc="-55" dirty="0">
                <a:latin typeface="Microsoft Sans Serif"/>
                <a:cs typeface="Microsoft Sans Serif"/>
              </a:rPr>
              <a:t>Minecraft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is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spc="20" dirty="0">
                <a:latin typeface="Microsoft Sans Serif"/>
                <a:cs typeface="Microsoft Sans Serif"/>
              </a:rPr>
              <a:t>the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only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app</a:t>
            </a:r>
            <a:r>
              <a:rPr sz="1600" spc="5" dirty="0">
                <a:latin typeface="Microsoft Sans Serif"/>
                <a:cs typeface="Microsoft Sans Serif"/>
              </a:rPr>
              <a:t> in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spc="20" dirty="0">
                <a:latin typeface="Microsoft Sans Serif"/>
                <a:cs typeface="Microsoft Sans Serif"/>
              </a:rPr>
              <a:t>the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paid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category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with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over</a:t>
            </a:r>
            <a:r>
              <a:rPr sz="1600" spc="-1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10M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installs,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and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also</a:t>
            </a:r>
            <a:r>
              <a:rPr sz="1600" spc="-10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has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produced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20" dirty="0">
                <a:latin typeface="Microsoft Sans Serif"/>
                <a:cs typeface="Microsoft Sans Serif"/>
              </a:rPr>
              <a:t>most</a:t>
            </a:r>
            <a:r>
              <a:rPr sz="1600" spc="-1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revenue</a:t>
            </a:r>
            <a:r>
              <a:rPr sz="1600" spc="-1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only</a:t>
            </a:r>
            <a:r>
              <a:rPr sz="1600" spc="-155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from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installation</a:t>
            </a:r>
            <a:r>
              <a:rPr sz="1600" spc="-105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fee.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latin typeface="Microsoft Sans Serif"/>
                <a:cs typeface="Microsoft Sans Serif"/>
              </a:rPr>
              <a:t>Price, Rating,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Size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 no 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less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correlation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Sentiment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Polarity.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median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size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store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12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MB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whose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size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varies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device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highest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average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installs.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whose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size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is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greater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than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90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MB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highest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average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reviews,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i.e.,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popular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rest.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644144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Helix</a:t>
            </a:r>
            <a:r>
              <a:rPr sz="1600" spc="30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Jump</a:t>
            </a:r>
            <a:r>
              <a:rPr sz="1600" spc="3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3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highest</a:t>
            </a:r>
            <a:r>
              <a:rPr sz="1600" spc="3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3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spc="3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reviews</a:t>
            </a:r>
            <a:r>
              <a:rPr sz="1600" spc="3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Angry	Birds</a:t>
            </a:r>
            <a:r>
              <a:rPr sz="1600" spc="29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Classic</a:t>
            </a:r>
            <a:r>
              <a:rPr sz="1600" spc="29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29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highest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number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negative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reviews.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5139" y="53301"/>
            <a:ext cx="3130041" cy="8943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1552" y="880263"/>
            <a:ext cx="720089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5"/>
              </a:spcBef>
            </a:pPr>
            <a:endParaRPr lang="en-US" spc="-345" dirty="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8979" y="612593"/>
            <a:ext cx="2642489" cy="636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759" y="70065"/>
            <a:ext cx="3236722" cy="8943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6434" y="142671"/>
            <a:ext cx="2732405" cy="5674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-365" dirty="0"/>
              <a:t>INTRODUCTION</a:t>
            </a:r>
            <a:endParaRPr sz="3600" spc="-365" dirty="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" y="623274"/>
            <a:ext cx="2749042" cy="834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739" y="882142"/>
            <a:ext cx="898906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marR="6350" indent="-71755">
              <a:lnSpc>
                <a:spcPct val="100000"/>
              </a:lnSpc>
              <a:spcBef>
                <a:spcPts val="95"/>
              </a:spcBef>
              <a:buSzPct val="93750"/>
              <a:buChar char="•"/>
              <a:tabLst>
                <a:tab pos="22923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Android</a:t>
            </a:r>
            <a:r>
              <a:rPr sz="1600" spc="3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3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most</a:t>
            </a:r>
            <a:r>
              <a:rPr sz="1600" spc="3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popular</a:t>
            </a:r>
            <a:r>
              <a:rPr sz="1600" spc="3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operating</a:t>
            </a:r>
            <a:r>
              <a:rPr sz="1600" spc="3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</a:t>
            </a:r>
            <a:r>
              <a:rPr sz="1600" spc="3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3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world,</a:t>
            </a:r>
            <a:r>
              <a:rPr sz="1600" spc="3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</a:t>
            </a:r>
            <a:r>
              <a:rPr sz="1600" spc="3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2.5</a:t>
            </a:r>
            <a:r>
              <a:rPr sz="1600" spc="33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billion</a:t>
            </a:r>
            <a:r>
              <a:rPr sz="1600" spc="3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active</a:t>
            </a:r>
            <a:r>
              <a:rPr sz="1600" spc="3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users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spanning over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190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countries.</a:t>
            </a:r>
            <a:endParaRPr sz="1600">
              <a:latin typeface="Microsoft Sans Serif"/>
              <a:cs typeface="Microsoft Sans Serif"/>
            </a:endParaRPr>
          </a:p>
          <a:p>
            <a:pPr marL="228600" indent="-71755">
              <a:lnSpc>
                <a:spcPct val="100000"/>
              </a:lnSpc>
              <a:buSzPct val="93750"/>
              <a:buChar char="•"/>
              <a:tabLst>
                <a:tab pos="22923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Google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launched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March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6,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2012,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bringing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together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Android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Market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marking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shift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endParaRPr sz="1600">
              <a:latin typeface="Microsoft Sans Serif"/>
              <a:cs typeface="Microsoft Sans Serif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Google's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digital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distribution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strategy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marL="228600" marR="6350" indent="-71755">
              <a:lnSpc>
                <a:spcPct val="100000"/>
              </a:lnSpc>
              <a:buSzPct val="93750"/>
              <a:buChar char="•"/>
              <a:tabLst>
                <a:tab pos="27495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Android</a:t>
            </a:r>
            <a:r>
              <a:rPr sz="1600" spc="2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8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dominant</a:t>
            </a:r>
            <a:r>
              <a:rPr sz="1600" spc="27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mobile</a:t>
            </a:r>
            <a:r>
              <a:rPr sz="1600" spc="2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operating</a:t>
            </a:r>
            <a:r>
              <a:rPr sz="1600" spc="2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</a:t>
            </a:r>
            <a:r>
              <a:rPr sz="1600" spc="28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today</a:t>
            </a:r>
            <a:r>
              <a:rPr sz="1600" spc="2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28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than</a:t>
            </a:r>
            <a:r>
              <a:rPr sz="1600" spc="2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85%</a:t>
            </a:r>
            <a:r>
              <a:rPr sz="1600" spc="2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27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</a:t>
            </a:r>
            <a:r>
              <a:rPr sz="1600" spc="27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mobile</a:t>
            </a:r>
            <a:r>
              <a:rPr sz="1600" spc="27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devices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running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Google’s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OS.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Google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Store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largest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most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popular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Android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store.</a:t>
            </a:r>
            <a:endParaRPr sz="1600">
              <a:latin typeface="Microsoft Sans Serif"/>
              <a:cs typeface="Microsoft Sans Serif"/>
            </a:endParaRPr>
          </a:p>
          <a:p>
            <a:pPr marL="228600" indent="-71755">
              <a:lnSpc>
                <a:spcPct val="100000"/>
              </a:lnSpc>
              <a:buSzPct val="93750"/>
              <a:buChar char="•"/>
              <a:tabLst>
                <a:tab pos="22923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3.04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million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found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Google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Play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Store.</a:t>
            </a:r>
            <a:endParaRPr sz="1600">
              <a:latin typeface="Microsoft Sans Serif"/>
              <a:cs typeface="Microsoft Sans Serif"/>
            </a:endParaRPr>
          </a:p>
          <a:p>
            <a:pPr marL="281940" indent="-125095">
              <a:lnSpc>
                <a:spcPct val="100000"/>
              </a:lnSpc>
              <a:spcBef>
                <a:spcPts val="5"/>
              </a:spcBef>
              <a:buSzPct val="93750"/>
              <a:buChar char="•"/>
              <a:tabLst>
                <a:tab pos="28257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Store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data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enormous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potential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drive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app-making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businesses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success.</a:t>
            </a:r>
            <a:endParaRPr sz="1600">
              <a:latin typeface="Microsoft Sans Serif"/>
              <a:cs typeface="Microsoft Sans Serif"/>
            </a:endParaRPr>
          </a:p>
          <a:p>
            <a:pPr marL="228600" marR="8255" indent="-71755">
              <a:lnSpc>
                <a:spcPct val="100000"/>
              </a:lnSpc>
              <a:buSzPct val="93750"/>
              <a:buChar char="•"/>
              <a:tabLst>
                <a:tab pos="22923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Actionable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insights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drawn</a:t>
            </a:r>
            <a:r>
              <a:rPr sz="1600" spc="9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developers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work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capture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Android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market.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goal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our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project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is-</a:t>
            </a:r>
            <a:endParaRPr sz="1600">
              <a:latin typeface="Microsoft Sans Serif"/>
              <a:cs typeface="Microsoft Sans Serif"/>
            </a:endParaRPr>
          </a:p>
          <a:p>
            <a:pPr marL="355600" marR="5715" indent="-342900" algn="just">
              <a:lnSpc>
                <a:spcPct val="100000"/>
              </a:lnSpc>
              <a:buAutoNum type="arabicParenR"/>
              <a:tabLst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 purpose of our project is to gather and analyze detailed information on apps in the Google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Play Store in order to provide </a:t>
            </a:r>
            <a:r>
              <a:rPr sz="1600" spc="-10" dirty="0">
                <a:latin typeface="Microsoft Sans Serif"/>
                <a:cs typeface="Microsoft Sans Serif"/>
              </a:rPr>
              <a:t>insights </a:t>
            </a:r>
            <a:r>
              <a:rPr sz="1600" spc="-5" dirty="0">
                <a:latin typeface="Microsoft Sans Serif"/>
                <a:cs typeface="Microsoft Sans Serif"/>
              </a:rPr>
              <a:t>on app features and the current state of the Android </a:t>
            </a:r>
            <a:r>
              <a:rPr sz="1600" spc="-10" dirty="0">
                <a:latin typeface="Microsoft Sans Serif"/>
                <a:cs typeface="Microsoft Sans Serif"/>
              </a:rPr>
              <a:t>app </a:t>
            </a:r>
            <a:r>
              <a:rPr sz="1600" spc="-5" dirty="0">
                <a:latin typeface="Microsoft Sans Serif"/>
                <a:cs typeface="Microsoft Sans Serif"/>
              </a:rPr>
              <a:t> market.</a:t>
            </a:r>
            <a:endParaRPr sz="1600">
              <a:latin typeface="Microsoft Sans Serif"/>
              <a:cs typeface="Microsoft Sans Serif"/>
            </a:endParaRPr>
          </a:p>
          <a:p>
            <a:pPr marL="355600" marR="6350" indent="-342900" algn="just">
              <a:lnSpc>
                <a:spcPct val="100000"/>
              </a:lnSpc>
              <a:buFont typeface="Microsoft Sans Serif"/>
              <a:buAutoNum type="arabicParenR"/>
              <a:tabLst>
                <a:tab pos="408940" algn="l"/>
              </a:tabLst>
            </a:pPr>
            <a:r>
              <a:rPr dirty="0"/>
              <a:t>	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10" dirty="0">
                <a:latin typeface="Microsoft Sans Serif"/>
                <a:cs typeface="Microsoft Sans Serif"/>
              </a:rPr>
              <a:t>Objective </a:t>
            </a:r>
            <a:r>
              <a:rPr sz="1600" spc="-5" dirty="0">
                <a:latin typeface="Microsoft Sans Serif"/>
                <a:cs typeface="Microsoft Sans Serif"/>
              </a:rPr>
              <a:t>of the project to Explore and </a:t>
            </a:r>
            <a:r>
              <a:rPr sz="1600" spc="-10" dirty="0">
                <a:latin typeface="Microsoft Sans Serif"/>
                <a:cs typeface="Microsoft Sans Serif"/>
              </a:rPr>
              <a:t>analyze </a:t>
            </a:r>
            <a:r>
              <a:rPr sz="1600" spc="-5" dirty="0">
                <a:latin typeface="Microsoft Sans Serif"/>
                <a:cs typeface="Microsoft Sans Serif"/>
              </a:rPr>
              <a:t>the data to discover key factors </a:t>
            </a:r>
            <a:r>
              <a:rPr sz="1600" spc="-10" dirty="0">
                <a:latin typeface="Microsoft Sans Serif"/>
                <a:cs typeface="Microsoft Sans Serif"/>
              </a:rPr>
              <a:t>responsible </a:t>
            </a:r>
            <a:r>
              <a:rPr sz="1600" spc="-5" dirty="0">
                <a:latin typeface="Microsoft Sans Serif"/>
                <a:cs typeface="Microsoft Sans Serif"/>
              </a:rPr>
              <a:t> for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engagement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success.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39980" y="3215639"/>
            <a:ext cx="2355889" cy="969111"/>
            <a:chOff x="2746247" y="1924837"/>
            <a:chExt cx="2355889" cy="96911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6247" y="1924837"/>
              <a:ext cx="1476628" cy="897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0" y="2357678"/>
              <a:ext cx="377736" cy="536270"/>
            </a:xfrm>
            <a:prstGeom prst="rect">
              <a:avLst/>
            </a:prstGeom>
          </p:spPr>
        </p:pic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119068B0-1FF3-BA98-02B1-998143BF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                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                     </a:t>
            </a:r>
            <a:r>
              <a:rPr lang="en-US" sz="7200" dirty="0"/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8117" y="1091311"/>
            <a:ext cx="8849995" cy="334347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69900" marR="43180" indent="-457200">
              <a:lnSpc>
                <a:spcPct val="114999"/>
              </a:lnSpc>
              <a:spcBef>
                <a:spcPts val="100"/>
              </a:spcBef>
              <a:tabLst>
                <a:tab pos="469900" algn="l"/>
                <a:tab pos="7221855" algn="l"/>
              </a:tabLst>
            </a:pPr>
            <a:r>
              <a:rPr lang="en-US" spc="-45" dirty="0">
                <a:latin typeface="Microsoft Sans Serif"/>
                <a:cs typeface="Microsoft Sans Serif"/>
              </a:rPr>
              <a:t>*  </a:t>
            </a:r>
            <a:r>
              <a:rPr sz="1800" spc="-45" dirty="0">
                <a:latin typeface="Microsoft Sans Serif"/>
                <a:cs typeface="Microsoft Sans Serif"/>
              </a:rPr>
              <a:t>Two</a:t>
            </a:r>
            <a:r>
              <a:rPr sz="1800" spc="1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datasets</a:t>
            </a:r>
            <a:r>
              <a:rPr sz="1800" spc="17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are</a:t>
            </a:r>
            <a:r>
              <a:rPr sz="1800" spc="1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provided,</a:t>
            </a:r>
            <a:r>
              <a:rPr sz="1800" spc="17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one</a:t>
            </a:r>
            <a:r>
              <a:rPr sz="1800" spc="229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with</a:t>
            </a:r>
            <a:r>
              <a:rPr sz="1800" spc="225" dirty="0">
                <a:latin typeface="Microsoft Sans Serif"/>
                <a:cs typeface="Microsoft Sans Serif"/>
              </a:rPr>
              <a:t> </a:t>
            </a:r>
            <a:r>
              <a:rPr sz="1800" b="1" spc="-55" dirty="0">
                <a:latin typeface="Arial"/>
                <a:cs typeface="Arial"/>
              </a:rPr>
              <a:t>basic</a:t>
            </a:r>
            <a:r>
              <a:rPr sz="1800" b="1" spc="85" dirty="0">
                <a:latin typeface="Arial"/>
                <a:cs typeface="Arial"/>
              </a:rPr>
              <a:t> </a:t>
            </a:r>
            <a:r>
              <a:rPr sz="1800" b="1" spc="-65" dirty="0">
                <a:latin typeface="Arial"/>
                <a:cs typeface="Arial"/>
              </a:rPr>
              <a:t>information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and</a:t>
            </a:r>
            <a:r>
              <a:rPr sz="1800" spc="22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the	</a:t>
            </a:r>
            <a:r>
              <a:rPr sz="1800" spc="10" dirty="0">
                <a:latin typeface="Microsoft Sans Serif"/>
                <a:cs typeface="Microsoft Sans Serif"/>
              </a:rPr>
              <a:t>other</a:t>
            </a:r>
            <a:r>
              <a:rPr sz="1800" spc="15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with</a:t>
            </a:r>
            <a:r>
              <a:rPr sz="1800" spc="180" dirty="0">
                <a:latin typeface="Microsoft Sans Serif"/>
                <a:cs typeface="Microsoft Sans Serif"/>
              </a:rPr>
              <a:t> </a:t>
            </a:r>
            <a:r>
              <a:rPr sz="1800" b="1" spc="-65" dirty="0">
                <a:latin typeface="Arial"/>
                <a:cs typeface="Arial"/>
              </a:rPr>
              <a:t>user</a:t>
            </a:r>
            <a:r>
              <a:rPr lang="en-US" b="1" spc="-65" dirty="0">
                <a:latin typeface="Arial"/>
                <a:cs typeface="Arial"/>
              </a:rPr>
              <a:t> 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reviews</a:t>
            </a:r>
            <a:r>
              <a:rPr sz="1800" b="1" spc="-280" dirty="0">
                <a:latin typeface="Arial"/>
                <a:cs typeface="Arial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for</a:t>
            </a:r>
            <a:r>
              <a:rPr sz="1800" spc="-16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the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respective</a:t>
            </a:r>
            <a:r>
              <a:rPr sz="1800" spc="-18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app.</a:t>
            </a:r>
            <a:endParaRPr lang="en-US" dirty="0">
              <a:latin typeface="Microsoft Sans Serif"/>
              <a:ea typeface="Microsoft Sans Serif"/>
              <a:cs typeface="Microsoft Sans Serif"/>
            </a:endParaRPr>
          </a:p>
          <a:p>
            <a:pPr marL="469900" marR="43180" indent="-457200">
              <a:lnSpc>
                <a:spcPct val="114999"/>
              </a:lnSpc>
              <a:spcBef>
                <a:spcPts val="100"/>
              </a:spcBef>
              <a:tabLst>
                <a:tab pos="469900" algn="l"/>
                <a:tab pos="7221855" algn="l"/>
              </a:tabLst>
            </a:pPr>
            <a:r>
              <a:rPr lang="en-US" spc="10" dirty="0">
                <a:latin typeface="Microsoft Sans Serif"/>
                <a:cs typeface="Microsoft Sans Serif"/>
              </a:rPr>
              <a:t>* </a:t>
            </a:r>
            <a:r>
              <a:rPr sz="1800" spc="10" dirty="0">
                <a:latin typeface="Microsoft Sans Serif"/>
                <a:cs typeface="Microsoft Sans Serif"/>
              </a:rPr>
              <a:t>We</a:t>
            </a:r>
            <a:r>
              <a:rPr sz="1800" spc="15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must</a:t>
            </a:r>
            <a:r>
              <a:rPr sz="1800" spc="1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examine</a:t>
            </a:r>
            <a:r>
              <a:rPr sz="1800" spc="12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and</a:t>
            </a:r>
            <a:r>
              <a:rPr sz="1800" spc="14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evaluate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the</a:t>
            </a:r>
            <a:r>
              <a:rPr sz="1800" spc="13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data</a:t>
            </a:r>
            <a:r>
              <a:rPr sz="1800" spc="1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13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both</a:t>
            </a:r>
            <a:r>
              <a:rPr sz="1800" spc="1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datasets</a:t>
            </a:r>
            <a:r>
              <a:rPr sz="1800" spc="10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in</a:t>
            </a:r>
            <a:r>
              <a:rPr sz="1800" spc="1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order</a:t>
            </a:r>
            <a:r>
              <a:rPr sz="1800" spc="10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to	</a:t>
            </a:r>
            <a:r>
              <a:rPr sz="1800" dirty="0">
                <a:latin typeface="Microsoft Sans Serif"/>
                <a:cs typeface="Microsoft Sans Serif"/>
              </a:rPr>
              <a:t>identify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the</a:t>
            </a:r>
            <a:endParaRPr lang="en-US" sz="1800">
              <a:latin typeface="Microsoft Sans Serif"/>
              <a:ea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330"/>
              </a:spcBef>
              <a:tabLst>
                <a:tab pos="5077460" algn="l"/>
              </a:tabLst>
            </a:pPr>
            <a:r>
              <a:rPr sz="1800" spc="20" dirty="0">
                <a:latin typeface="Microsoft Sans Serif"/>
                <a:cs typeface="Microsoft Sans Serif"/>
              </a:rPr>
              <a:t>important</a:t>
            </a:r>
            <a:r>
              <a:rPr sz="1800" spc="18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characteristics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that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inﬂuence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app	</a:t>
            </a:r>
            <a:r>
              <a:rPr sz="1800" spc="45" dirty="0">
                <a:latin typeface="Microsoft Sans Serif"/>
                <a:cs typeface="Microsoft Sans Serif"/>
              </a:rPr>
              <a:t>engagement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andsuccess.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 marL="424180">
              <a:lnSpc>
                <a:spcPct val="100000"/>
              </a:lnSpc>
              <a:spcBef>
                <a:spcPts val="5"/>
              </a:spcBef>
            </a:pPr>
            <a:r>
              <a:rPr sz="2000" b="1" spc="-155" dirty="0">
                <a:latin typeface="Arial"/>
                <a:cs typeface="Arial"/>
              </a:rPr>
              <a:t>S</a:t>
            </a:r>
            <a:r>
              <a:rPr sz="2000" b="1" spc="-150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310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w</a:t>
            </a:r>
            <a:r>
              <a:rPr sz="2000" b="1" spc="-75" dirty="0">
                <a:latin typeface="Arial"/>
                <a:cs typeface="Arial"/>
              </a:rPr>
              <a:t>ha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b="1" spc="-85" dirty="0">
                <a:latin typeface="Arial"/>
                <a:cs typeface="Arial"/>
              </a:rPr>
              <a:t>fact</a:t>
            </a:r>
            <a:r>
              <a:rPr sz="2000" b="1" spc="-90" dirty="0">
                <a:latin typeface="Arial"/>
                <a:cs typeface="Arial"/>
              </a:rPr>
              <a:t>o</a:t>
            </a:r>
            <a:r>
              <a:rPr sz="2000" b="1" spc="-8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i</a:t>
            </a:r>
            <a:r>
              <a:rPr sz="2000" b="1" spc="-65" dirty="0">
                <a:latin typeface="Arial"/>
                <a:cs typeface="Arial"/>
              </a:rPr>
              <a:t>nﬂuenc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7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spc="-100" dirty="0">
                <a:latin typeface="Arial"/>
                <a:cs typeface="Arial"/>
              </a:rPr>
              <a:t>app</a:t>
            </a:r>
            <a:r>
              <a:rPr sz="2000" b="1" spc="-95" dirty="0">
                <a:latin typeface="Arial"/>
                <a:cs typeface="Arial"/>
              </a:rPr>
              <a:t>'</a:t>
            </a:r>
            <a:r>
              <a:rPr sz="2000" b="1" spc="135" dirty="0">
                <a:latin typeface="Arial"/>
                <a:cs typeface="Arial"/>
              </a:rPr>
              <a:t>s</a:t>
            </a:r>
            <a:r>
              <a:rPr sz="2000" b="1" spc="-75" dirty="0">
                <a:latin typeface="Arial"/>
                <a:cs typeface="Arial"/>
              </a:rPr>
              <a:t>succes</a:t>
            </a:r>
            <a:r>
              <a:rPr sz="2000" b="1" spc="-8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  <a:spcBef>
                <a:spcPts val="10"/>
              </a:spcBef>
            </a:pPr>
            <a:r>
              <a:rPr sz="1800" spc="25" dirty="0">
                <a:latin typeface="Microsoft Sans Serif"/>
                <a:cs typeface="Microsoft Sans Serif"/>
              </a:rPr>
              <a:t>An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app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is</a:t>
            </a:r>
            <a:r>
              <a:rPr sz="1800" spc="-18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said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to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be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successful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if</a:t>
            </a:r>
            <a:r>
              <a:rPr sz="1800" spc="-1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it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has: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tabLst>
                <a:tab pos="469900" algn="l"/>
              </a:tabLst>
            </a:pPr>
            <a:r>
              <a:rPr lang="en-US" dirty="0">
                <a:latin typeface="Microsoft Sans Serif"/>
                <a:cs typeface="Microsoft Sans Serif"/>
              </a:rPr>
              <a:t>* 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lang="en-US" dirty="0">
                <a:latin typeface="Microsoft Sans Serif"/>
                <a:cs typeface="Microsoft Sans Serif"/>
              </a:rPr>
              <a:t> </a:t>
            </a:r>
            <a:r>
              <a:rPr sz="1800" spc="-19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h</a:t>
            </a:r>
            <a:r>
              <a:rPr sz="1800" spc="35" dirty="0">
                <a:latin typeface="Microsoft Sans Serif"/>
                <a:cs typeface="Microsoft Sans Serif"/>
              </a:rPr>
              <a:t>i</a:t>
            </a:r>
            <a:r>
              <a:rPr sz="1800" spc="45" dirty="0">
                <a:latin typeface="Microsoft Sans Serif"/>
                <a:cs typeface="Microsoft Sans Serif"/>
              </a:rPr>
              <a:t>g</a:t>
            </a:r>
            <a:r>
              <a:rPr sz="1800" spc="-5" dirty="0">
                <a:latin typeface="Microsoft Sans Serif"/>
                <a:cs typeface="Microsoft Sans Serif"/>
              </a:rPr>
              <a:t>h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v</a:t>
            </a:r>
            <a:r>
              <a:rPr sz="1800" spc="-25" dirty="0">
                <a:latin typeface="Microsoft Sans Serif"/>
                <a:cs typeface="Microsoft Sans Serif"/>
              </a:rPr>
              <a:t>e</a:t>
            </a:r>
            <a:r>
              <a:rPr sz="1800" spc="-15" dirty="0">
                <a:latin typeface="Microsoft Sans Serif"/>
                <a:cs typeface="Microsoft Sans Serif"/>
              </a:rPr>
              <a:t>r</a:t>
            </a:r>
            <a:r>
              <a:rPr sz="1800" spc="-25" dirty="0">
                <a:latin typeface="Microsoft Sans Serif"/>
                <a:cs typeface="Microsoft Sans Serif"/>
              </a:rPr>
              <a:t>ag</a:t>
            </a:r>
            <a:r>
              <a:rPr sz="1800" spc="-5" dirty="0">
                <a:latin typeface="Microsoft Sans Serif"/>
                <a:cs typeface="Microsoft Sans Serif"/>
              </a:rPr>
              <a:t>e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r</a:t>
            </a:r>
            <a:r>
              <a:rPr sz="1800" spc="-15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r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t</a:t>
            </a:r>
            <a:r>
              <a:rPr sz="1800" spc="-10" dirty="0">
                <a:latin typeface="Microsoft Sans Serif"/>
                <a:cs typeface="Microsoft Sans Serif"/>
              </a:rPr>
              <a:t>i</a:t>
            </a:r>
            <a:r>
              <a:rPr sz="1800" dirty="0">
                <a:latin typeface="Microsoft Sans Serif"/>
                <a:cs typeface="Microsoft Sans Serif"/>
              </a:rPr>
              <a:t>n</a:t>
            </a:r>
            <a:r>
              <a:rPr sz="1800" spc="-5" dirty="0">
                <a:latin typeface="Microsoft Sans Serif"/>
                <a:cs typeface="Microsoft Sans Serif"/>
              </a:rPr>
              <a:t>g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tabLst>
                <a:tab pos="469900" algn="l"/>
              </a:tabLst>
            </a:pPr>
            <a:r>
              <a:rPr lang="en-US" dirty="0">
                <a:latin typeface="Microsoft Sans Serif"/>
                <a:cs typeface="Microsoft Sans Serif"/>
              </a:rPr>
              <a:t>*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lang="en-US" dirty="0">
                <a:latin typeface="Microsoft Sans Serif"/>
                <a:cs typeface="Microsoft Sans Serif"/>
              </a:rPr>
              <a:t> </a:t>
            </a:r>
            <a:r>
              <a:rPr sz="1800" spc="-19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goo</a:t>
            </a:r>
            <a:r>
              <a:rPr sz="1800" spc="-5" dirty="0">
                <a:latin typeface="Microsoft Sans Serif"/>
                <a:cs typeface="Microsoft Sans Serif"/>
              </a:rPr>
              <a:t>d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nu</a:t>
            </a:r>
            <a:r>
              <a:rPr sz="1800" spc="55" dirty="0">
                <a:latin typeface="Microsoft Sans Serif"/>
                <a:cs typeface="Microsoft Sans Serif"/>
              </a:rPr>
              <a:t>m</a:t>
            </a:r>
            <a:r>
              <a:rPr sz="1800" spc="45" dirty="0">
                <a:latin typeface="Microsoft Sans Serif"/>
                <a:cs typeface="Microsoft Sans Serif"/>
              </a:rPr>
              <a:t>be</a:t>
            </a:r>
            <a:r>
              <a:rPr sz="1800" dirty="0">
                <a:latin typeface="Microsoft Sans Serif"/>
                <a:cs typeface="Microsoft Sans Serif"/>
              </a:rPr>
              <a:t>r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</a:t>
            </a:r>
            <a:r>
              <a:rPr sz="1800" dirty="0">
                <a:latin typeface="Microsoft Sans Serif"/>
                <a:cs typeface="Microsoft Sans Serif"/>
              </a:rPr>
              <a:t>f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pos</a:t>
            </a:r>
            <a:r>
              <a:rPr sz="1800" spc="-15" dirty="0">
                <a:latin typeface="Microsoft Sans Serif"/>
                <a:cs typeface="Microsoft Sans Serif"/>
              </a:rPr>
              <a:t>i</a:t>
            </a:r>
            <a:r>
              <a:rPr sz="1800" spc="-5" dirty="0">
                <a:latin typeface="Microsoft Sans Serif"/>
                <a:cs typeface="Microsoft Sans Serif"/>
              </a:rPr>
              <a:t>tive</a:t>
            </a:r>
            <a:r>
              <a:rPr sz="1800" spc="-18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r</a:t>
            </a:r>
            <a:r>
              <a:rPr sz="1800" spc="-35" dirty="0">
                <a:latin typeface="Microsoft Sans Serif"/>
                <a:cs typeface="Microsoft Sans Serif"/>
              </a:rPr>
              <a:t>e</a:t>
            </a:r>
            <a:r>
              <a:rPr sz="1800" spc="-25" dirty="0">
                <a:latin typeface="Microsoft Sans Serif"/>
                <a:cs typeface="Microsoft Sans Serif"/>
              </a:rPr>
              <a:t>v</a:t>
            </a:r>
            <a:r>
              <a:rPr sz="1800" spc="-45" dirty="0">
                <a:latin typeface="Microsoft Sans Serif"/>
                <a:cs typeface="Microsoft Sans Serif"/>
              </a:rPr>
              <a:t>i</a:t>
            </a:r>
            <a:r>
              <a:rPr sz="1800" spc="-25" dirty="0">
                <a:latin typeface="Microsoft Sans Serif"/>
                <a:cs typeface="Microsoft Sans Serif"/>
              </a:rPr>
              <a:t>e</a:t>
            </a:r>
            <a:r>
              <a:rPr sz="1800" spc="-70" dirty="0">
                <a:latin typeface="Microsoft Sans Serif"/>
                <a:cs typeface="Microsoft Sans Serif"/>
              </a:rPr>
              <a:t>w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tabLst>
                <a:tab pos="469900" algn="l"/>
              </a:tabLst>
            </a:pPr>
            <a:r>
              <a:rPr lang="en-US" dirty="0">
                <a:latin typeface="Microsoft Sans Serif"/>
                <a:cs typeface="Microsoft Sans Serif"/>
              </a:rPr>
              <a:t>*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lang="en-US" dirty="0">
                <a:latin typeface="Microsoft Sans Serif"/>
                <a:cs typeface="Microsoft Sans Serif"/>
              </a:rPr>
              <a:t> </a:t>
            </a:r>
            <a:r>
              <a:rPr sz="1800" spc="-19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goo</a:t>
            </a:r>
            <a:r>
              <a:rPr sz="1800" dirty="0">
                <a:latin typeface="Microsoft Sans Serif"/>
                <a:cs typeface="Microsoft Sans Serif"/>
              </a:rPr>
              <a:t>d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nu</a:t>
            </a:r>
            <a:r>
              <a:rPr sz="1800" spc="55" dirty="0">
                <a:latin typeface="Microsoft Sans Serif"/>
                <a:cs typeface="Microsoft Sans Serif"/>
              </a:rPr>
              <a:t>m</a:t>
            </a:r>
            <a:r>
              <a:rPr sz="1800" spc="50" dirty="0">
                <a:latin typeface="Microsoft Sans Serif"/>
                <a:cs typeface="Microsoft Sans Serif"/>
              </a:rPr>
              <a:t>be</a:t>
            </a:r>
            <a:r>
              <a:rPr sz="1800" dirty="0">
                <a:latin typeface="Microsoft Sans Serif"/>
                <a:cs typeface="Microsoft Sans Serif"/>
              </a:rPr>
              <a:t>r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</a:t>
            </a:r>
            <a:r>
              <a:rPr sz="1800" dirty="0">
                <a:latin typeface="Microsoft Sans Serif"/>
                <a:cs typeface="Microsoft Sans Serif"/>
              </a:rPr>
              <a:t>f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m</a:t>
            </a:r>
            <a:r>
              <a:rPr sz="1800" spc="30" dirty="0">
                <a:latin typeface="Microsoft Sans Serif"/>
                <a:cs typeface="Microsoft Sans Serif"/>
              </a:rPr>
              <a:t>on</a:t>
            </a:r>
            <a:r>
              <a:rPr sz="1800" spc="35" dirty="0">
                <a:latin typeface="Microsoft Sans Serif"/>
                <a:cs typeface="Microsoft Sans Serif"/>
              </a:rPr>
              <a:t>t</a:t>
            </a:r>
            <a:r>
              <a:rPr sz="1800" spc="30" dirty="0">
                <a:latin typeface="Microsoft Sans Serif"/>
                <a:cs typeface="Microsoft Sans Serif"/>
              </a:rPr>
              <a:t>h</a:t>
            </a:r>
            <a:r>
              <a:rPr sz="1800" spc="15" dirty="0">
                <a:latin typeface="Microsoft Sans Serif"/>
                <a:cs typeface="Microsoft Sans Serif"/>
              </a:rPr>
              <a:t>l</a:t>
            </a:r>
            <a:r>
              <a:rPr sz="1800" dirty="0">
                <a:latin typeface="Microsoft Sans Serif"/>
                <a:cs typeface="Microsoft Sans Serif"/>
              </a:rPr>
              <a:t>y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v</a:t>
            </a:r>
            <a:r>
              <a:rPr sz="1800" spc="-20" dirty="0">
                <a:latin typeface="Microsoft Sans Serif"/>
                <a:cs typeface="Microsoft Sans Serif"/>
              </a:rPr>
              <a:t>e</a:t>
            </a:r>
            <a:r>
              <a:rPr sz="1800" spc="-15" dirty="0">
                <a:latin typeface="Microsoft Sans Serif"/>
                <a:cs typeface="Microsoft Sans Serif"/>
              </a:rPr>
              <a:t>r</a:t>
            </a:r>
            <a:r>
              <a:rPr sz="1800" spc="-20" dirty="0">
                <a:latin typeface="Microsoft Sans Serif"/>
                <a:cs typeface="Microsoft Sans Serif"/>
              </a:rPr>
              <a:t>ag</a:t>
            </a:r>
            <a:r>
              <a:rPr sz="1800" dirty="0">
                <a:latin typeface="Microsoft Sans Serif"/>
                <a:cs typeface="Microsoft Sans Serif"/>
              </a:rPr>
              <a:t>e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u</a:t>
            </a:r>
            <a:r>
              <a:rPr sz="1800" spc="-30" dirty="0">
                <a:latin typeface="Microsoft Sans Serif"/>
                <a:cs typeface="Microsoft Sans Serif"/>
              </a:rPr>
              <a:t>s</a:t>
            </a:r>
            <a:r>
              <a:rPr sz="1800" spc="-35" dirty="0">
                <a:latin typeface="Microsoft Sans Serif"/>
                <a:cs typeface="Microsoft Sans Serif"/>
              </a:rPr>
              <a:t>e</a:t>
            </a:r>
            <a:r>
              <a:rPr sz="1800" spc="-25" dirty="0">
                <a:latin typeface="Microsoft Sans Serif"/>
                <a:cs typeface="Microsoft Sans Serif"/>
              </a:rPr>
              <a:t>r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tabLst>
                <a:tab pos="469900" algn="l"/>
              </a:tabLst>
            </a:pPr>
            <a:r>
              <a:rPr lang="en-US" spc="60" dirty="0">
                <a:latin typeface="Microsoft Sans Serif"/>
                <a:cs typeface="Microsoft Sans Serif"/>
              </a:rPr>
              <a:t>* </a:t>
            </a:r>
            <a:r>
              <a:rPr sz="1800" spc="6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i</a:t>
            </a:r>
            <a:r>
              <a:rPr sz="1800" spc="55" dirty="0">
                <a:latin typeface="Microsoft Sans Serif"/>
                <a:cs typeface="Microsoft Sans Serif"/>
              </a:rPr>
              <a:t>g</a:t>
            </a:r>
            <a:r>
              <a:rPr sz="1800" spc="-5" dirty="0">
                <a:latin typeface="Microsoft Sans Serif"/>
                <a:cs typeface="Microsoft Sans Serif"/>
              </a:rPr>
              <a:t>h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rev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spc="-5" dirty="0">
                <a:latin typeface="Microsoft Sans Serif"/>
                <a:cs typeface="Microsoft Sans Serif"/>
              </a:rPr>
              <a:t>n</a:t>
            </a:r>
            <a:r>
              <a:rPr sz="1800" spc="-15" dirty="0">
                <a:latin typeface="Microsoft Sans Serif"/>
                <a:cs typeface="Microsoft Sans Serif"/>
              </a:rPr>
              <a:t>u</a:t>
            </a:r>
            <a:r>
              <a:rPr sz="1800" spc="-5" dirty="0">
                <a:latin typeface="Microsoft Sans Serif"/>
                <a:cs typeface="Microsoft Sans Serif"/>
              </a:rPr>
              <a:t>e</a:t>
            </a:r>
            <a:r>
              <a:rPr sz="1800" spc="-16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pe</a:t>
            </a:r>
            <a:r>
              <a:rPr sz="1800" spc="-5" dirty="0">
                <a:latin typeface="Microsoft Sans Serif"/>
                <a:cs typeface="Microsoft Sans Serif"/>
              </a:rPr>
              <a:t>r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c</a:t>
            </a:r>
            <a:r>
              <a:rPr sz="1800" spc="20" dirty="0">
                <a:latin typeface="Microsoft Sans Serif"/>
                <a:cs typeface="Microsoft Sans Serif"/>
              </a:rPr>
              <a:t>u</a:t>
            </a:r>
            <a:r>
              <a:rPr sz="1800" spc="30" dirty="0">
                <a:latin typeface="Microsoft Sans Serif"/>
                <a:cs typeface="Microsoft Sans Serif"/>
              </a:rPr>
              <a:t>s</a:t>
            </a:r>
            <a:r>
              <a:rPr sz="1800" spc="35" dirty="0">
                <a:latin typeface="Microsoft Sans Serif"/>
                <a:cs typeface="Microsoft Sans Serif"/>
              </a:rPr>
              <a:t>t</a:t>
            </a:r>
            <a:r>
              <a:rPr sz="1800" spc="20" dirty="0">
                <a:latin typeface="Microsoft Sans Serif"/>
                <a:cs typeface="Microsoft Sans Serif"/>
              </a:rPr>
              <a:t>o</a:t>
            </a:r>
            <a:r>
              <a:rPr sz="1800" spc="35" dirty="0">
                <a:latin typeface="Microsoft Sans Serif"/>
                <a:cs typeface="Microsoft Sans Serif"/>
              </a:rPr>
              <a:t>m</a:t>
            </a:r>
            <a:r>
              <a:rPr sz="1800" spc="20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r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an</a:t>
            </a:r>
            <a:r>
              <a:rPr sz="1800" spc="-5" dirty="0">
                <a:latin typeface="Microsoft Sans Serif"/>
                <a:cs typeface="Microsoft Sans Serif"/>
              </a:rPr>
              <a:t>d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s</a:t>
            </a:r>
            <a:r>
              <a:rPr sz="1800" spc="-5" dirty="0">
                <a:latin typeface="Microsoft Sans Serif"/>
                <a:cs typeface="Microsoft Sans Serif"/>
              </a:rPr>
              <a:t>o</a:t>
            </a:r>
            <a:r>
              <a:rPr sz="1800" spc="-16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on.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6810" y="2510"/>
            <a:ext cx="4495800" cy="894715"/>
            <a:chOff x="861060" y="51777"/>
            <a:chExt cx="4495800" cy="8947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60" y="51777"/>
              <a:ext cx="2246122" cy="8943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00" y="604986"/>
              <a:ext cx="4007866" cy="834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188" y="51777"/>
              <a:ext cx="2709544" cy="894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252" y="0"/>
            <a:ext cx="1900174" cy="716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1836" y="18999"/>
            <a:ext cx="145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85" dirty="0"/>
              <a:t>AG</a:t>
            </a:r>
            <a:r>
              <a:rPr sz="2800" b="1" spc="-125" dirty="0"/>
              <a:t>E</a:t>
            </a:r>
            <a:r>
              <a:rPr sz="2800" b="1" spc="-340" dirty="0"/>
              <a:t>N</a:t>
            </a:r>
            <a:r>
              <a:rPr sz="2800" b="1" spc="-120" dirty="0"/>
              <a:t>DA</a:t>
            </a:r>
            <a:endParaRPr lang="en-US" sz="2800" b="1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6611" y="417576"/>
            <a:ext cx="1473453" cy="7429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739" y="497205"/>
            <a:ext cx="4754245" cy="4337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Introduction</a:t>
            </a:r>
            <a:endParaRPr sz="1400">
              <a:latin typeface="Microsoft Sans Serif"/>
              <a:cs typeface="Microsoft Sans Serif"/>
            </a:endParaRPr>
          </a:p>
          <a:p>
            <a:pPr marL="347980" indent="-335280">
              <a:lnSpc>
                <a:spcPct val="100000"/>
              </a:lnSpc>
              <a:spcBef>
                <a:spcPts val="1005"/>
              </a:spcBef>
              <a:buSzPct val="85714"/>
              <a:buFont typeface="Wingdings"/>
              <a:buChar char=""/>
              <a:tabLst>
                <a:tab pos="347345" algn="l"/>
                <a:tab pos="347980" algn="l"/>
              </a:tabLst>
            </a:pPr>
            <a:r>
              <a:rPr sz="1400" dirty="0">
                <a:latin typeface="Microsoft Sans Serif"/>
                <a:cs typeface="Microsoft Sans Serif"/>
              </a:rPr>
              <a:t>Category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wise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play </a:t>
            </a:r>
            <a:r>
              <a:rPr sz="1400" dirty="0">
                <a:latin typeface="Microsoft Sans Serif"/>
                <a:cs typeface="Microsoft Sans Serif"/>
              </a:rPr>
              <a:t>store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apps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installs</a:t>
            </a:r>
            <a:endParaRPr sz="1400">
              <a:latin typeface="Microsoft Sans Serif"/>
              <a:cs typeface="Microsoft Sans Serif"/>
            </a:endParaRPr>
          </a:p>
          <a:p>
            <a:pPr marL="347980" indent="-335280">
              <a:lnSpc>
                <a:spcPct val="100000"/>
              </a:lnSpc>
              <a:spcBef>
                <a:spcPts val="1010"/>
              </a:spcBef>
              <a:buSzPct val="85714"/>
              <a:buFont typeface="Wingdings"/>
              <a:buChar char=""/>
              <a:tabLst>
                <a:tab pos="347345" algn="l"/>
                <a:tab pos="347980" algn="l"/>
              </a:tabLst>
            </a:pPr>
            <a:r>
              <a:rPr sz="1400" dirty="0">
                <a:latin typeface="Microsoft Sans Serif"/>
                <a:cs typeface="Microsoft Sans Serif"/>
              </a:rPr>
              <a:t>Category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wise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most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popular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apps</a:t>
            </a:r>
            <a:endParaRPr sz="1400">
              <a:latin typeface="Microsoft Sans Serif"/>
              <a:cs typeface="Microsoft Sans Serif"/>
            </a:endParaRPr>
          </a:p>
          <a:p>
            <a:pPr marL="344805" indent="-332740">
              <a:lnSpc>
                <a:spcPct val="100000"/>
              </a:lnSpc>
              <a:spcBef>
                <a:spcPts val="1010"/>
              </a:spcBef>
              <a:buSzPct val="85714"/>
              <a:buFont typeface="Wingdings"/>
              <a:buChar char=""/>
              <a:tabLst>
                <a:tab pos="344805" algn="l"/>
                <a:tab pos="345440" algn="l"/>
              </a:tabLst>
            </a:pPr>
            <a:r>
              <a:rPr sz="1400" spc="-55" dirty="0">
                <a:latin typeface="Microsoft Sans Serif"/>
                <a:cs typeface="Microsoft Sans Serif"/>
              </a:rPr>
              <a:t>Top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10 apps</a:t>
            </a:r>
            <a:r>
              <a:rPr sz="1400" spc="-5" dirty="0">
                <a:latin typeface="Microsoft Sans Serif"/>
                <a:cs typeface="Microsoft Sans Serif"/>
              </a:rPr>
              <a:t> in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play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store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considering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all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parameters</a:t>
            </a:r>
            <a:endParaRPr sz="1400">
              <a:latin typeface="Microsoft Sans Serif"/>
              <a:cs typeface="Microsoft Sans Serif"/>
            </a:endParaRPr>
          </a:p>
          <a:p>
            <a:pPr marL="338455" indent="-326390">
              <a:lnSpc>
                <a:spcPct val="100000"/>
              </a:lnSpc>
              <a:spcBef>
                <a:spcPts val="1010"/>
              </a:spcBef>
              <a:buSzPct val="85714"/>
              <a:buFont typeface="Wingdings"/>
              <a:buChar char=""/>
              <a:tabLst>
                <a:tab pos="338455" algn="l"/>
                <a:tab pos="33909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Average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installs,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category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wise</a:t>
            </a:r>
            <a:endParaRPr sz="1400">
              <a:latin typeface="Microsoft Sans Serif"/>
              <a:cs typeface="Microsoft Sans Serif"/>
            </a:endParaRPr>
          </a:p>
          <a:p>
            <a:pPr marL="347980" indent="-335280">
              <a:lnSpc>
                <a:spcPct val="100000"/>
              </a:lnSpc>
              <a:spcBef>
                <a:spcPts val="1005"/>
              </a:spcBef>
              <a:buSzPct val="85714"/>
              <a:buFont typeface="Wingdings"/>
              <a:buChar char=""/>
              <a:tabLst>
                <a:tab pos="347345" algn="l"/>
                <a:tab pos="347980" algn="l"/>
              </a:tabLst>
            </a:pPr>
            <a:r>
              <a:rPr sz="1400" dirty="0">
                <a:latin typeface="Microsoft Sans Serif"/>
                <a:cs typeface="Microsoft Sans Serif"/>
              </a:rPr>
              <a:t>Most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installed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apps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communication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category</a:t>
            </a:r>
            <a:endParaRPr sz="1400">
              <a:latin typeface="Microsoft Sans Serif"/>
              <a:cs typeface="Microsoft Sans Serif"/>
            </a:endParaRPr>
          </a:p>
          <a:p>
            <a:pPr marL="338455" indent="-326390">
              <a:lnSpc>
                <a:spcPct val="100000"/>
              </a:lnSpc>
              <a:spcBef>
                <a:spcPts val="1010"/>
              </a:spcBef>
              <a:buSzPct val="85714"/>
              <a:buFont typeface="Wingdings"/>
              <a:buChar char=""/>
              <a:tabLst>
                <a:tab pos="338455" algn="l"/>
                <a:tab pos="33909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Average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sizes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apps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</a:t>
            </a:r>
            <a:r>
              <a:rPr sz="1400" dirty="0">
                <a:latin typeface="Microsoft Sans Serif"/>
                <a:cs typeface="Microsoft Sans Serif"/>
              </a:rPr>
              <a:t> each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category</a:t>
            </a:r>
            <a:endParaRPr sz="1400">
              <a:latin typeface="Microsoft Sans Serif"/>
              <a:cs typeface="Microsoft Sans Serif"/>
            </a:endParaRPr>
          </a:p>
          <a:p>
            <a:pPr marL="347980" indent="-335280">
              <a:lnSpc>
                <a:spcPct val="100000"/>
              </a:lnSpc>
              <a:spcBef>
                <a:spcPts val="1010"/>
              </a:spcBef>
              <a:buSzPct val="85714"/>
              <a:buFont typeface="Wingdings"/>
              <a:buChar char=""/>
              <a:tabLst>
                <a:tab pos="347345" algn="l"/>
                <a:tab pos="347980" algn="l"/>
              </a:tabLst>
            </a:pPr>
            <a:r>
              <a:rPr sz="1400" dirty="0">
                <a:latin typeface="Microsoft Sans Serif"/>
                <a:cs typeface="Microsoft Sans Serif"/>
              </a:rPr>
              <a:t>Category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wise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percentage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paid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apps</a:t>
            </a:r>
            <a:endParaRPr sz="1400">
              <a:latin typeface="Microsoft Sans Serif"/>
              <a:cs typeface="Microsoft Sans Serif"/>
            </a:endParaRPr>
          </a:p>
          <a:p>
            <a:pPr marL="347980" indent="-335280">
              <a:lnSpc>
                <a:spcPct val="100000"/>
              </a:lnSpc>
              <a:spcBef>
                <a:spcPts val="1005"/>
              </a:spcBef>
              <a:buSzPct val="85714"/>
              <a:buFont typeface="Wingdings"/>
              <a:buChar char=""/>
              <a:tabLst>
                <a:tab pos="347345" algn="l"/>
                <a:tab pos="347980" algn="l"/>
              </a:tabLst>
            </a:pPr>
            <a:r>
              <a:rPr sz="1400" dirty="0">
                <a:latin typeface="Microsoft Sans Serif"/>
                <a:cs typeface="Microsoft Sans Serif"/>
              </a:rPr>
              <a:t>Category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wise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top</a:t>
            </a:r>
            <a:r>
              <a:rPr sz="1400" spc="-5" dirty="0">
                <a:latin typeface="Microsoft Sans Serif"/>
                <a:cs typeface="Microsoft Sans Serif"/>
              </a:rPr>
              <a:t> installed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paid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apps</a:t>
            </a:r>
            <a:endParaRPr sz="1400">
              <a:latin typeface="Microsoft Sans Serif"/>
              <a:cs typeface="Microsoft Sans Serif"/>
            </a:endParaRPr>
          </a:p>
          <a:p>
            <a:pPr marL="338455" indent="-326390">
              <a:lnSpc>
                <a:spcPct val="100000"/>
              </a:lnSpc>
              <a:spcBef>
                <a:spcPts val="1010"/>
              </a:spcBef>
              <a:buSzPct val="85714"/>
              <a:buFont typeface="Wingdings"/>
              <a:buChar char=""/>
              <a:tabLst>
                <a:tab pos="338455" algn="l"/>
                <a:tab pos="33909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Average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rating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paid</a:t>
            </a:r>
            <a:r>
              <a:rPr sz="1400" dirty="0">
                <a:latin typeface="Microsoft Sans Serif"/>
                <a:cs typeface="Microsoft Sans Serif"/>
              </a:rPr>
              <a:t> apps</a:t>
            </a:r>
            <a:endParaRPr sz="1400">
              <a:latin typeface="Microsoft Sans Serif"/>
              <a:cs typeface="Microsoft Sans Serif"/>
            </a:endParaRPr>
          </a:p>
          <a:p>
            <a:pPr marL="347980" indent="-335280">
              <a:lnSpc>
                <a:spcPct val="100000"/>
              </a:lnSpc>
              <a:spcBef>
                <a:spcPts val="1010"/>
              </a:spcBef>
              <a:buSzPct val="85714"/>
              <a:buFont typeface="Wingdings"/>
              <a:buChar char=""/>
              <a:tabLst>
                <a:tab pos="347345" algn="l"/>
                <a:tab pos="34798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Correlation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between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Rating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,Installs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 Price</a:t>
            </a:r>
            <a:endParaRPr sz="1400">
              <a:latin typeface="Microsoft Sans Serif"/>
              <a:cs typeface="Microsoft Sans Serif"/>
            </a:endParaRPr>
          </a:p>
          <a:p>
            <a:pPr marL="347980" indent="-335280">
              <a:lnSpc>
                <a:spcPct val="100000"/>
              </a:lnSpc>
              <a:spcBef>
                <a:spcPts val="1010"/>
              </a:spcBef>
              <a:buSzPct val="85714"/>
              <a:buFont typeface="Wingdings"/>
              <a:buChar char=""/>
              <a:tabLst>
                <a:tab pos="347345" algn="l"/>
                <a:tab pos="347980" algn="l"/>
              </a:tabLst>
            </a:pPr>
            <a:r>
              <a:rPr sz="1400" dirty="0">
                <a:latin typeface="Microsoft Sans Serif"/>
                <a:cs typeface="Microsoft Sans Serif"/>
              </a:rPr>
              <a:t>Category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wise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installed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apps</a:t>
            </a:r>
            <a:r>
              <a:rPr sz="1400" spc="-5" dirty="0">
                <a:latin typeface="Microsoft Sans Serif"/>
                <a:cs typeface="Microsoft Sans Serif"/>
              </a:rPr>
              <a:t> with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content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rating</a:t>
            </a:r>
            <a:endParaRPr sz="1400">
              <a:latin typeface="Microsoft Sans Serif"/>
              <a:cs typeface="Microsoft Sans Serif"/>
            </a:endParaRPr>
          </a:p>
          <a:p>
            <a:pPr marL="347980" indent="-335280">
              <a:lnSpc>
                <a:spcPct val="100000"/>
              </a:lnSpc>
              <a:spcBef>
                <a:spcPts val="1010"/>
              </a:spcBef>
              <a:buSzPct val="85714"/>
              <a:buFont typeface="Wingdings"/>
              <a:buChar char=""/>
              <a:tabLst>
                <a:tab pos="347345" algn="l"/>
                <a:tab pos="347980" algn="l"/>
              </a:tabLst>
            </a:pPr>
            <a:r>
              <a:rPr sz="1400" dirty="0">
                <a:latin typeface="Microsoft Sans Serif"/>
                <a:cs typeface="Microsoft Sans Serif"/>
              </a:rPr>
              <a:t>Percentage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reviews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sentiment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distribution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4668" y="943737"/>
            <a:ext cx="542290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2857"/>
              <a:buFont typeface="Calibri"/>
              <a:buChar char="▪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Loading</a:t>
            </a:r>
            <a:r>
              <a:rPr sz="1400" b="1" spc="3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</a:t>
            </a:r>
            <a:r>
              <a:rPr sz="1400" b="1" spc="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sets:</a:t>
            </a:r>
            <a:r>
              <a:rPr sz="1400" b="1" spc="385" dirty="0">
                <a:latin typeface="Arial"/>
                <a:cs typeface="Arial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Two</a:t>
            </a:r>
            <a:r>
              <a:rPr sz="1400" spc="10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datasets,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First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Play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store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app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dataset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User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Reviews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dataset.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1436" y="2010918"/>
            <a:ext cx="680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Microsoft Sans Serif"/>
                <a:cs typeface="Microsoft Sans Serif"/>
              </a:rPr>
              <a:t>Outliers,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668" y="1584197"/>
            <a:ext cx="500507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2857"/>
              <a:buFont typeface="Calibri"/>
              <a:buChar char="▪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Import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Libraries: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NumPy,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Pandas,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Seaborn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 </a:t>
            </a:r>
            <a:r>
              <a:rPr sz="1400" spc="-5" dirty="0">
                <a:latin typeface="Microsoft Sans Serif"/>
                <a:cs typeface="Microsoft Sans Serif"/>
              </a:rPr>
              <a:t>Matplotlib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Char char="▪"/>
            </a:pPr>
            <a:endParaRPr sz="1450">
              <a:latin typeface="Microsoft Sans Serif"/>
              <a:cs typeface="Microsoft Sans Serif"/>
            </a:endParaRPr>
          </a:p>
          <a:p>
            <a:pPr marL="355600" marR="15240" indent="-342900">
              <a:lnSpc>
                <a:spcPct val="100000"/>
              </a:lnSpc>
              <a:buSzPct val="92857"/>
              <a:buFont typeface="Calibri"/>
              <a:buChar char="▪"/>
              <a:tabLst>
                <a:tab pos="354965" algn="l"/>
                <a:tab pos="355600" algn="l"/>
                <a:tab pos="908685" algn="l"/>
                <a:tab pos="1847214" algn="l"/>
                <a:tab pos="2321560" algn="l"/>
                <a:tab pos="3047365" algn="l"/>
                <a:tab pos="3792220" algn="l"/>
                <a:tab pos="4255770" algn="l"/>
              </a:tabLst>
            </a:pP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ata	</a:t>
            </a:r>
            <a:r>
              <a:rPr sz="1400" b="1" spc="-1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spc="-15" dirty="0">
                <a:latin typeface="Arial"/>
                <a:cs typeface="Arial"/>
              </a:rPr>
              <a:t>ea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:	</a:t>
            </a:r>
            <a:r>
              <a:rPr sz="1400" spc="-10" dirty="0">
                <a:latin typeface="Microsoft Sans Serif"/>
                <a:cs typeface="Microsoft Sans Serif"/>
              </a:rPr>
              <a:t>N</a:t>
            </a:r>
            <a:r>
              <a:rPr sz="1400" spc="-5" dirty="0">
                <a:latin typeface="Microsoft Sans Serif"/>
                <a:cs typeface="Microsoft Sans Serif"/>
              </a:rPr>
              <a:t>u</a:t>
            </a:r>
            <a:r>
              <a:rPr sz="1400" spc="-20" dirty="0">
                <a:latin typeface="Microsoft Sans Serif"/>
                <a:cs typeface="Microsoft Sans Serif"/>
              </a:rPr>
              <a:t>l</a:t>
            </a:r>
            <a:r>
              <a:rPr sz="1400" spc="-10" dirty="0">
                <a:latin typeface="Microsoft Sans Serif"/>
                <a:cs typeface="Microsoft Sans Serif"/>
              </a:rPr>
              <a:t>l</a:t>
            </a:r>
            <a:r>
              <a:rPr sz="1400" dirty="0">
                <a:latin typeface="Microsoft Sans Serif"/>
                <a:cs typeface="Microsoft Sans Serif"/>
              </a:rPr>
              <a:t>	</a:t>
            </a:r>
            <a:r>
              <a:rPr sz="1400" spc="-20" dirty="0">
                <a:latin typeface="Microsoft Sans Serif"/>
                <a:cs typeface="Microsoft Sans Serif"/>
              </a:rPr>
              <a:t>v</a:t>
            </a:r>
            <a:r>
              <a:rPr sz="1400" spc="-5" dirty="0">
                <a:latin typeface="Microsoft Sans Serif"/>
                <a:cs typeface="Microsoft Sans Serif"/>
              </a:rPr>
              <a:t>a</a:t>
            </a:r>
            <a:r>
              <a:rPr sz="1400" spc="-20" dirty="0">
                <a:latin typeface="Microsoft Sans Serif"/>
                <a:cs typeface="Microsoft Sans Serif"/>
              </a:rPr>
              <a:t>l</a:t>
            </a:r>
            <a:r>
              <a:rPr sz="1400" spc="-15" dirty="0">
                <a:latin typeface="Microsoft Sans Serif"/>
                <a:cs typeface="Microsoft Sans Serif"/>
              </a:rPr>
              <a:t>ue</a:t>
            </a:r>
            <a:r>
              <a:rPr sz="1400" spc="-10" dirty="0">
                <a:latin typeface="Microsoft Sans Serif"/>
                <a:cs typeface="Microsoft Sans Serif"/>
              </a:rPr>
              <a:t>s</a:t>
            </a:r>
            <a:r>
              <a:rPr sz="1400" dirty="0">
                <a:latin typeface="Microsoft Sans Serif"/>
                <a:cs typeface="Microsoft Sans Serif"/>
              </a:rPr>
              <a:t>,	</a:t>
            </a:r>
            <a:r>
              <a:rPr sz="1400" spc="-20" dirty="0">
                <a:latin typeface="Microsoft Sans Serif"/>
                <a:cs typeface="Microsoft Sans Serif"/>
              </a:rPr>
              <a:t>F</a:t>
            </a:r>
            <a:r>
              <a:rPr sz="1400" spc="-5" dirty="0">
                <a:latin typeface="Microsoft Sans Serif"/>
                <a:cs typeface="Microsoft Sans Serif"/>
              </a:rPr>
              <a:t>i</a:t>
            </a:r>
            <a:r>
              <a:rPr sz="1400" spc="-20" dirty="0">
                <a:latin typeface="Microsoft Sans Serif"/>
                <a:cs typeface="Microsoft Sans Serif"/>
              </a:rPr>
              <a:t>n</a:t>
            </a:r>
            <a:r>
              <a:rPr sz="1400" spc="-15" dirty="0">
                <a:latin typeface="Microsoft Sans Serif"/>
                <a:cs typeface="Microsoft Sans Serif"/>
              </a:rPr>
              <a:t>d</a:t>
            </a:r>
            <a:r>
              <a:rPr sz="1400" spc="-5" dirty="0">
                <a:latin typeface="Microsoft Sans Serif"/>
                <a:cs typeface="Microsoft Sans Serif"/>
              </a:rPr>
              <a:t>i</a:t>
            </a:r>
            <a:r>
              <a:rPr sz="1400" spc="-20" dirty="0">
                <a:latin typeface="Microsoft Sans Serif"/>
                <a:cs typeface="Microsoft Sans Serif"/>
              </a:rPr>
              <a:t>n</a:t>
            </a:r>
            <a:r>
              <a:rPr sz="1400" dirty="0">
                <a:latin typeface="Microsoft Sans Serif"/>
                <a:cs typeface="Microsoft Sans Serif"/>
              </a:rPr>
              <a:t>g	a</a:t>
            </a:r>
            <a:r>
              <a:rPr sz="1400" spc="-15" dirty="0">
                <a:latin typeface="Microsoft Sans Serif"/>
                <a:cs typeface="Microsoft Sans Serif"/>
              </a:rPr>
              <a:t>n</a:t>
            </a:r>
            <a:r>
              <a:rPr sz="1400" dirty="0">
                <a:latin typeface="Microsoft Sans Serif"/>
                <a:cs typeface="Microsoft Sans Serif"/>
              </a:rPr>
              <a:t>d	</a:t>
            </a:r>
            <a:r>
              <a:rPr sz="1400" spc="-15" dirty="0">
                <a:latin typeface="Microsoft Sans Serif"/>
                <a:cs typeface="Microsoft Sans Serif"/>
              </a:rPr>
              <a:t>r</a:t>
            </a:r>
            <a:r>
              <a:rPr sz="1400" dirty="0">
                <a:latin typeface="Microsoft Sans Serif"/>
                <a:cs typeface="Microsoft Sans Serif"/>
              </a:rPr>
              <a:t>e</a:t>
            </a:r>
            <a:r>
              <a:rPr sz="1400" spc="-20" dirty="0">
                <a:latin typeface="Microsoft Sans Serif"/>
                <a:cs typeface="Microsoft Sans Serif"/>
              </a:rPr>
              <a:t>m</a:t>
            </a:r>
            <a:r>
              <a:rPr sz="1400" dirty="0">
                <a:latin typeface="Microsoft Sans Serif"/>
                <a:cs typeface="Microsoft Sans Serif"/>
              </a:rPr>
              <a:t>o</a:t>
            </a:r>
            <a:r>
              <a:rPr sz="1400" spc="-20" dirty="0">
                <a:latin typeface="Microsoft Sans Serif"/>
                <a:cs typeface="Microsoft Sans Serif"/>
              </a:rPr>
              <a:t>v</a:t>
            </a:r>
            <a:r>
              <a:rPr sz="1400" spc="-5" dirty="0">
                <a:latin typeface="Microsoft Sans Serif"/>
                <a:cs typeface="Microsoft Sans Serif"/>
              </a:rPr>
              <a:t>i</a:t>
            </a:r>
            <a:r>
              <a:rPr sz="1400" spc="-20" dirty="0">
                <a:latin typeface="Microsoft Sans Serif"/>
                <a:cs typeface="Microsoft Sans Serif"/>
              </a:rPr>
              <a:t>n</a:t>
            </a:r>
            <a:r>
              <a:rPr sz="1400" dirty="0">
                <a:latin typeface="Microsoft Sans Serif"/>
                <a:cs typeface="Microsoft Sans Serif"/>
              </a:rPr>
              <a:t>g  </a:t>
            </a:r>
            <a:r>
              <a:rPr sz="1400" spc="-5" dirty="0">
                <a:latin typeface="Microsoft Sans Serif"/>
                <a:cs typeface="Microsoft Sans Serif"/>
              </a:rPr>
              <a:t>Removing </a:t>
            </a:r>
            <a:r>
              <a:rPr sz="1400" spc="-10" dirty="0">
                <a:latin typeface="Microsoft Sans Serif"/>
                <a:cs typeface="Microsoft Sans Serif"/>
              </a:rPr>
              <a:t>duplicate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data.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68" y="2651252"/>
            <a:ext cx="581660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SzPct val="92857"/>
              <a:buFont typeface="Calibri"/>
              <a:buChar char="▪"/>
              <a:tabLst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Data </a:t>
            </a:r>
            <a:r>
              <a:rPr sz="1400" b="1" spc="-10" dirty="0">
                <a:latin typeface="Arial"/>
                <a:cs typeface="Arial"/>
              </a:rPr>
              <a:t>Imputation: </a:t>
            </a:r>
            <a:r>
              <a:rPr sz="1400" spc="-15" dirty="0">
                <a:latin typeface="Microsoft Sans Serif"/>
                <a:cs typeface="Microsoft Sans Serif"/>
              </a:rPr>
              <a:t>Filling </a:t>
            </a:r>
            <a:r>
              <a:rPr sz="1400" spc="-5" dirty="0">
                <a:latin typeface="Microsoft Sans Serif"/>
                <a:cs typeface="Microsoft Sans Serif"/>
              </a:rPr>
              <a:t>the </a:t>
            </a:r>
            <a:r>
              <a:rPr sz="1400" spc="-10" dirty="0">
                <a:latin typeface="Microsoft Sans Serif"/>
                <a:cs typeface="Microsoft Sans Serif"/>
              </a:rPr>
              <a:t>missing categorical values with</a:t>
            </a:r>
            <a:r>
              <a:rPr sz="1400" spc="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mode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numerical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values</a:t>
            </a:r>
            <a:r>
              <a:rPr sz="1400" spc="-10" dirty="0">
                <a:latin typeface="Microsoft Sans Serif"/>
                <a:cs typeface="Microsoft Sans Serif"/>
              </a:rPr>
              <a:t> with</a:t>
            </a:r>
            <a:r>
              <a:rPr sz="1400" spc="-5" dirty="0">
                <a:latin typeface="Microsoft Sans Serif"/>
                <a:cs typeface="Microsoft Sans Serif"/>
              </a:rPr>
              <a:t> median.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Conversion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of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price,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installs, 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reviews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into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numerical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values.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▪"/>
            </a:pPr>
            <a:endParaRPr sz="1450">
              <a:latin typeface="Microsoft Sans Serif"/>
              <a:cs typeface="Microsoft Sans Serif"/>
            </a:endParaRPr>
          </a:p>
          <a:p>
            <a:pPr marL="355600" marR="5080" indent="-342900" algn="just">
              <a:lnSpc>
                <a:spcPct val="100000"/>
              </a:lnSpc>
              <a:buSzPct val="92857"/>
              <a:buFont typeface="Calibri"/>
              <a:buChar char="▪"/>
              <a:tabLst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Exploratory </a:t>
            </a:r>
            <a:r>
              <a:rPr sz="1400" b="1" dirty="0">
                <a:latin typeface="Arial"/>
                <a:cs typeface="Arial"/>
              </a:rPr>
              <a:t>Data </a:t>
            </a:r>
            <a:r>
              <a:rPr sz="1400" b="1" spc="-15" dirty="0">
                <a:latin typeface="Arial"/>
                <a:cs typeface="Arial"/>
              </a:rPr>
              <a:t>Analysis: </a:t>
            </a:r>
            <a:r>
              <a:rPr sz="1400" spc="-10" dirty="0">
                <a:latin typeface="Microsoft Sans Serif"/>
                <a:cs typeface="Microsoft Sans Serif"/>
              </a:rPr>
              <a:t>Analyzing </a:t>
            </a:r>
            <a:r>
              <a:rPr sz="1400" spc="-5" dirty="0">
                <a:latin typeface="Microsoft Sans Serif"/>
                <a:cs typeface="Microsoft Sans Serif"/>
              </a:rPr>
              <a:t>the </a:t>
            </a:r>
            <a:r>
              <a:rPr sz="1400" spc="-10" dirty="0">
                <a:latin typeface="Microsoft Sans Serif"/>
                <a:cs typeface="Microsoft Sans Serif"/>
              </a:rPr>
              <a:t>data sets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summarize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their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main</a:t>
            </a:r>
            <a:r>
              <a:rPr sz="1400" spc="-10" dirty="0">
                <a:latin typeface="Microsoft Sans Serif"/>
                <a:cs typeface="Microsoft Sans Serif"/>
              </a:rPr>
              <a:t> characteristics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using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statistical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graphics</a:t>
            </a:r>
            <a:r>
              <a:rPr sz="1400" spc="-5" dirty="0">
                <a:latin typeface="Microsoft Sans Serif"/>
                <a:cs typeface="Microsoft Sans Serif"/>
              </a:rPr>
              <a:t> and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data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visualizations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method.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99489" y="151256"/>
            <a:ext cx="4088129" cy="3999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325" dirty="0"/>
              <a:t>D</a:t>
            </a:r>
            <a:r>
              <a:rPr sz="2800" b="1" spc="95" dirty="0"/>
              <a:t>A</a:t>
            </a:r>
            <a:r>
              <a:rPr sz="2800" b="1" spc="-235" dirty="0"/>
              <a:t>T</a:t>
            </a:r>
            <a:r>
              <a:rPr sz="2800" b="1" spc="95" dirty="0"/>
              <a:t>A</a:t>
            </a:r>
            <a:r>
              <a:rPr sz="2800" b="1" spc="-5" dirty="0"/>
              <a:t>S</a:t>
            </a:r>
            <a:r>
              <a:rPr sz="2800" b="1" spc="-130" dirty="0"/>
              <a:t>E</a:t>
            </a:r>
            <a:r>
              <a:rPr sz="2800" b="1" spc="-250" dirty="0"/>
              <a:t>T</a:t>
            </a:r>
            <a:r>
              <a:rPr lang="en-US" sz="2800" b="1" spc="-25" dirty="0"/>
              <a:t> </a:t>
            </a:r>
            <a:r>
              <a:rPr lang="en-US" sz="2800" b="1" spc="-50" dirty="0"/>
              <a:t>P</a:t>
            </a:r>
            <a:r>
              <a:rPr lang="en-US" sz="2800" b="1" spc="-240" dirty="0"/>
              <a:t>R</a:t>
            </a:r>
            <a:r>
              <a:rPr lang="en-US" sz="2800" b="1" spc="-120" dirty="0"/>
              <a:t>E</a:t>
            </a:r>
            <a:r>
              <a:rPr lang="en-US" sz="2800" b="1" spc="-50" dirty="0"/>
              <a:t>PA</a:t>
            </a:r>
            <a:r>
              <a:rPr lang="en-US" sz="2800" b="1" spc="-85" dirty="0"/>
              <a:t>R</a:t>
            </a:r>
            <a:r>
              <a:rPr lang="en-US" sz="2800" b="1" spc="-70" dirty="0"/>
              <a:t>A</a:t>
            </a:r>
            <a:r>
              <a:rPr lang="en-US" sz="2800" b="1" spc="-310" dirty="0"/>
              <a:t>T</a:t>
            </a:r>
            <a:r>
              <a:rPr lang="en-US" sz="2800" b="1" spc="-175" dirty="0"/>
              <a:t>I</a:t>
            </a:r>
            <a:r>
              <a:rPr lang="en-US" sz="2800" b="1" spc="-430" dirty="0"/>
              <a:t>O</a:t>
            </a:r>
            <a:r>
              <a:rPr lang="en-US" sz="2800" b="1" spc="-345" dirty="0"/>
              <a:t>N</a:t>
            </a:r>
            <a:endParaRPr lang="en-US" sz="2800" b="1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3960" y="553229"/>
            <a:ext cx="4102354" cy="580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0459" y="572262"/>
            <a:ext cx="8582025" cy="4509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7955" indent="-135890">
              <a:lnSpc>
                <a:spcPct val="100000"/>
              </a:lnSpc>
              <a:spcBef>
                <a:spcPts val="105"/>
              </a:spcBef>
              <a:buSzPct val="92857"/>
              <a:buAutoNum type="arabicPeriod"/>
              <a:tabLst>
                <a:tab pos="148590" algn="l"/>
              </a:tabLst>
            </a:pPr>
            <a:r>
              <a:rPr sz="1400" b="1" spc="-90" dirty="0">
                <a:latin typeface="Arial"/>
                <a:cs typeface="Arial"/>
              </a:rPr>
              <a:t>APP</a:t>
            </a:r>
            <a:r>
              <a:rPr sz="1400" b="1" spc="-260" dirty="0">
                <a:latin typeface="Arial"/>
                <a:cs typeface="Arial"/>
              </a:rPr>
              <a:t> </a:t>
            </a:r>
            <a:r>
              <a:rPr sz="1400" b="1" spc="-65" dirty="0">
                <a:latin typeface="Arial"/>
                <a:cs typeface="Arial"/>
              </a:rPr>
              <a:t>:</a:t>
            </a:r>
            <a:r>
              <a:rPr sz="1400" spc="-65" dirty="0">
                <a:latin typeface="Microsoft Sans Serif"/>
                <a:cs typeface="Microsoft Sans Serif"/>
              </a:rPr>
              <a:t>THIS</a:t>
            </a:r>
            <a:r>
              <a:rPr sz="1400" spc="-114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COLUMN</a:t>
            </a:r>
            <a:r>
              <a:rPr sz="1400" spc="-1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CONTAINS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-8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NAME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7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-16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APP</a:t>
            </a:r>
            <a:r>
              <a:rPr sz="1400" spc="-8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FOR</a:t>
            </a:r>
            <a:r>
              <a:rPr sz="1400" spc="-15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EACH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OBSERVATION.</a:t>
            </a:r>
            <a:endParaRPr sz="1400">
              <a:latin typeface="Microsoft Sans Serif"/>
              <a:cs typeface="Microsoft Sans Serif"/>
            </a:endParaRPr>
          </a:p>
          <a:p>
            <a:pPr marL="158750" indent="-146685">
              <a:lnSpc>
                <a:spcPct val="100000"/>
              </a:lnSpc>
              <a:buSzPct val="92857"/>
              <a:buAutoNum type="arabicPeriod"/>
              <a:tabLst>
                <a:tab pos="159385" algn="l"/>
              </a:tabLst>
            </a:pPr>
            <a:r>
              <a:rPr sz="1400" b="1" spc="-30" dirty="0">
                <a:latin typeface="Arial"/>
                <a:cs typeface="Arial"/>
              </a:rPr>
              <a:t>CATEGORY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70" dirty="0">
                <a:latin typeface="Arial"/>
                <a:cs typeface="Arial"/>
              </a:rPr>
              <a:t>:</a:t>
            </a:r>
            <a:r>
              <a:rPr sz="1400" spc="-70" dirty="0">
                <a:latin typeface="Microsoft Sans Serif"/>
                <a:cs typeface="Microsoft Sans Serif"/>
              </a:rPr>
              <a:t>THIS</a:t>
            </a:r>
            <a:r>
              <a:rPr sz="1400" spc="-13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COLUMN</a:t>
            </a:r>
            <a:r>
              <a:rPr sz="1400" spc="-8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CONTAINS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CATEGORY</a:t>
            </a:r>
            <a:r>
              <a:rPr sz="1400" spc="-1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TO</a:t>
            </a:r>
            <a:r>
              <a:rPr sz="1400" spc="-12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WHICH</a:t>
            </a:r>
            <a:r>
              <a:rPr sz="1400" spc="-10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-16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APP</a:t>
            </a:r>
            <a:r>
              <a:rPr sz="1400" spc="-8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BELONGS.</a:t>
            </a:r>
            <a:endParaRPr sz="1400">
              <a:latin typeface="Microsoft Sans Serif"/>
              <a:cs typeface="Microsoft Sans Serif"/>
            </a:endParaRPr>
          </a:p>
          <a:p>
            <a:pPr marL="161925" indent="-149860">
              <a:lnSpc>
                <a:spcPct val="100000"/>
              </a:lnSpc>
              <a:buSzPct val="92857"/>
              <a:buAutoNum type="arabicPeriod"/>
              <a:tabLst>
                <a:tab pos="162560" algn="l"/>
              </a:tabLst>
            </a:pPr>
            <a:r>
              <a:rPr sz="1400" b="1" dirty="0">
                <a:latin typeface="Arial"/>
                <a:cs typeface="Arial"/>
              </a:rPr>
              <a:t>RATING</a:t>
            </a:r>
            <a:r>
              <a:rPr sz="1400" b="1" spc="95" dirty="0">
                <a:latin typeface="Arial"/>
                <a:cs typeface="Arial"/>
              </a:rPr>
              <a:t> </a:t>
            </a:r>
            <a:r>
              <a:rPr sz="1400" b="1" spc="-95" dirty="0">
                <a:latin typeface="Arial"/>
                <a:cs typeface="Arial"/>
              </a:rPr>
              <a:t>:</a:t>
            </a:r>
            <a:r>
              <a:rPr sz="1400" spc="-95" dirty="0">
                <a:latin typeface="Microsoft Sans Serif"/>
                <a:cs typeface="Microsoft Sans Serif"/>
              </a:rPr>
              <a:t>THIS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COLUMN</a:t>
            </a:r>
            <a:r>
              <a:rPr sz="1400" spc="1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CONTAINS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AVERAGE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RATING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FOR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APP.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SzPct val="92857"/>
              <a:buAutoNum type="arabicPeriod"/>
              <a:tabLst>
                <a:tab pos="157480" algn="l"/>
              </a:tabLst>
            </a:pPr>
            <a:r>
              <a:rPr sz="1400" b="1" spc="-20" dirty="0">
                <a:latin typeface="Arial"/>
                <a:cs typeface="Arial"/>
              </a:rPr>
              <a:t>REVIEWS</a:t>
            </a:r>
            <a:r>
              <a:rPr sz="1400" b="1" spc="-175" dirty="0">
                <a:latin typeface="Arial"/>
                <a:cs typeface="Arial"/>
              </a:rPr>
              <a:t> </a:t>
            </a:r>
            <a:r>
              <a:rPr sz="1400" b="1" spc="-65" dirty="0">
                <a:latin typeface="Arial"/>
                <a:cs typeface="Arial"/>
              </a:rPr>
              <a:t>:</a:t>
            </a:r>
            <a:r>
              <a:rPr sz="1400" spc="-65" dirty="0">
                <a:latin typeface="Microsoft Sans Serif"/>
                <a:cs typeface="Microsoft Sans Serif"/>
              </a:rPr>
              <a:t>THIS</a:t>
            </a:r>
            <a:r>
              <a:rPr sz="1400" spc="-12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COLUMN</a:t>
            </a:r>
            <a:r>
              <a:rPr sz="1400" spc="-8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CONTAINS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-10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NUMBER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REVIEWS</a:t>
            </a:r>
            <a:r>
              <a:rPr sz="1400" spc="-19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THAT</a:t>
            </a:r>
            <a:r>
              <a:rPr sz="1400" spc="-10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-18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APP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HAS</a:t>
            </a:r>
            <a:r>
              <a:rPr sz="1400" spc="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RECEIVED</a:t>
            </a:r>
            <a:r>
              <a:rPr sz="1400" spc="-14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ON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-10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PLAY</a:t>
            </a:r>
            <a:r>
              <a:rPr sz="1400" spc="-145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STORE.</a:t>
            </a:r>
            <a:endParaRPr sz="1400">
              <a:latin typeface="Microsoft Sans Serif"/>
              <a:cs typeface="Microsoft Sans Serif"/>
            </a:endParaRPr>
          </a:p>
          <a:p>
            <a:pPr marL="161925" indent="-149860">
              <a:lnSpc>
                <a:spcPct val="100000"/>
              </a:lnSpc>
              <a:buSzPct val="92857"/>
              <a:buAutoNum type="arabicPeriod"/>
              <a:tabLst>
                <a:tab pos="162560" algn="l"/>
              </a:tabLst>
            </a:pPr>
            <a:r>
              <a:rPr sz="1400" b="1" spc="-30" dirty="0">
                <a:latin typeface="Arial"/>
                <a:cs typeface="Arial"/>
              </a:rPr>
              <a:t>SIZE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-60" dirty="0">
                <a:latin typeface="Arial"/>
                <a:cs typeface="Arial"/>
              </a:rPr>
              <a:t>:</a:t>
            </a:r>
            <a:r>
              <a:rPr sz="1400" spc="-60" dirty="0">
                <a:latin typeface="Microsoft Sans Serif"/>
                <a:cs typeface="Microsoft Sans Serif"/>
              </a:rPr>
              <a:t>THIS</a:t>
            </a:r>
            <a:r>
              <a:rPr sz="1400" spc="-13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COLUMN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CONTAINS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-15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AMOUNT</a:t>
            </a:r>
            <a:r>
              <a:rPr sz="1400" spc="-8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5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MEMORY</a:t>
            </a:r>
            <a:r>
              <a:rPr sz="1400" spc="-13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-17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APP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OCCUPIES</a:t>
            </a:r>
            <a:r>
              <a:rPr sz="1400" spc="-11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ON</a:t>
            </a:r>
            <a:r>
              <a:rPr sz="1400" spc="-10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THE</a:t>
            </a:r>
            <a:r>
              <a:rPr sz="1400" spc="7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DEVICE.</a:t>
            </a:r>
            <a:endParaRPr sz="1400">
              <a:latin typeface="Microsoft Sans Serif"/>
              <a:cs typeface="Microsoft Sans Serif"/>
            </a:endParaRPr>
          </a:p>
          <a:p>
            <a:pPr marL="161925" indent="-149860">
              <a:lnSpc>
                <a:spcPct val="100000"/>
              </a:lnSpc>
              <a:buSzPct val="92857"/>
              <a:buAutoNum type="arabicPeriod"/>
              <a:tabLst>
                <a:tab pos="162560" algn="l"/>
              </a:tabLst>
            </a:pPr>
            <a:r>
              <a:rPr sz="1400" b="1" spc="-55" dirty="0">
                <a:latin typeface="Arial"/>
                <a:cs typeface="Arial"/>
              </a:rPr>
              <a:t>INSTALLS</a:t>
            </a:r>
            <a:r>
              <a:rPr sz="1400" b="1" spc="-185" dirty="0">
                <a:latin typeface="Arial"/>
                <a:cs typeface="Arial"/>
              </a:rPr>
              <a:t> </a:t>
            </a:r>
            <a:r>
              <a:rPr sz="1400" b="1" spc="-60" dirty="0">
                <a:latin typeface="Arial"/>
                <a:cs typeface="Arial"/>
              </a:rPr>
              <a:t>:</a:t>
            </a:r>
            <a:r>
              <a:rPr sz="1400" spc="-60" dirty="0">
                <a:latin typeface="Microsoft Sans Serif"/>
                <a:cs typeface="Microsoft Sans Serif"/>
              </a:rPr>
              <a:t>THIS</a:t>
            </a:r>
            <a:r>
              <a:rPr sz="1400" spc="-13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COLUMN</a:t>
            </a:r>
            <a:r>
              <a:rPr sz="1400" spc="-8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CONTAINS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-9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NUMBER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4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TIMES</a:t>
            </a:r>
            <a:r>
              <a:rPr sz="1400" spc="-14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THAT</a:t>
            </a:r>
            <a:r>
              <a:rPr sz="1400" spc="-12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-18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APP</a:t>
            </a:r>
            <a:r>
              <a:rPr sz="1400" spc="-7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HAS</a:t>
            </a:r>
            <a:r>
              <a:rPr sz="1400" spc="-9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BEEN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25" dirty="0">
                <a:latin typeface="Microsoft Sans Serif"/>
                <a:cs typeface="Microsoft Sans Serif"/>
              </a:rPr>
              <a:t>D</a:t>
            </a:r>
            <a:r>
              <a:rPr sz="1400" spc="35" dirty="0">
                <a:latin typeface="Microsoft Sans Serif"/>
                <a:cs typeface="Microsoft Sans Serif"/>
              </a:rPr>
              <a:t>O</a:t>
            </a:r>
            <a:r>
              <a:rPr sz="1400" spc="55" dirty="0">
                <a:latin typeface="Microsoft Sans Serif"/>
                <a:cs typeface="Microsoft Sans Serif"/>
              </a:rPr>
              <a:t>W</a:t>
            </a:r>
            <a:r>
              <a:rPr sz="1400" spc="25" dirty="0">
                <a:latin typeface="Microsoft Sans Serif"/>
                <a:cs typeface="Microsoft Sans Serif"/>
              </a:rPr>
              <a:t>N</a:t>
            </a:r>
            <a:r>
              <a:rPr sz="1400" spc="30" dirty="0">
                <a:latin typeface="Microsoft Sans Serif"/>
                <a:cs typeface="Microsoft Sans Serif"/>
              </a:rPr>
              <a:t>L</a:t>
            </a:r>
            <a:r>
              <a:rPr sz="1400" spc="35" dirty="0">
                <a:latin typeface="Microsoft Sans Serif"/>
                <a:cs typeface="Microsoft Sans Serif"/>
              </a:rPr>
              <a:t>O</a:t>
            </a:r>
            <a:r>
              <a:rPr sz="1400" spc="30" dirty="0">
                <a:latin typeface="Microsoft Sans Serif"/>
                <a:cs typeface="Microsoft Sans Serif"/>
              </a:rPr>
              <a:t>A</a:t>
            </a:r>
            <a:r>
              <a:rPr sz="1400" spc="25" dirty="0">
                <a:latin typeface="Microsoft Sans Serif"/>
                <a:cs typeface="Microsoft Sans Serif"/>
              </a:rPr>
              <a:t>D</a:t>
            </a:r>
            <a:r>
              <a:rPr sz="1400" spc="30" dirty="0">
                <a:latin typeface="Microsoft Sans Serif"/>
                <a:cs typeface="Microsoft Sans Serif"/>
              </a:rPr>
              <a:t>E</a:t>
            </a:r>
            <a:r>
              <a:rPr sz="1400" dirty="0">
                <a:latin typeface="Microsoft Sans Serif"/>
                <a:cs typeface="Microsoft Sans Serif"/>
              </a:rPr>
              <a:t>D</a:t>
            </a:r>
            <a:r>
              <a:rPr sz="1400" spc="-7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A</a:t>
            </a:r>
            <a:r>
              <a:rPr sz="1400" spc="25" dirty="0">
                <a:latin typeface="Microsoft Sans Serif"/>
                <a:cs typeface="Microsoft Sans Serif"/>
              </a:rPr>
              <a:t>N</a:t>
            </a:r>
            <a:r>
              <a:rPr sz="1400" dirty="0">
                <a:latin typeface="Microsoft Sans Serif"/>
                <a:cs typeface="Microsoft Sans Serif"/>
              </a:rPr>
              <a:t>D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</a:t>
            </a:r>
            <a:r>
              <a:rPr sz="1400" spc="-10" dirty="0">
                <a:latin typeface="Microsoft Sans Serif"/>
                <a:cs typeface="Microsoft Sans Serif"/>
              </a:rPr>
              <a:t>N</a:t>
            </a:r>
            <a:r>
              <a:rPr sz="1400" dirty="0">
                <a:latin typeface="Microsoft Sans Serif"/>
                <a:cs typeface="Microsoft Sans Serif"/>
              </a:rPr>
              <a:t>S</a:t>
            </a:r>
            <a:r>
              <a:rPr sz="1400" spc="-120" dirty="0">
                <a:latin typeface="Microsoft Sans Serif"/>
                <a:cs typeface="Microsoft Sans Serif"/>
              </a:rPr>
              <a:t>T</a:t>
            </a:r>
            <a:r>
              <a:rPr sz="1400" dirty="0">
                <a:latin typeface="Microsoft Sans Serif"/>
                <a:cs typeface="Microsoft Sans Serif"/>
              </a:rPr>
              <a:t>AL</a:t>
            </a:r>
            <a:r>
              <a:rPr sz="1400" spc="-10" dirty="0">
                <a:latin typeface="Microsoft Sans Serif"/>
                <a:cs typeface="Microsoft Sans Serif"/>
              </a:rPr>
              <a:t>L</a:t>
            </a:r>
            <a:r>
              <a:rPr sz="1400" dirty="0">
                <a:latin typeface="Microsoft Sans Serif"/>
                <a:cs typeface="Microsoft Sans Serif"/>
              </a:rPr>
              <a:t>ED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FR</a:t>
            </a:r>
            <a:r>
              <a:rPr sz="1400" spc="25" dirty="0">
                <a:latin typeface="Microsoft Sans Serif"/>
                <a:cs typeface="Microsoft Sans Serif"/>
              </a:rPr>
              <a:t>O</a:t>
            </a:r>
            <a:r>
              <a:rPr sz="1400" spc="5" dirty="0">
                <a:latin typeface="Microsoft Sans Serif"/>
                <a:cs typeface="Microsoft Sans Serif"/>
              </a:rPr>
              <a:t>M</a:t>
            </a:r>
            <a:r>
              <a:rPr sz="1400" spc="-15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</a:t>
            </a:r>
            <a:r>
              <a:rPr sz="1400" dirty="0">
                <a:latin typeface="Microsoft Sans Serif"/>
                <a:cs typeface="Microsoft Sans Serif"/>
              </a:rPr>
              <a:t>E</a:t>
            </a:r>
            <a:r>
              <a:rPr sz="1400" spc="-10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PL</a:t>
            </a:r>
            <a:r>
              <a:rPr sz="1400" spc="-125" dirty="0">
                <a:latin typeface="Microsoft Sans Serif"/>
                <a:cs typeface="Microsoft Sans Serif"/>
              </a:rPr>
              <a:t>A</a:t>
            </a:r>
            <a:r>
              <a:rPr sz="1400" dirty="0">
                <a:latin typeface="Microsoft Sans Serif"/>
                <a:cs typeface="Microsoft Sans Serif"/>
              </a:rPr>
              <a:t>Y</a:t>
            </a:r>
            <a:r>
              <a:rPr sz="1400" spc="-150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S</a:t>
            </a:r>
            <a:r>
              <a:rPr sz="1400" spc="-80" dirty="0">
                <a:latin typeface="Microsoft Sans Serif"/>
                <a:cs typeface="Microsoft Sans Serif"/>
              </a:rPr>
              <a:t>T</a:t>
            </a:r>
            <a:r>
              <a:rPr sz="1400" spc="-50" dirty="0">
                <a:latin typeface="Microsoft Sans Serif"/>
                <a:cs typeface="Microsoft Sans Serif"/>
              </a:rPr>
              <a:t>O</a:t>
            </a:r>
            <a:r>
              <a:rPr sz="1400" spc="-55" dirty="0">
                <a:latin typeface="Microsoft Sans Serif"/>
                <a:cs typeface="Microsoft Sans Serif"/>
              </a:rPr>
              <a:t>RE</a:t>
            </a:r>
            <a:r>
              <a:rPr sz="1400" dirty="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155575" indent="-143510">
              <a:lnSpc>
                <a:spcPct val="100000"/>
              </a:lnSpc>
              <a:buSzPct val="92857"/>
              <a:buAutoNum type="arabicPeriod" startAt="7"/>
              <a:tabLst>
                <a:tab pos="156210" algn="l"/>
              </a:tabLst>
            </a:pPr>
            <a:r>
              <a:rPr sz="1400" b="1" spc="-20" dirty="0">
                <a:latin typeface="Arial"/>
                <a:cs typeface="Arial"/>
              </a:rPr>
              <a:t>TYPE</a:t>
            </a:r>
            <a:r>
              <a:rPr sz="1400" b="1" spc="-165" dirty="0">
                <a:latin typeface="Arial"/>
                <a:cs typeface="Arial"/>
              </a:rPr>
              <a:t> </a:t>
            </a:r>
            <a:r>
              <a:rPr sz="1400" b="1" spc="-65" dirty="0">
                <a:latin typeface="Arial"/>
                <a:cs typeface="Arial"/>
              </a:rPr>
              <a:t>:</a:t>
            </a:r>
            <a:r>
              <a:rPr sz="1400" spc="-65" dirty="0">
                <a:latin typeface="Microsoft Sans Serif"/>
                <a:cs typeface="Microsoft Sans Serif"/>
              </a:rPr>
              <a:t>THIS</a:t>
            </a:r>
            <a:r>
              <a:rPr sz="1400" spc="-13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COLUMN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CONTAINS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-9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INFORMATION</a:t>
            </a:r>
            <a:r>
              <a:rPr sz="1400" spc="-8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WHETHER</a:t>
            </a:r>
            <a:r>
              <a:rPr sz="1400" spc="-10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-18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APP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IS</a:t>
            </a:r>
            <a:r>
              <a:rPr sz="1400" spc="-15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FREE</a:t>
            </a:r>
            <a:r>
              <a:rPr sz="1400" spc="-1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</a:t>
            </a:r>
            <a:r>
              <a:rPr sz="1400" spc="-140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PAID.</a:t>
            </a:r>
            <a:endParaRPr sz="1400">
              <a:latin typeface="Microsoft Sans Serif"/>
              <a:cs typeface="Microsoft Sans Serif"/>
            </a:endParaRPr>
          </a:p>
          <a:p>
            <a:pPr marL="161925" indent="-149860">
              <a:lnSpc>
                <a:spcPct val="100000"/>
              </a:lnSpc>
              <a:buSzPct val="92857"/>
              <a:buAutoNum type="arabicPeriod" startAt="7"/>
              <a:tabLst>
                <a:tab pos="162560" algn="l"/>
              </a:tabLst>
            </a:pPr>
            <a:r>
              <a:rPr sz="1400" b="1" spc="-35" dirty="0">
                <a:latin typeface="Arial"/>
                <a:cs typeface="Arial"/>
              </a:rPr>
              <a:t>PRICE:</a:t>
            </a:r>
            <a:r>
              <a:rPr sz="1400" b="1" spc="-150" dirty="0">
                <a:latin typeface="Arial"/>
                <a:cs typeface="Arial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IFTHE</a:t>
            </a:r>
            <a:r>
              <a:rPr sz="1400" spc="-16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APP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IS</a:t>
            </a:r>
            <a:r>
              <a:rPr sz="1400" spc="-229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APAID</a:t>
            </a:r>
            <a:r>
              <a:rPr sz="1400" spc="-170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APP,</a:t>
            </a:r>
            <a:r>
              <a:rPr sz="1400" spc="-1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COLUMN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CONTAINS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-9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DATA</a:t>
            </a:r>
            <a:r>
              <a:rPr sz="1400" spc="-2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ABOUT</a:t>
            </a:r>
            <a:r>
              <a:rPr sz="1400" spc="-13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ITS</a:t>
            </a:r>
            <a:r>
              <a:rPr sz="1400" spc="-12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PRICE.</a:t>
            </a:r>
            <a:endParaRPr sz="1400">
              <a:latin typeface="Microsoft Sans Serif"/>
              <a:cs typeface="Microsoft Sans Serif"/>
            </a:endParaRPr>
          </a:p>
          <a:p>
            <a:pPr marL="12700" marR="822960">
              <a:lnSpc>
                <a:spcPct val="100000"/>
              </a:lnSpc>
              <a:buSzPct val="92857"/>
              <a:buAutoNum type="arabicPeriod" startAt="7"/>
              <a:tabLst>
                <a:tab pos="162560" algn="l"/>
              </a:tabLst>
            </a:pPr>
            <a:r>
              <a:rPr sz="1400" b="1" spc="25" dirty="0">
                <a:latin typeface="Arial"/>
                <a:cs typeface="Arial"/>
              </a:rPr>
              <a:t>CONTENT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RATING:</a:t>
            </a:r>
            <a:r>
              <a:rPr sz="1400" b="1" spc="-170" dirty="0">
                <a:latin typeface="Arial"/>
                <a:cs typeface="Arial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THIS</a:t>
            </a:r>
            <a:r>
              <a:rPr sz="1400" spc="-12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COLUMN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CONTAINS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-10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MATURITY</a:t>
            </a:r>
            <a:r>
              <a:rPr sz="1400" spc="-8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RATING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6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-17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APP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I.E.THE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AGE</a:t>
            </a:r>
            <a:r>
              <a:rPr sz="1400" spc="-8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GROUP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6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THE</a:t>
            </a:r>
            <a:r>
              <a:rPr sz="1400" spc="-18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AUDIENCE</a:t>
            </a:r>
            <a:r>
              <a:rPr sz="1400" spc="-10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FOR</a:t>
            </a:r>
            <a:r>
              <a:rPr sz="1400" spc="-16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WHICH</a:t>
            </a:r>
            <a:r>
              <a:rPr sz="1400" spc="-9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IT</a:t>
            </a:r>
            <a:r>
              <a:rPr sz="1400" spc="-17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IS</a:t>
            </a:r>
            <a:r>
              <a:rPr sz="1400" spc="-170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SUITABLE.</a:t>
            </a:r>
            <a:endParaRPr sz="1400">
              <a:latin typeface="Microsoft Sans Serif"/>
              <a:cs typeface="Microsoft Sans Serif"/>
            </a:endParaRPr>
          </a:p>
          <a:p>
            <a:pPr marL="260985" indent="-248920">
              <a:lnSpc>
                <a:spcPct val="100000"/>
              </a:lnSpc>
              <a:buSzPct val="92857"/>
              <a:buAutoNum type="arabicPeriod" startAt="7"/>
              <a:tabLst>
                <a:tab pos="261620" algn="l"/>
              </a:tabLst>
            </a:pPr>
            <a:r>
              <a:rPr sz="1400" b="1" dirty="0">
                <a:latin typeface="Arial"/>
                <a:cs typeface="Arial"/>
              </a:rPr>
              <a:t>GENRES: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COLUMN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CONTAINS</a:t>
            </a:r>
            <a:r>
              <a:rPr sz="1400" spc="-5" dirty="0">
                <a:latin typeface="Microsoft Sans Serif"/>
                <a:cs typeface="Microsoft Sans Serif"/>
              </a:rPr>
              <a:t> 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DATA</a:t>
            </a:r>
            <a:r>
              <a:rPr sz="1400" spc="-1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ABOUT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TO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WHICH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GENRE THE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APP</a:t>
            </a:r>
            <a:r>
              <a:rPr sz="1400" spc="38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BELONGS.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Microsoft Sans Serif"/>
                <a:cs typeface="Microsoft Sans Serif"/>
              </a:rPr>
              <a:t>GENRES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CAN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BE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CONSIDERED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AS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FURTHER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DIVISION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GROUP</a:t>
            </a:r>
            <a:r>
              <a:rPr sz="1400" dirty="0">
                <a:latin typeface="Microsoft Sans Serif"/>
                <a:cs typeface="Microsoft Sans Serif"/>
              </a:rPr>
              <a:t> OF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CATEGORY.</a:t>
            </a:r>
            <a:endParaRPr sz="1400">
              <a:latin typeface="Microsoft Sans Serif"/>
              <a:cs typeface="Microsoft Sans Serif"/>
            </a:endParaRPr>
          </a:p>
          <a:p>
            <a:pPr marL="12700" marR="663575">
              <a:lnSpc>
                <a:spcPct val="100000"/>
              </a:lnSpc>
              <a:buSzPct val="92857"/>
              <a:buAutoNum type="arabicPeriod" startAt="11"/>
              <a:tabLst>
                <a:tab pos="252095" algn="l"/>
              </a:tabLst>
            </a:pPr>
            <a:r>
              <a:rPr sz="1400" b="1" spc="-15" dirty="0">
                <a:latin typeface="Arial"/>
                <a:cs typeface="Arial"/>
              </a:rPr>
              <a:t>LAST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UPDATED:</a:t>
            </a:r>
            <a:r>
              <a:rPr sz="1400" b="1" spc="55" dirty="0">
                <a:latin typeface="Arial"/>
                <a:cs typeface="Arial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CONTAINS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DATE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WHICH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LATEST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UPDATE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APP </a:t>
            </a:r>
            <a:r>
              <a:rPr sz="1400" spc="-10" dirty="0">
                <a:latin typeface="Microsoft Sans Serif"/>
                <a:cs typeface="Microsoft Sans Serif"/>
              </a:rPr>
              <a:t>WAS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RELEASED.</a:t>
            </a:r>
            <a:endParaRPr sz="1400">
              <a:latin typeface="Microsoft Sans Serif"/>
              <a:cs typeface="Microsoft Sans Serif"/>
            </a:endParaRPr>
          </a:p>
          <a:p>
            <a:pPr marL="260985" indent="-248920">
              <a:lnSpc>
                <a:spcPct val="100000"/>
              </a:lnSpc>
              <a:buSzPct val="92857"/>
              <a:buAutoNum type="arabicPeriod" startAt="11"/>
              <a:tabLst>
                <a:tab pos="261620" algn="l"/>
              </a:tabLst>
            </a:pPr>
            <a:r>
              <a:rPr sz="1400" b="1" spc="-5" dirty="0">
                <a:latin typeface="Arial"/>
                <a:cs typeface="Arial"/>
              </a:rPr>
              <a:t>CURRENT </a:t>
            </a:r>
            <a:r>
              <a:rPr sz="1400" b="1" dirty="0">
                <a:latin typeface="Arial"/>
                <a:cs typeface="Arial"/>
              </a:rPr>
              <a:t>VERSION: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CONTAINS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INFORMATION </a:t>
            </a:r>
            <a:r>
              <a:rPr sz="1400" dirty="0">
                <a:latin typeface="Microsoft Sans Serif"/>
                <a:cs typeface="Microsoft Sans Serif"/>
              </a:rPr>
              <a:t>ON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CURRENT</a:t>
            </a:r>
            <a:r>
              <a:rPr sz="1400" dirty="0">
                <a:latin typeface="Microsoft Sans Serif"/>
                <a:cs typeface="Microsoft Sans Serif"/>
              </a:rPr>
              <a:t> VERSION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APP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Microsoft Sans Serif"/>
                <a:cs typeface="Microsoft Sans Serif"/>
              </a:rPr>
              <a:t>AVAILABLE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ON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PLAY </a:t>
            </a:r>
            <a:r>
              <a:rPr sz="1400" spc="-5" dirty="0">
                <a:latin typeface="Microsoft Sans Serif"/>
                <a:cs typeface="Microsoft Sans Serif"/>
              </a:rPr>
              <a:t>STORE.</a:t>
            </a:r>
            <a:endParaRPr sz="1400">
              <a:latin typeface="Microsoft Sans Serif"/>
              <a:cs typeface="Microsoft Sans Serif"/>
            </a:endParaRPr>
          </a:p>
          <a:p>
            <a:pPr marL="12700" marR="40640">
              <a:lnSpc>
                <a:spcPts val="1689"/>
              </a:lnSpc>
              <a:spcBef>
                <a:spcPts val="50"/>
              </a:spcBef>
              <a:buSzPct val="92857"/>
              <a:buAutoNum type="arabicPeriod" startAt="13"/>
              <a:tabLst>
                <a:tab pos="261620" algn="l"/>
              </a:tabLst>
            </a:pPr>
            <a:r>
              <a:rPr sz="1400" b="1" spc="-10" dirty="0">
                <a:latin typeface="Arial"/>
                <a:cs typeface="Arial"/>
              </a:rPr>
              <a:t>ANDROID </a:t>
            </a:r>
            <a:r>
              <a:rPr sz="1400" b="1" spc="-5" dirty="0">
                <a:latin typeface="Arial"/>
                <a:cs typeface="Arial"/>
              </a:rPr>
              <a:t>VERSION: </a:t>
            </a:r>
            <a:r>
              <a:rPr sz="1400" spc="-20" dirty="0">
                <a:latin typeface="Microsoft Sans Serif"/>
                <a:cs typeface="Microsoft Sans Serif"/>
              </a:rPr>
              <a:t>CONTAINS </a:t>
            </a:r>
            <a:r>
              <a:rPr sz="1400" spc="-15" dirty="0">
                <a:latin typeface="Microsoft Sans Serif"/>
                <a:cs typeface="Microsoft Sans Serif"/>
              </a:rPr>
              <a:t>INFORMATION </a:t>
            </a:r>
            <a:r>
              <a:rPr sz="1400" dirty="0">
                <a:latin typeface="Microsoft Sans Serif"/>
                <a:cs typeface="Microsoft Sans Serif"/>
              </a:rPr>
              <a:t>ABOUT </a:t>
            </a:r>
            <a:r>
              <a:rPr sz="1400" spc="-5" dirty="0">
                <a:latin typeface="Microsoft Sans Serif"/>
                <a:cs typeface="Microsoft Sans Serif"/>
              </a:rPr>
              <a:t>THE ANDROID </a:t>
            </a:r>
            <a:r>
              <a:rPr sz="1400" dirty="0">
                <a:latin typeface="Microsoft Sans Serif"/>
                <a:cs typeface="Microsoft Sans Serif"/>
              </a:rPr>
              <a:t>VERSIONS ON WHICH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APP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IS </a:t>
            </a:r>
            <a:r>
              <a:rPr sz="1400" spc="-5" dirty="0">
                <a:latin typeface="Microsoft Sans Serif"/>
                <a:cs typeface="Microsoft Sans Serif"/>
              </a:rPr>
              <a:t>SUPPORTED.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15936" y="95412"/>
            <a:ext cx="647940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5" dirty="0">
                <a:ea typeface="Calibri Light"/>
                <a:cs typeface="Calibri Light"/>
              </a:rPr>
              <a:t>ATTRIBUTES IN PLAY STORE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0462" y="169290"/>
            <a:ext cx="57543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14" dirty="0"/>
              <a:t>A</a:t>
            </a:r>
            <a:r>
              <a:rPr sz="3200" b="1" spc="-285" dirty="0"/>
              <a:t>T</a:t>
            </a:r>
            <a:r>
              <a:rPr sz="3200" b="1" spc="-280" dirty="0"/>
              <a:t>T</a:t>
            </a:r>
            <a:r>
              <a:rPr sz="3200" b="1" spc="-235" dirty="0"/>
              <a:t>RIB</a:t>
            </a:r>
            <a:r>
              <a:rPr sz="3200" b="1" spc="-270" dirty="0"/>
              <a:t>U</a:t>
            </a:r>
            <a:r>
              <a:rPr sz="3200" b="1" spc="-215" dirty="0"/>
              <a:t>TE</a:t>
            </a:r>
            <a:r>
              <a:rPr sz="3200" b="1" spc="-5" dirty="0"/>
              <a:t>S</a:t>
            </a:r>
            <a:r>
              <a:rPr sz="3200" b="1" spc="-55" dirty="0"/>
              <a:t> </a:t>
            </a:r>
            <a:r>
              <a:rPr sz="3200" b="1" spc="-260" dirty="0"/>
              <a:t>I</a:t>
            </a:r>
            <a:r>
              <a:rPr sz="3200" b="1" spc="-390" dirty="0"/>
              <a:t>N</a:t>
            </a:r>
            <a:r>
              <a:rPr sz="3200" b="1" spc="-15" dirty="0"/>
              <a:t> </a:t>
            </a:r>
            <a:r>
              <a:rPr sz="3200" b="1" spc="-360" dirty="0"/>
              <a:t>U</a:t>
            </a:r>
            <a:r>
              <a:rPr sz="3200" b="1" dirty="0"/>
              <a:t>S</a:t>
            </a:r>
            <a:r>
              <a:rPr sz="3200" b="1" spc="-145" dirty="0"/>
              <a:t>E</a:t>
            </a:r>
            <a:r>
              <a:rPr sz="3200" b="1" spc="-280" dirty="0"/>
              <a:t>R</a:t>
            </a:r>
            <a:r>
              <a:rPr sz="3200" b="1" spc="-30" dirty="0"/>
              <a:t> </a:t>
            </a:r>
            <a:r>
              <a:rPr sz="3200" b="1" spc="-270" dirty="0"/>
              <a:t>R</a:t>
            </a:r>
            <a:r>
              <a:rPr sz="3200" b="1" spc="-140" dirty="0"/>
              <a:t>E</a:t>
            </a:r>
            <a:r>
              <a:rPr sz="3200" b="1" spc="-300" dirty="0"/>
              <a:t>VIE</a:t>
            </a:r>
            <a:r>
              <a:rPr sz="3200" b="1" spc="-520" dirty="0"/>
              <a:t>W</a:t>
            </a:r>
            <a:r>
              <a:rPr sz="3200" b="1" spc="-5" dirty="0"/>
              <a:t>S</a:t>
            </a:r>
            <a:endParaRPr lang="en-US" sz="3200" b="1" spc="-5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4627" y="629357"/>
            <a:ext cx="5772785" cy="636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5071" y="813816"/>
            <a:ext cx="5265420" cy="2136775"/>
          </a:xfrm>
          <a:prstGeom prst="rect">
            <a:avLst/>
          </a:prstGeom>
          <a:ln w="12192">
            <a:solidFill>
              <a:srgbClr val="FFFF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433070" indent="-227965">
              <a:lnSpc>
                <a:spcPct val="100000"/>
              </a:lnSpc>
              <a:buAutoNum type="arabicPeriod"/>
              <a:tabLst>
                <a:tab pos="433705" algn="l"/>
              </a:tabLst>
            </a:pPr>
            <a:r>
              <a:rPr sz="1600" b="1" spc="-35" dirty="0">
                <a:latin typeface="Arial"/>
                <a:cs typeface="Arial"/>
              </a:rPr>
              <a:t>App-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Application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name</a:t>
            </a:r>
            <a:endParaRPr sz="1600">
              <a:latin typeface="Microsoft Sans Serif"/>
              <a:cs typeface="Microsoft Sans Serif"/>
            </a:endParaRPr>
          </a:p>
          <a:p>
            <a:pPr marL="433070" indent="-22796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33705" algn="l"/>
              </a:tabLst>
            </a:pPr>
            <a:r>
              <a:rPr sz="1600" b="1" spc="-15" dirty="0">
                <a:latin typeface="Arial"/>
                <a:cs typeface="Arial"/>
              </a:rPr>
              <a:t>Translated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Review-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User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review</a:t>
            </a:r>
            <a:endParaRPr sz="1600">
              <a:latin typeface="Microsoft Sans Serif"/>
              <a:cs typeface="Microsoft Sans Serif"/>
            </a:endParaRPr>
          </a:p>
          <a:p>
            <a:pPr marL="433070" indent="-22796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433705" algn="l"/>
              </a:tabLst>
            </a:pPr>
            <a:r>
              <a:rPr sz="1600" b="1" spc="-5" dirty="0">
                <a:latin typeface="Arial"/>
                <a:cs typeface="Arial"/>
              </a:rPr>
              <a:t>Sentiment-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Positive/Negative/Neutral</a:t>
            </a:r>
            <a:endParaRPr sz="1600">
              <a:latin typeface="Microsoft Sans Serif"/>
              <a:cs typeface="Microsoft Sans Serif"/>
            </a:endParaRPr>
          </a:p>
          <a:p>
            <a:pPr marL="433070" indent="-22796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33705" algn="l"/>
              </a:tabLst>
            </a:pPr>
            <a:r>
              <a:rPr sz="1600" b="1" spc="-5" dirty="0">
                <a:latin typeface="Arial"/>
                <a:cs typeface="Arial"/>
              </a:rPr>
              <a:t>Sentiment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Polarity-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Sentiment </a:t>
            </a:r>
            <a:r>
              <a:rPr sz="1600" spc="-10" dirty="0">
                <a:latin typeface="Microsoft Sans Serif"/>
                <a:cs typeface="Microsoft Sans Serif"/>
              </a:rPr>
              <a:t>polarity </a:t>
            </a:r>
            <a:r>
              <a:rPr sz="1600" spc="-5" dirty="0">
                <a:latin typeface="Microsoft Sans Serif"/>
                <a:cs typeface="Microsoft Sans Serif"/>
              </a:rPr>
              <a:t>score</a:t>
            </a:r>
            <a:endParaRPr sz="1600">
              <a:latin typeface="Microsoft Sans Serif"/>
              <a:cs typeface="Microsoft Sans Serif"/>
            </a:endParaRPr>
          </a:p>
          <a:p>
            <a:pPr marL="433070" indent="-22796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433705" algn="l"/>
              </a:tabLst>
            </a:pPr>
            <a:r>
              <a:rPr sz="1600" b="1" spc="-5" dirty="0">
                <a:latin typeface="Arial"/>
                <a:cs typeface="Arial"/>
              </a:rPr>
              <a:t>Sentiment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Subjectivity-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Sentiment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subjectivity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score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51788" y="158457"/>
            <a:ext cx="5086985" cy="894715"/>
            <a:chOff x="1351788" y="158457"/>
            <a:chExt cx="5086985" cy="8947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1788" y="158457"/>
              <a:ext cx="3078353" cy="8943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5628" y="717749"/>
              <a:ext cx="4599178" cy="6368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8308" y="158457"/>
              <a:ext cx="2450465" cy="89437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90547" y="261853"/>
            <a:ext cx="458406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b="1" spc="-5" dirty="0">
              <a:ea typeface="Calibri Light"/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32703" y="1190244"/>
            <a:ext cx="3305810" cy="669290"/>
          </a:xfrm>
          <a:custGeom>
            <a:avLst/>
            <a:gdLst/>
            <a:ahLst/>
            <a:cxnLst/>
            <a:rect l="l" t="t" r="r" b="b"/>
            <a:pathLst>
              <a:path w="3305809" h="669289">
                <a:moveTo>
                  <a:pt x="2970784" y="0"/>
                </a:moveTo>
                <a:lnTo>
                  <a:pt x="0" y="0"/>
                </a:lnTo>
                <a:lnTo>
                  <a:pt x="334518" y="334390"/>
                </a:lnTo>
                <a:lnTo>
                  <a:pt x="0" y="668781"/>
                </a:lnTo>
                <a:lnTo>
                  <a:pt x="2970784" y="668781"/>
                </a:lnTo>
                <a:lnTo>
                  <a:pt x="3305302" y="334390"/>
                </a:lnTo>
                <a:lnTo>
                  <a:pt x="2970784" y="0"/>
                </a:lnTo>
                <a:close/>
              </a:path>
            </a:pathLst>
          </a:custGeom>
          <a:solidFill>
            <a:srgbClr val="0069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77483" y="1362836"/>
            <a:ext cx="1997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Predictive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Modeling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9105" y="2687574"/>
            <a:ext cx="1892300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Formulate a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statistical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model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forecast an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outcome using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</a:t>
            </a:r>
            <a:r>
              <a:rPr sz="1800" spc="-15" dirty="0">
                <a:latin typeface="Microsoft Sans Serif"/>
                <a:cs typeface="Microsoft Sans Serif"/>
              </a:rPr>
              <a:t>l</a:t>
            </a:r>
            <a:r>
              <a:rPr sz="1800" spc="-5" dirty="0">
                <a:latin typeface="Microsoft Sans Serif"/>
                <a:cs typeface="Microsoft Sans Serif"/>
              </a:rPr>
              <a:t>ev</a:t>
            </a:r>
            <a:r>
              <a:rPr sz="1800" spc="-15" dirty="0">
                <a:latin typeface="Microsoft Sans Serif"/>
                <a:cs typeface="Microsoft Sans Serif"/>
              </a:rPr>
              <a:t>a</a:t>
            </a:r>
            <a:r>
              <a:rPr sz="1800" dirty="0">
                <a:latin typeface="Microsoft Sans Serif"/>
                <a:cs typeface="Microsoft Sans Serif"/>
              </a:rPr>
              <a:t>nt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spc="-10" dirty="0">
                <a:latin typeface="Microsoft Sans Serif"/>
                <a:cs typeface="Microsoft Sans Serif"/>
              </a:rPr>
              <a:t>d</a:t>
            </a:r>
            <a:r>
              <a:rPr sz="1800" spc="-15" dirty="0">
                <a:latin typeface="Microsoft Sans Serif"/>
                <a:cs typeface="Microsoft Sans Serif"/>
              </a:rPr>
              <a:t>i</a:t>
            </a:r>
            <a:r>
              <a:rPr sz="1800" dirty="0">
                <a:latin typeface="Microsoft Sans Serif"/>
                <a:cs typeface="Microsoft Sans Serif"/>
              </a:rPr>
              <a:t>ctors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190244"/>
            <a:ext cx="3546475" cy="669290"/>
          </a:xfrm>
          <a:custGeom>
            <a:avLst/>
            <a:gdLst/>
            <a:ahLst/>
            <a:cxnLst/>
            <a:rect l="l" t="t" r="r" b="b"/>
            <a:pathLst>
              <a:path w="3546475" h="669289">
                <a:moveTo>
                  <a:pt x="3211703" y="0"/>
                </a:moveTo>
                <a:lnTo>
                  <a:pt x="0" y="0"/>
                </a:lnTo>
                <a:lnTo>
                  <a:pt x="0" y="668781"/>
                </a:lnTo>
                <a:lnTo>
                  <a:pt x="3211703" y="668781"/>
                </a:lnTo>
                <a:lnTo>
                  <a:pt x="3546221" y="334390"/>
                </a:lnTo>
                <a:lnTo>
                  <a:pt x="3211703" y="0"/>
                </a:lnTo>
                <a:close/>
              </a:path>
            </a:pathLst>
          </a:custGeom>
          <a:solidFill>
            <a:srgbClr val="359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344" y="1362913"/>
            <a:ext cx="1459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ta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ean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755" y="2654024"/>
            <a:ext cx="2040255" cy="128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sz="1800" spc="-5" dirty="0">
                <a:latin typeface="Microsoft Sans Serif"/>
                <a:cs typeface="Microsoft Sans Serif"/>
              </a:rPr>
              <a:t>Understand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structure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dataset and clean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before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analysis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44367" y="1190244"/>
            <a:ext cx="3305810" cy="669290"/>
          </a:xfrm>
          <a:custGeom>
            <a:avLst/>
            <a:gdLst/>
            <a:ahLst/>
            <a:cxnLst/>
            <a:rect l="l" t="t" r="r" b="b"/>
            <a:pathLst>
              <a:path w="3305810" h="669289">
                <a:moveTo>
                  <a:pt x="2970784" y="0"/>
                </a:moveTo>
                <a:lnTo>
                  <a:pt x="0" y="0"/>
                </a:lnTo>
                <a:lnTo>
                  <a:pt x="334518" y="334390"/>
                </a:lnTo>
                <a:lnTo>
                  <a:pt x="0" y="668781"/>
                </a:lnTo>
                <a:lnTo>
                  <a:pt x="2970784" y="668781"/>
                </a:lnTo>
                <a:lnTo>
                  <a:pt x="3305302" y="334390"/>
                </a:lnTo>
                <a:lnTo>
                  <a:pt x="2970784" y="0"/>
                </a:lnTo>
                <a:close/>
              </a:path>
            </a:pathLst>
          </a:custGeom>
          <a:solidFill>
            <a:srgbClr val="1C81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42690" y="1362836"/>
            <a:ext cx="169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Exploration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26358" y="2625978"/>
            <a:ext cx="1983739" cy="191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Uncover </a:t>
            </a:r>
            <a:r>
              <a:rPr sz="1800" spc="-10" dirty="0">
                <a:latin typeface="Microsoft Sans Serif"/>
                <a:cs typeface="Microsoft Sans Serif"/>
              </a:rPr>
              <a:t>initial </a:t>
            </a:r>
            <a:r>
              <a:rPr sz="1800" spc="-5" dirty="0">
                <a:latin typeface="Microsoft Sans Serif"/>
                <a:cs typeface="Microsoft Sans Serif"/>
              </a:rPr>
              <a:t> patterns,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characteristics, and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points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 </a:t>
            </a:r>
            <a:r>
              <a:rPr sz="1800" spc="-5" dirty="0">
                <a:latin typeface="Microsoft Sans Serif"/>
                <a:cs typeface="Microsoft Sans Serif"/>
              </a:rPr>
              <a:t>interest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 </a:t>
            </a:r>
            <a:r>
              <a:rPr sz="1800" spc="-10" dirty="0">
                <a:latin typeface="Microsoft Sans Serif"/>
                <a:cs typeface="Microsoft Sans Serif"/>
              </a:rPr>
              <a:t>visual 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exploration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54652" y="1927860"/>
            <a:ext cx="617220" cy="61569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83552" y="1941576"/>
            <a:ext cx="527303" cy="52578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32916" y="1941576"/>
            <a:ext cx="617220" cy="6156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CAPSTONE PROJECT</vt:lpstr>
      <vt:lpstr>WHY ANALYZE THE GOOGLE PLAY STORE?</vt:lpstr>
      <vt:lpstr>INTRODUCTION</vt:lpstr>
      <vt:lpstr>PowerPoint Presentation</vt:lpstr>
      <vt:lpstr>AGENDA</vt:lpstr>
      <vt:lpstr>DATASET PREPARATION</vt:lpstr>
      <vt:lpstr>ATTRIBUTES IN PLAY STORE DATA</vt:lpstr>
      <vt:lpstr>ATTRIBUTES IN USER REVIEWS</vt:lpstr>
      <vt:lpstr>PowerPoint Presentation</vt:lpstr>
      <vt:lpstr>PAIRWISE PLOT- RATINGS, SIZE, INSTALLS, REVIEWS, PRICE</vt:lpstr>
      <vt:lpstr>PowerPoint Presentation</vt:lpstr>
      <vt:lpstr>Percentage of Paid apps v/s Free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                                            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cp:revision>219</cp:revision>
  <dcterms:created xsi:type="dcterms:W3CDTF">2023-02-10T07:05:37Z</dcterms:created>
  <dcterms:modified xsi:type="dcterms:W3CDTF">2023-02-10T08:14:32Z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2023-02-10T00:00:00Z</vt:filetime>
  </property>
</Properties>
</file>