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ABB27C-DA3C-40C4-A4D5-F7572B9C06C3}" v="1099" dt="2023-02-14T08:12:09.095"/>
    <p1510:client id="{AEBA8F6A-F47D-40B7-93C9-5EB5A80031FC}" v="157" dt="2023-02-14T07:32:29.664"/>
    <p1510:client id="{D4B06C41-1E6D-449C-8957-719F4C0B582C}" v="592" dt="2023-02-10T08:17:35.909"/>
    <p1510:client id="{F6812462-C0B3-4C0D-8575-FF272ADA1484}" v="36" dt="2023-02-14T07:19:03.83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9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1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83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1475" y="141782"/>
            <a:ext cx="5092954" cy="78468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4835" y="632477"/>
            <a:ext cx="7043673" cy="5802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36919" y="141782"/>
            <a:ext cx="1549653" cy="78468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22008" y="141782"/>
            <a:ext cx="1689988" cy="78468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56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7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3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5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3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8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4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g"/><Relationship Id="rId4" Type="http://schemas.openxmlformats.org/officeDocument/2006/relationships/image" Target="../media/image5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8108" y="545022"/>
            <a:ext cx="573726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325"/>
              <a:t>C</a:t>
            </a:r>
            <a:r>
              <a:rPr sz="6000" b="1" spc="-310"/>
              <a:t>A</a:t>
            </a:r>
            <a:r>
              <a:rPr sz="6000" b="1" spc="-75"/>
              <a:t>P</a:t>
            </a:r>
            <a:r>
              <a:rPr sz="6000" b="1" spc="-45"/>
              <a:t>S</a:t>
            </a:r>
            <a:r>
              <a:rPr sz="6000" b="1" spc="-730"/>
              <a:t>TO</a:t>
            </a:r>
            <a:r>
              <a:rPr sz="6000" b="1" spc="-710"/>
              <a:t>N</a:t>
            </a:r>
            <a:r>
              <a:rPr sz="6000" b="1" spc="-275"/>
              <a:t>E</a:t>
            </a:r>
            <a:r>
              <a:rPr sz="6000" b="1" spc="-35"/>
              <a:t> </a:t>
            </a:r>
            <a:r>
              <a:rPr sz="6000" b="1" spc="-300"/>
              <a:t>P</a:t>
            </a:r>
            <a:r>
              <a:rPr sz="6000" b="1" spc="-325"/>
              <a:t>R</a:t>
            </a:r>
            <a:r>
              <a:rPr sz="6000" b="1" spc="-520"/>
              <a:t>O</a:t>
            </a:r>
            <a:r>
              <a:rPr sz="6000" b="1" spc="-315"/>
              <a:t>J</a:t>
            </a:r>
            <a:r>
              <a:rPr sz="6000" b="1" spc="-550"/>
              <a:t>ECT</a:t>
            </a:r>
            <a:endParaRPr lang="en-US" sz="6000" b="1">
              <a:ea typeface="Calibri Light"/>
              <a:cs typeface="Calibri Ligh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44802"/>
            <a:ext cx="9143999" cy="111691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89052" y="1575257"/>
            <a:ext cx="8559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u="heavy" spc="-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4000" b="1" u="heavy" spc="-1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LA</a:t>
            </a:r>
            <a:r>
              <a:rPr sz="4000" b="1" u="heavy" spc="-3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4000" b="1" u="heavy" spc="-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b="1" u="heavy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4000" b="1" u="heavy" spc="-3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4000" b="1" u="heavy" spc="-6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4000" b="1" u="heavy" spc="-3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4000" b="1" u="heavy" spc="-1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4000" b="1" u="heavy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b="1" u="heavy" spc="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4000" b="1" u="heavy" spc="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4000" b="1" u="heavy" spc="-8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4000" b="1" u="heavy" spc="-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b="1" u="heavy" spc="-3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4000" b="1" u="heavy" spc="-2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4000" b="1" u="heavy" spc="-3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sz="4000" b="1" u="heavy" spc="-2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IE</a:t>
            </a:r>
            <a:r>
              <a:rPr sz="4000" b="1" u="heavy" spc="-84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</a:t>
            </a:r>
            <a:r>
              <a:rPr sz="4000" b="1" u="heavy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b="1" u="heavy" spc="-1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4000" b="1" u="heavy" spc="-1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4000" b="1" u="heavy" spc="-18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ALY</a:t>
            </a:r>
            <a:r>
              <a:rPr sz="4000" b="1" u="heavy" spc="-1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4000" b="1" u="heavy" spc="-1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084" y="2144226"/>
            <a:ext cx="8589010" cy="7916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 rot="600000">
            <a:off x="4200276" y="5192583"/>
            <a:ext cx="366495" cy="52502"/>
            <a:chOff x="2369820" y="2674670"/>
            <a:chExt cx="4565777" cy="2288806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5552" y="2988589"/>
              <a:ext cx="1388110" cy="425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14349" y="3859083"/>
              <a:ext cx="1598422" cy="50883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93792" y="2674670"/>
              <a:ext cx="367093" cy="50883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69820" y="2950514"/>
              <a:ext cx="1406397" cy="56522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22220" y="3300958"/>
              <a:ext cx="4413377" cy="4663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39668" y="2950514"/>
              <a:ext cx="1645665" cy="56522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02380" y="3617950"/>
              <a:ext cx="1854453" cy="4663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86912" y="3585972"/>
              <a:ext cx="1304289" cy="56522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39312" y="3936492"/>
              <a:ext cx="2179066" cy="4663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16523" y="4132624"/>
              <a:ext cx="1456689" cy="56522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91128" y="4253484"/>
              <a:ext cx="2077085" cy="4663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02736" y="3902964"/>
              <a:ext cx="1322577" cy="56522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88764" y="3902964"/>
              <a:ext cx="1331722" cy="56522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59608" y="4791455"/>
              <a:ext cx="3535553" cy="3733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37688" y="4511039"/>
              <a:ext cx="790790" cy="45243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58896" y="4511039"/>
              <a:ext cx="325983" cy="45243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15284" y="4511039"/>
              <a:ext cx="1092504" cy="45243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38244" y="4511039"/>
              <a:ext cx="1065072" cy="45243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00827" y="4511039"/>
              <a:ext cx="1516252" cy="452437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2517775" y="2714513"/>
            <a:ext cx="4406900" cy="12145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0160" algn="ctr">
              <a:lnSpc>
                <a:spcPts val="2265"/>
              </a:lnSpc>
              <a:spcBef>
                <a:spcPts val="100"/>
              </a:spcBef>
            </a:pPr>
            <a:r>
              <a:rPr lang="en-US" sz="1900" b="1" i="1" u="heavy" spc="-1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lang="en-US" sz="1900" b="1" i="1" u="heavy" spc="-18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lang="en-US" sz="1900" b="1" i="1" u="heavy" spc="-20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lang="en-US" sz="1900" b="1" i="1" u="heavy" spc="-11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SENTED BY-</a:t>
            </a:r>
          </a:p>
          <a:p>
            <a:pPr marL="10160" algn="ctr">
              <a:lnSpc>
                <a:spcPts val="2265"/>
              </a:lnSpc>
              <a:spcBef>
                <a:spcPts val="100"/>
              </a:spcBef>
            </a:pPr>
            <a:r>
              <a:rPr lang="en-US" sz="1900" b="1" i="1" u="heavy" spc="-11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Jijabai</a:t>
            </a:r>
          </a:p>
          <a:p>
            <a:pPr marL="10160" algn="ctr">
              <a:lnSpc>
                <a:spcPts val="2265"/>
              </a:lnSpc>
              <a:spcBef>
                <a:spcPts val="100"/>
              </a:spcBef>
            </a:pPr>
            <a:r>
              <a:rPr lang="en-US" sz="1900" b="1" i="1" u="heavy" spc="-11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Dhanwate</a:t>
            </a:r>
          </a:p>
          <a:p>
            <a:pPr marL="10160" algn="ctr">
              <a:lnSpc>
                <a:spcPts val="2265"/>
              </a:lnSpc>
              <a:spcBef>
                <a:spcPts val="100"/>
              </a:spcBef>
            </a:pPr>
            <a:endParaRPr lang="en-US" sz="1900" b="1" i="1" u="heavy" spc="-114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96849" y="1136978"/>
            <a:ext cx="3869690" cy="63055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457200" marR="5080" indent="-457834">
              <a:lnSpc>
                <a:spcPct val="114799"/>
              </a:lnSpc>
              <a:spcBef>
                <a:spcPts val="145"/>
              </a:spcBef>
              <a:tabLst>
                <a:tab pos="1740535" algn="l"/>
                <a:tab pos="2903220" algn="l"/>
              </a:tabLst>
            </a:pPr>
            <a:r>
              <a:rPr sz="1800">
                <a:solidFill>
                  <a:srgbClr val="124F5B"/>
                </a:solidFill>
                <a:latin typeface="Segoe UI Symbol"/>
                <a:cs typeface="Segoe UI Symbol"/>
              </a:rPr>
              <a:t>❏ </a:t>
            </a:r>
            <a:r>
              <a:rPr sz="1800" spc="-165">
                <a:solidFill>
                  <a:srgbClr val="124F5B"/>
                </a:solidFill>
                <a:latin typeface="Segoe UI Symbol"/>
                <a:cs typeface="Segoe UI Symbol"/>
              </a:rPr>
              <a:t> </a:t>
            </a:r>
            <a:r>
              <a:rPr sz="1600" spc="-20">
                <a:latin typeface="Microsoft Sans Serif"/>
                <a:cs typeface="Microsoft Sans Serif"/>
              </a:rPr>
              <a:t>The</a:t>
            </a:r>
            <a:r>
              <a:rPr sz="1600" spc="-25">
                <a:latin typeface="Microsoft Sans Serif"/>
                <a:cs typeface="Microsoft Sans Serif"/>
              </a:rPr>
              <a:t>r</a:t>
            </a:r>
            <a:r>
              <a:rPr sz="1600" spc="-5">
                <a:latin typeface="Microsoft Sans Serif"/>
                <a:cs typeface="Microsoft Sans Serif"/>
              </a:rPr>
              <a:t>e</a:t>
            </a:r>
            <a:r>
              <a:rPr sz="1600">
                <a:latin typeface="Microsoft Sans Serif"/>
                <a:cs typeface="Microsoft Sans Serif"/>
              </a:rPr>
              <a:t> </a:t>
            </a:r>
            <a:r>
              <a:rPr sz="1600" spc="-145">
                <a:latin typeface="Microsoft Sans Serif"/>
                <a:cs typeface="Microsoft Sans Serif"/>
              </a:rPr>
              <a:t> </a:t>
            </a:r>
            <a:r>
              <a:rPr sz="1600" spc="-40">
                <a:latin typeface="Microsoft Sans Serif"/>
                <a:cs typeface="Microsoft Sans Serif"/>
              </a:rPr>
              <a:t>i</a:t>
            </a:r>
            <a:r>
              <a:rPr sz="1600" spc="-10">
                <a:latin typeface="Microsoft Sans Serif"/>
                <a:cs typeface="Microsoft Sans Serif"/>
              </a:rPr>
              <a:t>s</a:t>
            </a:r>
            <a:r>
              <a:rPr sz="1600">
                <a:latin typeface="Microsoft Sans Serif"/>
                <a:cs typeface="Microsoft Sans Serif"/>
              </a:rPr>
              <a:t> </a:t>
            </a:r>
            <a:r>
              <a:rPr sz="1600" spc="-16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a</a:t>
            </a:r>
            <a:r>
              <a:rPr sz="1600">
                <a:latin typeface="Microsoft Sans Serif"/>
                <a:cs typeface="Microsoft Sans Serif"/>
              </a:rPr>
              <a:t> </a:t>
            </a:r>
            <a:r>
              <a:rPr sz="1600" spc="-155">
                <a:latin typeface="Microsoft Sans Serif"/>
                <a:cs typeface="Microsoft Sans Serif"/>
              </a:rPr>
              <a:t> </a:t>
            </a:r>
            <a:r>
              <a:rPr sz="1600" spc="20">
                <a:latin typeface="Microsoft Sans Serif"/>
                <a:cs typeface="Microsoft Sans Serif"/>
              </a:rPr>
              <a:t>s</a:t>
            </a:r>
            <a:r>
              <a:rPr sz="1600" spc="30">
                <a:latin typeface="Microsoft Sans Serif"/>
                <a:cs typeface="Microsoft Sans Serif"/>
              </a:rPr>
              <a:t>t</a:t>
            </a:r>
            <a:r>
              <a:rPr sz="1600" spc="10">
                <a:latin typeface="Microsoft Sans Serif"/>
                <a:cs typeface="Microsoft Sans Serif"/>
              </a:rPr>
              <a:t>r</a:t>
            </a:r>
            <a:r>
              <a:rPr sz="1600" spc="15">
                <a:latin typeface="Microsoft Sans Serif"/>
                <a:cs typeface="Microsoft Sans Serif"/>
              </a:rPr>
              <a:t>on</a:t>
            </a:r>
            <a:r>
              <a:rPr sz="1600" spc="-5">
                <a:latin typeface="Microsoft Sans Serif"/>
                <a:cs typeface="Microsoft Sans Serif"/>
              </a:rPr>
              <a:t>g</a:t>
            </a:r>
            <a:r>
              <a:rPr sz="1600">
                <a:latin typeface="Microsoft Sans Serif"/>
                <a:cs typeface="Microsoft Sans Serif"/>
              </a:rPr>
              <a:t> </a:t>
            </a:r>
            <a:r>
              <a:rPr sz="1600" spc="-100">
                <a:latin typeface="Microsoft Sans Serif"/>
                <a:cs typeface="Microsoft Sans Serif"/>
              </a:rPr>
              <a:t> </a:t>
            </a:r>
            <a:r>
              <a:rPr sz="1600" b="1" spc="-80">
                <a:latin typeface="Arial"/>
                <a:cs typeface="Arial"/>
              </a:rPr>
              <a:t>pos</a:t>
            </a:r>
            <a:r>
              <a:rPr sz="1600" b="1" spc="-65">
                <a:latin typeface="Arial"/>
                <a:cs typeface="Arial"/>
              </a:rPr>
              <a:t>i</a:t>
            </a:r>
            <a:r>
              <a:rPr sz="1600" b="1" spc="-70">
                <a:latin typeface="Arial"/>
                <a:cs typeface="Arial"/>
              </a:rPr>
              <a:t>t</a:t>
            </a:r>
            <a:r>
              <a:rPr sz="1600" b="1" spc="-55">
                <a:latin typeface="Arial"/>
                <a:cs typeface="Arial"/>
              </a:rPr>
              <a:t>i</a:t>
            </a:r>
            <a:r>
              <a:rPr sz="1600" b="1" spc="-105">
                <a:latin typeface="Arial"/>
                <a:cs typeface="Arial"/>
              </a:rPr>
              <a:t>v</a:t>
            </a:r>
            <a:r>
              <a:rPr sz="1600" b="1" spc="-5">
                <a:latin typeface="Arial"/>
                <a:cs typeface="Arial"/>
              </a:rPr>
              <a:t>e</a:t>
            </a:r>
            <a:r>
              <a:rPr sz="1600" b="1">
                <a:latin typeface="Arial"/>
                <a:cs typeface="Arial"/>
              </a:rPr>
              <a:t>	</a:t>
            </a:r>
            <a:r>
              <a:rPr sz="1600" spc="10">
                <a:latin typeface="Microsoft Sans Serif"/>
                <a:cs typeface="Microsoft Sans Serif"/>
              </a:rPr>
              <a:t>c</a:t>
            </a:r>
            <a:r>
              <a:rPr sz="1600" spc="5">
                <a:latin typeface="Microsoft Sans Serif"/>
                <a:cs typeface="Microsoft Sans Serif"/>
              </a:rPr>
              <a:t>o</a:t>
            </a:r>
            <a:r>
              <a:rPr sz="1600">
                <a:latin typeface="Microsoft Sans Serif"/>
                <a:cs typeface="Microsoft Sans Serif"/>
              </a:rPr>
              <a:t>r</a:t>
            </a:r>
            <a:r>
              <a:rPr sz="1600" spc="-5">
                <a:latin typeface="Microsoft Sans Serif"/>
                <a:cs typeface="Microsoft Sans Serif"/>
              </a:rPr>
              <a:t>rel</a:t>
            </a:r>
            <a:r>
              <a:rPr sz="1600">
                <a:latin typeface="Microsoft Sans Serif"/>
                <a:cs typeface="Microsoft Sans Serif"/>
              </a:rPr>
              <a:t>a</a:t>
            </a:r>
            <a:r>
              <a:rPr sz="1600" spc="-10">
                <a:latin typeface="Microsoft Sans Serif"/>
                <a:cs typeface="Microsoft Sans Serif"/>
              </a:rPr>
              <a:t>ti</a:t>
            </a:r>
            <a:r>
              <a:rPr sz="1600" spc="-5">
                <a:latin typeface="Microsoft Sans Serif"/>
                <a:cs typeface="Microsoft Sans Serif"/>
              </a:rPr>
              <a:t>on  </a:t>
            </a:r>
            <a:r>
              <a:rPr sz="1600" spc="30">
                <a:latin typeface="Microsoft Sans Serif"/>
                <a:cs typeface="Microsoft Sans Serif"/>
              </a:rPr>
              <a:t>bet</a:t>
            </a:r>
            <a:r>
              <a:rPr sz="1600" spc="15">
                <a:latin typeface="Microsoft Sans Serif"/>
                <a:cs typeface="Microsoft Sans Serif"/>
              </a:rPr>
              <a:t>w</a:t>
            </a:r>
            <a:r>
              <a:rPr sz="1600" spc="30">
                <a:latin typeface="Microsoft Sans Serif"/>
                <a:cs typeface="Microsoft Sans Serif"/>
              </a:rPr>
              <a:t>ee</a:t>
            </a:r>
            <a:r>
              <a:rPr sz="1600" spc="-5">
                <a:latin typeface="Microsoft Sans Serif"/>
                <a:cs typeface="Microsoft Sans Serif"/>
              </a:rPr>
              <a:t>n</a:t>
            </a:r>
            <a:r>
              <a:rPr sz="1600" spc="145">
                <a:latin typeface="Microsoft Sans Serif"/>
                <a:cs typeface="Microsoft Sans Serif"/>
              </a:rPr>
              <a:t> </a:t>
            </a:r>
            <a:r>
              <a:rPr sz="1600" spc="30">
                <a:latin typeface="Microsoft Sans Serif"/>
                <a:cs typeface="Microsoft Sans Serif"/>
              </a:rPr>
              <a:t>th</a:t>
            </a:r>
            <a:r>
              <a:rPr sz="1600" spc="-5">
                <a:latin typeface="Microsoft Sans Serif"/>
                <a:cs typeface="Microsoft Sans Serif"/>
              </a:rPr>
              <a:t>e</a:t>
            </a:r>
            <a:r>
              <a:rPr sz="1600">
                <a:latin typeface="Microsoft Sans Serif"/>
                <a:cs typeface="Microsoft Sans Serif"/>
              </a:rPr>
              <a:t>	</a:t>
            </a:r>
            <a:r>
              <a:rPr sz="1600" b="1" spc="-90">
                <a:latin typeface="Arial"/>
                <a:cs typeface="Arial"/>
              </a:rPr>
              <a:t>Re</a:t>
            </a:r>
            <a:r>
              <a:rPr sz="1600" b="1" spc="-125">
                <a:latin typeface="Arial"/>
                <a:cs typeface="Arial"/>
              </a:rPr>
              <a:t>v</a:t>
            </a:r>
            <a:r>
              <a:rPr sz="1600" b="1" spc="-90">
                <a:latin typeface="Arial"/>
                <a:cs typeface="Arial"/>
              </a:rPr>
              <a:t>ie</a:t>
            </a:r>
            <a:r>
              <a:rPr sz="1600" b="1" spc="-50">
                <a:latin typeface="Arial"/>
                <a:cs typeface="Arial"/>
              </a:rPr>
              <a:t>w</a:t>
            </a:r>
            <a:r>
              <a:rPr sz="1600" b="1" spc="-5">
                <a:latin typeface="Arial"/>
                <a:cs typeface="Arial"/>
              </a:rPr>
              <a:t>s</a:t>
            </a:r>
            <a:r>
              <a:rPr sz="1600" b="1" spc="-204">
                <a:latin typeface="Arial"/>
                <a:cs typeface="Arial"/>
              </a:rPr>
              <a:t> </a:t>
            </a:r>
            <a:r>
              <a:rPr sz="1600" spc="40">
                <a:latin typeface="Microsoft Sans Serif"/>
                <a:cs typeface="Microsoft Sans Serif"/>
              </a:rPr>
              <a:t>an</a:t>
            </a:r>
            <a:r>
              <a:rPr sz="1600" spc="-5">
                <a:latin typeface="Microsoft Sans Serif"/>
                <a:cs typeface="Microsoft Sans Serif"/>
              </a:rPr>
              <a:t>d</a:t>
            </a:r>
            <a:r>
              <a:rPr sz="1600" spc="-114">
                <a:latin typeface="Microsoft Sans Serif"/>
                <a:cs typeface="Microsoft Sans Serif"/>
              </a:rPr>
              <a:t> </a:t>
            </a:r>
            <a:r>
              <a:rPr sz="1600" b="1" spc="-140">
                <a:latin typeface="Arial"/>
                <a:cs typeface="Arial"/>
              </a:rPr>
              <a:t>I</a:t>
            </a:r>
            <a:r>
              <a:rPr sz="1600" b="1" spc="-145">
                <a:latin typeface="Arial"/>
                <a:cs typeface="Arial"/>
              </a:rPr>
              <a:t>n</a:t>
            </a:r>
            <a:r>
              <a:rPr sz="1600" b="1" spc="-140">
                <a:latin typeface="Arial"/>
                <a:cs typeface="Arial"/>
              </a:rPr>
              <a:t>s</a:t>
            </a:r>
            <a:r>
              <a:rPr sz="1600" b="1" spc="-145">
                <a:latin typeface="Arial"/>
                <a:cs typeface="Arial"/>
              </a:rPr>
              <a:t>t</a:t>
            </a:r>
            <a:r>
              <a:rPr sz="1600" b="1" spc="-140">
                <a:latin typeface="Arial"/>
                <a:cs typeface="Arial"/>
              </a:rPr>
              <a:t>all</a:t>
            </a:r>
            <a:r>
              <a:rPr sz="1600" b="1" spc="-135">
                <a:latin typeface="Arial"/>
                <a:cs typeface="Arial"/>
              </a:rPr>
              <a:t>s</a:t>
            </a:r>
            <a:r>
              <a:rPr sz="1600" spc="-5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3146" y="1759678"/>
            <a:ext cx="2540000" cy="62865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5"/>
              </a:spcBef>
              <a:tabLst>
                <a:tab pos="456565" algn="l"/>
                <a:tab pos="1347470" algn="l"/>
                <a:tab pos="2388235" algn="l"/>
              </a:tabLst>
            </a:pPr>
            <a:r>
              <a:rPr sz="1800">
                <a:solidFill>
                  <a:srgbClr val="124F5B"/>
                </a:solidFill>
                <a:latin typeface="Segoe UI Symbol"/>
                <a:cs typeface="Segoe UI Symbol"/>
              </a:rPr>
              <a:t>❏	</a:t>
            </a:r>
            <a:r>
              <a:rPr sz="1600" spc="-10">
                <a:latin typeface="Microsoft Sans Serif"/>
                <a:cs typeface="Microsoft Sans Serif"/>
              </a:rPr>
              <a:t>T</a:t>
            </a:r>
            <a:r>
              <a:rPr sz="1600" spc="-5">
                <a:latin typeface="Microsoft Sans Serif"/>
                <a:cs typeface="Microsoft Sans Serif"/>
              </a:rPr>
              <a:t>he</a:t>
            </a:r>
            <a:r>
              <a:rPr sz="1600">
                <a:latin typeface="Microsoft Sans Serif"/>
                <a:cs typeface="Microsoft Sans Serif"/>
              </a:rPr>
              <a:t>	</a:t>
            </a:r>
            <a:r>
              <a:rPr sz="1600" spc="150">
                <a:latin typeface="Microsoft Sans Serif"/>
                <a:cs typeface="Microsoft Sans Serif"/>
              </a:rPr>
              <a:t>P</a:t>
            </a:r>
            <a:r>
              <a:rPr sz="1600" spc="-70">
                <a:latin typeface="Microsoft Sans Serif"/>
                <a:cs typeface="Microsoft Sans Serif"/>
              </a:rPr>
              <a:t>r</a:t>
            </a:r>
            <a:r>
              <a:rPr sz="1600" spc="20">
                <a:latin typeface="Microsoft Sans Serif"/>
                <a:cs typeface="Microsoft Sans Serif"/>
              </a:rPr>
              <a:t>ic</a:t>
            </a:r>
            <a:r>
              <a:rPr sz="1600" spc="-5">
                <a:latin typeface="Microsoft Sans Serif"/>
                <a:cs typeface="Microsoft Sans Serif"/>
              </a:rPr>
              <a:t>e</a:t>
            </a:r>
            <a:r>
              <a:rPr sz="1600">
                <a:latin typeface="Microsoft Sans Serif"/>
                <a:cs typeface="Microsoft Sans Serif"/>
              </a:rPr>
              <a:t>	</a:t>
            </a:r>
            <a:r>
              <a:rPr sz="1600" spc="-45">
                <a:latin typeface="Microsoft Sans Serif"/>
                <a:cs typeface="Microsoft Sans Serif"/>
              </a:rPr>
              <a:t>is</a:t>
            </a:r>
            <a:endParaRPr sz="1600">
              <a:latin typeface="Microsoft Sans Serif"/>
              <a:cs typeface="Microsoft Sans Serif"/>
            </a:endParaRPr>
          </a:p>
          <a:p>
            <a:pPr marL="421640">
              <a:lnSpc>
                <a:spcPct val="100000"/>
              </a:lnSpc>
              <a:spcBef>
                <a:spcPts val="310"/>
              </a:spcBef>
              <a:tabLst>
                <a:tab pos="1487170" algn="l"/>
              </a:tabLst>
            </a:pPr>
            <a:r>
              <a:rPr sz="1600" b="1" spc="-70">
                <a:latin typeface="Arial"/>
                <a:cs typeface="Arial"/>
              </a:rPr>
              <a:t>negatively	</a:t>
            </a:r>
            <a:r>
              <a:rPr sz="1600" spc="-5">
                <a:latin typeface="Microsoft Sans Serif"/>
                <a:cs typeface="Microsoft Sans Serif"/>
              </a:rPr>
              <a:t>correlated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4116" y="1785518"/>
            <a:ext cx="781685" cy="602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46050">
              <a:lnSpc>
                <a:spcPct val="118300"/>
              </a:lnSpc>
              <a:spcBef>
                <a:spcPts val="100"/>
              </a:spcBef>
            </a:pPr>
            <a:r>
              <a:rPr sz="1600" spc="-5">
                <a:latin typeface="Microsoft Sans Serif"/>
                <a:cs typeface="Microsoft Sans Serif"/>
              </a:rPr>
              <a:t>s</a:t>
            </a:r>
            <a:r>
              <a:rPr sz="1600" spc="-15">
                <a:latin typeface="Microsoft Sans Serif"/>
                <a:cs typeface="Microsoft Sans Serif"/>
              </a:rPr>
              <a:t>li</a:t>
            </a:r>
            <a:r>
              <a:rPr sz="1600" spc="-5">
                <a:latin typeface="Microsoft Sans Serif"/>
                <a:cs typeface="Microsoft Sans Serif"/>
              </a:rPr>
              <a:t>ght</a:t>
            </a:r>
            <a:r>
              <a:rPr sz="1600">
                <a:latin typeface="Microsoft Sans Serif"/>
                <a:cs typeface="Microsoft Sans Serif"/>
              </a:rPr>
              <a:t>l</a:t>
            </a:r>
            <a:r>
              <a:rPr sz="1600" spc="-5">
                <a:latin typeface="Microsoft Sans Serif"/>
                <a:cs typeface="Microsoft Sans Serif"/>
              </a:rPr>
              <a:t>y  </a:t>
            </a:r>
            <a:r>
              <a:rPr sz="1600" spc="25">
                <a:latin typeface="Microsoft Sans Serif"/>
                <a:cs typeface="Microsoft Sans Serif"/>
              </a:rPr>
              <a:t>with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7400" y="2311900"/>
            <a:ext cx="3501390" cy="7327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795"/>
              </a:spcBef>
              <a:tabLst>
                <a:tab pos="859790" algn="l"/>
              </a:tabLst>
            </a:pPr>
            <a:r>
              <a:rPr sz="1600" spc="25">
                <a:latin typeface="Microsoft Sans Serif"/>
                <a:cs typeface="Microsoft Sans Serif"/>
              </a:rPr>
              <a:t>the	</a:t>
            </a:r>
            <a:r>
              <a:rPr sz="1600" b="1" spc="-55">
                <a:latin typeface="Arial"/>
                <a:cs typeface="Arial"/>
              </a:rPr>
              <a:t>Rating</a:t>
            </a:r>
            <a:r>
              <a:rPr sz="1600" spc="-55">
                <a:latin typeface="Microsoft Sans Serif"/>
                <a:cs typeface="Microsoft Sans Serif"/>
              </a:rPr>
              <a:t>,</a:t>
            </a:r>
            <a:r>
              <a:rPr sz="1600" spc="20">
                <a:latin typeface="Microsoft Sans Serif"/>
                <a:cs typeface="Microsoft Sans Serif"/>
              </a:rPr>
              <a:t> </a:t>
            </a:r>
            <a:r>
              <a:rPr sz="1600" b="1" spc="-50">
                <a:latin typeface="Arial"/>
                <a:cs typeface="Arial"/>
              </a:rPr>
              <a:t>Reviews</a:t>
            </a:r>
            <a:r>
              <a:rPr sz="1600" spc="-50">
                <a:latin typeface="Microsoft Sans Serif"/>
                <a:cs typeface="Microsoft Sans Serif"/>
              </a:rPr>
              <a:t>,and</a:t>
            </a:r>
            <a:r>
              <a:rPr sz="1600" spc="80">
                <a:latin typeface="Microsoft Sans Serif"/>
                <a:cs typeface="Microsoft Sans Serif"/>
              </a:rPr>
              <a:t> </a:t>
            </a:r>
            <a:r>
              <a:rPr sz="1600" spc="15">
                <a:latin typeface="Microsoft Sans Serif"/>
                <a:cs typeface="Microsoft Sans Serif"/>
              </a:rPr>
              <a:t>Installs.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95"/>
              </a:spcBef>
              <a:tabLst>
                <a:tab pos="447675" algn="l"/>
              </a:tabLst>
            </a:pPr>
            <a:r>
              <a:rPr sz="1800">
                <a:solidFill>
                  <a:srgbClr val="124F5B"/>
                </a:solidFill>
                <a:latin typeface="Segoe UI Symbol"/>
                <a:cs typeface="Segoe UI Symbol"/>
              </a:rPr>
              <a:t>❏	</a:t>
            </a:r>
            <a:r>
              <a:rPr sz="1600" spc="-5">
                <a:latin typeface="Microsoft Sans Serif"/>
                <a:cs typeface="Microsoft Sans Serif"/>
              </a:rPr>
              <a:t>The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9478" y="2770758"/>
            <a:ext cx="29133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22325" algn="l"/>
                <a:tab pos="1194435" algn="l"/>
                <a:tab pos="2046605" algn="l"/>
              </a:tabLst>
            </a:pPr>
            <a:r>
              <a:rPr sz="1600" b="1" spc="-50">
                <a:latin typeface="Arial"/>
                <a:cs typeface="Arial"/>
              </a:rPr>
              <a:t>Rating	</a:t>
            </a:r>
            <a:r>
              <a:rPr sz="1600" spc="-25">
                <a:latin typeface="Microsoft Sans Serif"/>
                <a:cs typeface="Microsoft Sans Serif"/>
              </a:rPr>
              <a:t>is	</a:t>
            </a:r>
            <a:r>
              <a:rPr sz="1600" spc="-10">
                <a:latin typeface="Microsoft Sans Serif"/>
                <a:cs typeface="Microsoft Sans Serif"/>
              </a:rPr>
              <a:t>slightly	</a:t>
            </a:r>
            <a:r>
              <a:rPr sz="1600" b="1" spc="-70">
                <a:latin typeface="Arial"/>
                <a:cs typeface="Arial"/>
              </a:rPr>
              <a:t>positively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36114" y="3060318"/>
            <a:ext cx="390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25">
                <a:latin typeface="Microsoft Sans Serif"/>
                <a:cs typeface="Microsoft Sans Serif"/>
              </a:rPr>
              <a:t>w</a:t>
            </a:r>
            <a:r>
              <a:rPr sz="1600" spc="35">
                <a:latin typeface="Microsoft Sans Serif"/>
                <a:cs typeface="Microsoft Sans Serif"/>
              </a:rPr>
              <a:t>i</a:t>
            </a:r>
            <a:r>
              <a:rPr sz="1600" spc="40">
                <a:latin typeface="Microsoft Sans Serif"/>
                <a:cs typeface="Microsoft Sans Serif"/>
              </a:rPr>
              <a:t>t</a:t>
            </a:r>
            <a:r>
              <a:rPr sz="1600" spc="-5">
                <a:latin typeface="Microsoft Sans Serif"/>
                <a:cs typeface="Microsoft Sans Serif"/>
              </a:rPr>
              <a:t>h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09139" y="3060318"/>
            <a:ext cx="1811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673735" algn="l"/>
                <a:tab pos="1441450" algn="l"/>
              </a:tabLst>
            </a:pPr>
            <a:r>
              <a:rPr sz="1600" spc="30">
                <a:latin typeface="Microsoft Sans Serif"/>
                <a:cs typeface="Microsoft Sans Serif"/>
              </a:rPr>
              <a:t>th</a:t>
            </a:r>
            <a:r>
              <a:rPr sz="1600" spc="-5">
                <a:latin typeface="Microsoft Sans Serif"/>
                <a:cs typeface="Microsoft Sans Serif"/>
              </a:rPr>
              <a:t>e</a:t>
            </a:r>
            <a:r>
              <a:rPr sz="1600">
                <a:latin typeface="Microsoft Sans Serif"/>
                <a:cs typeface="Microsoft Sans Serif"/>
              </a:rPr>
              <a:t>	</a:t>
            </a:r>
            <a:r>
              <a:rPr sz="1600" b="1" spc="-125">
                <a:latin typeface="Arial"/>
                <a:cs typeface="Arial"/>
              </a:rPr>
              <a:t>I</a:t>
            </a:r>
            <a:r>
              <a:rPr sz="1600" b="1" spc="-130">
                <a:latin typeface="Arial"/>
                <a:cs typeface="Arial"/>
              </a:rPr>
              <a:t>n</a:t>
            </a:r>
            <a:r>
              <a:rPr sz="1600" b="1" spc="-114">
                <a:latin typeface="Arial"/>
                <a:cs typeface="Arial"/>
              </a:rPr>
              <a:t>s</a:t>
            </a:r>
            <a:r>
              <a:rPr sz="1600" b="1" spc="-130">
                <a:latin typeface="Arial"/>
                <a:cs typeface="Arial"/>
              </a:rPr>
              <a:t>t</a:t>
            </a:r>
            <a:r>
              <a:rPr sz="1600" b="1" spc="-125">
                <a:latin typeface="Arial"/>
                <a:cs typeface="Arial"/>
              </a:rPr>
              <a:t>a</a:t>
            </a:r>
            <a:r>
              <a:rPr sz="1600" b="1" spc="-114">
                <a:latin typeface="Arial"/>
                <a:cs typeface="Arial"/>
              </a:rPr>
              <a:t>l</a:t>
            </a:r>
            <a:r>
              <a:rPr sz="1600" b="1" spc="-125">
                <a:latin typeface="Arial"/>
                <a:cs typeface="Arial"/>
              </a:rPr>
              <a:t>l</a:t>
            </a:r>
            <a:r>
              <a:rPr sz="1600" b="1" spc="-5">
                <a:latin typeface="Arial"/>
                <a:cs typeface="Arial"/>
              </a:rPr>
              <a:t>s</a:t>
            </a:r>
            <a:r>
              <a:rPr sz="1600" b="1">
                <a:latin typeface="Arial"/>
                <a:cs typeface="Arial"/>
              </a:rPr>
              <a:t>	</a:t>
            </a:r>
            <a:r>
              <a:rPr sz="1600" spc="40">
                <a:latin typeface="Microsoft Sans Serif"/>
                <a:cs typeface="Microsoft Sans Serif"/>
              </a:rPr>
              <a:t>and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4600" y="3023133"/>
            <a:ext cx="914400" cy="5867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85"/>
              </a:spcBef>
            </a:pPr>
            <a:r>
              <a:rPr sz="1600" spc="-5">
                <a:latin typeface="Microsoft Sans Serif"/>
                <a:cs typeface="Microsoft Sans Serif"/>
              </a:rPr>
              <a:t>cor</a:t>
            </a:r>
            <a:r>
              <a:rPr sz="1600" spc="-15">
                <a:latin typeface="Microsoft Sans Serif"/>
                <a:cs typeface="Microsoft Sans Serif"/>
              </a:rPr>
              <a:t>r</a:t>
            </a:r>
            <a:r>
              <a:rPr sz="1600" spc="-10">
                <a:latin typeface="Microsoft Sans Serif"/>
                <a:cs typeface="Microsoft Sans Serif"/>
              </a:rPr>
              <a:t>el</a:t>
            </a:r>
            <a:r>
              <a:rPr sz="1600" spc="-5">
                <a:latin typeface="Microsoft Sans Serif"/>
                <a:cs typeface="Microsoft Sans Serif"/>
              </a:rPr>
              <a:t>ated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r>
              <a:rPr sz="1600" b="1" spc="-100">
                <a:latin typeface="Arial"/>
                <a:cs typeface="Arial"/>
              </a:rPr>
              <a:t>Reviews</a:t>
            </a:r>
            <a:r>
              <a:rPr sz="1600" spc="-100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1247" y="1133855"/>
            <a:ext cx="4043172" cy="3128772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331479" y="1039910"/>
            <a:ext cx="4175760" cy="3221355"/>
          </a:xfrm>
          <a:custGeom>
            <a:avLst/>
            <a:gdLst/>
            <a:ahLst/>
            <a:cxnLst/>
            <a:rect l="l" t="t" r="r" b="b"/>
            <a:pathLst>
              <a:path w="4175760" h="3221354">
                <a:moveTo>
                  <a:pt x="8102" y="0"/>
                </a:moveTo>
                <a:lnTo>
                  <a:pt x="8102" y="3221304"/>
                </a:lnTo>
              </a:path>
              <a:path w="4175760" h="3221354">
                <a:moveTo>
                  <a:pt x="4167505" y="0"/>
                </a:moveTo>
                <a:lnTo>
                  <a:pt x="4167505" y="3221304"/>
                </a:lnTo>
              </a:path>
              <a:path w="4175760" h="3221354">
                <a:moveTo>
                  <a:pt x="0" y="10922"/>
                </a:moveTo>
                <a:lnTo>
                  <a:pt x="4175633" y="10922"/>
                </a:lnTo>
              </a:path>
              <a:path w="4175760" h="3221354">
                <a:moveTo>
                  <a:pt x="0" y="3210331"/>
                </a:moveTo>
                <a:lnTo>
                  <a:pt x="4175633" y="3210331"/>
                </a:lnTo>
              </a:path>
            </a:pathLst>
          </a:custGeom>
          <a:ln w="12192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1794CC-7937-A17F-846C-E0851A37DFF2}"/>
              </a:ext>
            </a:extLst>
          </p:cNvPr>
          <p:cNvSpPr txBox="1"/>
          <p:nvPr/>
        </p:nvSpPr>
        <p:spPr>
          <a:xfrm>
            <a:off x="2430830" y="58715"/>
            <a:ext cx="39809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CORRELATION HEATMAP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1959" y="1065275"/>
            <a:ext cx="4152899" cy="37139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7343" y="289686"/>
            <a:ext cx="488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430">
                <a:latin typeface="Arial"/>
                <a:cs typeface="Arial"/>
              </a:rPr>
              <a:t>P</a:t>
            </a:r>
            <a:r>
              <a:rPr sz="2400" u="none" spc="-235">
                <a:latin typeface="Arial"/>
                <a:cs typeface="Arial"/>
              </a:rPr>
              <a:t>er</a:t>
            </a:r>
            <a:r>
              <a:rPr sz="2400" u="none" spc="-270">
                <a:latin typeface="Arial"/>
                <a:cs typeface="Arial"/>
              </a:rPr>
              <a:t>c</a:t>
            </a:r>
            <a:r>
              <a:rPr sz="2400" u="none" spc="-155">
                <a:latin typeface="Arial"/>
                <a:cs typeface="Arial"/>
              </a:rPr>
              <a:t>ent</a:t>
            </a:r>
            <a:r>
              <a:rPr sz="2400" u="none" spc="-120">
                <a:latin typeface="Arial"/>
                <a:cs typeface="Arial"/>
              </a:rPr>
              <a:t>a</a:t>
            </a:r>
            <a:r>
              <a:rPr sz="2400" u="none" spc="-195">
                <a:latin typeface="Arial"/>
                <a:cs typeface="Arial"/>
              </a:rPr>
              <a:t>ge</a:t>
            </a:r>
            <a:r>
              <a:rPr sz="2400" u="none" spc="-40">
                <a:latin typeface="Arial"/>
                <a:cs typeface="Arial"/>
              </a:rPr>
              <a:t> </a:t>
            </a:r>
            <a:r>
              <a:rPr sz="2400" u="none" spc="-125">
                <a:latin typeface="Arial"/>
                <a:cs typeface="Arial"/>
              </a:rPr>
              <a:t>of</a:t>
            </a:r>
            <a:r>
              <a:rPr sz="2400" u="none" spc="140">
                <a:latin typeface="Arial"/>
                <a:cs typeface="Arial"/>
              </a:rPr>
              <a:t> </a:t>
            </a:r>
            <a:r>
              <a:rPr sz="2400" u="none" spc="-455">
                <a:latin typeface="Arial"/>
                <a:cs typeface="Arial"/>
              </a:rPr>
              <a:t>P</a:t>
            </a:r>
            <a:r>
              <a:rPr sz="2400" u="none" spc="-105">
                <a:latin typeface="Arial"/>
                <a:cs typeface="Arial"/>
              </a:rPr>
              <a:t>aid</a:t>
            </a:r>
            <a:r>
              <a:rPr sz="2400" u="none" spc="-30">
                <a:latin typeface="Arial"/>
                <a:cs typeface="Arial"/>
              </a:rPr>
              <a:t> </a:t>
            </a:r>
            <a:r>
              <a:rPr sz="2400" u="none" spc="-195">
                <a:latin typeface="Arial"/>
                <a:cs typeface="Arial"/>
              </a:rPr>
              <a:t>apps</a:t>
            </a:r>
            <a:r>
              <a:rPr sz="2400" u="none" spc="-35">
                <a:latin typeface="Arial"/>
                <a:cs typeface="Arial"/>
              </a:rPr>
              <a:t> </a:t>
            </a:r>
            <a:r>
              <a:rPr sz="2400" u="none" spc="-55">
                <a:latin typeface="Arial"/>
                <a:cs typeface="Arial"/>
              </a:rPr>
              <a:t>v/s</a:t>
            </a:r>
            <a:r>
              <a:rPr sz="2400" u="none" spc="-30">
                <a:latin typeface="Arial"/>
                <a:cs typeface="Arial"/>
              </a:rPr>
              <a:t> </a:t>
            </a:r>
            <a:r>
              <a:rPr sz="2400" u="none" spc="-305">
                <a:latin typeface="Arial"/>
                <a:cs typeface="Arial"/>
              </a:rPr>
              <a:t>F</a:t>
            </a:r>
            <a:r>
              <a:rPr sz="2400" u="none" spc="-145">
                <a:latin typeface="Arial"/>
                <a:cs typeface="Arial"/>
              </a:rPr>
              <a:t>r</a:t>
            </a:r>
            <a:r>
              <a:rPr sz="2400" u="none" spc="-190">
                <a:latin typeface="Arial"/>
                <a:cs typeface="Arial"/>
              </a:rPr>
              <a:t>ee</a:t>
            </a:r>
            <a:r>
              <a:rPr sz="2400" u="none" spc="-40">
                <a:latin typeface="Arial"/>
                <a:cs typeface="Arial"/>
              </a:rPr>
              <a:t> </a:t>
            </a:r>
            <a:r>
              <a:rPr sz="2400" u="none" spc="-195">
                <a:latin typeface="Arial"/>
                <a:cs typeface="Arial"/>
              </a:rPr>
              <a:t>apps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104" y="2432127"/>
            <a:ext cx="3633966" cy="821379"/>
          </a:xfrm>
          <a:prstGeom prst="rect">
            <a:avLst/>
          </a:prstGeom>
          <a:ln w="12192">
            <a:solidFill>
              <a:srgbClr val="CC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81280" marR="94615" algn="just">
              <a:lnSpc>
                <a:spcPct val="100000"/>
              </a:lnSpc>
              <a:spcBef>
                <a:spcPts val="645"/>
              </a:spcBef>
            </a:pPr>
            <a:r>
              <a:rPr sz="1600" spc="-15">
                <a:solidFill>
                  <a:srgbClr val="124F5C"/>
                </a:solidFill>
                <a:latin typeface="Microsoft Sans Serif"/>
                <a:cs typeface="Microsoft Sans Serif"/>
              </a:rPr>
              <a:t>We </a:t>
            </a:r>
            <a:r>
              <a:rPr sz="1600" spc="-10">
                <a:solidFill>
                  <a:srgbClr val="124F5C"/>
                </a:solidFill>
                <a:latin typeface="Microsoft Sans Serif"/>
                <a:cs typeface="Microsoft Sans Serif"/>
              </a:rPr>
              <a:t>Observed </a:t>
            </a:r>
            <a:r>
              <a:rPr sz="1600" spc="-5">
                <a:solidFill>
                  <a:srgbClr val="124F5C"/>
                </a:solidFill>
                <a:latin typeface="Microsoft Sans Serif"/>
                <a:cs typeface="Microsoft Sans Serif"/>
              </a:rPr>
              <a:t>that </a:t>
            </a:r>
            <a:r>
              <a:rPr sz="1600" b="1">
                <a:solidFill>
                  <a:srgbClr val="124F5C"/>
                </a:solidFill>
                <a:latin typeface="Arial"/>
                <a:cs typeface="Arial"/>
              </a:rPr>
              <a:t>92.20% of </a:t>
            </a:r>
            <a:r>
              <a:rPr sz="1600" b="1" spc="5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20">
                <a:solidFill>
                  <a:srgbClr val="124F5C"/>
                </a:solidFill>
                <a:latin typeface="Arial"/>
                <a:cs typeface="Arial"/>
              </a:rPr>
              <a:t>Apps</a:t>
            </a:r>
            <a:r>
              <a:rPr sz="1600" b="1" spc="-15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>
                <a:solidFill>
                  <a:srgbClr val="124F5C"/>
                </a:solidFill>
                <a:latin typeface="Arial"/>
                <a:cs typeface="Arial"/>
              </a:rPr>
              <a:t>are</a:t>
            </a:r>
            <a:r>
              <a:rPr sz="1600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>
                <a:solidFill>
                  <a:srgbClr val="124F5C"/>
                </a:solidFill>
                <a:latin typeface="Arial"/>
                <a:cs typeface="Arial"/>
              </a:rPr>
              <a:t>free</a:t>
            </a:r>
            <a:r>
              <a:rPr sz="1600" b="1" spc="434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spc="-10">
                <a:solidFill>
                  <a:srgbClr val="124F5C"/>
                </a:solidFill>
                <a:latin typeface="Microsoft Sans Serif"/>
                <a:cs typeface="Microsoft Sans Serif"/>
              </a:rPr>
              <a:t>and</a:t>
            </a:r>
            <a:r>
              <a:rPr sz="1600" spc="409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sz="1600" spc="-5">
                <a:solidFill>
                  <a:srgbClr val="124F5C"/>
                </a:solidFill>
                <a:latin typeface="Microsoft Sans Serif"/>
                <a:cs typeface="Microsoft Sans Serif"/>
              </a:rPr>
              <a:t>only </a:t>
            </a:r>
            <a:r>
              <a:rPr sz="1600" spc="-409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sz="1600" b="1" spc="-5">
                <a:solidFill>
                  <a:srgbClr val="124F5C"/>
                </a:solidFill>
                <a:latin typeface="Arial"/>
                <a:cs typeface="Arial"/>
              </a:rPr>
              <a:t>7.80%</a:t>
            </a:r>
            <a:r>
              <a:rPr sz="1600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600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25">
                <a:solidFill>
                  <a:srgbClr val="124F5C"/>
                </a:solidFill>
                <a:latin typeface="Arial"/>
                <a:cs typeface="Arial"/>
              </a:rPr>
              <a:t>Apps</a:t>
            </a:r>
            <a:r>
              <a:rPr sz="1600" b="1" spc="-2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>
                <a:solidFill>
                  <a:srgbClr val="124F5C"/>
                </a:solidFill>
                <a:latin typeface="Arial"/>
                <a:cs typeface="Arial"/>
              </a:rPr>
              <a:t>are</a:t>
            </a:r>
            <a:r>
              <a:rPr sz="1600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>
                <a:solidFill>
                  <a:srgbClr val="124F5C"/>
                </a:solidFill>
                <a:latin typeface="Arial"/>
                <a:cs typeface="Arial"/>
              </a:rPr>
              <a:t>paid</a:t>
            </a:r>
            <a:r>
              <a:rPr sz="1600" b="1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spc="-5">
                <a:solidFill>
                  <a:srgbClr val="124F5C"/>
                </a:solidFill>
                <a:latin typeface="Microsoft Sans Serif"/>
                <a:cs typeface="Microsoft Sans Serif"/>
              </a:rPr>
              <a:t>in </a:t>
            </a:r>
            <a:r>
              <a:rPr sz="1600" spc="-409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sz="1600" spc="-5">
                <a:solidFill>
                  <a:srgbClr val="124F5C"/>
                </a:solidFill>
                <a:latin typeface="Microsoft Sans Serif"/>
                <a:cs typeface="Microsoft Sans Serif"/>
              </a:rPr>
              <a:t>Play</a:t>
            </a:r>
            <a:r>
              <a:rPr sz="1600" spc="-30">
                <a:solidFill>
                  <a:srgbClr val="124F5C"/>
                </a:solidFill>
                <a:latin typeface="Microsoft Sans Serif"/>
                <a:cs typeface="Microsoft Sans Serif"/>
              </a:rPr>
              <a:t> </a:t>
            </a:r>
            <a:r>
              <a:rPr sz="1600" spc="-5">
                <a:solidFill>
                  <a:srgbClr val="124F5C"/>
                </a:solidFill>
                <a:latin typeface="Microsoft Sans Serif"/>
                <a:cs typeface="Microsoft Sans Serif"/>
              </a:rPr>
              <a:t>store.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6367" y="1286254"/>
            <a:ext cx="5289803" cy="37597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6994" y="1692020"/>
            <a:ext cx="3077210" cy="2343150"/>
          </a:xfrm>
          <a:prstGeom prst="rect">
            <a:avLst/>
          </a:prstGeom>
          <a:ln w="12192">
            <a:solidFill>
              <a:srgbClr val="CC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85725" marR="175260" algn="just">
              <a:lnSpc>
                <a:spcPct val="100000"/>
              </a:lnSpc>
              <a:spcBef>
                <a:spcPts val="260"/>
              </a:spcBef>
            </a:pPr>
            <a:r>
              <a:rPr sz="1400">
                <a:latin typeface="Microsoft Sans Serif"/>
                <a:cs typeface="Microsoft Sans Serif"/>
              </a:rPr>
              <a:t>From</a:t>
            </a:r>
            <a:r>
              <a:rPr sz="1400" spc="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the</a:t>
            </a:r>
            <a:r>
              <a:rPr sz="140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above</a:t>
            </a:r>
            <a:r>
              <a:rPr sz="140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plot</a:t>
            </a:r>
            <a:r>
              <a:rPr sz="1400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we</a:t>
            </a:r>
            <a:r>
              <a:rPr sz="1400" spc="-5">
                <a:latin typeface="Microsoft Sans Serif"/>
                <a:cs typeface="Microsoft Sans Serif"/>
              </a:rPr>
              <a:t> can</a:t>
            </a:r>
            <a:r>
              <a:rPr sz="1400" spc="36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see </a:t>
            </a:r>
            <a:r>
              <a:rPr sz="1400" spc="-36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that</a:t>
            </a:r>
            <a:r>
              <a:rPr sz="1400" spc="35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Everyone</a:t>
            </a:r>
            <a:r>
              <a:rPr sz="1400" spc="36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category</a:t>
            </a:r>
            <a:r>
              <a:rPr sz="1400" spc="34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having </a:t>
            </a:r>
            <a:r>
              <a:rPr sz="1400" spc="-36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majority</a:t>
            </a:r>
            <a:r>
              <a:rPr sz="1400" spc="-1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of</a:t>
            </a:r>
            <a:r>
              <a:rPr sz="1400" spc="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apps</a:t>
            </a:r>
            <a:r>
              <a:rPr sz="1400" spc="-1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count.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85725" marR="173990" algn="just">
              <a:lnSpc>
                <a:spcPct val="100000"/>
              </a:lnSpc>
            </a:pPr>
            <a:r>
              <a:rPr sz="1400">
                <a:latin typeface="Microsoft Sans Serif"/>
                <a:cs typeface="Microsoft Sans Serif"/>
              </a:rPr>
              <a:t>A </a:t>
            </a:r>
            <a:r>
              <a:rPr sz="1400" spc="-5">
                <a:latin typeface="Microsoft Sans Serif"/>
                <a:cs typeface="Microsoft Sans Serif"/>
              </a:rPr>
              <a:t>majority </a:t>
            </a:r>
            <a:r>
              <a:rPr sz="1400" spc="-10">
                <a:latin typeface="Microsoft Sans Serif"/>
                <a:cs typeface="Microsoft Sans Serif"/>
              </a:rPr>
              <a:t>of </a:t>
            </a:r>
            <a:r>
              <a:rPr sz="1400" spc="-5">
                <a:latin typeface="Microsoft Sans Serif"/>
                <a:cs typeface="Microsoft Sans Serif"/>
              </a:rPr>
              <a:t>the </a:t>
            </a:r>
            <a:r>
              <a:rPr sz="1400" spc="-10">
                <a:latin typeface="Microsoft Sans Serif"/>
                <a:cs typeface="Microsoft Sans Serif"/>
              </a:rPr>
              <a:t>apps </a:t>
            </a:r>
            <a:r>
              <a:rPr sz="1400" b="1" spc="-10">
                <a:latin typeface="Arial"/>
                <a:cs typeface="Arial"/>
              </a:rPr>
              <a:t>(81.80%) </a:t>
            </a:r>
            <a:r>
              <a:rPr sz="1400" spc="-5">
                <a:latin typeface="Microsoft Sans Serif"/>
                <a:cs typeface="Microsoft Sans Serif"/>
              </a:rPr>
              <a:t>in </a:t>
            </a:r>
            <a:r>
              <a:rPr sz="140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the play store </a:t>
            </a:r>
            <a:r>
              <a:rPr sz="1400">
                <a:latin typeface="Microsoft Sans Serif"/>
                <a:cs typeface="Microsoft Sans Serif"/>
              </a:rPr>
              <a:t>are </a:t>
            </a:r>
            <a:r>
              <a:rPr sz="1400" spc="-5">
                <a:latin typeface="Microsoft Sans Serif"/>
                <a:cs typeface="Microsoft Sans Serif"/>
              </a:rPr>
              <a:t>can be </a:t>
            </a:r>
            <a:r>
              <a:rPr sz="1400" spc="-10">
                <a:latin typeface="Microsoft Sans Serif"/>
                <a:cs typeface="Microsoft Sans Serif"/>
              </a:rPr>
              <a:t>used </a:t>
            </a:r>
            <a:r>
              <a:rPr sz="1400" spc="-5">
                <a:latin typeface="Microsoft Sans Serif"/>
                <a:cs typeface="Microsoft Sans Serif"/>
              </a:rPr>
              <a:t>by </a:t>
            </a:r>
            <a:r>
              <a:rPr sz="140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everyone.</a:t>
            </a:r>
            <a:r>
              <a:rPr sz="1400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The</a:t>
            </a:r>
            <a:r>
              <a:rPr sz="1400" spc="35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remaining</a:t>
            </a:r>
            <a:r>
              <a:rPr sz="1400" spc="36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apps </a:t>
            </a:r>
            <a:r>
              <a:rPr sz="1400" spc="-36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have various age </a:t>
            </a:r>
            <a:r>
              <a:rPr sz="1400" spc="-10">
                <a:latin typeface="Microsoft Sans Serif"/>
                <a:cs typeface="Microsoft Sans Serif"/>
              </a:rPr>
              <a:t>restrictions </a:t>
            </a:r>
            <a:r>
              <a:rPr sz="1400">
                <a:latin typeface="Microsoft Sans Serif"/>
                <a:cs typeface="Microsoft Sans Serif"/>
              </a:rPr>
              <a:t>to </a:t>
            </a:r>
            <a:r>
              <a:rPr sz="1400" spc="-5">
                <a:latin typeface="Microsoft Sans Serif"/>
                <a:cs typeface="Microsoft Sans Serif"/>
              </a:rPr>
              <a:t>use </a:t>
            </a:r>
            <a:r>
              <a:rPr sz="1400" spc="-36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it.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817452-92CB-747B-32F2-04FCF52282C4}"/>
              </a:ext>
            </a:extLst>
          </p:cNvPr>
          <p:cNvSpPr txBox="1"/>
          <p:nvPr/>
        </p:nvSpPr>
        <p:spPr>
          <a:xfrm>
            <a:off x="3205879" y="187889"/>
            <a:ext cx="522570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CONTENT RATING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59121" y="699830"/>
            <a:ext cx="9144000" cy="438454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884292" y="2226055"/>
            <a:ext cx="3820795" cy="1637664"/>
          </a:xfrm>
          <a:prstGeom prst="rect">
            <a:avLst/>
          </a:prstGeom>
          <a:ln w="12192">
            <a:solidFill>
              <a:srgbClr val="CC0000"/>
            </a:solidFill>
          </a:ln>
        </p:spPr>
        <p:txBody>
          <a:bodyPr vert="horz" wrap="square" lIns="0" tIns="140335" rIns="0" bIns="0" rtlCol="0">
            <a:spAutoFit/>
          </a:bodyPr>
          <a:lstStyle/>
          <a:p>
            <a:pPr marL="103505" marR="75565">
              <a:lnSpc>
                <a:spcPct val="100000"/>
              </a:lnSpc>
              <a:spcBef>
                <a:spcPts val="1105"/>
              </a:spcBef>
              <a:tabLst>
                <a:tab pos="1132205" algn="l"/>
                <a:tab pos="1304290" algn="l"/>
                <a:tab pos="2144395" algn="l"/>
                <a:tab pos="2563495" algn="l"/>
                <a:tab pos="3315335" algn="l"/>
              </a:tabLst>
            </a:pPr>
            <a:r>
              <a:rPr sz="1600" b="1" spc="-10">
                <a:solidFill>
                  <a:srgbClr val="124F5C"/>
                </a:solidFill>
                <a:latin typeface="Verdana"/>
                <a:cs typeface="Verdana"/>
              </a:rPr>
              <a:t>Family</a:t>
            </a:r>
            <a:r>
              <a:rPr sz="1600" b="1" spc="8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-5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600" b="1" spc="8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b="1" spc="-10">
                <a:solidFill>
                  <a:srgbClr val="124F5C"/>
                </a:solidFill>
                <a:latin typeface="Verdana"/>
                <a:cs typeface="Verdana"/>
              </a:rPr>
              <a:t>Game</a:t>
            </a:r>
            <a:r>
              <a:rPr sz="1600" b="1" spc="5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>
                <a:solidFill>
                  <a:srgbClr val="124F5C"/>
                </a:solidFill>
                <a:latin typeface="Verdana"/>
                <a:cs typeface="Verdana"/>
              </a:rPr>
              <a:t>apps</a:t>
            </a:r>
            <a:r>
              <a:rPr sz="1600" spc="8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>
                <a:solidFill>
                  <a:srgbClr val="124F5C"/>
                </a:solidFill>
                <a:latin typeface="Verdana"/>
                <a:cs typeface="Verdana"/>
              </a:rPr>
              <a:t>have</a:t>
            </a:r>
            <a:r>
              <a:rPr sz="1600" spc="6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60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>
                <a:solidFill>
                  <a:srgbClr val="124F5C"/>
                </a:solidFill>
                <a:latin typeface="Verdana"/>
                <a:cs typeface="Verdana"/>
              </a:rPr>
              <a:t>hig</a:t>
            </a:r>
            <a:r>
              <a:rPr sz="1600" spc="-1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600" spc="-5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1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-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600" spc="-1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600" spc="-5">
                <a:solidFill>
                  <a:srgbClr val="124F5C"/>
                </a:solidFill>
                <a:latin typeface="Verdana"/>
                <a:cs typeface="Verdana"/>
              </a:rPr>
              <a:t>ar</a:t>
            </a:r>
            <a:r>
              <a:rPr sz="1600" spc="-1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600" spc="-5">
                <a:solidFill>
                  <a:srgbClr val="124F5C"/>
                </a:solidFill>
                <a:latin typeface="Verdana"/>
                <a:cs typeface="Verdana"/>
              </a:rPr>
              <a:t>et</a:t>
            </a:r>
            <a:r>
              <a:rPr sz="1600">
                <a:solidFill>
                  <a:srgbClr val="124F5C"/>
                </a:solidFill>
                <a:latin typeface="Verdana"/>
                <a:cs typeface="Verdana"/>
              </a:rPr>
              <a:t>		</a:t>
            </a:r>
            <a:r>
              <a:rPr sz="1600" spc="-15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600" spc="-5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600" spc="-4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600" spc="-5">
                <a:solidFill>
                  <a:srgbClr val="124F5C"/>
                </a:solidFill>
                <a:latin typeface="Verdana"/>
                <a:cs typeface="Verdana"/>
              </a:rPr>
              <a:t>alenc</a:t>
            </a:r>
            <a:r>
              <a:rPr sz="1600" spc="-3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5">
                <a:solidFill>
                  <a:srgbClr val="124F5C"/>
                </a:solidFill>
                <a:latin typeface="Verdana"/>
                <a:cs typeface="Verdana"/>
              </a:rPr>
              <a:t>.  Surprisi</a:t>
            </a:r>
            <a:r>
              <a:rPr sz="1600" spc="-1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spc="-5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60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600" b="1" spc="-5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b="1" spc="-2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b="1" spc="-5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b="1" spc="-15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600" b="1" spc="-1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b="1" spc="-5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600" b="1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600" b="1" spc="-5">
                <a:solidFill>
                  <a:srgbClr val="124F5C"/>
                </a:solidFill>
                <a:latin typeface="Verdana"/>
                <a:cs typeface="Verdana"/>
              </a:rPr>
              <a:t>Busin</a:t>
            </a:r>
            <a:r>
              <a:rPr sz="1600" b="1" spc="-10">
                <a:solidFill>
                  <a:srgbClr val="124F5C"/>
                </a:solidFill>
                <a:latin typeface="Verdana"/>
                <a:cs typeface="Verdana"/>
              </a:rPr>
              <a:t>es</a:t>
            </a:r>
            <a:r>
              <a:rPr sz="1600" b="1" spc="-5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b="1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600" b="1" spc="-5">
                <a:solidFill>
                  <a:srgbClr val="124F5C"/>
                </a:solidFill>
                <a:latin typeface="Verdana"/>
                <a:cs typeface="Verdana"/>
              </a:rPr>
              <a:t>and  </a:t>
            </a:r>
            <a:r>
              <a:rPr sz="1600" b="1" spc="-10">
                <a:solidFill>
                  <a:srgbClr val="124F5C"/>
                </a:solidFill>
                <a:latin typeface="Verdana"/>
                <a:cs typeface="Verdana"/>
              </a:rPr>
              <a:t>Medical</a:t>
            </a:r>
            <a:r>
              <a:rPr sz="1600" b="1" spc="34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>
                <a:solidFill>
                  <a:srgbClr val="124F5C"/>
                </a:solidFill>
                <a:latin typeface="Verdana"/>
                <a:cs typeface="Verdana"/>
              </a:rPr>
              <a:t>apps</a:t>
            </a:r>
            <a:r>
              <a:rPr sz="1600" spc="32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600" spc="3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>
                <a:solidFill>
                  <a:srgbClr val="124F5C"/>
                </a:solidFill>
                <a:latin typeface="Verdana"/>
                <a:cs typeface="Verdana"/>
              </a:rPr>
              <a:t>also</a:t>
            </a:r>
            <a:r>
              <a:rPr sz="1600" spc="32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sz="1600" spc="31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31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60">
                <a:solidFill>
                  <a:srgbClr val="124F5C"/>
                </a:solidFill>
                <a:latin typeface="Verdana"/>
                <a:cs typeface="Verdana"/>
              </a:rPr>
              <a:t>Top </a:t>
            </a:r>
            <a:r>
              <a:rPr sz="1600" spc="-55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>
                <a:solidFill>
                  <a:srgbClr val="124F5C"/>
                </a:solidFill>
                <a:latin typeface="Verdana"/>
                <a:cs typeface="Verdana"/>
              </a:rPr>
              <a:t>Count</a:t>
            </a:r>
            <a:r>
              <a:rPr sz="1600" spc="-3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600" spc="-15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>
                <a:solidFill>
                  <a:srgbClr val="124F5C"/>
                </a:solidFill>
                <a:latin typeface="Verdana"/>
                <a:cs typeface="Verdana"/>
              </a:rPr>
              <a:t>applications.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0C25E-7627-B95C-1437-616430CC4B91}"/>
              </a:ext>
            </a:extLst>
          </p:cNvPr>
          <p:cNvSpPr txBox="1"/>
          <p:nvPr/>
        </p:nvSpPr>
        <p:spPr>
          <a:xfrm>
            <a:off x="375780" y="70459"/>
            <a:ext cx="885433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Calibri"/>
              </a:rPr>
              <a:t>COUNT OF APPLICATION'S IN EACH CATEGORY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90015"/>
            <a:ext cx="9144000" cy="425348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562221" y="2523489"/>
            <a:ext cx="3585845" cy="1254760"/>
          </a:xfrm>
          <a:prstGeom prst="rect">
            <a:avLst/>
          </a:prstGeom>
          <a:ln w="12192">
            <a:solidFill>
              <a:srgbClr val="CC000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65405" marR="120014">
              <a:lnSpc>
                <a:spcPct val="100000"/>
              </a:lnSpc>
              <a:spcBef>
                <a:spcPts val="655"/>
              </a:spcBef>
            </a:pPr>
            <a:r>
              <a:rPr sz="1600" spc="-195">
                <a:solidFill>
                  <a:srgbClr val="683318"/>
                </a:solidFill>
                <a:latin typeface="Microsoft Sans Serif"/>
                <a:cs typeface="Microsoft Sans Serif"/>
              </a:rPr>
              <a:t>Th</a:t>
            </a:r>
            <a:r>
              <a:rPr sz="1600" spc="-185">
                <a:solidFill>
                  <a:srgbClr val="683318"/>
                </a:solidFill>
                <a:latin typeface="Microsoft Sans Serif"/>
                <a:cs typeface="Microsoft Sans Serif"/>
              </a:rPr>
              <a:t>e</a:t>
            </a:r>
            <a:r>
              <a:rPr sz="1600" spc="25">
                <a:solidFill>
                  <a:srgbClr val="683318"/>
                </a:solidFill>
                <a:latin typeface="Microsoft Sans Serif"/>
                <a:cs typeface="Microsoft Sans Serif"/>
              </a:rPr>
              <a:t> </a:t>
            </a:r>
            <a:r>
              <a:rPr sz="1600" spc="-15">
                <a:solidFill>
                  <a:srgbClr val="683318"/>
                </a:solidFill>
                <a:latin typeface="Microsoft Sans Serif"/>
                <a:cs typeface="Microsoft Sans Serif"/>
              </a:rPr>
              <a:t>Ga</a:t>
            </a:r>
            <a:r>
              <a:rPr sz="1600" spc="-220">
                <a:solidFill>
                  <a:srgbClr val="683318"/>
                </a:solidFill>
                <a:latin typeface="Microsoft Sans Serif"/>
                <a:cs typeface="Microsoft Sans Serif"/>
              </a:rPr>
              <a:t>m</a:t>
            </a:r>
            <a:r>
              <a:rPr sz="1600" spc="-200">
                <a:solidFill>
                  <a:srgbClr val="683318"/>
                </a:solidFill>
                <a:latin typeface="Microsoft Sans Serif"/>
                <a:cs typeface="Microsoft Sans Serif"/>
              </a:rPr>
              <a:t>e</a:t>
            </a:r>
            <a:r>
              <a:rPr sz="1600" spc="-95">
                <a:solidFill>
                  <a:srgbClr val="683318"/>
                </a:solidFill>
                <a:latin typeface="Microsoft Sans Serif"/>
                <a:cs typeface="Microsoft Sans Serif"/>
              </a:rPr>
              <a:t>,</a:t>
            </a:r>
            <a:r>
              <a:rPr sz="1600" spc="5">
                <a:solidFill>
                  <a:srgbClr val="683318"/>
                </a:solidFill>
                <a:latin typeface="Microsoft Sans Serif"/>
                <a:cs typeface="Microsoft Sans Serif"/>
              </a:rPr>
              <a:t> </a:t>
            </a:r>
            <a:r>
              <a:rPr sz="1600" spc="-185">
                <a:solidFill>
                  <a:srgbClr val="683318"/>
                </a:solidFill>
                <a:latin typeface="Microsoft Sans Serif"/>
                <a:cs typeface="Microsoft Sans Serif"/>
              </a:rPr>
              <a:t>Com</a:t>
            </a:r>
            <a:r>
              <a:rPr sz="1600" spc="-235">
                <a:solidFill>
                  <a:srgbClr val="683318"/>
                </a:solidFill>
                <a:latin typeface="Microsoft Sans Serif"/>
                <a:cs typeface="Microsoft Sans Serif"/>
              </a:rPr>
              <a:t>m</a:t>
            </a:r>
            <a:r>
              <a:rPr sz="1600" spc="-195">
                <a:solidFill>
                  <a:srgbClr val="683318"/>
                </a:solidFill>
                <a:latin typeface="Microsoft Sans Serif"/>
                <a:cs typeface="Microsoft Sans Serif"/>
              </a:rPr>
              <a:t>u</a:t>
            </a:r>
            <a:r>
              <a:rPr sz="1600" spc="-204">
                <a:solidFill>
                  <a:srgbClr val="683318"/>
                </a:solidFill>
                <a:latin typeface="Microsoft Sans Serif"/>
                <a:cs typeface="Microsoft Sans Serif"/>
              </a:rPr>
              <a:t>n</a:t>
            </a:r>
            <a:r>
              <a:rPr sz="1600" spc="-65">
                <a:solidFill>
                  <a:srgbClr val="683318"/>
                </a:solidFill>
                <a:latin typeface="Microsoft Sans Serif"/>
                <a:cs typeface="Microsoft Sans Serif"/>
              </a:rPr>
              <a:t>ic</a:t>
            </a:r>
            <a:r>
              <a:rPr sz="1600" spc="-105">
                <a:solidFill>
                  <a:srgbClr val="683318"/>
                </a:solidFill>
                <a:latin typeface="Microsoft Sans Serif"/>
                <a:cs typeface="Microsoft Sans Serif"/>
              </a:rPr>
              <a:t>a</a:t>
            </a:r>
            <a:r>
              <a:rPr sz="1600" spc="-80">
                <a:solidFill>
                  <a:srgbClr val="683318"/>
                </a:solidFill>
                <a:latin typeface="Microsoft Sans Serif"/>
                <a:cs typeface="Microsoft Sans Serif"/>
              </a:rPr>
              <a:t>tion</a:t>
            </a:r>
            <a:r>
              <a:rPr sz="1600" spc="40">
                <a:solidFill>
                  <a:srgbClr val="683318"/>
                </a:solidFill>
                <a:latin typeface="Microsoft Sans Serif"/>
                <a:cs typeface="Microsoft Sans Serif"/>
              </a:rPr>
              <a:t> </a:t>
            </a:r>
            <a:r>
              <a:rPr sz="1600" spc="-15">
                <a:solidFill>
                  <a:srgbClr val="683318"/>
                </a:solidFill>
                <a:latin typeface="Microsoft Sans Serif"/>
                <a:cs typeface="Microsoft Sans Serif"/>
              </a:rPr>
              <a:t>a</a:t>
            </a:r>
            <a:r>
              <a:rPr sz="1600" spc="-100">
                <a:solidFill>
                  <a:srgbClr val="683318"/>
                </a:solidFill>
                <a:latin typeface="Microsoft Sans Serif"/>
                <a:cs typeface="Microsoft Sans Serif"/>
              </a:rPr>
              <a:t>nd</a:t>
            </a:r>
            <a:r>
              <a:rPr sz="1600" spc="35">
                <a:solidFill>
                  <a:srgbClr val="683318"/>
                </a:solidFill>
                <a:latin typeface="Microsoft Sans Serif"/>
                <a:cs typeface="Microsoft Sans Serif"/>
              </a:rPr>
              <a:t> </a:t>
            </a:r>
            <a:r>
              <a:rPr sz="1600" spc="-420">
                <a:solidFill>
                  <a:srgbClr val="683318"/>
                </a:solidFill>
                <a:latin typeface="Microsoft Sans Serif"/>
                <a:cs typeface="Microsoft Sans Serif"/>
              </a:rPr>
              <a:t>T</a:t>
            </a:r>
            <a:r>
              <a:rPr sz="1600" spc="-95">
                <a:solidFill>
                  <a:srgbClr val="683318"/>
                </a:solidFill>
                <a:latin typeface="Microsoft Sans Serif"/>
                <a:cs typeface="Microsoft Sans Serif"/>
              </a:rPr>
              <a:t>oo</a:t>
            </a:r>
            <a:r>
              <a:rPr sz="1600" spc="-130">
                <a:solidFill>
                  <a:srgbClr val="683318"/>
                </a:solidFill>
                <a:latin typeface="Microsoft Sans Serif"/>
                <a:cs typeface="Microsoft Sans Serif"/>
              </a:rPr>
              <a:t>ls  </a:t>
            </a:r>
            <a:r>
              <a:rPr sz="1600" spc="-80">
                <a:solidFill>
                  <a:srgbClr val="683318"/>
                </a:solidFill>
                <a:latin typeface="Microsoft Sans Serif"/>
                <a:cs typeface="Microsoft Sans Serif"/>
              </a:rPr>
              <a:t>categories </a:t>
            </a:r>
            <a:r>
              <a:rPr sz="1600" spc="-165">
                <a:solidFill>
                  <a:srgbClr val="683318"/>
                </a:solidFill>
                <a:latin typeface="Microsoft Sans Serif"/>
                <a:cs typeface="Microsoft Sans Serif"/>
              </a:rPr>
              <a:t>has</a:t>
            </a:r>
            <a:r>
              <a:rPr sz="1600" spc="-160">
                <a:solidFill>
                  <a:srgbClr val="683318"/>
                </a:solidFill>
                <a:latin typeface="Microsoft Sans Serif"/>
                <a:cs typeface="Microsoft Sans Serif"/>
              </a:rPr>
              <a:t> </a:t>
            </a:r>
            <a:r>
              <a:rPr sz="1600" spc="-105">
                <a:solidFill>
                  <a:srgbClr val="683318"/>
                </a:solidFill>
                <a:latin typeface="Microsoft Sans Serif"/>
                <a:cs typeface="Microsoft Sans Serif"/>
              </a:rPr>
              <a:t>the </a:t>
            </a:r>
            <a:r>
              <a:rPr sz="1600" spc="-114">
                <a:solidFill>
                  <a:srgbClr val="683318"/>
                </a:solidFill>
                <a:latin typeface="Microsoft Sans Serif"/>
                <a:cs typeface="Microsoft Sans Serif"/>
              </a:rPr>
              <a:t>highest</a:t>
            </a:r>
            <a:r>
              <a:rPr sz="1600" spc="-110">
                <a:solidFill>
                  <a:srgbClr val="683318"/>
                </a:solidFill>
                <a:latin typeface="Microsoft Sans Serif"/>
                <a:cs typeface="Microsoft Sans Serif"/>
              </a:rPr>
              <a:t> </a:t>
            </a:r>
            <a:r>
              <a:rPr sz="1600" spc="-130">
                <a:solidFill>
                  <a:srgbClr val="683318"/>
                </a:solidFill>
                <a:latin typeface="Microsoft Sans Serif"/>
                <a:cs typeface="Microsoft Sans Serif"/>
              </a:rPr>
              <a:t>number</a:t>
            </a:r>
            <a:r>
              <a:rPr sz="1600" spc="-125">
                <a:solidFill>
                  <a:srgbClr val="683318"/>
                </a:solidFill>
                <a:latin typeface="Microsoft Sans Serif"/>
                <a:cs typeface="Microsoft Sans Serif"/>
              </a:rPr>
              <a:t> </a:t>
            </a:r>
            <a:r>
              <a:rPr sz="1600" spc="-5">
                <a:solidFill>
                  <a:srgbClr val="683318"/>
                </a:solidFill>
                <a:latin typeface="Microsoft Sans Serif"/>
                <a:cs typeface="Microsoft Sans Serif"/>
              </a:rPr>
              <a:t>of </a:t>
            </a:r>
            <a:r>
              <a:rPr sz="1600" spc="-105">
                <a:solidFill>
                  <a:srgbClr val="683318"/>
                </a:solidFill>
                <a:latin typeface="Microsoft Sans Serif"/>
                <a:cs typeface="Microsoft Sans Serif"/>
              </a:rPr>
              <a:t>insta </a:t>
            </a:r>
            <a:r>
              <a:rPr sz="1600" spc="-409">
                <a:solidFill>
                  <a:srgbClr val="683318"/>
                </a:solidFill>
                <a:latin typeface="Microsoft Sans Serif"/>
                <a:cs typeface="Microsoft Sans Serif"/>
              </a:rPr>
              <a:t> </a:t>
            </a:r>
            <a:r>
              <a:rPr sz="1600" spc="-105">
                <a:solidFill>
                  <a:srgbClr val="683318"/>
                </a:solidFill>
                <a:latin typeface="Microsoft Sans Serif"/>
                <a:cs typeface="Microsoft Sans Serif"/>
              </a:rPr>
              <a:t>lls</a:t>
            </a:r>
            <a:r>
              <a:rPr sz="1600" spc="20">
                <a:solidFill>
                  <a:srgbClr val="683318"/>
                </a:solidFill>
                <a:latin typeface="Microsoft Sans Serif"/>
                <a:cs typeface="Microsoft Sans Serif"/>
              </a:rPr>
              <a:t> </a:t>
            </a:r>
            <a:r>
              <a:rPr sz="1600" spc="-85">
                <a:solidFill>
                  <a:srgbClr val="683318"/>
                </a:solidFill>
                <a:latin typeface="Microsoft Sans Serif"/>
                <a:cs typeface="Microsoft Sans Serif"/>
              </a:rPr>
              <a:t>compared</a:t>
            </a:r>
            <a:r>
              <a:rPr sz="1600" spc="35">
                <a:solidFill>
                  <a:srgbClr val="683318"/>
                </a:solidFill>
                <a:latin typeface="Microsoft Sans Serif"/>
                <a:cs typeface="Microsoft Sans Serif"/>
              </a:rPr>
              <a:t> </a:t>
            </a:r>
            <a:r>
              <a:rPr sz="1600" spc="-55">
                <a:solidFill>
                  <a:srgbClr val="683318"/>
                </a:solidFill>
                <a:latin typeface="Microsoft Sans Serif"/>
                <a:cs typeface="Microsoft Sans Serif"/>
              </a:rPr>
              <a:t>to</a:t>
            </a:r>
            <a:r>
              <a:rPr sz="1600" spc="5">
                <a:solidFill>
                  <a:srgbClr val="683318"/>
                </a:solidFill>
                <a:latin typeface="Microsoft Sans Serif"/>
                <a:cs typeface="Microsoft Sans Serif"/>
              </a:rPr>
              <a:t> </a:t>
            </a:r>
            <a:r>
              <a:rPr sz="1600" spc="-80">
                <a:solidFill>
                  <a:srgbClr val="683318"/>
                </a:solidFill>
                <a:latin typeface="Microsoft Sans Serif"/>
                <a:cs typeface="Microsoft Sans Serif"/>
              </a:rPr>
              <a:t>other</a:t>
            </a:r>
            <a:r>
              <a:rPr sz="1600" spc="20">
                <a:solidFill>
                  <a:srgbClr val="683318"/>
                </a:solidFill>
                <a:latin typeface="Microsoft Sans Serif"/>
                <a:cs typeface="Microsoft Sans Serif"/>
              </a:rPr>
              <a:t> </a:t>
            </a:r>
            <a:r>
              <a:rPr sz="1600" spc="-80">
                <a:solidFill>
                  <a:srgbClr val="683318"/>
                </a:solidFill>
                <a:latin typeface="Microsoft Sans Serif"/>
                <a:cs typeface="Microsoft Sans Serif"/>
              </a:rPr>
              <a:t>categories</a:t>
            </a:r>
            <a:r>
              <a:rPr sz="1600" spc="35">
                <a:solidFill>
                  <a:srgbClr val="683318"/>
                </a:solidFill>
                <a:latin typeface="Microsoft Sans Serif"/>
                <a:cs typeface="Microsoft Sans Serif"/>
              </a:rPr>
              <a:t> </a:t>
            </a:r>
            <a:r>
              <a:rPr sz="1600">
                <a:solidFill>
                  <a:srgbClr val="683318"/>
                </a:solidFill>
                <a:latin typeface="Microsoft Sans Serif"/>
                <a:cs typeface="Microsoft Sans Serif"/>
              </a:rPr>
              <a:t>of</a:t>
            </a:r>
            <a:r>
              <a:rPr sz="1600" spc="50">
                <a:solidFill>
                  <a:srgbClr val="683318"/>
                </a:solidFill>
                <a:latin typeface="Microsoft Sans Serif"/>
                <a:cs typeface="Microsoft Sans Serif"/>
              </a:rPr>
              <a:t> </a:t>
            </a:r>
            <a:r>
              <a:rPr sz="1600" spc="-90">
                <a:solidFill>
                  <a:srgbClr val="683318"/>
                </a:solidFill>
                <a:latin typeface="Microsoft Sans Serif"/>
                <a:cs typeface="Microsoft Sans Serif"/>
              </a:rPr>
              <a:t>apps.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AEE9A4-020E-8A48-0828-D7358B0517FC}"/>
              </a:ext>
            </a:extLst>
          </p:cNvPr>
          <p:cNvSpPr txBox="1"/>
          <p:nvPr/>
        </p:nvSpPr>
        <p:spPr>
          <a:xfrm>
            <a:off x="234863" y="93945"/>
            <a:ext cx="87603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CATEGORY OF APP'S HAVE  MOST NUMBER OF INSTALLS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object 10"/>
          <p:cNvGrpSpPr/>
          <p:nvPr/>
        </p:nvGrpSpPr>
        <p:grpSpPr>
          <a:xfrm>
            <a:off x="0" y="734566"/>
            <a:ext cx="9144000" cy="4316095"/>
            <a:chOff x="0" y="734566"/>
            <a:chExt cx="9144000" cy="431609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34566"/>
              <a:ext cx="9144000" cy="43159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3732" y="851916"/>
              <a:ext cx="4453128" cy="266598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803" y="1046988"/>
              <a:ext cx="3902964" cy="211531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170678" y="2001392"/>
            <a:ext cx="375983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556260" indent="-457834">
              <a:lnSpc>
                <a:spcPct val="100000"/>
              </a:lnSpc>
              <a:spcBef>
                <a:spcPts val="100"/>
              </a:spcBef>
              <a:tabLst>
                <a:tab pos="457200" algn="l"/>
                <a:tab pos="1057275" algn="l"/>
                <a:tab pos="2144395" algn="l"/>
                <a:tab pos="2814955" algn="l"/>
              </a:tabLst>
            </a:pPr>
            <a:r>
              <a:rPr sz="1200">
                <a:latin typeface="Segoe UI Symbol"/>
                <a:cs typeface="Segoe UI Symbol"/>
              </a:rPr>
              <a:t>❏	</a:t>
            </a:r>
            <a:r>
              <a:rPr sz="1200" spc="10">
                <a:latin typeface="Microsoft Sans Serif"/>
                <a:cs typeface="Microsoft Sans Serif"/>
              </a:rPr>
              <a:t>T</a:t>
            </a:r>
            <a:r>
              <a:rPr sz="1200">
                <a:latin typeface="Microsoft Sans Serif"/>
                <a:cs typeface="Microsoft Sans Serif"/>
              </a:rPr>
              <a:t>h</a:t>
            </a:r>
            <a:r>
              <a:rPr sz="1200" spc="-5">
                <a:latin typeface="Microsoft Sans Serif"/>
                <a:cs typeface="Microsoft Sans Serif"/>
              </a:rPr>
              <a:t>e</a:t>
            </a:r>
            <a:r>
              <a:rPr sz="1200">
                <a:latin typeface="Microsoft Sans Serif"/>
                <a:cs typeface="Microsoft Sans Serif"/>
              </a:rPr>
              <a:t>	</a:t>
            </a:r>
            <a:r>
              <a:rPr sz="1200" spc="-40">
                <a:latin typeface="Microsoft Sans Serif"/>
                <a:cs typeface="Microsoft Sans Serif"/>
              </a:rPr>
              <a:t>a</a:t>
            </a:r>
            <a:r>
              <a:rPr sz="1200" spc="-135">
                <a:latin typeface="Microsoft Sans Serif"/>
                <a:cs typeface="Microsoft Sans Serif"/>
              </a:rPr>
              <a:t>v</a:t>
            </a:r>
            <a:r>
              <a:rPr sz="1200" spc="-25">
                <a:latin typeface="Microsoft Sans Serif"/>
                <a:cs typeface="Microsoft Sans Serif"/>
              </a:rPr>
              <a:t>e</a:t>
            </a:r>
            <a:r>
              <a:rPr sz="1200" spc="-40">
                <a:latin typeface="Microsoft Sans Serif"/>
                <a:cs typeface="Microsoft Sans Serif"/>
              </a:rPr>
              <a:t>r</a:t>
            </a:r>
            <a:r>
              <a:rPr sz="1200" spc="-25">
                <a:latin typeface="Microsoft Sans Serif"/>
                <a:cs typeface="Microsoft Sans Serif"/>
              </a:rPr>
              <a:t>a</a:t>
            </a:r>
            <a:r>
              <a:rPr sz="1200" spc="45">
                <a:latin typeface="Microsoft Sans Serif"/>
                <a:cs typeface="Microsoft Sans Serif"/>
              </a:rPr>
              <a:t>g</a:t>
            </a:r>
            <a:r>
              <a:rPr sz="1200" spc="-5">
                <a:latin typeface="Microsoft Sans Serif"/>
                <a:cs typeface="Microsoft Sans Serif"/>
              </a:rPr>
              <a:t>e</a:t>
            </a:r>
            <a:r>
              <a:rPr sz="1200">
                <a:latin typeface="Microsoft Sans Serif"/>
                <a:cs typeface="Microsoft Sans Serif"/>
              </a:rPr>
              <a:t>	u</a:t>
            </a:r>
            <a:r>
              <a:rPr sz="1200" spc="-5">
                <a:latin typeface="Microsoft Sans Serif"/>
                <a:cs typeface="Microsoft Sans Serif"/>
              </a:rPr>
              <a:t>s</a:t>
            </a:r>
            <a:r>
              <a:rPr sz="1200">
                <a:latin typeface="Microsoft Sans Serif"/>
                <a:cs typeface="Microsoft Sans Serif"/>
              </a:rPr>
              <a:t>er	</a:t>
            </a:r>
            <a:r>
              <a:rPr sz="1200" spc="-65">
                <a:latin typeface="Microsoft Sans Serif"/>
                <a:cs typeface="Microsoft Sans Serif"/>
              </a:rPr>
              <a:t>r</a:t>
            </a:r>
            <a:r>
              <a:rPr sz="1200" spc="10">
                <a:latin typeface="Microsoft Sans Serif"/>
                <a:cs typeface="Microsoft Sans Serif"/>
              </a:rPr>
              <a:t>at</a:t>
            </a:r>
            <a:r>
              <a:rPr sz="1200" spc="-5">
                <a:latin typeface="Microsoft Sans Serif"/>
                <a:cs typeface="Microsoft Sans Serif"/>
              </a:rPr>
              <a:t>i</a:t>
            </a:r>
            <a:r>
              <a:rPr sz="1200" spc="15">
                <a:latin typeface="Microsoft Sans Serif"/>
                <a:cs typeface="Microsoft Sans Serif"/>
              </a:rPr>
              <a:t>n</a:t>
            </a:r>
            <a:r>
              <a:rPr sz="1200" spc="-5">
                <a:latin typeface="Microsoft Sans Serif"/>
                <a:cs typeface="Microsoft Sans Serif"/>
              </a:rPr>
              <a:t>g  </a:t>
            </a:r>
            <a:r>
              <a:rPr sz="1200" spc="-50">
                <a:latin typeface="Microsoft Sans Serif"/>
                <a:cs typeface="Microsoft Sans Serif"/>
              </a:rPr>
              <a:t>i</a:t>
            </a:r>
            <a:r>
              <a:rPr sz="1200">
                <a:latin typeface="Microsoft Sans Serif"/>
                <a:cs typeface="Microsoft Sans Serif"/>
              </a:rPr>
              <a:t>s </a:t>
            </a:r>
            <a:r>
              <a:rPr sz="1200" spc="-75">
                <a:latin typeface="Microsoft Sans Serif"/>
                <a:cs typeface="Microsoft Sans Serif"/>
              </a:rPr>
              <a:t> </a:t>
            </a:r>
            <a:r>
              <a:rPr sz="1200" spc="20">
                <a:latin typeface="Microsoft Sans Serif"/>
                <a:cs typeface="Microsoft Sans Serif"/>
              </a:rPr>
              <a:t>d</a:t>
            </a:r>
            <a:r>
              <a:rPr sz="1200" spc="10">
                <a:latin typeface="Microsoft Sans Serif"/>
                <a:cs typeface="Microsoft Sans Serif"/>
              </a:rPr>
              <a:t>ivi</a:t>
            </a:r>
            <a:r>
              <a:rPr sz="1200" spc="20">
                <a:latin typeface="Microsoft Sans Serif"/>
                <a:cs typeface="Microsoft Sans Serif"/>
              </a:rPr>
              <a:t>de</a:t>
            </a:r>
            <a:r>
              <a:rPr sz="1200" spc="-5">
                <a:latin typeface="Microsoft Sans Serif"/>
                <a:cs typeface="Microsoft Sans Serif"/>
              </a:rPr>
              <a:t>d</a:t>
            </a:r>
            <a:r>
              <a:rPr sz="1200" spc="-130">
                <a:latin typeface="Microsoft Sans Serif"/>
                <a:cs typeface="Microsoft Sans Serif"/>
              </a:rPr>
              <a:t> </a:t>
            </a:r>
            <a:r>
              <a:rPr sz="1200" spc="10">
                <a:latin typeface="Microsoft Sans Serif"/>
                <a:cs typeface="Microsoft Sans Serif"/>
              </a:rPr>
              <a:t>i</a:t>
            </a:r>
            <a:r>
              <a:rPr sz="1200" spc="20">
                <a:latin typeface="Microsoft Sans Serif"/>
                <a:cs typeface="Microsoft Sans Serif"/>
              </a:rPr>
              <a:t>n</a:t>
            </a:r>
            <a:r>
              <a:rPr sz="1200" spc="25">
                <a:latin typeface="Microsoft Sans Serif"/>
                <a:cs typeface="Microsoft Sans Serif"/>
              </a:rPr>
              <a:t>t</a:t>
            </a:r>
            <a:r>
              <a:rPr sz="1200" spc="-5">
                <a:latin typeface="Microsoft Sans Serif"/>
                <a:cs typeface="Microsoft Sans Serif"/>
              </a:rPr>
              <a:t>o</a:t>
            </a:r>
            <a:r>
              <a:rPr sz="1200" spc="-155">
                <a:latin typeface="Microsoft Sans Serif"/>
                <a:cs typeface="Microsoft Sans Serif"/>
              </a:rPr>
              <a:t> </a:t>
            </a:r>
            <a:r>
              <a:rPr sz="1200" spc="-5">
                <a:latin typeface="Microsoft Sans Serif"/>
                <a:cs typeface="Microsoft Sans Serif"/>
              </a:rPr>
              <a:t>4</a:t>
            </a:r>
            <a:r>
              <a:rPr sz="1200" spc="-110">
                <a:latin typeface="Microsoft Sans Serif"/>
                <a:cs typeface="Microsoft Sans Serif"/>
              </a:rPr>
              <a:t> </a:t>
            </a:r>
            <a:r>
              <a:rPr sz="1200" spc="-40">
                <a:latin typeface="Microsoft Sans Serif"/>
                <a:cs typeface="Microsoft Sans Serif"/>
              </a:rPr>
              <a:t>ca</a:t>
            </a:r>
            <a:r>
              <a:rPr sz="1200" spc="-35">
                <a:latin typeface="Microsoft Sans Serif"/>
                <a:cs typeface="Microsoft Sans Serif"/>
              </a:rPr>
              <a:t>t</a:t>
            </a:r>
            <a:r>
              <a:rPr sz="1200" spc="-40">
                <a:latin typeface="Microsoft Sans Serif"/>
                <a:cs typeface="Microsoft Sans Serif"/>
              </a:rPr>
              <a:t>e</a:t>
            </a:r>
            <a:r>
              <a:rPr sz="1200" spc="-50">
                <a:latin typeface="Microsoft Sans Serif"/>
                <a:cs typeface="Microsoft Sans Serif"/>
              </a:rPr>
              <a:t>g</a:t>
            </a:r>
            <a:r>
              <a:rPr sz="1200" spc="-40">
                <a:latin typeface="Microsoft Sans Serif"/>
                <a:cs typeface="Microsoft Sans Serif"/>
              </a:rPr>
              <a:t>or</a:t>
            </a:r>
            <a:r>
              <a:rPr sz="1200" spc="-50">
                <a:latin typeface="Microsoft Sans Serif"/>
                <a:cs typeface="Microsoft Sans Serif"/>
              </a:rPr>
              <a:t>i</a:t>
            </a:r>
            <a:r>
              <a:rPr sz="1200" spc="-40">
                <a:latin typeface="Microsoft Sans Serif"/>
                <a:cs typeface="Microsoft Sans Serif"/>
              </a:rPr>
              <a:t>es</a:t>
            </a:r>
            <a:r>
              <a:rPr sz="1200">
                <a:latin typeface="Microsoft Sans Serif"/>
                <a:cs typeface="Microsoft Sans Serif"/>
              </a:rPr>
              <a:t>:</a:t>
            </a:r>
          </a:p>
          <a:p>
            <a:pPr marL="457200" indent="-367030">
              <a:lnSpc>
                <a:spcPct val="100000"/>
              </a:lnSpc>
              <a:buChar char="●"/>
              <a:tabLst>
                <a:tab pos="457200" algn="l"/>
                <a:tab pos="457834" algn="l"/>
              </a:tabLst>
            </a:pPr>
            <a:r>
              <a:rPr sz="1200" spc="-45">
                <a:latin typeface="Microsoft Sans Serif"/>
                <a:cs typeface="Microsoft Sans Serif"/>
              </a:rPr>
              <a:t>R</a:t>
            </a:r>
            <a:r>
              <a:rPr sz="1200" spc="-40">
                <a:latin typeface="Microsoft Sans Serif"/>
                <a:cs typeface="Microsoft Sans Serif"/>
              </a:rPr>
              <a:t>a</a:t>
            </a:r>
            <a:r>
              <a:rPr sz="1200" spc="-35">
                <a:latin typeface="Microsoft Sans Serif"/>
                <a:cs typeface="Microsoft Sans Serif"/>
              </a:rPr>
              <a:t>t</a:t>
            </a:r>
            <a:r>
              <a:rPr sz="1200" spc="-50">
                <a:latin typeface="Microsoft Sans Serif"/>
                <a:cs typeface="Microsoft Sans Serif"/>
              </a:rPr>
              <a:t>i</a:t>
            </a:r>
            <a:r>
              <a:rPr sz="1200" spc="-40">
                <a:latin typeface="Microsoft Sans Serif"/>
                <a:cs typeface="Microsoft Sans Serif"/>
              </a:rPr>
              <a:t>n</a:t>
            </a:r>
            <a:r>
              <a:rPr sz="1200" spc="-50">
                <a:latin typeface="Microsoft Sans Serif"/>
                <a:cs typeface="Microsoft Sans Serif"/>
              </a:rPr>
              <a:t>g</a:t>
            </a:r>
            <a:r>
              <a:rPr sz="1200">
                <a:latin typeface="Microsoft Sans Serif"/>
                <a:cs typeface="Microsoft Sans Serif"/>
              </a:rPr>
              <a:t>:</a:t>
            </a:r>
            <a:r>
              <a:rPr sz="1200" spc="-200">
                <a:latin typeface="Microsoft Sans Serif"/>
                <a:cs typeface="Microsoft Sans Serif"/>
              </a:rPr>
              <a:t> </a:t>
            </a:r>
            <a:r>
              <a:rPr sz="1200" spc="-65">
                <a:latin typeface="Microsoft Sans Serif"/>
                <a:cs typeface="Microsoft Sans Serif"/>
              </a:rPr>
              <a:t>4-</a:t>
            </a:r>
            <a:r>
              <a:rPr sz="1200" spc="80">
                <a:latin typeface="Microsoft Sans Serif"/>
                <a:cs typeface="Microsoft Sans Serif"/>
              </a:rPr>
              <a:t>5</a:t>
            </a:r>
            <a:r>
              <a:rPr sz="1200" spc="5">
                <a:latin typeface="Cambria Math"/>
                <a:cs typeface="Cambria Math"/>
              </a:rPr>
              <a:t>⇒</a:t>
            </a:r>
            <a:r>
              <a:rPr sz="1200" spc="-135">
                <a:latin typeface="Microsoft Sans Serif"/>
                <a:cs typeface="Microsoft Sans Serif"/>
              </a:rPr>
              <a:t>T</a:t>
            </a:r>
            <a:r>
              <a:rPr sz="1200" spc="-15">
                <a:latin typeface="Microsoft Sans Serif"/>
                <a:cs typeface="Microsoft Sans Serif"/>
              </a:rPr>
              <a:t>o</a:t>
            </a:r>
            <a:r>
              <a:rPr sz="1200" spc="-5">
                <a:latin typeface="Microsoft Sans Serif"/>
                <a:cs typeface="Microsoft Sans Serif"/>
              </a:rPr>
              <a:t>p</a:t>
            </a:r>
            <a:r>
              <a:rPr sz="1200" spc="-210">
                <a:latin typeface="Microsoft Sans Serif"/>
                <a:cs typeface="Microsoft Sans Serif"/>
              </a:rPr>
              <a:t> </a:t>
            </a:r>
            <a:r>
              <a:rPr sz="1200" spc="15">
                <a:latin typeface="Microsoft Sans Serif"/>
                <a:cs typeface="Microsoft Sans Serif"/>
              </a:rPr>
              <a:t>R</a:t>
            </a:r>
            <a:r>
              <a:rPr sz="1200" spc="20">
                <a:latin typeface="Microsoft Sans Serif"/>
                <a:cs typeface="Microsoft Sans Serif"/>
              </a:rPr>
              <a:t>a</a:t>
            </a:r>
            <a:r>
              <a:rPr sz="1200" spc="25">
                <a:latin typeface="Microsoft Sans Serif"/>
                <a:cs typeface="Microsoft Sans Serif"/>
              </a:rPr>
              <a:t>t</a:t>
            </a:r>
            <a:r>
              <a:rPr sz="1200" spc="20">
                <a:latin typeface="Microsoft Sans Serif"/>
                <a:cs typeface="Microsoft Sans Serif"/>
              </a:rPr>
              <a:t>e</a:t>
            </a:r>
            <a:r>
              <a:rPr sz="1200" spc="-5">
                <a:latin typeface="Microsoft Sans Serif"/>
                <a:cs typeface="Microsoft Sans Serif"/>
              </a:rPr>
              <a:t>d</a:t>
            </a:r>
            <a:endParaRPr sz="1200">
              <a:latin typeface="Microsoft Sans Serif"/>
              <a:cs typeface="Microsoft Sans Serif"/>
            </a:endParaRPr>
          </a:p>
          <a:p>
            <a:pPr marL="457200" indent="-367030">
              <a:lnSpc>
                <a:spcPct val="100000"/>
              </a:lnSpc>
              <a:buChar char="●"/>
              <a:tabLst>
                <a:tab pos="457200" algn="l"/>
                <a:tab pos="457834" algn="l"/>
              </a:tabLst>
            </a:pPr>
            <a:r>
              <a:rPr sz="1200" spc="-40">
                <a:latin typeface="Microsoft Sans Serif"/>
                <a:cs typeface="Microsoft Sans Serif"/>
              </a:rPr>
              <a:t>R</a:t>
            </a:r>
            <a:r>
              <a:rPr sz="1200" spc="-35">
                <a:latin typeface="Microsoft Sans Serif"/>
                <a:cs typeface="Microsoft Sans Serif"/>
              </a:rPr>
              <a:t>at</a:t>
            </a:r>
            <a:r>
              <a:rPr sz="1200" spc="-50">
                <a:latin typeface="Microsoft Sans Serif"/>
                <a:cs typeface="Microsoft Sans Serif"/>
              </a:rPr>
              <a:t>i</a:t>
            </a:r>
            <a:r>
              <a:rPr sz="1200" spc="-35">
                <a:latin typeface="Microsoft Sans Serif"/>
                <a:cs typeface="Microsoft Sans Serif"/>
              </a:rPr>
              <a:t>n</a:t>
            </a:r>
            <a:r>
              <a:rPr sz="1200" spc="-45">
                <a:latin typeface="Microsoft Sans Serif"/>
                <a:cs typeface="Microsoft Sans Serif"/>
              </a:rPr>
              <a:t>g</a:t>
            </a:r>
            <a:r>
              <a:rPr sz="1200">
                <a:latin typeface="Microsoft Sans Serif"/>
                <a:cs typeface="Microsoft Sans Serif"/>
              </a:rPr>
              <a:t>:</a:t>
            </a:r>
            <a:r>
              <a:rPr sz="1200" spc="-200">
                <a:latin typeface="Microsoft Sans Serif"/>
                <a:cs typeface="Microsoft Sans Serif"/>
              </a:rPr>
              <a:t> </a:t>
            </a:r>
            <a:r>
              <a:rPr sz="1200" spc="-70">
                <a:latin typeface="Microsoft Sans Serif"/>
                <a:cs typeface="Microsoft Sans Serif"/>
              </a:rPr>
              <a:t>3</a:t>
            </a:r>
            <a:r>
              <a:rPr sz="1200" spc="-80">
                <a:latin typeface="Microsoft Sans Serif"/>
                <a:cs typeface="Microsoft Sans Serif"/>
              </a:rPr>
              <a:t>-</a:t>
            </a:r>
            <a:r>
              <a:rPr sz="1200" spc="85">
                <a:latin typeface="Microsoft Sans Serif"/>
                <a:cs typeface="Microsoft Sans Serif"/>
              </a:rPr>
              <a:t>4</a:t>
            </a:r>
            <a:r>
              <a:rPr sz="1200">
                <a:latin typeface="Cambria Math"/>
                <a:cs typeface="Cambria Math"/>
              </a:rPr>
              <a:t>⇒</a:t>
            </a:r>
            <a:r>
              <a:rPr sz="1200" spc="10">
                <a:latin typeface="Microsoft Sans Serif"/>
                <a:cs typeface="Microsoft Sans Serif"/>
              </a:rPr>
              <a:t>Abo</a:t>
            </a:r>
            <a:r>
              <a:rPr sz="1200">
                <a:latin typeface="Microsoft Sans Serif"/>
                <a:cs typeface="Microsoft Sans Serif"/>
              </a:rPr>
              <a:t>v</a:t>
            </a:r>
            <a:r>
              <a:rPr sz="1200" spc="85">
                <a:latin typeface="Microsoft Sans Serif"/>
                <a:cs typeface="Microsoft Sans Serif"/>
              </a:rPr>
              <a:t>e</a:t>
            </a:r>
            <a:r>
              <a:rPr sz="1200" spc="-35">
                <a:latin typeface="Microsoft Sans Serif"/>
                <a:cs typeface="Microsoft Sans Serif"/>
              </a:rPr>
              <a:t>A</a:t>
            </a:r>
            <a:r>
              <a:rPr sz="1200" spc="-30">
                <a:latin typeface="Microsoft Sans Serif"/>
                <a:cs typeface="Microsoft Sans Serif"/>
              </a:rPr>
              <a:t>v</a:t>
            </a:r>
            <a:r>
              <a:rPr sz="1200" spc="-10">
                <a:latin typeface="Microsoft Sans Serif"/>
                <a:cs typeface="Microsoft Sans Serif"/>
              </a:rPr>
              <a:t>e</a:t>
            </a:r>
            <a:r>
              <a:rPr sz="1200" spc="-20">
                <a:latin typeface="Microsoft Sans Serif"/>
                <a:cs typeface="Microsoft Sans Serif"/>
              </a:rPr>
              <a:t>r</a:t>
            </a:r>
            <a:r>
              <a:rPr sz="1200" spc="-10">
                <a:latin typeface="Microsoft Sans Serif"/>
                <a:cs typeface="Microsoft Sans Serif"/>
              </a:rPr>
              <a:t>a</a:t>
            </a:r>
            <a:r>
              <a:rPr sz="1200" spc="-25">
                <a:latin typeface="Microsoft Sans Serif"/>
                <a:cs typeface="Microsoft Sans Serif"/>
              </a:rPr>
              <a:t>g</a:t>
            </a:r>
            <a:r>
              <a:rPr sz="1200">
                <a:latin typeface="Microsoft Sans Serif"/>
                <a:cs typeface="Microsoft Sans Serif"/>
              </a:rPr>
              <a:t>e</a:t>
            </a:r>
          </a:p>
          <a:p>
            <a:pPr marL="457200" indent="-367030">
              <a:lnSpc>
                <a:spcPct val="100000"/>
              </a:lnSpc>
              <a:buChar char="●"/>
              <a:tabLst>
                <a:tab pos="457200" algn="l"/>
                <a:tab pos="457834" algn="l"/>
              </a:tabLst>
            </a:pPr>
            <a:r>
              <a:rPr sz="1200" spc="-45">
                <a:latin typeface="Microsoft Sans Serif"/>
                <a:cs typeface="Microsoft Sans Serif"/>
              </a:rPr>
              <a:t>R</a:t>
            </a:r>
            <a:r>
              <a:rPr sz="1200" spc="-40">
                <a:latin typeface="Microsoft Sans Serif"/>
                <a:cs typeface="Microsoft Sans Serif"/>
              </a:rPr>
              <a:t>a</a:t>
            </a:r>
            <a:r>
              <a:rPr sz="1200" spc="-35">
                <a:latin typeface="Microsoft Sans Serif"/>
                <a:cs typeface="Microsoft Sans Serif"/>
              </a:rPr>
              <a:t>t</a:t>
            </a:r>
            <a:r>
              <a:rPr sz="1200" spc="-50">
                <a:latin typeface="Microsoft Sans Serif"/>
                <a:cs typeface="Microsoft Sans Serif"/>
              </a:rPr>
              <a:t>i</a:t>
            </a:r>
            <a:r>
              <a:rPr sz="1200" spc="-40">
                <a:latin typeface="Microsoft Sans Serif"/>
                <a:cs typeface="Microsoft Sans Serif"/>
              </a:rPr>
              <a:t>n</a:t>
            </a:r>
            <a:r>
              <a:rPr sz="1200" spc="-50">
                <a:latin typeface="Microsoft Sans Serif"/>
                <a:cs typeface="Microsoft Sans Serif"/>
              </a:rPr>
              <a:t>g</a:t>
            </a:r>
            <a:r>
              <a:rPr sz="1200">
                <a:latin typeface="Microsoft Sans Serif"/>
                <a:cs typeface="Microsoft Sans Serif"/>
              </a:rPr>
              <a:t>:</a:t>
            </a:r>
            <a:r>
              <a:rPr sz="1200" spc="-65">
                <a:latin typeface="Microsoft Sans Serif"/>
                <a:cs typeface="Microsoft Sans Serif"/>
              </a:rPr>
              <a:t> </a:t>
            </a:r>
            <a:r>
              <a:rPr sz="1200" spc="-145">
                <a:latin typeface="Microsoft Sans Serif"/>
                <a:cs typeface="Microsoft Sans Serif"/>
              </a:rPr>
              <a:t>2</a:t>
            </a:r>
            <a:r>
              <a:rPr sz="1200" spc="-150">
                <a:latin typeface="Microsoft Sans Serif"/>
                <a:cs typeface="Microsoft Sans Serif"/>
              </a:rPr>
              <a:t>-</a:t>
            </a:r>
            <a:r>
              <a:rPr sz="1200" spc="35">
                <a:latin typeface="Microsoft Sans Serif"/>
                <a:cs typeface="Microsoft Sans Serif"/>
              </a:rPr>
              <a:t>3</a:t>
            </a:r>
            <a:r>
              <a:rPr sz="1200" spc="5">
                <a:latin typeface="Cambria Math"/>
                <a:cs typeface="Cambria Math"/>
              </a:rPr>
              <a:t>⇒</a:t>
            </a:r>
            <a:r>
              <a:rPr sz="1200" spc="-35">
                <a:latin typeface="Microsoft Sans Serif"/>
                <a:cs typeface="Microsoft Sans Serif"/>
              </a:rPr>
              <a:t>A</a:t>
            </a:r>
            <a:r>
              <a:rPr sz="1200" spc="-25">
                <a:latin typeface="Microsoft Sans Serif"/>
                <a:cs typeface="Microsoft Sans Serif"/>
              </a:rPr>
              <a:t>v</a:t>
            </a:r>
            <a:r>
              <a:rPr sz="1200" spc="-15">
                <a:latin typeface="Microsoft Sans Serif"/>
                <a:cs typeface="Microsoft Sans Serif"/>
              </a:rPr>
              <a:t>e</a:t>
            </a:r>
            <a:r>
              <a:rPr sz="1200" spc="-20">
                <a:latin typeface="Microsoft Sans Serif"/>
                <a:cs typeface="Microsoft Sans Serif"/>
              </a:rPr>
              <a:t>r</a:t>
            </a:r>
            <a:r>
              <a:rPr sz="1200" spc="-15">
                <a:latin typeface="Microsoft Sans Serif"/>
                <a:cs typeface="Microsoft Sans Serif"/>
              </a:rPr>
              <a:t>a</a:t>
            </a:r>
            <a:r>
              <a:rPr sz="1200" spc="-25">
                <a:latin typeface="Microsoft Sans Serif"/>
                <a:cs typeface="Microsoft Sans Serif"/>
              </a:rPr>
              <a:t>g</a:t>
            </a:r>
            <a:r>
              <a:rPr sz="1200" spc="-5">
                <a:latin typeface="Microsoft Sans Serif"/>
                <a:cs typeface="Microsoft Sans Serif"/>
              </a:rPr>
              <a:t>e</a:t>
            </a:r>
            <a:endParaRPr sz="1200">
              <a:latin typeface="Microsoft Sans Serif"/>
              <a:cs typeface="Microsoft Sans Serif"/>
            </a:endParaRPr>
          </a:p>
          <a:p>
            <a:pPr marL="457200" indent="-367030">
              <a:lnSpc>
                <a:spcPct val="100000"/>
              </a:lnSpc>
              <a:buChar char="●"/>
              <a:tabLst>
                <a:tab pos="457200" algn="l"/>
                <a:tab pos="457834" algn="l"/>
              </a:tabLst>
            </a:pPr>
            <a:r>
              <a:rPr sz="1200" spc="-45">
                <a:latin typeface="Microsoft Sans Serif"/>
                <a:cs typeface="Microsoft Sans Serif"/>
              </a:rPr>
              <a:t>R</a:t>
            </a:r>
            <a:r>
              <a:rPr sz="1200" spc="-40">
                <a:latin typeface="Microsoft Sans Serif"/>
                <a:cs typeface="Microsoft Sans Serif"/>
              </a:rPr>
              <a:t>a</a:t>
            </a:r>
            <a:r>
              <a:rPr sz="1200" spc="-35">
                <a:latin typeface="Microsoft Sans Serif"/>
                <a:cs typeface="Microsoft Sans Serif"/>
              </a:rPr>
              <a:t>t</a:t>
            </a:r>
            <a:r>
              <a:rPr sz="1200" spc="-50">
                <a:latin typeface="Microsoft Sans Serif"/>
                <a:cs typeface="Microsoft Sans Serif"/>
              </a:rPr>
              <a:t>i</a:t>
            </a:r>
            <a:r>
              <a:rPr sz="1200" spc="-40">
                <a:latin typeface="Microsoft Sans Serif"/>
                <a:cs typeface="Microsoft Sans Serif"/>
              </a:rPr>
              <a:t>n</a:t>
            </a:r>
            <a:r>
              <a:rPr sz="1200" spc="-50">
                <a:latin typeface="Microsoft Sans Serif"/>
                <a:cs typeface="Microsoft Sans Serif"/>
              </a:rPr>
              <a:t>g</a:t>
            </a:r>
            <a:r>
              <a:rPr sz="1200">
                <a:latin typeface="Microsoft Sans Serif"/>
                <a:cs typeface="Microsoft Sans Serif"/>
              </a:rPr>
              <a:t>:</a:t>
            </a:r>
            <a:r>
              <a:rPr sz="1200" spc="-65">
                <a:latin typeface="Microsoft Sans Serif"/>
                <a:cs typeface="Microsoft Sans Serif"/>
              </a:rPr>
              <a:t> </a:t>
            </a:r>
            <a:r>
              <a:rPr sz="1200" spc="-265">
                <a:latin typeface="Microsoft Sans Serif"/>
                <a:cs typeface="Microsoft Sans Serif"/>
              </a:rPr>
              <a:t>1</a:t>
            </a:r>
            <a:r>
              <a:rPr sz="1200" spc="-270">
                <a:latin typeface="Microsoft Sans Serif"/>
                <a:cs typeface="Microsoft Sans Serif"/>
              </a:rPr>
              <a:t>-</a:t>
            </a:r>
            <a:r>
              <a:rPr sz="1200" spc="-185">
                <a:latin typeface="Microsoft Sans Serif"/>
                <a:cs typeface="Microsoft Sans Serif"/>
              </a:rPr>
              <a:t>2</a:t>
            </a:r>
            <a:r>
              <a:rPr sz="1200" spc="5">
                <a:latin typeface="Cambria Math"/>
                <a:cs typeface="Cambria Math"/>
              </a:rPr>
              <a:t>⇒</a:t>
            </a:r>
            <a:r>
              <a:rPr sz="1200" spc="50">
                <a:latin typeface="Microsoft Sans Serif"/>
                <a:cs typeface="Microsoft Sans Serif"/>
              </a:rPr>
              <a:t>B</a:t>
            </a:r>
            <a:r>
              <a:rPr sz="1200" spc="45">
                <a:latin typeface="Microsoft Sans Serif"/>
                <a:cs typeface="Microsoft Sans Serif"/>
              </a:rPr>
              <a:t>e</a:t>
            </a:r>
            <a:r>
              <a:rPr sz="1200" spc="30">
                <a:latin typeface="Microsoft Sans Serif"/>
                <a:cs typeface="Microsoft Sans Serif"/>
              </a:rPr>
              <a:t>lo</a:t>
            </a:r>
            <a:r>
              <a:rPr sz="1200" spc="-5">
                <a:latin typeface="Microsoft Sans Serif"/>
                <a:cs typeface="Microsoft Sans Serif"/>
              </a:rPr>
              <a:t>w</a:t>
            </a:r>
            <a:r>
              <a:rPr sz="1200" spc="5">
                <a:latin typeface="Microsoft Sans Serif"/>
                <a:cs typeface="Microsoft Sans Serif"/>
              </a:rPr>
              <a:t> </a:t>
            </a:r>
            <a:r>
              <a:rPr sz="1200" spc="-35">
                <a:latin typeface="Microsoft Sans Serif"/>
                <a:cs typeface="Microsoft Sans Serif"/>
              </a:rPr>
              <a:t>A</a:t>
            </a:r>
            <a:r>
              <a:rPr sz="1200" spc="-25">
                <a:latin typeface="Microsoft Sans Serif"/>
                <a:cs typeface="Microsoft Sans Serif"/>
              </a:rPr>
              <a:t>v</a:t>
            </a:r>
            <a:r>
              <a:rPr sz="1200" spc="-15">
                <a:latin typeface="Microsoft Sans Serif"/>
                <a:cs typeface="Microsoft Sans Serif"/>
              </a:rPr>
              <a:t>e</a:t>
            </a:r>
            <a:r>
              <a:rPr sz="1200" spc="-20">
                <a:latin typeface="Microsoft Sans Serif"/>
                <a:cs typeface="Microsoft Sans Serif"/>
              </a:rPr>
              <a:t>r</a:t>
            </a:r>
            <a:r>
              <a:rPr sz="1200" spc="-15">
                <a:latin typeface="Microsoft Sans Serif"/>
                <a:cs typeface="Microsoft Sans Serif"/>
              </a:rPr>
              <a:t>a</a:t>
            </a:r>
            <a:r>
              <a:rPr sz="1200" spc="-25">
                <a:latin typeface="Microsoft Sans Serif"/>
                <a:cs typeface="Microsoft Sans Serif"/>
              </a:rPr>
              <a:t>g</a:t>
            </a:r>
            <a:r>
              <a:rPr sz="1200" spc="-5">
                <a:latin typeface="Microsoft Sans Serif"/>
                <a:cs typeface="Microsoft Sans Serif"/>
              </a:rPr>
              <a:t>e</a:t>
            </a:r>
            <a:endParaRPr sz="1200">
              <a:latin typeface="Microsoft Sans Serif"/>
              <a:cs typeface="Microsoft Sans Serif"/>
            </a:endParaRPr>
          </a:p>
          <a:p>
            <a:pPr marL="457200" marR="5080" indent="-457834" algn="just">
              <a:lnSpc>
                <a:spcPct val="100000"/>
              </a:lnSpc>
            </a:pPr>
            <a:r>
              <a:rPr sz="1200">
                <a:latin typeface="Segoe UI Symbol"/>
                <a:cs typeface="Segoe UI Symbol"/>
              </a:rPr>
              <a:t>❏    </a:t>
            </a:r>
            <a:r>
              <a:rPr sz="1200" spc="5">
                <a:latin typeface="Segoe UI Symbol"/>
                <a:cs typeface="Segoe UI Symbol"/>
              </a:rPr>
              <a:t> </a:t>
            </a:r>
            <a:r>
              <a:rPr sz="1200">
                <a:latin typeface="Microsoft Sans Serif"/>
                <a:cs typeface="Microsoft Sans Serif"/>
              </a:rPr>
              <a:t>The </a:t>
            </a:r>
            <a:r>
              <a:rPr sz="1200" spc="-20">
                <a:latin typeface="Microsoft Sans Serif"/>
                <a:cs typeface="Microsoft Sans Serif"/>
              </a:rPr>
              <a:t>majority </a:t>
            </a:r>
            <a:r>
              <a:rPr sz="1200">
                <a:latin typeface="Microsoft Sans Serif"/>
                <a:cs typeface="Microsoft Sans Serif"/>
              </a:rPr>
              <a:t>of </a:t>
            </a:r>
            <a:r>
              <a:rPr sz="1200" spc="15">
                <a:latin typeface="Microsoft Sans Serif"/>
                <a:cs typeface="Microsoft Sans Serif"/>
              </a:rPr>
              <a:t>the apps </a:t>
            </a:r>
            <a:r>
              <a:rPr sz="1200" spc="5">
                <a:latin typeface="Microsoft Sans Serif"/>
                <a:cs typeface="Microsoft Sans Serif"/>
              </a:rPr>
              <a:t>in  </a:t>
            </a:r>
            <a:r>
              <a:rPr sz="1200" spc="15">
                <a:latin typeface="Microsoft Sans Serif"/>
                <a:cs typeface="Microsoft Sans Serif"/>
              </a:rPr>
              <a:t>the </a:t>
            </a:r>
            <a:r>
              <a:rPr sz="1200" spc="5">
                <a:latin typeface="Microsoft Sans Serif"/>
                <a:cs typeface="Microsoft Sans Serif"/>
              </a:rPr>
              <a:t>Play </a:t>
            </a:r>
            <a:r>
              <a:rPr sz="1200" spc="-30">
                <a:latin typeface="Microsoft Sans Serif"/>
                <a:cs typeface="Microsoft Sans Serif"/>
              </a:rPr>
              <a:t>Store </a:t>
            </a:r>
            <a:r>
              <a:rPr sz="1200" spc="-190">
                <a:latin typeface="Microsoft Sans Serif"/>
                <a:cs typeface="Microsoft Sans Serif"/>
              </a:rPr>
              <a:t>(~80%) </a:t>
            </a:r>
            <a:r>
              <a:rPr sz="1200" spc="-185">
                <a:latin typeface="Microsoft Sans Serif"/>
                <a:cs typeface="Microsoft Sans Serif"/>
              </a:rPr>
              <a:t> </a:t>
            </a:r>
            <a:r>
              <a:rPr sz="1200" spc="-30">
                <a:latin typeface="Microsoft Sans Serif"/>
                <a:cs typeface="Microsoft Sans Serif"/>
              </a:rPr>
              <a:t>are</a:t>
            </a:r>
            <a:r>
              <a:rPr sz="1200" spc="-45">
                <a:latin typeface="Microsoft Sans Serif"/>
                <a:cs typeface="Microsoft Sans Serif"/>
              </a:rPr>
              <a:t> </a:t>
            </a:r>
            <a:r>
              <a:rPr sz="1200" spc="20">
                <a:latin typeface="Microsoft Sans Serif"/>
                <a:cs typeface="Microsoft Sans Serif"/>
              </a:rPr>
              <a:t>top</a:t>
            </a:r>
            <a:r>
              <a:rPr sz="1200" spc="130">
                <a:latin typeface="Microsoft Sans Serif"/>
                <a:cs typeface="Microsoft Sans Serif"/>
              </a:rPr>
              <a:t> </a:t>
            </a:r>
            <a:r>
              <a:rPr sz="1200" spc="-40">
                <a:latin typeface="Microsoft Sans Serif"/>
                <a:cs typeface="Microsoft Sans Serif"/>
              </a:rPr>
              <a:t>rated.</a:t>
            </a:r>
            <a:endParaRPr sz="1200">
              <a:latin typeface="Microsoft Sans Serif"/>
              <a:cs typeface="Microsoft Sans Serif"/>
            </a:endParaRPr>
          </a:p>
          <a:p>
            <a:pPr marL="457200" marR="30480" indent="-457834" algn="just">
              <a:lnSpc>
                <a:spcPct val="100000"/>
              </a:lnSpc>
            </a:pPr>
            <a:r>
              <a:rPr sz="1200">
                <a:latin typeface="Segoe UI Symbol"/>
                <a:cs typeface="Segoe UI Symbol"/>
              </a:rPr>
              <a:t>❏  </a:t>
            </a:r>
            <a:r>
              <a:rPr sz="1200" spc="5">
                <a:latin typeface="Segoe UI Symbol"/>
                <a:cs typeface="Segoe UI Symbol"/>
              </a:rPr>
              <a:t> </a:t>
            </a:r>
            <a:r>
              <a:rPr sz="1200" spc="-20">
                <a:latin typeface="Microsoft Sans Serif"/>
                <a:cs typeface="Microsoft Sans Serif"/>
              </a:rPr>
              <a:t>This </a:t>
            </a:r>
            <a:r>
              <a:rPr sz="1200" spc="15">
                <a:latin typeface="Microsoft Sans Serif"/>
                <a:cs typeface="Microsoft Sans Serif"/>
              </a:rPr>
              <a:t>implies </a:t>
            </a:r>
            <a:r>
              <a:rPr sz="1200" spc="10">
                <a:latin typeface="Microsoft Sans Serif"/>
                <a:cs typeface="Microsoft Sans Serif"/>
              </a:rPr>
              <a:t>that </a:t>
            </a:r>
            <a:r>
              <a:rPr sz="1200" spc="15">
                <a:latin typeface="Microsoft Sans Serif"/>
                <a:cs typeface="Microsoft Sans Serif"/>
              </a:rPr>
              <a:t>the </a:t>
            </a:r>
            <a:r>
              <a:rPr sz="1200" spc="-20">
                <a:latin typeface="Microsoft Sans Serif"/>
                <a:cs typeface="Microsoft Sans Serif"/>
              </a:rPr>
              <a:t>majority</a:t>
            </a:r>
            <a:r>
              <a:rPr sz="1200" spc="575">
                <a:latin typeface="Microsoft Sans Serif"/>
                <a:cs typeface="Microsoft Sans Serif"/>
              </a:rPr>
              <a:t> </a:t>
            </a:r>
            <a:r>
              <a:rPr sz="1200">
                <a:latin typeface="Microsoft Sans Serif"/>
                <a:cs typeface="Microsoft Sans Serif"/>
              </a:rPr>
              <a:t>of </a:t>
            </a:r>
            <a:r>
              <a:rPr sz="1200" spc="15">
                <a:latin typeface="Microsoft Sans Serif"/>
                <a:cs typeface="Microsoft Sans Serif"/>
              </a:rPr>
              <a:t>the </a:t>
            </a:r>
            <a:r>
              <a:rPr sz="1200" spc="-20">
                <a:latin typeface="Microsoft Sans Serif"/>
                <a:cs typeface="Microsoft Sans Serif"/>
              </a:rPr>
              <a:t>users </a:t>
            </a:r>
            <a:r>
              <a:rPr sz="1200" spc="-30">
                <a:latin typeface="Microsoft Sans Serif"/>
                <a:cs typeface="Microsoft Sans Serif"/>
              </a:rPr>
              <a:t>are </a:t>
            </a:r>
            <a:r>
              <a:rPr sz="1200" spc="-25">
                <a:latin typeface="Microsoft Sans Serif"/>
                <a:cs typeface="Microsoft Sans Serif"/>
              </a:rPr>
              <a:t> </a:t>
            </a:r>
            <a:r>
              <a:rPr sz="1200" spc="15">
                <a:latin typeface="Microsoft Sans Serif"/>
                <a:cs typeface="Microsoft Sans Serif"/>
              </a:rPr>
              <a:t>happy</a:t>
            </a:r>
            <a:r>
              <a:rPr sz="1200" spc="20">
                <a:latin typeface="Microsoft Sans Serif"/>
                <a:cs typeface="Microsoft Sans Serif"/>
              </a:rPr>
              <a:t> </a:t>
            </a:r>
            <a:r>
              <a:rPr sz="1200" spc="25">
                <a:latin typeface="Microsoft Sans Serif"/>
                <a:cs typeface="Microsoft Sans Serif"/>
              </a:rPr>
              <a:t>with</a:t>
            </a:r>
            <a:r>
              <a:rPr sz="1200" spc="30">
                <a:latin typeface="Microsoft Sans Serif"/>
                <a:cs typeface="Microsoft Sans Serif"/>
              </a:rPr>
              <a:t> </a:t>
            </a:r>
            <a:r>
              <a:rPr sz="1200" spc="20">
                <a:latin typeface="Microsoft Sans Serif"/>
                <a:cs typeface="Microsoft Sans Serif"/>
              </a:rPr>
              <a:t>the</a:t>
            </a:r>
            <a:r>
              <a:rPr sz="1200" spc="25">
                <a:latin typeface="Microsoft Sans Serif"/>
                <a:cs typeface="Microsoft Sans Serif"/>
              </a:rPr>
              <a:t> </a:t>
            </a:r>
            <a:r>
              <a:rPr sz="1200" spc="-25">
                <a:latin typeface="Microsoft Sans Serif"/>
                <a:cs typeface="Microsoft Sans Serif"/>
              </a:rPr>
              <a:t>services</a:t>
            </a:r>
            <a:r>
              <a:rPr sz="1200" spc="-20">
                <a:latin typeface="Microsoft Sans Serif"/>
                <a:cs typeface="Microsoft Sans Serif"/>
              </a:rPr>
              <a:t> </a:t>
            </a:r>
            <a:r>
              <a:rPr sz="1200" spc="-10">
                <a:latin typeface="Microsoft Sans Serif"/>
                <a:cs typeface="Microsoft Sans Serif"/>
              </a:rPr>
              <a:t>received</a:t>
            </a:r>
            <a:r>
              <a:rPr sz="1200" spc="-5">
                <a:latin typeface="Microsoft Sans Serif"/>
                <a:cs typeface="Microsoft Sans Serif"/>
              </a:rPr>
              <a:t> </a:t>
            </a:r>
            <a:r>
              <a:rPr sz="1200" spc="-40">
                <a:latin typeface="Microsoft Sans Serif"/>
                <a:cs typeface="Microsoft Sans Serif"/>
              </a:rPr>
              <a:t>via</a:t>
            </a:r>
            <a:r>
              <a:rPr sz="1200" spc="-35">
                <a:latin typeface="Microsoft Sans Serif"/>
                <a:cs typeface="Microsoft Sans Serif"/>
              </a:rPr>
              <a:t> </a:t>
            </a:r>
            <a:r>
              <a:rPr sz="1200" spc="20">
                <a:latin typeface="Microsoft Sans Serif"/>
                <a:cs typeface="Microsoft Sans Serif"/>
              </a:rPr>
              <a:t>the </a:t>
            </a:r>
            <a:r>
              <a:rPr sz="1200" spc="25">
                <a:latin typeface="Microsoft Sans Serif"/>
                <a:cs typeface="Microsoft Sans Serif"/>
              </a:rPr>
              <a:t> </a:t>
            </a:r>
            <a:r>
              <a:rPr sz="1200" spc="-5">
                <a:latin typeface="Microsoft Sans Serif"/>
                <a:cs typeface="Microsoft Sans Serif"/>
              </a:rPr>
              <a:t>respective</a:t>
            </a:r>
            <a:r>
              <a:rPr sz="1200" spc="-200">
                <a:latin typeface="Microsoft Sans Serif"/>
                <a:cs typeface="Microsoft Sans Serif"/>
              </a:rPr>
              <a:t> </a:t>
            </a:r>
            <a:r>
              <a:rPr sz="1200" spc="-30">
                <a:latin typeface="Microsoft Sans Serif"/>
                <a:cs typeface="Microsoft Sans Serif"/>
              </a:rPr>
              <a:t>app.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94732" y="1912620"/>
            <a:ext cx="3903345" cy="2302510"/>
          </a:xfrm>
          <a:custGeom>
            <a:avLst/>
            <a:gdLst/>
            <a:ahLst/>
            <a:cxnLst/>
            <a:rect l="l" t="t" r="r" b="b"/>
            <a:pathLst>
              <a:path w="3903345" h="2302510">
                <a:moveTo>
                  <a:pt x="7619" y="0"/>
                </a:moveTo>
                <a:lnTo>
                  <a:pt x="7619" y="2302446"/>
                </a:lnTo>
              </a:path>
              <a:path w="3903345" h="2302510">
                <a:moveTo>
                  <a:pt x="3895216" y="0"/>
                </a:moveTo>
                <a:lnTo>
                  <a:pt x="3895216" y="2302446"/>
                </a:lnTo>
              </a:path>
              <a:path w="3903345" h="2302510">
                <a:moveTo>
                  <a:pt x="0" y="7874"/>
                </a:moveTo>
                <a:lnTo>
                  <a:pt x="3902837" y="7874"/>
                </a:lnTo>
              </a:path>
              <a:path w="3903345" h="2302510">
                <a:moveTo>
                  <a:pt x="0" y="2294610"/>
                </a:moveTo>
                <a:lnTo>
                  <a:pt x="3902837" y="2294610"/>
                </a:lnTo>
              </a:path>
            </a:pathLst>
          </a:custGeom>
          <a:ln w="12192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6B820-3A83-07CD-3F27-1AC41AD13935}"/>
              </a:ext>
            </a:extLst>
          </p:cNvPr>
          <p:cNvSpPr txBox="1"/>
          <p:nvPr/>
        </p:nvSpPr>
        <p:spPr>
          <a:xfrm>
            <a:off x="258349" y="93945"/>
            <a:ext cx="8607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AVERAGE RATING OF APPS IN PLAY STORE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831" y="850391"/>
            <a:ext cx="6592824" cy="420319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827011" y="1072896"/>
            <a:ext cx="2110105" cy="2230755"/>
          </a:xfrm>
          <a:prstGeom prst="rect">
            <a:avLst/>
          </a:prstGeom>
          <a:ln w="12192">
            <a:solidFill>
              <a:srgbClr val="CC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00330" marR="224154">
              <a:lnSpc>
                <a:spcPct val="100099"/>
              </a:lnSpc>
              <a:spcBef>
                <a:spcPts val="250"/>
              </a:spcBef>
            </a:pPr>
            <a:r>
              <a:rPr sz="1800" spc="20">
                <a:latin typeface="Microsoft Sans Serif"/>
                <a:cs typeface="Microsoft Sans Serif"/>
              </a:rPr>
              <a:t>This graph</a:t>
            </a:r>
            <a:r>
              <a:rPr sz="1800" spc="60">
                <a:latin typeface="Microsoft Sans Serif"/>
                <a:cs typeface="Microsoft Sans Serif"/>
              </a:rPr>
              <a:t> </a:t>
            </a:r>
            <a:r>
              <a:rPr sz="1400" spc="5">
                <a:latin typeface="Microsoft Sans Serif"/>
                <a:cs typeface="Microsoft Sans Serif"/>
              </a:rPr>
              <a:t>shows </a:t>
            </a:r>
            <a:r>
              <a:rPr sz="1400" spc="10">
                <a:latin typeface="Microsoft Sans Serif"/>
                <a:cs typeface="Microsoft Sans Serif"/>
              </a:rPr>
              <a:t> </a:t>
            </a:r>
            <a:r>
              <a:rPr sz="1400" spc="25">
                <a:latin typeface="Microsoft Sans Serif"/>
                <a:cs typeface="Microsoft Sans Serif"/>
              </a:rPr>
              <a:t>the</a:t>
            </a:r>
            <a:r>
              <a:rPr sz="1400" spc="35">
                <a:latin typeface="Microsoft Sans Serif"/>
                <a:cs typeface="Microsoft Sans Serif"/>
              </a:rPr>
              <a:t> </a:t>
            </a:r>
            <a:r>
              <a:rPr sz="1400" spc="25">
                <a:latin typeface="Microsoft Sans Serif"/>
                <a:cs typeface="Microsoft Sans Serif"/>
              </a:rPr>
              <a:t>top</a:t>
            </a:r>
            <a:r>
              <a:rPr sz="1400" spc="7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installed</a:t>
            </a:r>
            <a:r>
              <a:rPr sz="1400" spc="30">
                <a:latin typeface="Microsoft Sans Serif"/>
                <a:cs typeface="Microsoft Sans Serif"/>
              </a:rPr>
              <a:t> </a:t>
            </a:r>
            <a:r>
              <a:rPr sz="1400" spc="15">
                <a:latin typeface="Microsoft Sans Serif"/>
                <a:cs typeface="Microsoft Sans Serif"/>
              </a:rPr>
              <a:t>apps </a:t>
            </a:r>
            <a:r>
              <a:rPr sz="1400" spc="-360">
                <a:latin typeface="Microsoft Sans Serif"/>
                <a:cs typeface="Microsoft Sans Serif"/>
              </a:rPr>
              <a:t> </a:t>
            </a:r>
            <a:r>
              <a:rPr sz="1400" spc="5">
                <a:latin typeface="Microsoft Sans Serif"/>
                <a:cs typeface="Microsoft Sans Serif"/>
              </a:rPr>
              <a:t>in</a:t>
            </a:r>
            <a:r>
              <a:rPr sz="1400" spc="50">
                <a:latin typeface="Microsoft Sans Serif"/>
                <a:cs typeface="Microsoft Sans Serif"/>
              </a:rPr>
              <a:t> </a:t>
            </a:r>
            <a:r>
              <a:rPr sz="1400" spc="25">
                <a:latin typeface="Microsoft Sans Serif"/>
                <a:cs typeface="Microsoft Sans Serif"/>
              </a:rPr>
              <a:t>the</a:t>
            </a:r>
            <a:r>
              <a:rPr sz="1400" spc="45">
                <a:latin typeface="Microsoft Sans Serif"/>
                <a:cs typeface="Microsoft Sans Serif"/>
              </a:rPr>
              <a:t> </a:t>
            </a:r>
            <a:r>
              <a:rPr sz="1400" b="1" spc="-25">
                <a:latin typeface="Arial"/>
                <a:cs typeface="Arial"/>
              </a:rPr>
              <a:t>‘Games’ </a:t>
            </a:r>
            <a:r>
              <a:rPr sz="1400" b="1" spc="-20">
                <a:latin typeface="Arial"/>
                <a:cs typeface="Arial"/>
              </a:rPr>
              <a:t> </a:t>
            </a:r>
            <a:r>
              <a:rPr sz="1400" spc="-20">
                <a:latin typeface="Microsoft Sans Serif"/>
                <a:cs typeface="Microsoft Sans Serif"/>
              </a:rPr>
              <a:t>c</a:t>
            </a:r>
            <a:r>
              <a:rPr sz="1400" spc="-30">
                <a:latin typeface="Microsoft Sans Serif"/>
                <a:cs typeface="Microsoft Sans Serif"/>
              </a:rPr>
              <a:t>a</a:t>
            </a:r>
            <a:r>
              <a:rPr sz="1400" spc="-20">
                <a:latin typeface="Microsoft Sans Serif"/>
                <a:cs typeface="Microsoft Sans Serif"/>
              </a:rPr>
              <a:t>t</a:t>
            </a:r>
            <a:r>
              <a:rPr sz="1400" spc="-30">
                <a:latin typeface="Microsoft Sans Serif"/>
                <a:cs typeface="Microsoft Sans Serif"/>
              </a:rPr>
              <a:t>eg</a:t>
            </a:r>
            <a:r>
              <a:rPr sz="1400" spc="-40">
                <a:latin typeface="Microsoft Sans Serif"/>
                <a:cs typeface="Microsoft Sans Serif"/>
              </a:rPr>
              <a:t>o</a:t>
            </a:r>
            <a:r>
              <a:rPr sz="1400" spc="-25">
                <a:latin typeface="Microsoft Sans Serif"/>
                <a:cs typeface="Microsoft Sans Serif"/>
              </a:rPr>
              <a:t>r</a:t>
            </a:r>
            <a:r>
              <a:rPr sz="1400" spc="-155">
                <a:latin typeface="Microsoft Sans Serif"/>
                <a:cs typeface="Microsoft Sans Serif"/>
              </a:rPr>
              <a:t>y</a:t>
            </a:r>
            <a:r>
              <a:rPr sz="1400">
                <a:latin typeface="Microsoft Sans Serif"/>
                <a:cs typeface="Microsoft Sans Serif"/>
              </a:rPr>
              <a:t>.</a:t>
            </a:r>
            <a:r>
              <a:rPr sz="1400" spc="-55">
                <a:latin typeface="Microsoft Sans Serif"/>
                <a:cs typeface="Microsoft Sans Serif"/>
              </a:rPr>
              <a:t> </a:t>
            </a:r>
            <a:r>
              <a:rPr sz="1400" spc="15">
                <a:latin typeface="Microsoft Sans Serif"/>
                <a:cs typeface="Microsoft Sans Serif"/>
              </a:rPr>
              <a:t>F</a:t>
            </a:r>
            <a:r>
              <a:rPr sz="1400" spc="20">
                <a:latin typeface="Microsoft Sans Serif"/>
                <a:cs typeface="Microsoft Sans Serif"/>
              </a:rPr>
              <a:t>ur</a:t>
            </a:r>
            <a:r>
              <a:rPr sz="1400" spc="25">
                <a:latin typeface="Microsoft Sans Serif"/>
                <a:cs typeface="Microsoft Sans Serif"/>
              </a:rPr>
              <a:t>t</a:t>
            </a:r>
            <a:r>
              <a:rPr sz="1400" spc="5">
                <a:latin typeface="Microsoft Sans Serif"/>
                <a:cs typeface="Microsoft Sans Serif"/>
              </a:rPr>
              <a:t>he</a:t>
            </a:r>
            <a:r>
              <a:rPr sz="1400">
                <a:latin typeface="Microsoft Sans Serif"/>
                <a:cs typeface="Microsoft Sans Serif"/>
              </a:rPr>
              <a:t>r  </a:t>
            </a:r>
            <a:r>
              <a:rPr sz="1400" spc="25">
                <a:latin typeface="Microsoft Sans Serif"/>
                <a:cs typeface="Microsoft Sans Serif"/>
              </a:rPr>
              <a:t>l</a:t>
            </a:r>
            <a:r>
              <a:rPr sz="1400" spc="30">
                <a:latin typeface="Microsoft Sans Serif"/>
                <a:cs typeface="Microsoft Sans Serif"/>
              </a:rPr>
              <a:t>oo</a:t>
            </a:r>
            <a:r>
              <a:rPr sz="1400" spc="40">
                <a:latin typeface="Microsoft Sans Serif"/>
                <a:cs typeface="Microsoft Sans Serif"/>
              </a:rPr>
              <a:t>k</a:t>
            </a:r>
            <a:r>
              <a:rPr sz="1400" spc="10">
                <a:latin typeface="Microsoft Sans Serif"/>
                <a:cs typeface="Microsoft Sans Serif"/>
              </a:rPr>
              <a:t>i</a:t>
            </a:r>
            <a:r>
              <a:rPr sz="1400" spc="20">
                <a:latin typeface="Microsoft Sans Serif"/>
                <a:cs typeface="Microsoft Sans Serif"/>
              </a:rPr>
              <a:t>n</a:t>
            </a:r>
            <a:r>
              <a:rPr sz="1400">
                <a:latin typeface="Microsoft Sans Serif"/>
                <a:cs typeface="Microsoft Sans Serif"/>
              </a:rPr>
              <a:t>g </a:t>
            </a:r>
            <a:r>
              <a:rPr sz="1400" spc="100">
                <a:latin typeface="Microsoft Sans Serif"/>
                <a:cs typeface="Microsoft Sans Serif"/>
              </a:rPr>
              <a:t> </a:t>
            </a:r>
            <a:r>
              <a:rPr sz="1400" spc="10">
                <a:latin typeface="Microsoft Sans Serif"/>
                <a:cs typeface="Microsoft Sans Serif"/>
              </a:rPr>
              <a:t>i</a:t>
            </a:r>
            <a:r>
              <a:rPr sz="1400" spc="20">
                <a:latin typeface="Microsoft Sans Serif"/>
                <a:cs typeface="Microsoft Sans Serif"/>
              </a:rPr>
              <a:t>n</a:t>
            </a:r>
            <a:r>
              <a:rPr sz="1400" spc="25">
                <a:latin typeface="Microsoft Sans Serif"/>
                <a:cs typeface="Microsoft Sans Serif"/>
              </a:rPr>
              <a:t>t</a:t>
            </a:r>
            <a:r>
              <a:rPr sz="1400">
                <a:latin typeface="Microsoft Sans Serif"/>
                <a:cs typeface="Microsoft Sans Serif"/>
              </a:rPr>
              <a:t>o</a:t>
            </a:r>
            <a:r>
              <a:rPr sz="1400" spc="-145">
                <a:latin typeface="Microsoft Sans Serif"/>
                <a:cs typeface="Microsoft Sans Serif"/>
              </a:rPr>
              <a:t> </a:t>
            </a:r>
            <a:r>
              <a:rPr sz="1400" spc="40">
                <a:latin typeface="Microsoft Sans Serif"/>
                <a:cs typeface="Microsoft Sans Serif"/>
              </a:rPr>
              <a:t>t</a:t>
            </a:r>
            <a:r>
              <a:rPr sz="1400" spc="35">
                <a:latin typeface="Microsoft Sans Serif"/>
                <a:cs typeface="Microsoft Sans Serif"/>
              </a:rPr>
              <a:t>h</a:t>
            </a:r>
            <a:r>
              <a:rPr sz="1400">
                <a:latin typeface="Microsoft Sans Serif"/>
                <a:cs typeface="Microsoft Sans Serif"/>
              </a:rPr>
              <a:t>e</a:t>
            </a:r>
            <a:r>
              <a:rPr sz="1400" spc="-145">
                <a:latin typeface="Microsoft Sans Serif"/>
                <a:cs typeface="Microsoft Sans Serif"/>
              </a:rPr>
              <a:t> </a:t>
            </a:r>
            <a:r>
              <a:rPr sz="1400" spc="-20">
                <a:latin typeface="Microsoft Sans Serif"/>
                <a:cs typeface="Microsoft Sans Serif"/>
              </a:rPr>
              <a:t>play  </a:t>
            </a:r>
            <a:r>
              <a:rPr sz="1400" spc="-10">
                <a:latin typeface="Microsoft Sans Serif"/>
                <a:cs typeface="Microsoft Sans Serif"/>
              </a:rPr>
              <a:t>st</a:t>
            </a:r>
            <a:r>
              <a:rPr sz="1400" spc="-15">
                <a:latin typeface="Microsoft Sans Serif"/>
                <a:cs typeface="Microsoft Sans Serif"/>
              </a:rPr>
              <a:t>or</a:t>
            </a:r>
            <a:r>
              <a:rPr sz="1400">
                <a:latin typeface="Microsoft Sans Serif"/>
                <a:cs typeface="Microsoft Sans Serif"/>
              </a:rPr>
              <a:t>e</a:t>
            </a:r>
            <a:r>
              <a:rPr sz="1400" spc="-170">
                <a:latin typeface="Microsoft Sans Serif"/>
                <a:cs typeface="Microsoft Sans Serif"/>
              </a:rPr>
              <a:t> </a:t>
            </a:r>
            <a:r>
              <a:rPr sz="1400" spc="-40">
                <a:latin typeface="Microsoft Sans Serif"/>
                <a:cs typeface="Microsoft Sans Serif"/>
              </a:rPr>
              <a:t>re</a:t>
            </a:r>
            <a:r>
              <a:rPr sz="1400" spc="-55">
                <a:latin typeface="Microsoft Sans Serif"/>
                <a:cs typeface="Microsoft Sans Serif"/>
              </a:rPr>
              <a:t>v</a:t>
            </a:r>
            <a:r>
              <a:rPr sz="1400" spc="-40">
                <a:latin typeface="Microsoft Sans Serif"/>
                <a:cs typeface="Microsoft Sans Serif"/>
              </a:rPr>
              <a:t>ea</a:t>
            </a:r>
            <a:r>
              <a:rPr sz="1400" spc="-50">
                <a:latin typeface="Microsoft Sans Serif"/>
                <a:cs typeface="Microsoft Sans Serif"/>
              </a:rPr>
              <a:t>l</a:t>
            </a:r>
            <a:r>
              <a:rPr sz="1400">
                <a:latin typeface="Microsoft Sans Serif"/>
                <a:cs typeface="Microsoft Sans Serif"/>
              </a:rPr>
              <a:t>s </a:t>
            </a:r>
            <a:r>
              <a:rPr sz="1400" spc="-30">
                <a:latin typeface="Microsoft Sans Serif"/>
                <a:cs typeface="Microsoft Sans Serif"/>
              </a:rPr>
              <a:t> </a:t>
            </a:r>
            <a:r>
              <a:rPr sz="1400" spc="15">
                <a:latin typeface="Microsoft Sans Serif"/>
                <a:cs typeface="Microsoft Sans Serif"/>
              </a:rPr>
              <a:t>t</a:t>
            </a:r>
            <a:r>
              <a:rPr sz="1400" spc="5">
                <a:latin typeface="Microsoft Sans Serif"/>
                <a:cs typeface="Microsoft Sans Serif"/>
              </a:rPr>
              <a:t>ha</a:t>
            </a:r>
            <a:r>
              <a:rPr sz="1400">
                <a:latin typeface="Microsoft Sans Serif"/>
                <a:cs typeface="Microsoft Sans Serif"/>
              </a:rPr>
              <a:t>t  these </a:t>
            </a:r>
            <a:r>
              <a:rPr sz="1400" spc="15">
                <a:latin typeface="Microsoft Sans Serif"/>
                <a:cs typeface="Microsoft Sans Serif"/>
              </a:rPr>
              <a:t>apps </a:t>
            </a:r>
            <a:r>
              <a:rPr sz="1400" spc="-15">
                <a:latin typeface="Microsoft Sans Serif"/>
                <a:cs typeface="Microsoft Sans Serif"/>
              </a:rPr>
              <a:t>are light, </a:t>
            </a:r>
            <a:r>
              <a:rPr sz="1400" spc="-10">
                <a:latin typeface="Microsoft Sans Serif"/>
                <a:cs typeface="Microsoft Sans Serif"/>
              </a:rPr>
              <a:t> </a:t>
            </a:r>
            <a:r>
              <a:rPr sz="1400" spc="-30">
                <a:latin typeface="Microsoft Sans Serif"/>
                <a:cs typeface="Microsoft Sans Serif"/>
              </a:rPr>
              <a:t>c</a:t>
            </a:r>
            <a:r>
              <a:rPr sz="1400" spc="-40">
                <a:latin typeface="Microsoft Sans Serif"/>
                <a:cs typeface="Microsoft Sans Serif"/>
              </a:rPr>
              <a:t>a</a:t>
            </a:r>
            <a:r>
              <a:rPr sz="1400" spc="-30">
                <a:latin typeface="Microsoft Sans Serif"/>
                <a:cs typeface="Microsoft Sans Serif"/>
              </a:rPr>
              <a:t>s</a:t>
            </a:r>
            <a:r>
              <a:rPr sz="1400" spc="-40">
                <a:latin typeface="Microsoft Sans Serif"/>
                <a:cs typeface="Microsoft Sans Serif"/>
              </a:rPr>
              <a:t>ua</a:t>
            </a:r>
            <a:r>
              <a:rPr sz="1400" spc="-50">
                <a:latin typeface="Microsoft Sans Serif"/>
                <a:cs typeface="Microsoft Sans Serif"/>
              </a:rPr>
              <a:t>l</a:t>
            </a:r>
            <a:r>
              <a:rPr sz="1400">
                <a:latin typeface="Microsoft Sans Serif"/>
                <a:cs typeface="Microsoft Sans Serif"/>
              </a:rPr>
              <a:t>,</a:t>
            </a:r>
            <a:r>
              <a:rPr sz="1400" spc="-85">
                <a:latin typeface="Microsoft Sans Serif"/>
                <a:cs typeface="Microsoft Sans Serif"/>
              </a:rPr>
              <a:t> </a:t>
            </a:r>
            <a:r>
              <a:rPr sz="1400" spc="15">
                <a:latin typeface="Microsoft Sans Serif"/>
                <a:cs typeface="Microsoft Sans Serif"/>
              </a:rPr>
              <a:t>s</a:t>
            </a:r>
            <a:r>
              <a:rPr sz="1400">
                <a:latin typeface="Microsoft Sans Serif"/>
                <a:cs typeface="Microsoft Sans Serif"/>
              </a:rPr>
              <a:t>i</a:t>
            </a:r>
            <a:r>
              <a:rPr sz="1400" spc="5">
                <a:latin typeface="Microsoft Sans Serif"/>
                <a:cs typeface="Microsoft Sans Serif"/>
              </a:rPr>
              <a:t>ng</a:t>
            </a:r>
            <a:r>
              <a:rPr sz="1400">
                <a:latin typeface="Microsoft Sans Serif"/>
                <a:cs typeface="Microsoft Sans Serif"/>
              </a:rPr>
              <a:t>le</a:t>
            </a:r>
            <a:r>
              <a:rPr sz="1400" spc="40">
                <a:latin typeface="Microsoft Sans Serif"/>
                <a:cs typeface="Microsoft Sans Serif"/>
              </a:rPr>
              <a:t> </a:t>
            </a:r>
            <a:r>
              <a:rPr sz="1400" spc="-15">
                <a:latin typeface="Microsoft Sans Serif"/>
                <a:cs typeface="Microsoft Sans Serif"/>
              </a:rPr>
              <a:t>p</a:t>
            </a:r>
            <a:r>
              <a:rPr sz="1400" spc="-25">
                <a:latin typeface="Microsoft Sans Serif"/>
                <a:cs typeface="Microsoft Sans Serif"/>
              </a:rPr>
              <a:t>l</a:t>
            </a:r>
            <a:r>
              <a:rPr sz="1400" spc="-15">
                <a:latin typeface="Microsoft Sans Serif"/>
                <a:cs typeface="Microsoft Sans Serif"/>
              </a:rPr>
              <a:t>a</a:t>
            </a:r>
            <a:r>
              <a:rPr sz="1400" spc="-30">
                <a:latin typeface="Microsoft Sans Serif"/>
                <a:cs typeface="Microsoft Sans Serif"/>
              </a:rPr>
              <a:t>y</a:t>
            </a:r>
            <a:r>
              <a:rPr sz="1400" spc="-15">
                <a:latin typeface="Microsoft Sans Serif"/>
                <a:cs typeface="Microsoft Sans Serif"/>
              </a:rPr>
              <a:t>e</a:t>
            </a:r>
            <a:r>
              <a:rPr sz="1400">
                <a:latin typeface="Microsoft Sans Serif"/>
                <a:cs typeface="Microsoft Sans Serif"/>
              </a:rPr>
              <a:t>r  </a:t>
            </a:r>
            <a:r>
              <a:rPr sz="1400" spc="-15">
                <a:latin typeface="Microsoft Sans Serif"/>
                <a:cs typeface="Microsoft Sans Serif"/>
              </a:rPr>
              <a:t>games</a:t>
            </a:r>
            <a:r>
              <a:rPr sz="1400" spc="-15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7CA21-5D3C-ECB4-420B-A1D7960137F5}"/>
              </a:ext>
            </a:extLst>
          </p:cNvPr>
          <p:cNvSpPr txBox="1"/>
          <p:nvPr/>
        </p:nvSpPr>
        <p:spPr>
          <a:xfrm>
            <a:off x="1878903" y="203548"/>
            <a:ext cx="91009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TOP 10 INSTALLS APP'S IN ANY CATEGORY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858" y="990600"/>
            <a:ext cx="9158605" cy="4160520"/>
            <a:chOff x="-6858" y="990600"/>
            <a:chExt cx="9158605" cy="4160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" y="1005840"/>
              <a:ext cx="9136380" cy="413765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9870" y="998220"/>
              <a:ext cx="8964295" cy="4145279"/>
            </a:xfrm>
            <a:custGeom>
              <a:avLst/>
              <a:gdLst/>
              <a:ahLst/>
              <a:cxnLst/>
              <a:rect l="l" t="t" r="r" b="b"/>
              <a:pathLst>
                <a:path w="8964295" h="4145279">
                  <a:moveTo>
                    <a:pt x="0" y="0"/>
                  </a:moveTo>
                  <a:lnTo>
                    <a:pt x="8799918" y="0"/>
                  </a:lnTo>
                  <a:lnTo>
                    <a:pt x="8835986" y="3682"/>
                  </a:lnTo>
                  <a:lnTo>
                    <a:pt x="8869514" y="14096"/>
                  </a:lnTo>
                  <a:lnTo>
                    <a:pt x="8900248" y="30606"/>
                  </a:lnTo>
                  <a:lnTo>
                    <a:pt x="8926791" y="53085"/>
                  </a:lnTo>
                  <a:lnTo>
                    <a:pt x="8948762" y="79501"/>
                  </a:lnTo>
                  <a:lnTo>
                    <a:pt x="8964129" y="108108"/>
                  </a:lnTo>
                </a:path>
                <a:path w="8964295" h="4145279">
                  <a:moveTo>
                    <a:pt x="8964129" y="4045354"/>
                  </a:moveTo>
                  <a:lnTo>
                    <a:pt x="8948762" y="4073918"/>
                  </a:lnTo>
                  <a:lnTo>
                    <a:pt x="8926791" y="4100446"/>
                  </a:lnTo>
                  <a:lnTo>
                    <a:pt x="8900248" y="4122416"/>
                  </a:lnTo>
                  <a:lnTo>
                    <a:pt x="8869514" y="4139004"/>
                  </a:lnTo>
                  <a:lnTo>
                    <a:pt x="8849217" y="4145279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858" y="4971635"/>
              <a:ext cx="145038" cy="1794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858" y="990600"/>
              <a:ext cx="194348" cy="18762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901440" y="1626821"/>
            <a:ext cx="4488180" cy="125285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345"/>
              </a:spcBef>
            </a:pPr>
            <a:r>
              <a:rPr sz="1400">
                <a:solidFill>
                  <a:srgbClr val="124F5B"/>
                </a:solidFill>
                <a:latin typeface="Segoe UI Symbol"/>
                <a:cs typeface="Segoe UI Symbol"/>
              </a:rPr>
              <a:t>❏     </a:t>
            </a:r>
            <a:r>
              <a:rPr sz="1400" spc="50">
                <a:solidFill>
                  <a:srgbClr val="124F5B"/>
                </a:solidFill>
                <a:latin typeface="Segoe UI Symbol"/>
                <a:cs typeface="Segoe UI Symbol"/>
              </a:rPr>
              <a:t> </a:t>
            </a:r>
            <a:r>
              <a:rPr sz="1400" spc="-10">
                <a:solidFill>
                  <a:srgbClr val="124F5B"/>
                </a:solidFill>
                <a:latin typeface="Verdana"/>
                <a:cs typeface="Verdana"/>
              </a:rPr>
              <a:t>There</a:t>
            </a:r>
            <a:r>
              <a:rPr sz="1400" spc="95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spc="-25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400" spc="75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400" spc="8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spc="-5">
                <a:solidFill>
                  <a:srgbClr val="124F5B"/>
                </a:solidFill>
                <a:latin typeface="Verdana"/>
                <a:cs typeface="Verdana"/>
              </a:rPr>
              <a:t>total</a:t>
            </a:r>
            <a:r>
              <a:rPr sz="1400" spc="105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spc="-5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400" spc="105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75">
                <a:solidFill>
                  <a:srgbClr val="124F5B"/>
                </a:solidFill>
                <a:latin typeface="Verdana"/>
                <a:cs typeface="Verdana"/>
              </a:rPr>
              <a:t>20</a:t>
            </a:r>
            <a:r>
              <a:rPr sz="1400" b="1" spc="-25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spc="5">
                <a:solidFill>
                  <a:srgbClr val="124F5B"/>
                </a:solidFill>
                <a:latin typeface="Verdana"/>
                <a:cs typeface="Verdana"/>
              </a:rPr>
              <a:t>free</a:t>
            </a:r>
            <a:r>
              <a:rPr sz="1400" spc="125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spc="15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sz="1400" spc="24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spc="3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400" spc="16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spc="-40">
                <a:solidFill>
                  <a:srgbClr val="124F5B"/>
                </a:solidFill>
                <a:latin typeface="Verdana"/>
                <a:cs typeface="Verdana"/>
              </a:rPr>
              <a:t>over</a:t>
            </a:r>
            <a:endParaRPr sz="1400">
              <a:latin typeface="Verdana"/>
              <a:cs typeface="Verdana"/>
            </a:endParaRPr>
          </a:p>
          <a:p>
            <a:pPr marL="457200" algn="just">
              <a:lnSpc>
                <a:spcPct val="100000"/>
              </a:lnSpc>
              <a:spcBef>
                <a:spcPts val="254"/>
              </a:spcBef>
            </a:pPr>
            <a:r>
              <a:rPr sz="1400" b="1" spc="-55">
                <a:solidFill>
                  <a:srgbClr val="124F5B"/>
                </a:solidFill>
                <a:latin typeface="Verdana"/>
                <a:cs typeface="Verdana"/>
              </a:rPr>
              <a:t>on</a:t>
            </a:r>
            <a:r>
              <a:rPr sz="1400" b="1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400" b="1" spc="-105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60">
                <a:solidFill>
                  <a:srgbClr val="124F5B"/>
                </a:solidFill>
                <a:latin typeface="Verdana"/>
                <a:cs typeface="Verdana"/>
              </a:rPr>
              <a:t>b</a:t>
            </a:r>
            <a:r>
              <a:rPr sz="1400" b="1" spc="-65">
                <a:solidFill>
                  <a:srgbClr val="124F5B"/>
                </a:solidFill>
                <a:latin typeface="Verdana"/>
                <a:cs typeface="Verdana"/>
              </a:rPr>
              <a:t>illi</a:t>
            </a:r>
            <a:r>
              <a:rPr sz="1400" b="1" spc="-70">
                <a:solidFill>
                  <a:srgbClr val="124F5B"/>
                </a:solidFill>
                <a:latin typeface="Verdana"/>
                <a:cs typeface="Verdana"/>
              </a:rPr>
              <a:t>o</a:t>
            </a:r>
            <a:r>
              <a:rPr sz="1400" b="1">
                <a:solidFill>
                  <a:srgbClr val="124F5B"/>
                </a:solidFill>
                <a:latin typeface="Verdana"/>
                <a:cs typeface="Verdana"/>
              </a:rPr>
              <a:t>n</a:t>
            </a:r>
            <a:r>
              <a:rPr sz="1400" b="1" spc="-165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spc="-30">
                <a:solidFill>
                  <a:srgbClr val="124F5B"/>
                </a:solidFill>
                <a:latin typeface="Verdana"/>
                <a:cs typeface="Verdana"/>
              </a:rPr>
              <a:t>i</a:t>
            </a:r>
            <a:r>
              <a:rPr sz="1400" spc="-40">
                <a:solidFill>
                  <a:srgbClr val="124F5B"/>
                </a:solidFill>
                <a:latin typeface="Verdana"/>
                <a:cs typeface="Verdana"/>
              </a:rPr>
              <a:t>nst</a:t>
            </a:r>
            <a:r>
              <a:rPr sz="1400" spc="-45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400" spc="-40">
                <a:solidFill>
                  <a:srgbClr val="124F5B"/>
                </a:solidFill>
                <a:latin typeface="Verdana"/>
                <a:cs typeface="Verdana"/>
              </a:rPr>
              <a:t>ll</a:t>
            </a:r>
            <a:r>
              <a:rPr sz="1400" spc="-50">
                <a:solidFill>
                  <a:srgbClr val="124F5B"/>
                </a:solidFill>
                <a:latin typeface="Verdana"/>
                <a:cs typeface="Verdana"/>
              </a:rPr>
              <a:t>s</a:t>
            </a:r>
            <a:r>
              <a:rPr sz="140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457200" marR="5080" indent="-457200" algn="just">
              <a:lnSpc>
                <a:spcPct val="114999"/>
              </a:lnSpc>
            </a:pPr>
            <a:r>
              <a:rPr sz="1400">
                <a:solidFill>
                  <a:srgbClr val="124F5B"/>
                </a:solidFill>
                <a:latin typeface="Segoe UI Symbol"/>
                <a:cs typeface="Segoe UI Symbol"/>
              </a:rPr>
              <a:t>❏  </a:t>
            </a:r>
            <a:r>
              <a:rPr sz="1400" spc="5">
                <a:solidFill>
                  <a:srgbClr val="124F5B"/>
                </a:solidFill>
                <a:latin typeface="Segoe UI Symbol"/>
                <a:cs typeface="Segoe UI Symbol"/>
              </a:rPr>
              <a:t> </a:t>
            </a:r>
            <a:r>
              <a:rPr sz="1400" spc="-5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400" spc="20">
                <a:solidFill>
                  <a:srgbClr val="124F5B"/>
                </a:solidFill>
                <a:latin typeface="Verdana"/>
                <a:cs typeface="Verdana"/>
              </a:rPr>
              <a:t>top </a:t>
            </a:r>
            <a:r>
              <a:rPr sz="1400">
                <a:solidFill>
                  <a:srgbClr val="124F5B"/>
                </a:solidFill>
                <a:latin typeface="Verdana"/>
                <a:cs typeface="Verdana"/>
              </a:rPr>
              <a:t>categories </a:t>
            </a:r>
            <a:r>
              <a:rPr sz="1400" spc="15">
                <a:solidFill>
                  <a:srgbClr val="124F5B"/>
                </a:solidFill>
                <a:latin typeface="Verdana"/>
                <a:cs typeface="Verdana"/>
              </a:rPr>
              <a:t>in </a:t>
            </a:r>
            <a:r>
              <a:rPr sz="1400" spc="45">
                <a:solidFill>
                  <a:srgbClr val="124F5B"/>
                </a:solidFill>
                <a:latin typeface="Verdana"/>
                <a:cs typeface="Verdana"/>
              </a:rPr>
              <a:t>which </a:t>
            </a:r>
            <a:r>
              <a:rPr sz="1400" spc="5">
                <a:solidFill>
                  <a:srgbClr val="124F5B"/>
                </a:solidFill>
                <a:latin typeface="Verdana"/>
                <a:cs typeface="Verdana"/>
              </a:rPr>
              <a:t>these  </a:t>
            </a:r>
            <a:r>
              <a:rPr sz="1400" spc="15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sz="1400" spc="-25">
                <a:solidFill>
                  <a:srgbClr val="124F5B"/>
                </a:solidFill>
                <a:latin typeface="Verdana"/>
                <a:cs typeface="Verdana"/>
              </a:rPr>
              <a:t>fall </a:t>
            </a:r>
            <a:r>
              <a:rPr sz="1400" spc="-2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spc="-25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400" spc="-2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80">
                <a:solidFill>
                  <a:srgbClr val="124F5B"/>
                </a:solidFill>
                <a:latin typeface="Verdana"/>
                <a:cs typeface="Verdana"/>
              </a:rPr>
              <a:t>Communication</a:t>
            </a:r>
            <a:r>
              <a:rPr sz="1400" spc="-80">
                <a:solidFill>
                  <a:srgbClr val="124F5B"/>
                </a:solidFill>
                <a:latin typeface="Verdana"/>
                <a:cs typeface="Verdana"/>
              </a:rPr>
              <a:t>(6),</a:t>
            </a:r>
            <a:r>
              <a:rPr sz="1400" spc="-75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120">
                <a:solidFill>
                  <a:srgbClr val="124F5B"/>
                </a:solidFill>
                <a:latin typeface="Verdana"/>
                <a:cs typeface="Verdana"/>
              </a:rPr>
              <a:t>Social</a:t>
            </a:r>
            <a:r>
              <a:rPr sz="1400" spc="-120">
                <a:solidFill>
                  <a:srgbClr val="124F5B"/>
                </a:solidFill>
                <a:latin typeface="Verdana"/>
                <a:cs typeface="Verdana"/>
              </a:rPr>
              <a:t>(3),</a:t>
            </a:r>
            <a:r>
              <a:rPr sz="1400" spc="254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40">
                <a:solidFill>
                  <a:srgbClr val="124F5B"/>
                </a:solidFill>
                <a:latin typeface="Verdana"/>
                <a:cs typeface="Verdana"/>
              </a:rPr>
              <a:t>Video </a:t>
            </a:r>
            <a:r>
              <a:rPr sz="1400" b="1" spc="-35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130">
                <a:solidFill>
                  <a:srgbClr val="124F5B"/>
                </a:solidFill>
                <a:latin typeface="Verdana"/>
                <a:cs typeface="Verdana"/>
              </a:rPr>
              <a:t>P</a:t>
            </a:r>
            <a:r>
              <a:rPr sz="1400" b="1" spc="-135">
                <a:solidFill>
                  <a:srgbClr val="124F5B"/>
                </a:solidFill>
                <a:latin typeface="Verdana"/>
                <a:cs typeface="Verdana"/>
              </a:rPr>
              <a:t>lay</a:t>
            </a:r>
            <a:r>
              <a:rPr sz="1400" b="1" spc="-13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400" b="1" spc="-135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400" b="1" spc="-140">
                <a:solidFill>
                  <a:srgbClr val="124F5B"/>
                </a:solidFill>
                <a:latin typeface="Verdana"/>
                <a:cs typeface="Verdana"/>
              </a:rPr>
              <a:t>s</a:t>
            </a:r>
            <a:r>
              <a:rPr sz="1400" spc="-150">
                <a:solidFill>
                  <a:srgbClr val="124F5B"/>
                </a:solidFill>
                <a:latin typeface="Verdana"/>
                <a:cs typeface="Verdana"/>
              </a:rPr>
              <a:t>(</a:t>
            </a:r>
            <a:r>
              <a:rPr sz="1400" spc="-140">
                <a:solidFill>
                  <a:srgbClr val="124F5B"/>
                </a:solidFill>
                <a:latin typeface="Verdana"/>
                <a:cs typeface="Verdana"/>
              </a:rPr>
              <a:t>2</a:t>
            </a:r>
            <a:r>
              <a:rPr sz="1400" spc="-135">
                <a:solidFill>
                  <a:srgbClr val="124F5B"/>
                </a:solidFill>
                <a:latin typeface="Verdana"/>
                <a:cs typeface="Verdana"/>
              </a:rPr>
              <a:t>)</a:t>
            </a:r>
            <a:r>
              <a:rPr sz="140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400" spc="-31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105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400" b="1" spc="-110">
                <a:solidFill>
                  <a:srgbClr val="124F5B"/>
                </a:solidFill>
                <a:latin typeface="Verdana"/>
                <a:cs typeface="Verdana"/>
              </a:rPr>
              <a:t>rav</a:t>
            </a:r>
            <a:r>
              <a:rPr sz="1400" b="1" spc="-105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400" b="1">
                <a:solidFill>
                  <a:srgbClr val="124F5B"/>
                </a:solidFill>
                <a:latin typeface="Verdana"/>
                <a:cs typeface="Verdana"/>
              </a:rPr>
              <a:t>l</a:t>
            </a:r>
            <a:r>
              <a:rPr sz="1400" b="1" spc="114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55">
                <a:solidFill>
                  <a:srgbClr val="124F5B"/>
                </a:solidFill>
                <a:latin typeface="Verdana"/>
                <a:cs typeface="Verdana"/>
              </a:rPr>
              <a:t>an</a:t>
            </a:r>
            <a:r>
              <a:rPr sz="1400" b="1">
                <a:solidFill>
                  <a:srgbClr val="124F5B"/>
                </a:solidFill>
                <a:latin typeface="Verdana"/>
                <a:cs typeface="Verdana"/>
              </a:rPr>
              <a:t>d</a:t>
            </a:r>
            <a:r>
              <a:rPr sz="1400" b="1" spc="-19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400" b="1" spc="-130">
                <a:solidFill>
                  <a:srgbClr val="124F5B"/>
                </a:solidFill>
                <a:latin typeface="Verdana"/>
                <a:cs typeface="Verdana"/>
              </a:rPr>
              <a:t>L</a:t>
            </a:r>
            <a:r>
              <a:rPr sz="1400" b="1" spc="-140">
                <a:solidFill>
                  <a:srgbClr val="124F5B"/>
                </a:solidFill>
                <a:latin typeface="Verdana"/>
                <a:cs typeface="Verdana"/>
              </a:rPr>
              <a:t>o</a:t>
            </a:r>
            <a:r>
              <a:rPr sz="1400" b="1" spc="-13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400" b="1" spc="-135">
                <a:solidFill>
                  <a:srgbClr val="124F5B"/>
                </a:solidFill>
                <a:latin typeface="Verdana"/>
                <a:cs typeface="Verdana"/>
              </a:rPr>
              <a:t>al</a:t>
            </a:r>
            <a:r>
              <a:rPr sz="1400" spc="-135">
                <a:solidFill>
                  <a:srgbClr val="124F5B"/>
                </a:solidFill>
                <a:latin typeface="Verdana"/>
                <a:cs typeface="Verdana"/>
              </a:rPr>
              <a:t>(</a:t>
            </a:r>
            <a:r>
              <a:rPr sz="1400" spc="-140">
                <a:solidFill>
                  <a:srgbClr val="124F5B"/>
                </a:solidFill>
                <a:latin typeface="Verdana"/>
                <a:cs typeface="Verdana"/>
              </a:rPr>
              <a:t>2</a:t>
            </a:r>
            <a:r>
              <a:rPr sz="1400" spc="-135">
                <a:solidFill>
                  <a:srgbClr val="124F5B"/>
                </a:solidFill>
                <a:latin typeface="Verdana"/>
                <a:cs typeface="Verdana"/>
              </a:rPr>
              <a:t>)</a:t>
            </a:r>
            <a:r>
              <a:rPr sz="140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97808" y="1520952"/>
            <a:ext cx="4667885" cy="1501140"/>
          </a:xfrm>
          <a:custGeom>
            <a:avLst/>
            <a:gdLst/>
            <a:ahLst/>
            <a:cxnLst/>
            <a:rect l="l" t="t" r="r" b="b"/>
            <a:pathLst>
              <a:path w="4667884" h="1501139">
                <a:moveTo>
                  <a:pt x="9016" y="0"/>
                </a:moveTo>
                <a:lnTo>
                  <a:pt x="9016" y="1500886"/>
                </a:lnTo>
              </a:path>
              <a:path w="4667884" h="1501139">
                <a:moveTo>
                  <a:pt x="4658741" y="0"/>
                </a:moveTo>
                <a:lnTo>
                  <a:pt x="4658741" y="1500886"/>
                </a:lnTo>
              </a:path>
              <a:path w="4667884" h="1501139">
                <a:moveTo>
                  <a:pt x="0" y="5080"/>
                </a:moveTo>
                <a:lnTo>
                  <a:pt x="4667758" y="5080"/>
                </a:lnTo>
              </a:path>
              <a:path w="4667884" h="1501139">
                <a:moveTo>
                  <a:pt x="0" y="1495806"/>
                </a:moveTo>
                <a:lnTo>
                  <a:pt x="4667758" y="1495806"/>
                </a:lnTo>
              </a:path>
            </a:pathLst>
          </a:custGeom>
          <a:ln w="12192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7ECFC0-3377-B815-9A51-6AC3B5D76A72}"/>
              </a:ext>
            </a:extLst>
          </p:cNvPr>
          <p:cNvSpPr txBox="1"/>
          <p:nvPr/>
        </p:nvSpPr>
        <p:spPr>
          <a:xfrm>
            <a:off x="728075" y="105688"/>
            <a:ext cx="8102773" cy="7398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469B0E-64C5-3407-6EA2-D59282C6AEF8}"/>
              </a:ext>
            </a:extLst>
          </p:cNvPr>
          <p:cNvSpPr txBox="1"/>
          <p:nvPr/>
        </p:nvSpPr>
        <p:spPr>
          <a:xfrm>
            <a:off x="2689180" y="199633"/>
            <a:ext cx="433322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TOP FREE APP'S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35407" y="899472"/>
            <a:ext cx="3329304" cy="348107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55"/>
              </a:spcBef>
              <a:buClr>
                <a:srgbClr val="683318"/>
              </a:buClr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400" spc="5">
                <a:latin typeface="Microsoft Sans Serif"/>
                <a:cs typeface="Microsoft Sans Serif"/>
              </a:rPr>
              <a:t>Revenue</a:t>
            </a:r>
            <a:r>
              <a:rPr sz="1400" spc="40">
                <a:latin typeface="Microsoft Sans Serif"/>
                <a:cs typeface="Microsoft Sans Serif"/>
              </a:rPr>
              <a:t> </a:t>
            </a:r>
            <a:r>
              <a:rPr sz="1400" spc="15">
                <a:latin typeface="Microsoft Sans Serif"/>
                <a:cs typeface="Microsoft Sans Serif"/>
              </a:rPr>
              <a:t>generated</a:t>
            </a:r>
            <a:r>
              <a:rPr sz="1400" spc="75">
                <a:latin typeface="Microsoft Sans Serif"/>
                <a:cs typeface="Microsoft Sans Serif"/>
              </a:rPr>
              <a:t> </a:t>
            </a:r>
            <a:r>
              <a:rPr sz="1400" spc="-25">
                <a:latin typeface="Microsoft Sans Serif"/>
                <a:cs typeface="Microsoft Sans Serif"/>
              </a:rPr>
              <a:t>is</a:t>
            </a:r>
            <a:r>
              <a:rPr sz="1400" spc="29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given</a:t>
            </a:r>
            <a:r>
              <a:rPr sz="1400" spc="-35">
                <a:latin typeface="Microsoft Sans Serif"/>
                <a:cs typeface="Microsoft Sans Serif"/>
              </a:rPr>
              <a:t> </a:t>
            </a:r>
            <a:r>
              <a:rPr sz="1400" spc="-15">
                <a:latin typeface="Microsoft Sans Serif"/>
                <a:cs typeface="Microsoft Sans Serif"/>
              </a:rPr>
              <a:t>by</a:t>
            </a:r>
            <a:r>
              <a:rPr sz="1400" spc="-75">
                <a:latin typeface="Microsoft Sans Serif"/>
                <a:cs typeface="Microsoft Sans Serif"/>
              </a:rPr>
              <a:t> </a:t>
            </a:r>
            <a:r>
              <a:rPr sz="1400" spc="15">
                <a:latin typeface="Microsoft Sans Serif"/>
                <a:cs typeface="Microsoft Sans Serif"/>
              </a:rPr>
              <a:t>the</a:t>
            </a:r>
            <a:endParaRPr sz="14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254"/>
              </a:spcBef>
            </a:pPr>
            <a:r>
              <a:rPr sz="1400" spc="-40">
                <a:latin typeface="Microsoft Sans Serif"/>
                <a:cs typeface="Microsoft Sans Serif"/>
              </a:rPr>
              <a:t>formula:</a:t>
            </a:r>
            <a:endParaRPr sz="1400">
              <a:latin typeface="Microsoft Sans Serif"/>
              <a:cs typeface="Microsoft Sans Serif"/>
            </a:endParaRPr>
          </a:p>
          <a:p>
            <a:pPr marL="368935">
              <a:lnSpc>
                <a:spcPct val="100000"/>
              </a:lnSpc>
              <a:spcBef>
                <a:spcPts val="455"/>
              </a:spcBef>
            </a:pPr>
            <a:r>
              <a:rPr sz="1400" b="1" spc="-80">
                <a:latin typeface="Arial"/>
                <a:cs typeface="Arial"/>
              </a:rPr>
              <a:t>R</a:t>
            </a:r>
            <a:r>
              <a:rPr sz="1400" b="1" spc="-75">
                <a:latin typeface="Arial"/>
                <a:cs typeface="Arial"/>
              </a:rPr>
              <a:t>e</a:t>
            </a:r>
            <a:r>
              <a:rPr sz="1400" b="1" spc="-85">
                <a:latin typeface="Arial"/>
                <a:cs typeface="Arial"/>
              </a:rPr>
              <a:t>v</a:t>
            </a:r>
            <a:r>
              <a:rPr sz="1400" b="1" spc="-75">
                <a:latin typeface="Arial"/>
                <a:cs typeface="Arial"/>
              </a:rPr>
              <a:t>e</a:t>
            </a:r>
            <a:r>
              <a:rPr sz="1400" b="1" spc="-80">
                <a:latin typeface="Arial"/>
                <a:cs typeface="Arial"/>
              </a:rPr>
              <a:t>nu</a:t>
            </a:r>
            <a:r>
              <a:rPr sz="1400" b="1">
                <a:latin typeface="Arial"/>
                <a:cs typeface="Arial"/>
              </a:rPr>
              <a:t>e</a:t>
            </a:r>
            <a:r>
              <a:rPr sz="1400" b="1" spc="145">
                <a:latin typeface="Arial"/>
                <a:cs typeface="Arial"/>
              </a:rPr>
              <a:t> </a:t>
            </a:r>
            <a:r>
              <a:rPr sz="1400" b="1">
                <a:latin typeface="Arial"/>
                <a:cs typeface="Arial"/>
              </a:rPr>
              <a:t>=</a:t>
            </a:r>
            <a:r>
              <a:rPr sz="1400" b="1" spc="-165">
                <a:latin typeface="Arial"/>
                <a:cs typeface="Arial"/>
              </a:rPr>
              <a:t> </a:t>
            </a:r>
            <a:r>
              <a:rPr sz="1400" b="1" spc="-114">
                <a:latin typeface="Arial"/>
                <a:cs typeface="Arial"/>
              </a:rPr>
              <a:t>I</a:t>
            </a:r>
            <a:r>
              <a:rPr sz="1400" b="1" spc="-125">
                <a:latin typeface="Arial"/>
                <a:cs typeface="Arial"/>
              </a:rPr>
              <a:t>n</a:t>
            </a:r>
            <a:r>
              <a:rPr sz="1400" b="1" spc="-120">
                <a:latin typeface="Arial"/>
                <a:cs typeface="Arial"/>
              </a:rPr>
              <a:t>sta</a:t>
            </a:r>
            <a:r>
              <a:rPr sz="1400" b="1" spc="-114">
                <a:latin typeface="Arial"/>
                <a:cs typeface="Arial"/>
              </a:rPr>
              <a:t>l</a:t>
            </a:r>
            <a:r>
              <a:rPr sz="1400" b="1" spc="-130">
                <a:latin typeface="Arial"/>
                <a:cs typeface="Arial"/>
              </a:rPr>
              <a:t>l</a:t>
            </a:r>
            <a:r>
              <a:rPr sz="1400" b="1" spc="100">
                <a:latin typeface="Arial"/>
                <a:cs typeface="Arial"/>
              </a:rPr>
              <a:t>s</a:t>
            </a:r>
            <a:r>
              <a:rPr sz="1400" b="1">
                <a:latin typeface="Arial"/>
                <a:cs typeface="Arial"/>
              </a:rPr>
              <a:t>*</a:t>
            </a:r>
            <a:r>
              <a:rPr sz="1400" b="1" spc="-229">
                <a:latin typeface="Arial"/>
                <a:cs typeface="Arial"/>
              </a:rPr>
              <a:t> </a:t>
            </a:r>
            <a:r>
              <a:rPr sz="1400" b="1" spc="-65">
                <a:latin typeface="Arial"/>
                <a:cs typeface="Arial"/>
              </a:rPr>
              <a:t>P</a:t>
            </a:r>
            <a:r>
              <a:rPr sz="1400" b="1" spc="-55">
                <a:latin typeface="Arial"/>
                <a:cs typeface="Arial"/>
              </a:rPr>
              <a:t>ri</a:t>
            </a:r>
            <a:r>
              <a:rPr sz="1400" b="1" spc="-65">
                <a:latin typeface="Arial"/>
                <a:cs typeface="Arial"/>
              </a:rPr>
              <a:t>c</a:t>
            </a:r>
            <a:r>
              <a:rPr sz="1400" b="1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469900" indent="-457200" algn="just">
              <a:lnSpc>
                <a:spcPct val="100000"/>
              </a:lnSpc>
              <a:spcBef>
                <a:spcPts val="95"/>
              </a:spcBef>
              <a:buClr>
                <a:srgbClr val="683318"/>
              </a:buClr>
              <a:buFont typeface="Wingdings"/>
              <a:buChar char=""/>
              <a:tabLst>
                <a:tab pos="469900" algn="l"/>
              </a:tabLst>
            </a:pPr>
            <a:r>
              <a:rPr sz="1400" spc="20">
                <a:latin typeface="Microsoft Sans Serif"/>
                <a:cs typeface="Microsoft Sans Serif"/>
              </a:rPr>
              <a:t>Note </a:t>
            </a:r>
            <a:r>
              <a:rPr sz="1400" spc="165">
                <a:latin typeface="Microsoft Sans Serif"/>
                <a:cs typeface="Microsoft Sans Serif"/>
              </a:rPr>
              <a:t> </a:t>
            </a:r>
            <a:r>
              <a:rPr sz="1400" spc="10">
                <a:latin typeface="Microsoft Sans Serif"/>
                <a:cs typeface="Microsoft Sans Serif"/>
              </a:rPr>
              <a:t>that </a:t>
            </a:r>
            <a:r>
              <a:rPr sz="1400" spc="170">
                <a:latin typeface="Microsoft Sans Serif"/>
                <a:cs typeface="Microsoft Sans Serif"/>
              </a:rPr>
              <a:t> </a:t>
            </a:r>
            <a:r>
              <a:rPr sz="1400" spc="5">
                <a:latin typeface="Microsoft Sans Serif"/>
                <a:cs typeface="Microsoft Sans Serif"/>
              </a:rPr>
              <a:t>in </a:t>
            </a:r>
            <a:r>
              <a:rPr sz="1400" spc="18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this</a:t>
            </a:r>
            <a:r>
              <a:rPr sz="1400" spc="520">
                <a:latin typeface="Microsoft Sans Serif"/>
                <a:cs typeface="Microsoft Sans Serif"/>
              </a:rPr>
              <a:t> </a:t>
            </a:r>
            <a:r>
              <a:rPr sz="1400" spc="-50">
                <a:latin typeface="Microsoft Sans Serif"/>
                <a:cs typeface="Microsoft Sans Serif"/>
              </a:rPr>
              <a:t>case,</a:t>
            </a:r>
            <a:r>
              <a:rPr sz="1400" spc="490">
                <a:latin typeface="Microsoft Sans Serif"/>
                <a:cs typeface="Microsoft Sans Serif"/>
              </a:rPr>
              <a:t>  </a:t>
            </a:r>
            <a:r>
              <a:rPr sz="1400" spc="-10">
                <a:latin typeface="Microsoft Sans Serif"/>
                <a:cs typeface="Microsoft Sans Serif"/>
              </a:rPr>
              <a:t>revenue</a:t>
            </a:r>
            <a:endParaRPr sz="1400">
              <a:latin typeface="Microsoft Sans Serif"/>
              <a:cs typeface="Microsoft Sans Serif"/>
            </a:endParaRPr>
          </a:p>
          <a:p>
            <a:pPr marL="469900" algn="just">
              <a:lnSpc>
                <a:spcPct val="100000"/>
              </a:lnSpc>
              <a:spcBef>
                <a:spcPts val="254"/>
              </a:spcBef>
            </a:pPr>
            <a:r>
              <a:rPr sz="1400" spc="-35">
                <a:latin typeface="Microsoft Sans Serif"/>
                <a:cs typeface="Microsoft Sans Serif"/>
              </a:rPr>
              <a:t>refers</a:t>
            </a:r>
            <a:r>
              <a:rPr sz="1400" spc="320">
                <a:latin typeface="Microsoft Sans Serif"/>
                <a:cs typeface="Microsoft Sans Serif"/>
              </a:rPr>
              <a:t> </a:t>
            </a:r>
            <a:r>
              <a:rPr sz="1400" spc="5">
                <a:latin typeface="Microsoft Sans Serif"/>
                <a:cs typeface="Microsoft Sans Serif"/>
              </a:rPr>
              <a:t>to</a:t>
            </a:r>
            <a:r>
              <a:rPr sz="1400" spc="350">
                <a:latin typeface="Microsoft Sans Serif"/>
                <a:cs typeface="Microsoft Sans Serif"/>
              </a:rPr>
              <a:t> </a:t>
            </a:r>
            <a:r>
              <a:rPr sz="1400" spc="20">
                <a:latin typeface="Microsoft Sans Serif"/>
                <a:cs typeface="Microsoft Sans Serif"/>
              </a:rPr>
              <a:t>the  </a:t>
            </a:r>
            <a:r>
              <a:rPr sz="1400" spc="330">
                <a:latin typeface="Microsoft Sans Serif"/>
                <a:cs typeface="Microsoft Sans Serif"/>
              </a:rPr>
              <a:t> </a:t>
            </a:r>
            <a:r>
              <a:rPr sz="1400" spc="20">
                <a:latin typeface="Microsoft Sans Serif"/>
                <a:cs typeface="Microsoft Sans Serif"/>
              </a:rPr>
              <a:t>money</a:t>
            </a:r>
            <a:r>
              <a:rPr sz="1400" spc="385">
                <a:latin typeface="Microsoft Sans Serif"/>
                <a:cs typeface="Microsoft Sans Serif"/>
              </a:rPr>
              <a:t> </a:t>
            </a:r>
            <a:r>
              <a:rPr sz="1400" spc="5">
                <a:latin typeface="Microsoft Sans Serif"/>
                <a:cs typeface="Microsoft Sans Serif"/>
              </a:rPr>
              <a:t>earned</a:t>
            </a:r>
            <a:r>
              <a:rPr sz="1400" spc="36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only</a:t>
            </a:r>
            <a:endParaRPr sz="1400">
              <a:latin typeface="Microsoft Sans Serif"/>
              <a:cs typeface="Microsoft Sans Serif"/>
            </a:endParaRPr>
          </a:p>
          <a:p>
            <a:pPr marL="469900" algn="just">
              <a:lnSpc>
                <a:spcPct val="100000"/>
              </a:lnSpc>
              <a:spcBef>
                <a:spcPts val="254"/>
              </a:spcBef>
            </a:pPr>
            <a:r>
              <a:rPr sz="1400" spc="40">
                <a:latin typeface="Microsoft Sans Serif"/>
                <a:cs typeface="Microsoft Sans Serif"/>
              </a:rPr>
              <a:t>from </a:t>
            </a:r>
            <a:r>
              <a:rPr sz="1400" spc="120">
                <a:latin typeface="Microsoft Sans Serif"/>
                <a:cs typeface="Microsoft Sans Serif"/>
              </a:rPr>
              <a:t> </a:t>
            </a:r>
            <a:r>
              <a:rPr sz="1400" spc="25">
                <a:latin typeface="Microsoft Sans Serif"/>
                <a:cs typeface="Microsoft Sans Serif"/>
              </a:rPr>
              <a:t>paid</a:t>
            </a:r>
            <a:r>
              <a:rPr sz="1400" spc="45">
                <a:latin typeface="Microsoft Sans Serif"/>
                <a:cs typeface="Microsoft Sans Serif"/>
              </a:rPr>
              <a:t> </a:t>
            </a:r>
            <a:r>
              <a:rPr sz="1400" spc="-15">
                <a:latin typeface="Microsoft Sans Serif"/>
                <a:cs typeface="Microsoft Sans Serif"/>
              </a:rPr>
              <a:t>appinstalls.</a:t>
            </a:r>
            <a:endParaRPr sz="1400">
              <a:latin typeface="Microsoft Sans Serif"/>
              <a:cs typeface="Microsoft Sans Serif"/>
            </a:endParaRPr>
          </a:p>
          <a:p>
            <a:pPr marL="469900" marR="29845" indent="-457200" algn="just">
              <a:lnSpc>
                <a:spcPct val="114999"/>
              </a:lnSpc>
              <a:buClr>
                <a:srgbClr val="683318"/>
              </a:buClr>
              <a:buFont typeface="Wingdings"/>
              <a:buChar char=""/>
              <a:tabLst>
                <a:tab pos="469900" algn="l"/>
              </a:tabLst>
            </a:pPr>
            <a:r>
              <a:rPr sz="1400" spc="-5">
                <a:latin typeface="Microsoft Sans Serif"/>
                <a:cs typeface="Microsoft Sans Serif"/>
              </a:rPr>
              <a:t>The </a:t>
            </a:r>
            <a:r>
              <a:rPr sz="1400" spc="25">
                <a:latin typeface="Microsoft Sans Serif"/>
                <a:cs typeface="Microsoft Sans Serif"/>
              </a:rPr>
              <a:t>top </a:t>
            </a:r>
            <a:r>
              <a:rPr sz="1400">
                <a:latin typeface="Microsoft Sans Serif"/>
                <a:cs typeface="Microsoft Sans Serif"/>
              </a:rPr>
              <a:t>categories </a:t>
            </a:r>
            <a:r>
              <a:rPr sz="1400" spc="5">
                <a:latin typeface="Microsoft Sans Serif"/>
                <a:cs typeface="Microsoft Sans Serif"/>
              </a:rPr>
              <a:t>in</a:t>
            </a:r>
            <a:r>
              <a:rPr sz="1400" spc="10">
                <a:latin typeface="Microsoft Sans Serif"/>
                <a:cs typeface="Microsoft Sans Serif"/>
              </a:rPr>
              <a:t> </a:t>
            </a:r>
            <a:r>
              <a:rPr sz="1400" spc="40">
                <a:latin typeface="Microsoft Sans Serif"/>
                <a:cs typeface="Microsoft Sans Serif"/>
              </a:rPr>
              <a:t>which </a:t>
            </a:r>
            <a:r>
              <a:rPr sz="1400" spc="5">
                <a:latin typeface="Microsoft Sans Serif"/>
                <a:cs typeface="Microsoft Sans Serif"/>
              </a:rPr>
              <a:t>these </a:t>
            </a:r>
            <a:r>
              <a:rPr sz="1400" spc="10">
                <a:latin typeface="Microsoft Sans Serif"/>
                <a:cs typeface="Microsoft Sans Serif"/>
              </a:rPr>
              <a:t> </a:t>
            </a:r>
            <a:r>
              <a:rPr sz="1400" spc="15">
                <a:latin typeface="Microsoft Sans Serif"/>
                <a:cs typeface="Microsoft Sans Serif"/>
              </a:rPr>
              <a:t>apps</a:t>
            </a:r>
            <a:r>
              <a:rPr sz="1400" spc="20">
                <a:latin typeface="Microsoft Sans Serif"/>
                <a:cs typeface="Microsoft Sans Serif"/>
              </a:rPr>
              <a:t> </a:t>
            </a:r>
            <a:r>
              <a:rPr sz="1400" spc="-30">
                <a:latin typeface="Microsoft Sans Serif"/>
                <a:cs typeface="Microsoft Sans Serif"/>
              </a:rPr>
              <a:t>fall</a:t>
            </a:r>
            <a:r>
              <a:rPr sz="1400" spc="-25">
                <a:latin typeface="Microsoft Sans Serif"/>
                <a:cs typeface="Microsoft Sans Serif"/>
              </a:rPr>
              <a:t> are</a:t>
            </a:r>
            <a:r>
              <a:rPr sz="1400" spc="325">
                <a:latin typeface="Microsoft Sans Serif"/>
                <a:cs typeface="Microsoft Sans Serif"/>
              </a:rPr>
              <a:t> </a:t>
            </a:r>
            <a:r>
              <a:rPr sz="1400" b="1" spc="-120">
                <a:latin typeface="Arial"/>
                <a:cs typeface="Arial"/>
              </a:rPr>
              <a:t>Lifestyle</a:t>
            </a:r>
            <a:r>
              <a:rPr sz="1400" spc="-120">
                <a:latin typeface="Microsoft Sans Serif"/>
                <a:cs typeface="Microsoft Sans Serif"/>
              </a:rPr>
              <a:t>(5),</a:t>
            </a:r>
            <a:r>
              <a:rPr sz="1400" spc="130">
                <a:latin typeface="Microsoft Sans Serif"/>
                <a:cs typeface="Microsoft Sans Serif"/>
              </a:rPr>
              <a:t> </a:t>
            </a:r>
            <a:r>
              <a:rPr sz="1400" b="1" spc="-140">
                <a:latin typeface="Arial"/>
                <a:cs typeface="Arial"/>
              </a:rPr>
              <a:t>Family</a:t>
            </a:r>
            <a:r>
              <a:rPr sz="1400" spc="-140">
                <a:latin typeface="Microsoft Sans Serif"/>
                <a:cs typeface="Microsoft Sans Serif"/>
              </a:rPr>
              <a:t>(5), </a:t>
            </a:r>
            <a:r>
              <a:rPr sz="1400" spc="-135">
                <a:latin typeface="Microsoft Sans Serif"/>
                <a:cs typeface="Microsoft Sans Serif"/>
              </a:rPr>
              <a:t> </a:t>
            </a:r>
            <a:r>
              <a:rPr sz="1400" b="1" spc="-50">
                <a:latin typeface="Arial"/>
                <a:cs typeface="Arial"/>
              </a:rPr>
              <a:t>a</a:t>
            </a:r>
            <a:r>
              <a:rPr sz="1400" b="1" spc="-55">
                <a:latin typeface="Arial"/>
                <a:cs typeface="Arial"/>
              </a:rPr>
              <a:t>n</a:t>
            </a:r>
            <a:r>
              <a:rPr sz="1400" b="1">
                <a:latin typeface="Arial"/>
                <a:cs typeface="Arial"/>
              </a:rPr>
              <a:t>d</a:t>
            </a:r>
            <a:r>
              <a:rPr sz="1400" b="1" spc="-180">
                <a:latin typeface="Arial"/>
                <a:cs typeface="Arial"/>
              </a:rPr>
              <a:t> </a:t>
            </a:r>
            <a:r>
              <a:rPr sz="1400" b="1" spc="-120">
                <a:latin typeface="Arial"/>
                <a:cs typeface="Arial"/>
              </a:rPr>
              <a:t>Gam</a:t>
            </a:r>
            <a:r>
              <a:rPr sz="1400" b="1" spc="-125">
                <a:latin typeface="Arial"/>
                <a:cs typeface="Arial"/>
              </a:rPr>
              <a:t>e</a:t>
            </a:r>
            <a:r>
              <a:rPr sz="1400" spc="-120">
                <a:latin typeface="Microsoft Sans Serif"/>
                <a:cs typeface="Microsoft Sans Serif"/>
              </a:rPr>
              <a:t>(</a:t>
            </a:r>
            <a:r>
              <a:rPr sz="1400" spc="-125">
                <a:latin typeface="Microsoft Sans Serif"/>
                <a:cs typeface="Microsoft Sans Serif"/>
              </a:rPr>
              <a:t>4</a:t>
            </a:r>
            <a:r>
              <a:rPr sz="1400" spc="-120">
                <a:latin typeface="Microsoft Sans Serif"/>
                <a:cs typeface="Microsoft Sans Serif"/>
              </a:rPr>
              <a:t>)</a:t>
            </a:r>
            <a:r>
              <a:rPr sz="1400">
                <a:latin typeface="Microsoft Sans Serif"/>
                <a:cs typeface="Microsoft Sans Serif"/>
              </a:rPr>
              <a:t>.</a:t>
            </a:r>
          </a:p>
          <a:p>
            <a:pPr marL="469900" marR="5080" indent="-457200" algn="just">
              <a:lnSpc>
                <a:spcPct val="114999"/>
              </a:lnSpc>
              <a:spcBef>
                <a:spcPts val="95"/>
              </a:spcBef>
              <a:buClr>
                <a:srgbClr val="683318"/>
              </a:buClr>
              <a:buFont typeface="Wingdings"/>
              <a:buChar char=""/>
              <a:tabLst>
                <a:tab pos="469900" algn="l"/>
              </a:tabLst>
            </a:pPr>
            <a:r>
              <a:rPr sz="1400" b="1" spc="-75">
                <a:latin typeface="Arial"/>
                <a:cs typeface="Arial"/>
              </a:rPr>
              <a:t>Minecraft</a:t>
            </a:r>
            <a:r>
              <a:rPr sz="1400" spc="-75">
                <a:latin typeface="Microsoft Sans Serif"/>
                <a:cs typeface="Microsoft Sans Serif"/>
              </a:rPr>
              <a:t>,</a:t>
            </a:r>
            <a:r>
              <a:rPr sz="1400" spc="-70">
                <a:latin typeface="Microsoft Sans Serif"/>
                <a:cs typeface="Microsoft Sans Serif"/>
              </a:rPr>
              <a:t> </a:t>
            </a:r>
            <a:r>
              <a:rPr sz="1400" b="1">
                <a:latin typeface="Arial"/>
                <a:cs typeface="Arial"/>
              </a:rPr>
              <a:t>I </a:t>
            </a:r>
            <a:r>
              <a:rPr sz="1400" b="1" spc="-30">
                <a:latin typeface="Arial"/>
                <a:cs typeface="Arial"/>
              </a:rPr>
              <a:t>am </a:t>
            </a:r>
            <a:r>
              <a:rPr sz="1400" b="1" spc="-90">
                <a:latin typeface="Arial"/>
                <a:cs typeface="Arial"/>
              </a:rPr>
              <a:t>rich</a:t>
            </a:r>
            <a:r>
              <a:rPr sz="1400" spc="-90">
                <a:latin typeface="Microsoft Sans Serif"/>
                <a:cs typeface="Microsoft Sans Serif"/>
              </a:rPr>
              <a:t>,</a:t>
            </a:r>
            <a:r>
              <a:rPr sz="1400" spc="-85">
                <a:latin typeface="Microsoft Sans Serif"/>
                <a:cs typeface="Microsoft Sans Serif"/>
              </a:rPr>
              <a:t> </a:t>
            </a:r>
            <a:r>
              <a:rPr sz="1400" spc="30">
                <a:latin typeface="Microsoft Sans Serif"/>
                <a:cs typeface="Microsoft Sans Serif"/>
              </a:rPr>
              <a:t>and </a:t>
            </a:r>
            <a:r>
              <a:rPr sz="1400" b="1">
                <a:latin typeface="Arial"/>
                <a:cs typeface="Arial"/>
              </a:rPr>
              <a:t>I </a:t>
            </a:r>
            <a:r>
              <a:rPr sz="1400" b="1" spc="-30">
                <a:latin typeface="Arial"/>
                <a:cs typeface="Arial"/>
              </a:rPr>
              <a:t>am</a:t>
            </a:r>
            <a:r>
              <a:rPr sz="1400" b="1" spc="-25">
                <a:latin typeface="Arial"/>
                <a:cs typeface="Arial"/>
              </a:rPr>
              <a:t> </a:t>
            </a:r>
            <a:r>
              <a:rPr sz="1400" b="1" spc="-50">
                <a:latin typeface="Arial"/>
                <a:cs typeface="Arial"/>
              </a:rPr>
              <a:t>rich </a:t>
            </a:r>
            <a:r>
              <a:rPr sz="1400" b="1" spc="-45">
                <a:latin typeface="Arial"/>
                <a:cs typeface="Arial"/>
              </a:rPr>
              <a:t> </a:t>
            </a:r>
            <a:r>
              <a:rPr sz="1400" b="1" spc="-50">
                <a:latin typeface="Arial"/>
                <a:cs typeface="Arial"/>
              </a:rPr>
              <a:t>premium</a:t>
            </a:r>
            <a:r>
              <a:rPr sz="1400" b="1" spc="-45">
                <a:latin typeface="Arial"/>
                <a:cs typeface="Arial"/>
              </a:rPr>
              <a:t> </a:t>
            </a:r>
            <a:r>
              <a:rPr sz="1400" spc="-25">
                <a:latin typeface="Microsoft Sans Serif"/>
                <a:cs typeface="Microsoft Sans Serif"/>
              </a:rPr>
              <a:t>are</a:t>
            </a:r>
            <a:r>
              <a:rPr sz="1400" spc="-20">
                <a:latin typeface="Microsoft Sans Serif"/>
                <a:cs typeface="Microsoft Sans Serif"/>
              </a:rPr>
              <a:t> </a:t>
            </a:r>
            <a:r>
              <a:rPr sz="1400" spc="20">
                <a:latin typeface="Microsoft Sans Serif"/>
                <a:cs typeface="Microsoft Sans Serif"/>
              </a:rPr>
              <a:t>the</a:t>
            </a:r>
            <a:r>
              <a:rPr sz="1400" spc="25">
                <a:latin typeface="Microsoft Sans Serif"/>
                <a:cs typeface="Microsoft Sans Serif"/>
              </a:rPr>
              <a:t> top</a:t>
            </a:r>
            <a:r>
              <a:rPr sz="1400" spc="30">
                <a:latin typeface="Microsoft Sans Serif"/>
                <a:cs typeface="Microsoft Sans Serif"/>
              </a:rPr>
              <a:t> </a:t>
            </a:r>
            <a:r>
              <a:rPr sz="1400" spc="15">
                <a:latin typeface="Microsoft Sans Serif"/>
                <a:cs typeface="Microsoft Sans Serif"/>
              </a:rPr>
              <a:t>paid</a:t>
            </a:r>
            <a:r>
              <a:rPr sz="1400" spc="20">
                <a:latin typeface="Microsoft Sans Serif"/>
                <a:cs typeface="Microsoft Sans Serif"/>
              </a:rPr>
              <a:t> apps </a:t>
            </a:r>
            <a:r>
              <a:rPr sz="1400" spc="25">
                <a:latin typeface="Microsoft Sans Serif"/>
                <a:cs typeface="Microsoft Sans Serif"/>
              </a:rPr>
              <a:t> </a:t>
            </a:r>
            <a:r>
              <a:rPr sz="1400" spc="15">
                <a:latin typeface="Microsoft Sans Serif"/>
                <a:cs typeface="Microsoft Sans Serif"/>
              </a:rPr>
              <a:t>based</a:t>
            </a:r>
            <a:r>
              <a:rPr sz="1400" spc="35">
                <a:latin typeface="Microsoft Sans Serif"/>
                <a:cs typeface="Microsoft Sans Serif"/>
              </a:rPr>
              <a:t> </a:t>
            </a:r>
            <a:r>
              <a:rPr sz="1400" spc="25">
                <a:latin typeface="Microsoft Sans Serif"/>
                <a:cs typeface="Microsoft Sans Serif"/>
              </a:rPr>
              <a:t>on</a:t>
            </a:r>
            <a:r>
              <a:rPr sz="1400" spc="114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revenue</a:t>
            </a:r>
            <a:r>
              <a:rPr sz="1400" spc="345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generated.</a:t>
            </a:r>
            <a:endParaRPr sz="1400">
              <a:latin typeface="Microsoft Sans Serif"/>
              <a:cs typeface="Microsoft Sans Serif"/>
            </a:endParaRPr>
          </a:p>
          <a:p>
            <a:pPr marL="469900" indent="-457200" algn="just">
              <a:lnSpc>
                <a:spcPct val="100000"/>
              </a:lnSpc>
              <a:spcBef>
                <a:spcPts val="254"/>
              </a:spcBef>
              <a:buClr>
                <a:srgbClr val="683318"/>
              </a:buClr>
              <a:buFont typeface="Wingdings"/>
              <a:buChar char=""/>
              <a:tabLst>
                <a:tab pos="469900" algn="l"/>
              </a:tabLst>
            </a:pPr>
            <a:r>
              <a:rPr sz="1400" b="1" spc="-55">
                <a:latin typeface="Arial"/>
                <a:cs typeface="Arial"/>
              </a:rPr>
              <a:t>Minecraft</a:t>
            </a:r>
            <a:r>
              <a:rPr sz="1400" b="1" spc="90">
                <a:latin typeface="Arial"/>
                <a:cs typeface="Arial"/>
              </a:rPr>
              <a:t> </a:t>
            </a:r>
            <a:r>
              <a:rPr sz="1400" spc="-25">
                <a:latin typeface="Microsoft Sans Serif"/>
                <a:cs typeface="Microsoft Sans Serif"/>
              </a:rPr>
              <a:t>is</a:t>
            </a:r>
            <a:r>
              <a:rPr sz="1400" spc="120">
                <a:latin typeface="Microsoft Sans Serif"/>
                <a:cs typeface="Microsoft Sans Serif"/>
              </a:rPr>
              <a:t> </a:t>
            </a:r>
            <a:r>
              <a:rPr sz="1400" spc="20">
                <a:latin typeface="Microsoft Sans Serif"/>
                <a:cs typeface="Microsoft Sans Serif"/>
              </a:rPr>
              <a:t>the</a:t>
            </a:r>
            <a:r>
              <a:rPr sz="1400" spc="210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only</a:t>
            </a:r>
            <a:r>
              <a:rPr sz="1400" spc="155">
                <a:latin typeface="Microsoft Sans Serif"/>
                <a:cs typeface="Microsoft Sans Serif"/>
              </a:rPr>
              <a:t> </a:t>
            </a:r>
            <a:r>
              <a:rPr sz="1400" spc="35">
                <a:latin typeface="Microsoft Sans Serif"/>
                <a:cs typeface="Microsoft Sans Serif"/>
              </a:rPr>
              <a:t>app</a:t>
            </a:r>
            <a:r>
              <a:rPr sz="1400" spc="235">
                <a:latin typeface="Microsoft Sans Serif"/>
                <a:cs typeface="Microsoft Sans Serif"/>
              </a:rPr>
              <a:t> </a:t>
            </a:r>
            <a:r>
              <a:rPr sz="1400" spc="10">
                <a:latin typeface="Microsoft Sans Serif"/>
                <a:cs typeface="Microsoft Sans Serif"/>
              </a:rPr>
              <a:t>that </a:t>
            </a:r>
            <a:r>
              <a:rPr sz="1400" spc="35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has</a:t>
            </a:r>
            <a:endParaRPr sz="1400">
              <a:latin typeface="Microsoft Sans Serif"/>
              <a:cs typeface="Microsoft Sans Serif"/>
            </a:endParaRPr>
          </a:p>
          <a:p>
            <a:pPr marL="469900" algn="just">
              <a:lnSpc>
                <a:spcPct val="100000"/>
              </a:lnSpc>
              <a:spcBef>
                <a:spcPts val="250"/>
              </a:spcBef>
            </a:pPr>
            <a:r>
              <a:rPr sz="1400" spc="-40">
                <a:latin typeface="Microsoft Sans Serif"/>
                <a:cs typeface="Microsoft Sans Serif"/>
              </a:rPr>
              <a:t>o</a:t>
            </a:r>
            <a:r>
              <a:rPr sz="1400" spc="-55">
                <a:latin typeface="Microsoft Sans Serif"/>
                <a:cs typeface="Microsoft Sans Serif"/>
              </a:rPr>
              <a:t>v</a:t>
            </a:r>
            <a:r>
              <a:rPr sz="1400" spc="-40">
                <a:latin typeface="Microsoft Sans Serif"/>
                <a:cs typeface="Microsoft Sans Serif"/>
              </a:rPr>
              <a:t>e</a:t>
            </a:r>
            <a:r>
              <a:rPr sz="1400">
                <a:latin typeface="Microsoft Sans Serif"/>
                <a:cs typeface="Microsoft Sans Serif"/>
              </a:rPr>
              <a:t>r</a:t>
            </a:r>
            <a:r>
              <a:rPr sz="1400" spc="-75">
                <a:latin typeface="Microsoft Sans Serif"/>
                <a:cs typeface="Microsoft Sans Serif"/>
              </a:rPr>
              <a:t> </a:t>
            </a:r>
            <a:r>
              <a:rPr sz="1400" b="1" spc="-220">
                <a:latin typeface="Arial"/>
                <a:cs typeface="Arial"/>
              </a:rPr>
              <a:t>1</a:t>
            </a:r>
            <a:r>
              <a:rPr sz="1400" b="1">
                <a:latin typeface="Arial"/>
                <a:cs typeface="Arial"/>
              </a:rPr>
              <a:t>0</a:t>
            </a:r>
            <a:r>
              <a:rPr sz="1400" b="1" spc="-260">
                <a:latin typeface="Arial"/>
                <a:cs typeface="Arial"/>
              </a:rPr>
              <a:t> </a:t>
            </a:r>
            <a:r>
              <a:rPr sz="1400" b="1" spc="5">
                <a:latin typeface="Arial"/>
                <a:cs typeface="Arial"/>
              </a:rPr>
              <a:t>M</a:t>
            </a:r>
            <a:r>
              <a:rPr sz="1400" b="1" spc="-229">
                <a:latin typeface="Arial"/>
                <a:cs typeface="Arial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ins</a:t>
            </a:r>
            <a:r>
              <a:rPr sz="1400" spc="-5">
                <a:latin typeface="Microsoft Sans Serif"/>
                <a:cs typeface="Microsoft Sans Serif"/>
              </a:rPr>
              <a:t>tall</a:t>
            </a:r>
            <a:r>
              <a:rPr sz="1400" spc="-15">
                <a:latin typeface="Microsoft Sans Serif"/>
                <a:cs typeface="Microsoft Sans Serif"/>
              </a:rPr>
              <a:t>s</a:t>
            </a:r>
            <a:r>
              <a:rPr sz="1400">
                <a:latin typeface="Microsoft Sans Serif"/>
                <a:cs typeface="Microsoft Sans Serif"/>
              </a:rPr>
              <a:t>.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144779" y="891539"/>
            <a:ext cx="8994775" cy="4251960"/>
            <a:chOff x="144779" y="891539"/>
            <a:chExt cx="8994775" cy="4251960"/>
          </a:xfrm>
        </p:grpSpPr>
        <p:sp>
          <p:nvSpPr>
            <p:cNvPr id="14" name="object 14"/>
            <p:cNvSpPr/>
            <p:nvPr/>
          </p:nvSpPr>
          <p:spPr>
            <a:xfrm>
              <a:off x="151561" y="891539"/>
              <a:ext cx="3479800" cy="4251960"/>
            </a:xfrm>
            <a:custGeom>
              <a:avLst/>
              <a:gdLst/>
              <a:ahLst/>
              <a:cxnLst/>
              <a:rect l="l" t="t" r="r" b="b"/>
              <a:pathLst>
                <a:path w="3479800" h="4251960">
                  <a:moveTo>
                    <a:pt x="3479241" y="0"/>
                  </a:moveTo>
                  <a:lnTo>
                    <a:pt x="3479241" y="4251383"/>
                  </a:lnTo>
                </a:path>
                <a:path w="3479800" h="4251960">
                  <a:moveTo>
                    <a:pt x="0" y="0"/>
                  </a:moveTo>
                  <a:lnTo>
                    <a:pt x="0" y="4251383"/>
                  </a:lnTo>
                </a:path>
              </a:pathLst>
            </a:custGeom>
            <a:ln w="12192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4779" y="906017"/>
              <a:ext cx="3493135" cy="4222750"/>
            </a:xfrm>
            <a:custGeom>
              <a:avLst/>
              <a:gdLst/>
              <a:ahLst/>
              <a:cxnLst/>
              <a:rect l="l" t="t" r="r" b="b"/>
              <a:pathLst>
                <a:path w="3493135" h="4222750">
                  <a:moveTo>
                    <a:pt x="0" y="0"/>
                  </a:moveTo>
                  <a:lnTo>
                    <a:pt x="3492881" y="0"/>
                  </a:lnTo>
                </a:path>
                <a:path w="3493135" h="4222750">
                  <a:moveTo>
                    <a:pt x="0" y="4222432"/>
                  </a:moveTo>
                  <a:lnTo>
                    <a:pt x="3492881" y="4222432"/>
                  </a:lnTo>
                </a:path>
              </a:pathLst>
            </a:custGeom>
            <a:ln w="12192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9791" y="1040831"/>
              <a:ext cx="5469509" cy="4097909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65700AE-37A9-24C4-6BCF-333236A31454}"/>
              </a:ext>
            </a:extLst>
          </p:cNvPr>
          <p:cNvSpPr txBox="1"/>
          <p:nvPr/>
        </p:nvSpPr>
        <p:spPr>
          <a:xfrm>
            <a:off x="1495294" y="93945"/>
            <a:ext cx="73825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TOP PAID APP'S BASED ON REVENUE GENARATED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60831" y="1334261"/>
            <a:ext cx="3758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2365375" algn="l"/>
              </a:tabLst>
            </a:pPr>
            <a:r>
              <a:rPr sz="1200">
                <a:latin typeface="Microsoft Sans Serif"/>
                <a:cs typeface="Microsoft Sans Serif"/>
              </a:rPr>
              <a:t>The</a:t>
            </a:r>
            <a:r>
              <a:rPr sz="1200" spc="425">
                <a:latin typeface="Microsoft Sans Serif"/>
                <a:cs typeface="Microsoft Sans Serif"/>
              </a:rPr>
              <a:t> </a:t>
            </a:r>
            <a:r>
              <a:rPr sz="1200" spc="-5">
                <a:latin typeface="Microsoft Sans Serif"/>
                <a:cs typeface="Microsoft Sans Serif"/>
              </a:rPr>
              <a:t>total</a:t>
            </a:r>
            <a:r>
              <a:rPr sz="1200" spc="415">
                <a:latin typeface="Microsoft Sans Serif"/>
                <a:cs typeface="Microsoft Sans Serif"/>
              </a:rPr>
              <a:t> </a:t>
            </a:r>
            <a:r>
              <a:rPr sz="1200" spc="45">
                <a:latin typeface="Microsoft Sans Serif"/>
                <a:cs typeface="Microsoft Sans Serif"/>
              </a:rPr>
              <a:t>number </a:t>
            </a:r>
            <a:r>
              <a:rPr sz="1200" spc="114">
                <a:latin typeface="Microsoft Sans Serif"/>
                <a:cs typeface="Microsoft Sans Serif"/>
              </a:rPr>
              <a:t> </a:t>
            </a:r>
            <a:r>
              <a:rPr sz="1200">
                <a:latin typeface="Microsoft Sans Serif"/>
                <a:cs typeface="Microsoft Sans Serif"/>
              </a:rPr>
              <a:t>of</a:t>
            </a:r>
            <a:r>
              <a:rPr sz="1200" spc="425">
                <a:latin typeface="Microsoft Sans Serif"/>
                <a:cs typeface="Microsoft Sans Serif"/>
              </a:rPr>
              <a:t> </a:t>
            </a:r>
            <a:r>
              <a:rPr sz="1200" spc="15">
                <a:latin typeface="Microsoft Sans Serif"/>
                <a:cs typeface="Microsoft Sans Serif"/>
              </a:rPr>
              <a:t>apps </a:t>
            </a:r>
            <a:r>
              <a:rPr sz="1200" spc="120">
                <a:latin typeface="Microsoft Sans Serif"/>
                <a:cs typeface="Microsoft Sans Serif"/>
              </a:rPr>
              <a:t> </a:t>
            </a:r>
            <a:r>
              <a:rPr sz="1200" spc="5">
                <a:latin typeface="Microsoft Sans Serif"/>
                <a:cs typeface="Microsoft Sans Serif"/>
              </a:rPr>
              <a:t>in	</a:t>
            </a:r>
            <a:r>
              <a:rPr sz="1200" spc="15">
                <a:latin typeface="Microsoft Sans Serif"/>
                <a:cs typeface="Microsoft Sans Serif"/>
              </a:rPr>
              <a:t>each</a:t>
            </a:r>
            <a:r>
              <a:rPr sz="1200" spc="80">
                <a:latin typeface="Microsoft Sans Serif"/>
                <a:cs typeface="Microsoft Sans Serif"/>
              </a:rPr>
              <a:t> </a:t>
            </a:r>
            <a:r>
              <a:rPr sz="1200" spc="-30">
                <a:latin typeface="Microsoft Sans Serif"/>
                <a:cs typeface="Microsoft Sans Serif"/>
              </a:rPr>
              <a:t>size</a:t>
            </a:r>
            <a:r>
              <a:rPr sz="1200" spc="85">
                <a:latin typeface="Microsoft Sans Serif"/>
                <a:cs typeface="Microsoft Sans Serif"/>
              </a:rPr>
              <a:t> </a:t>
            </a:r>
            <a:r>
              <a:rPr sz="1200" spc="5">
                <a:latin typeface="Microsoft Sans Serif"/>
                <a:cs typeface="Microsoft Sans Serif"/>
              </a:rPr>
              <a:t>category </a:t>
            </a:r>
            <a:r>
              <a:rPr sz="1200" spc="-305">
                <a:latin typeface="Microsoft Sans Serif"/>
                <a:cs typeface="Microsoft Sans Serif"/>
              </a:rPr>
              <a:t> </a:t>
            </a:r>
            <a:r>
              <a:rPr sz="1200" spc="5">
                <a:latin typeface="Microsoft Sans Serif"/>
                <a:cs typeface="Microsoft Sans Serif"/>
              </a:rPr>
              <a:t>indicates</a:t>
            </a:r>
            <a:r>
              <a:rPr sz="1200" spc="35">
                <a:latin typeface="Microsoft Sans Serif"/>
                <a:cs typeface="Microsoft Sans Serif"/>
              </a:rPr>
              <a:t> </a:t>
            </a:r>
            <a:r>
              <a:rPr sz="1200" spc="20">
                <a:latin typeface="Microsoft Sans Serif"/>
                <a:cs typeface="Microsoft Sans Serif"/>
              </a:rPr>
              <a:t>the</a:t>
            </a:r>
            <a:r>
              <a:rPr sz="1200" spc="120">
                <a:latin typeface="Microsoft Sans Serif"/>
                <a:cs typeface="Microsoft Sans Serif"/>
              </a:rPr>
              <a:t> </a:t>
            </a:r>
            <a:r>
              <a:rPr sz="1200" b="1" spc="-5">
                <a:latin typeface="Arial"/>
                <a:cs typeface="Arial"/>
              </a:rPr>
              <a:t>competition</a:t>
            </a:r>
            <a:r>
              <a:rPr sz="1200" spc="-5">
                <a:latin typeface="Microsoft Sans Serif"/>
                <a:cs typeface="Microsoft Sans Serif"/>
              </a:rPr>
              <a:t>.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631" y="968502"/>
            <a:ext cx="409638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56565" algn="l"/>
              </a:tabLst>
            </a:pPr>
            <a:r>
              <a:rPr sz="1200">
                <a:latin typeface="Segoe UI Symbol"/>
                <a:cs typeface="Segoe UI Symbol"/>
              </a:rPr>
              <a:t>❏	</a:t>
            </a:r>
            <a:r>
              <a:rPr sz="1200">
                <a:latin typeface="Microsoft Sans Serif"/>
                <a:cs typeface="Microsoft Sans Serif"/>
              </a:rPr>
              <a:t>The</a:t>
            </a:r>
            <a:r>
              <a:rPr sz="1200" spc="20">
                <a:latin typeface="Microsoft Sans Serif"/>
                <a:cs typeface="Microsoft Sans Serif"/>
              </a:rPr>
              <a:t> </a:t>
            </a:r>
            <a:r>
              <a:rPr sz="1200" spc="25">
                <a:latin typeface="Microsoft Sans Serif"/>
                <a:cs typeface="Microsoft Sans Serif"/>
              </a:rPr>
              <a:t>apps</a:t>
            </a:r>
            <a:r>
              <a:rPr sz="1200" spc="45">
                <a:latin typeface="Microsoft Sans Serif"/>
                <a:cs typeface="Microsoft Sans Serif"/>
              </a:rPr>
              <a:t> </a:t>
            </a:r>
            <a:r>
              <a:rPr sz="1200" spc="-30">
                <a:latin typeface="Microsoft Sans Serif"/>
                <a:cs typeface="Microsoft Sans Serif"/>
              </a:rPr>
              <a:t>are</a:t>
            </a:r>
            <a:r>
              <a:rPr sz="1200" spc="-35">
                <a:latin typeface="Microsoft Sans Serif"/>
                <a:cs typeface="Microsoft Sans Serif"/>
              </a:rPr>
              <a:t> </a:t>
            </a:r>
            <a:r>
              <a:rPr sz="1200" spc="5">
                <a:latin typeface="Microsoft Sans Serif"/>
                <a:cs typeface="Microsoft Sans Serif"/>
              </a:rPr>
              <a:t>categorized </a:t>
            </a:r>
            <a:r>
              <a:rPr sz="1200" spc="95">
                <a:latin typeface="Microsoft Sans Serif"/>
                <a:cs typeface="Microsoft Sans Serif"/>
              </a:rPr>
              <a:t> </a:t>
            </a:r>
            <a:r>
              <a:rPr sz="1200" spc="15">
                <a:latin typeface="Microsoft Sans Serif"/>
                <a:cs typeface="Microsoft Sans Serif"/>
              </a:rPr>
              <a:t>based</a:t>
            </a:r>
            <a:r>
              <a:rPr sz="1200" spc="40">
                <a:latin typeface="Microsoft Sans Serif"/>
                <a:cs typeface="Microsoft Sans Serif"/>
              </a:rPr>
              <a:t> </a:t>
            </a:r>
            <a:r>
              <a:rPr sz="1200" spc="25">
                <a:latin typeface="Microsoft Sans Serif"/>
                <a:cs typeface="Microsoft Sans Serif"/>
              </a:rPr>
              <a:t>on</a:t>
            </a:r>
            <a:r>
              <a:rPr sz="1200" spc="125">
                <a:latin typeface="Microsoft Sans Serif"/>
                <a:cs typeface="Microsoft Sans Serif"/>
              </a:rPr>
              <a:t> </a:t>
            </a:r>
            <a:r>
              <a:rPr sz="1200" spc="-25">
                <a:latin typeface="Microsoft Sans Serif"/>
                <a:cs typeface="Microsoft Sans Serif"/>
              </a:rPr>
              <a:t>its</a:t>
            </a:r>
            <a:r>
              <a:rPr sz="1200" spc="-20">
                <a:latin typeface="Microsoft Sans Serif"/>
                <a:cs typeface="Microsoft Sans Serif"/>
              </a:rPr>
              <a:t> </a:t>
            </a:r>
            <a:r>
              <a:rPr sz="1200" spc="-30">
                <a:latin typeface="Microsoft Sans Serif"/>
                <a:cs typeface="Microsoft Sans Serif"/>
              </a:rPr>
              <a:t>size</a:t>
            </a:r>
            <a:r>
              <a:rPr sz="1200" spc="-70">
                <a:latin typeface="Microsoft Sans Serif"/>
                <a:cs typeface="Microsoft Sans Serif"/>
              </a:rPr>
              <a:t> </a:t>
            </a:r>
            <a:r>
              <a:rPr sz="1200" spc="25">
                <a:latin typeface="Microsoft Sans Serif"/>
                <a:cs typeface="Microsoft Sans Serif"/>
              </a:rPr>
              <a:t>between</a:t>
            </a:r>
            <a:endParaRPr sz="1200">
              <a:latin typeface="Microsoft Sans Serif"/>
              <a:cs typeface="Microsoft Sans Serif"/>
            </a:endParaRPr>
          </a:p>
          <a:p>
            <a:pPr marL="457200">
              <a:lnSpc>
                <a:spcPct val="100000"/>
              </a:lnSpc>
            </a:pPr>
            <a:r>
              <a:rPr sz="1200" spc="-105">
                <a:latin typeface="Microsoft Sans Serif"/>
                <a:cs typeface="Microsoft Sans Serif"/>
              </a:rPr>
              <a:t>~0</a:t>
            </a:r>
            <a:r>
              <a:rPr sz="1200" spc="50">
                <a:latin typeface="Microsoft Sans Serif"/>
                <a:cs typeface="Microsoft Sans Serif"/>
              </a:rPr>
              <a:t> </a:t>
            </a:r>
            <a:r>
              <a:rPr sz="1200" spc="5">
                <a:latin typeface="Microsoft Sans Serif"/>
                <a:cs typeface="Microsoft Sans Serif"/>
              </a:rPr>
              <a:t>to</a:t>
            </a:r>
            <a:r>
              <a:rPr sz="1200" spc="15">
                <a:latin typeface="Microsoft Sans Serif"/>
                <a:cs typeface="Microsoft Sans Serif"/>
              </a:rPr>
              <a:t> </a:t>
            </a:r>
            <a:r>
              <a:rPr sz="1200">
                <a:latin typeface="Microsoft Sans Serif"/>
                <a:cs typeface="Microsoft Sans Serif"/>
              </a:rPr>
              <a:t>100</a:t>
            </a:r>
            <a:r>
              <a:rPr sz="1200" spc="-20">
                <a:latin typeface="Microsoft Sans Serif"/>
                <a:cs typeface="Microsoft Sans Serif"/>
              </a:rPr>
              <a:t> </a:t>
            </a:r>
            <a:r>
              <a:rPr sz="1200" spc="-5">
                <a:latin typeface="Microsoft Sans Serif"/>
                <a:cs typeface="Microsoft Sans Serif"/>
              </a:rPr>
              <a:t>MB</a:t>
            </a:r>
            <a:r>
              <a:rPr sz="1200" spc="25">
                <a:latin typeface="Microsoft Sans Serif"/>
                <a:cs typeface="Microsoft Sans Serif"/>
              </a:rPr>
              <a:t> </a:t>
            </a:r>
            <a:r>
              <a:rPr sz="1200" spc="-10">
                <a:latin typeface="Microsoft Sans Serif"/>
                <a:cs typeface="Microsoft Sans Serif"/>
              </a:rPr>
              <a:t>in</a:t>
            </a:r>
            <a:r>
              <a:rPr sz="1200" spc="10">
                <a:latin typeface="Microsoft Sans Serif"/>
                <a:cs typeface="Microsoft Sans Serif"/>
              </a:rPr>
              <a:t> </a:t>
            </a:r>
            <a:r>
              <a:rPr sz="1200">
                <a:latin typeface="Microsoft Sans Serif"/>
                <a:cs typeface="Microsoft Sans Serif"/>
              </a:rPr>
              <a:t>the</a:t>
            </a:r>
            <a:r>
              <a:rPr sz="1200" spc="340">
                <a:latin typeface="Microsoft Sans Serif"/>
                <a:cs typeface="Microsoft Sans Serif"/>
              </a:rPr>
              <a:t> </a:t>
            </a:r>
            <a:r>
              <a:rPr sz="1200" spc="-5">
                <a:latin typeface="Microsoft Sans Serif"/>
                <a:cs typeface="Microsoft Sans Serif"/>
              </a:rPr>
              <a:t>intervals</a:t>
            </a:r>
            <a:r>
              <a:rPr sz="1200">
                <a:latin typeface="Microsoft Sans Serif"/>
                <a:cs typeface="Microsoft Sans Serif"/>
              </a:rPr>
              <a:t> of</a:t>
            </a:r>
            <a:r>
              <a:rPr sz="1200" spc="5">
                <a:latin typeface="Microsoft Sans Serif"/>
                <a:cs typeface="Microsoft Sans Serif"/>
              </a:rPr>
              <a:t> </a:t>
            </a:r>
            <a:r>
              <a:rPr sz="1200" spc="-5">
                <a:latin typeface="Microsoft Sans Serif"/>
                <a:cs typeface="Microsoft Sans Serif"/>
              </a:rPr>
              <a:t>10</a:t>
            </a:r>
            <a:r>
              <a:rPr sz="1200" spc="335">
                <a:latin typeface="Microsoft Sans Serif"/>
                <a:cs typeface="Microsoft Sans Serif"/>
              </a:rPr>
              <a:t> </a:t>
            </a:r>
            <a:r>
              <a:rPr sz="1200" spc="-5">
                <a:latin typeface="Microsoft Sans Serif"/>
                <a:cs typeface="Microsoft Sans Serif"/>
              </a:rPr>
              <a:t>MB</a:t>
            </a:r>
            <a:r>
              <a:rPr sz="1200" spc="20">
                <a:latin typeface="Microsoft Sans Serif"/>
                <a:cs typeface="Microsoft Sans Serif"/>
              </a:rPr>
              <a:t> </a:t>
            </a:r>
            <a:r>
              <a:rPr sz="1200">
                <a:latin typeface="Microsoft Sans Serif"/>
                <a:cs typeface="Microsoft Sans Serif"/>
              </a:rPr>
              <a:t>each.</a:t>
            </a:r>
          </a:p>
          <a:p>
            <a:pPr>
              <a:lnSpc>
                <a:spcPct val="100000"/>
              </a:lnSpc>
            </a:pPr>
            <a:r>
              <a:rPr sz="1200">
                <a:latin typeface="Segoe UI Symbol"/>
                <a:cs typeface="Segoe UI Symbol"/>
              </a:rPr>
              <a:t>❏</a:t>
            </a:r>
          </a:p>
          <a:p>
            <a:pPr>
              <a:lnSpc>
                <a:spcPct val="100000"/>
              </a:lnSpc>
              <a:spcBef>
                <a:spcPts val="1440"/>
              </a:spcBef>
            </a:pPr>
            <a:r>
              <a:rPr sz="1200">
                <a:latin typeface="Segoe UI Symbol"/>
                <a:cs typeface="Segoe UI Symbol"/>
              </a:rPr>
              <a:t>❏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0831" y="1699716"/>
            <a:ext cx="37236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20">
                <a:latin typeface="Microsoft Sans Serif"/>
                <a:cs typeface="Microsoft Sans Serif"/>
              </a:rPr>
              <a:t>Average </a:t>
            </a:r>
            <a:r>
              <a:rPr sz="1200" spc="45">
                <a:latin typeface="Microsoft Sans Serif"/>
                <a:cs typeface="Microsoft Sans Serif"/>
              </a:rPr>
              <a:t>number </a:t>
            </a:r>
            <a:r>
              <a:rPr sz="1200">
                <a:latin typeface="Microsoft Sans Serif"/>
                <a:cs typeface="Microsoft Sans Serif"/>
              </a:rPr>
              <a:t>of </a:t>
            </a:r>
            <a:r>
              <a:rPr sz="1200" b="1" spc="-70">
                <a:latin typeface="Arial"/>
                <a:cs typeface="Arial"/>
              </a:rPr>
              <a:t>user</a:t>
            </a:r>
            <a:r>
              <a:rPr sz="1200" b="1" spc="-65">
                <a:latin typeface="Arial"/>
                <a:cs typeface="Arial"/>
              </a:rPr>
              <a:t> </a:t>
            </a:r>
            <a:r>
              <a:rPr sz="1200" b="1" spc="-90">
                <a:latin typeface="Arial"/>
                <a:cs typeface="Arial"/>
              </a:rPr>
              <a:t>reviews</a:t>
            </a:r>
            <a:r>
              <a:rPr sz="1200" b="1" spc="-85">
                <a:latin typeface="Arial"/>
                <a:cs typeface="Arial"/>
              </a:rPr>
              <a:t> </a:t>
            </a:r>
            <a:r>
              <a:rPr sz="1200" spc="25">
                <a:latin typeface="Microsoft Sans Serif"/>
                <a:cs typeface="Microsoft Sans Serif"/>
              </a:rPr>
              <a:t>and</a:t>
            </a:r>
            <a:r>
              <a:rPr sz="1200" spc="30">
                <a:latin typeface="Microsoft Sans Serif"/>
                <a:cs typeface="Microsoft Sans Serif"/>
              </a:rPr>
              <a:t> </a:t>
            </a:r>
            <a:r>
              <a:rPr sz="1200" b="1" spc="-80">
                <a:latin typeface="Arial"/>
                <a:cs typeface="Arial"/>
              </a:rPr>
              <a:t>average </a:t>
            </a:r>
            <a:r>
              <a:rPr sz="1200" b="1" spc="-35">
                <a:latin typeface="Arial"/>
                <a:cs typeface="Arial"/>
              </a:rPr>
              <a:t>app </a:t>
            </a:r>
            <a:r>
              <a:rPr sz="1200" b="1" spc="-30">
                <a:latin typeface="Arial"/>
                <a:cs typeface="Arial"/>
              </a:rPr>
              <a:t> </a:t>
            </a:r>
            <a:r>
              <a:rPr sz="1200" b="1" spc="35">
                <a:latin typeface="Arial"/>
                <a:cs typeface="Arial"/>
              </a:rPr>
              <a:t>installs</a:t>
            </a:r>
            <a:r>
              <a:rPr sz="1200" b="1" spc="40">
                <a:latin typeface="Arial"/>
                <a:cs typeface="Arial"/>
              </a:rPr>
              <a:t> </a:t>
            </a:r>
            <a:r>
              <a:rPr sz="1200" spc="15">
                <a:latin typeface="Microsoft Sans Serif"/>
                <a:cs typeface="Microsoft Sans Serif"/>
              </a:rPr>
              <a:t>in</a:t>
            </a:r>
            <a:r>
              <a:rPr sz="1200" spc="20">
                <a:latin typeface="Microsoft Sans Serif"/>
                <a:cs typeface="Microsoft Sans Serif"/>
              </a:rPr>
              <a:t> </a:t>
            </a:r>
            <a:r>
              <a:rPr sz="1200" spc="35">
                <a:latin typeface="Microsoft Sans Serif"/>
                <a:cs typeface="Microsoft Sans Serif"/>
              </a:rPr>
              <a:t>each</a:t>
            </a:r>
            <a:r>
              <a:rPr sz="1200" spc="40">
                <a:latin typeface="Microsoft Sans Serif"/>
                <a:cs typeface="Microsoft Sans Serif"/>
              </a:rPr>
              <a:t> </a:t>
            </a:r>
            <a:r>
              <a:rPr sz="1200" spc="25">
                <a:latin typeface="Microsoft Sans Serif"/>
                <a:cs typeface="Microsoft Sans Serif"/>
              </a:rPr>
              <a:t>size</a:t>
            </a:r>
            <a:r>
              <a:rPr sz="1200" spc="30">
                <a:latin typeface="Microsoft Sans Serif"/>
                <a:cs typeface="Microsoft Sans Serif"/>
              </a:rPr>
              <a:t> </a:t>
            </a:r>
            <a:r>
              <a:rPr sz="1200" spc="40">
                <a:latin typeface="Microsoft Sans Serif"/>
                <a:cs typeface="Microsoft Sans Serif"/>
              </a:rPr>
              <a:t>category</a:t>
            </a:r>
            <a:r>
              <a:rPr sz="1200" spc="45">
                <a:latin typeface="Microsoft Sans Serif"/>
                <a:cs typeface="Microsoft Sans Serif"/>
              </a:rPr>
              <a:t> </a:t>
            </a:r>
            <a:r>
              <a:rPr sz="1200" spc="35">
                <a:latin typeface="Microsoft Sans Serif"/>
                <a:cs typeface="Microsoft Sans Serif"/>
              </a:rPr>
              <a:t>indicates</a:t>
            </a:r>
            <a:r>
              <a:rPr sz="1200" spc="40">
                <a:latin typeface="Microsoft Sans Serif"/>
                <a:cs typeface="Microsoft Sans Serif"/>
              </a:rPr>
              <a:t> </a:t>
            </a:r>
            <a:r>
              <a:rPr sz="1200" spc="30">
                <a:latin typeface="Microsoft Sans Serif"/>
                <a:cs typeface="Microsoft Sans Serif"/>
              </a:rPr>
              <a:t>the </a:t>
            </a:r>
            <a:r>
              <a:rPr sz="1200" spc="35">
                <a:latin typeface="Microsoft Sans Serif"/>
                <a:cs typeface="Microsoft Sans Serif"/>
              </a:rPr>
              <a:t> </a:t>
            </a:r>
            <a:r>
              <a:rPr sz="1200" b="1" spc="40">
                <a:latin typeface="Arial"/>
                <a:cs typeface="Arial"/>
              </a:rPr>
              <a:t>popularity</a:t>
            </a:r>
            <a:r>
              <a:rPr sz="1200" b="1" spc="135">
                <a:latin typeface="Arial"/>
                <a:cs typeface="Arial"/>
              </a:rPr>
              <a:t> </a:t>
            </a:r>
            <a:r>
              <a:rPr sz="1200" spc="25">
                <a:latin typeface="Microsoft Sans Serif"/>
                <a:cs typeface="Microsoft Sans Serif"/>
              </a:rPr>
              <a:t>of</a:t>
            </a:r>
            <a:r>
              <a:rPr sz="1200" spc="114">
                <a:latin typeface="Microsoft Sans Serif"/>
                <a:cs typeface="Microsoft Sans Serif"/>
              </a:rPr>
              <a:t> </a:t>
            </a:r>
            <a:r>
              <a:rPr sz="1200" spc="30">
                <a:latin typeface="Microsoft Sans Serif"/>
                <a:cs typeface="Microsoft Sans Serif"/>
              </a:rPr>
              <a:t>the</a:t>
            </a:r>
            <a:r>
              <a:rPr sz="1200" spc="120">
                <a:latin typeface="Microsoft Sans Serif"/>
                <a:cs typeface="Microsoft Sans Serif"/>
              </a:rPr>
              <a:t> </a:t>
            </a:r>
            <a:r>
              <a:rPr sz="1200" spc="35">
                <a:latin typeface="Microsoft Sans Serif"/>
                <a:cs typeface="Microsoft Sans Serif"/>
              </a:rPr>
              <a:t>respective</a:t>
            </a:r>
            <a:r>
              <a:rPr sz="1200" spc="120">
                <a:latin typeface="Microsoft Sans Serif"/>
                <a:cs typeface="Microsoft Sans Serif"/>
              </a:rPr>
              <a:t> </a:t>
            </a:r>
            <a:r>
              <a:rPr sz="1200" spc="35">
                <a:latin typeface="Microsoft Sans Serif"/>
                <a:cs typeface="Microsoft Sans Serif"/>
              </a:rPr>
              <a:t>app.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9139555" cy="5143500"/>
            <a:chOff x="0" y="0"/>
            <a:chExt cx="9139555" cy="51435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2896" y="0"/>
              <a:ext cx="4256405" cy="269278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8828" y="2564952"/>
              <a:ext cx="4789678" cy="257854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4359" y="2630423"/>
              <a:ext cx="4663440" cy="25130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537460"/>
              <a:ext cx="4367783" cy="256032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0103" y="880872"/>
              <a:ext cx="4334510" cy="1502410"/>
            </a:xfrm>
            <a:custGeom>
              <a:avLst/>
              <a:gdLst/>
              <a:ahLst/>
              <a:cxnLst/>
              <a:rect l="l" t="t" r="r" b="b"/>
              <a:pathLst>
                <a:path w="4334510" h="1502410">
                  <a:moveTo>
                    <a:pt x="8416" y="0"/>
                  </a:moveTo>
                  <a:lnTo>
                    <a:pt x="8416" y="1502409"/>
                  </a:lnTo>
                </a:path>
                <a:path w="4334510" h="1502410">
                  <a:moveTo>
                    <a:pt x="4325620" y="0"/>
                  </a:moveTo>
                  <a:lnTo>
                    <a:pt x="4325620" y="1502409"/>
                  </a:lnTo>
                </a:path>
                <a:path w="4334510" h="1502410">
                  <a:moveTo>
                    <a:pt x="0" y="5079"/>
                  </a:moveTo>
                  <a:lnTo>
                    <a:pt x="4334129" y="5079"/>
                  </a:lnTo>
                </a:path>
                <a:path w="4334510" h="1502410">
                  <a:moveTo>
                    <a:pt x="0" y="1497329"/>
                  </a:moveTo>
                  <a:lnTo>
                    <a:pt x="4334129" y="1497329"/>
                  </a:lnTo>
                </a:path>
              </a:pathLst>
            </a:custGeom>
            <a:ln w="12192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DCE6959-2CB3-FFD2-D160-471F0E34CE78}"/>
              </a:ext>
            </a:extLst>
          </p:cNvPr>
          <p:cNvSpPr txBox="1"/>
          <p:nvPr/>
        </p:nvSpPr>
        <p:spPr>
          <a:xfrm>
            <a:off x="751561" y="211376"/>
            <a:ext cx="38987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APP SIZE ANALYSIS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0010" y="230250"/>
            <a:ext cx="7032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93740" algn="l"/>
              </a:tabLst>
            </a:pPr>
            <a:r>
              <a:rPr sz="2800" spc="-590"/>
              <a:t>W</a:t>
            </a:r>
            <a:r>
              <a:rPr sz="2800" spc="-425"/>
              <a:t>H</a:t>
            </a:r>
            <a:r>
              <a:rPr sz="2800" spc="-229"/>
              <a:t>Y</a:t>
            </a:r>
            <a:r>
              <a:rPr sz="2800" spc="10"/>
              <a:t> </a:t>
            </a:r>
            <a:r>
              <a:rPr sz="2800" spc="-125"/>
              <a:t>A</a:t>
            </a:r>
            <a:r>
              <a:rPr sz="2800" spc="-114"/>
              <a:t>N</a:t>
            </a:r>
            <a:r>
              <a:rPr sz="2800" spc="-130"/>
              <a:t>A</a:t>
            </a:r>
            <a:r>
              <a:rPr sz="2800" spc="-100"/>
              <a:t>L</a:t>
            </a:r>
            <a:r>
              <a:rPr sz="2800" spc="-160"/>
              <a:t>Y</a:t>
            </a:r>
            <a:r>
              <a:rPr sz="2800" spc="-140"/>
              <a:t>Z</a:t>
            </a:r>
            <a:r>
              <a:rPr sz="2800" spc="-130"/>
              <a:t>E</a:t>
            </a:r>
            <a:r>
              <a:rPr sz="2800" spc="-20"/>
              <a:t> </a:t>
            </a:r>
            <a:r>
              <a:rPr sz="2800" spc="-240"/>
              <a:t>T</a:t>
            </a:r>
            <a:r>
              <a:rPr sz="2800" spc="-425"/>
              <a:t>H</a:t>
            </a:r>
            <a:r>
              <a:rPr sz="2800" spc="-130"/>
              <a:t>E</a:t>
            </a:r>
            <a:r>
              <a:rPr sz="2800" spc="-10"/>
              <a:t> </a:t>
            </a:r>
            <a:r>
              <a:rPr sz="2800" spc="-265"/>
              <a:t>G</a:t>
            </a:r>
            <a:r>
              <a:rPr sz="2800" spc="-440"/>
              <a:t>O</a:t>
            </a:r>
            <a:r>
              <a:rPr sz="2800" spc="-425"/>
              <a:t>O</a:t>
            </a:r>
            <a:r>
              <a:rPr sz="2800" spc="-265"/>
              <a:t>G</a:t>
            </a:r>
            <a:r>
              <a:rPr sz="2800" spc="-325"/>
              <a:t>L</a:t>
            </a:r>
            <a:r>
              <a:rPr sz="2800" spc="-130"/>
              <a:t>E</a:t>
            </a:r>
            <a:r>
              <a:rPr sz="2800" spc="-140"/>
              <a:t> </a:t>
            </a:r>
            <a:r>
              <a:rPr sz="2800" spc="-50"/>
              <a:t>P</a:t>
            </a:r>
            <a:r>
              <a:rPr sz="2800" spc="-325"/>
              <a:t>L</a:t>
            </a:r>
            <a:r>
              <a:rPr sz="2800" spc="90"/>
              <a:t>A</a:t>
            </a:r>
            <a:r>
              <a:rPr sz="2800" spc="-229"/>
              <a:t>Y</a:t>
            </a:r>
            <a:r>
              <a:rPr sz="2800"/>
              <a:t>	</a:t>
            </a:r>
            <a:r>
              <a:rPr sz="2800" spc="-120"/>
              <a:t>ST</a:t>
            </a:r>
            <a:r>
              <a:rPr sz="2800" spc="-285"/>
              <a:t>OR</a:t>
            </a:r>
            <a:r>
              <a:rPr sz="2800" spc="-265"/>
              <a:t>E</a:t>
            </a:r>
            <a:r>
              <a:rPr sz="2800" spc="-190"/>
              <a:t>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134870" y="3134973"/>
            <a:ext cx="2482850" cy="1287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</a:pPr>
            <a:r>
              <a:rPr sz="1800">
                <a:latin typeface="Microsoft Sans Serif"/>
                <a:cs typeface="Microsoft Sans Serif"/>
              </a:rPr>
              <a:t>What </a:t>
            </a:r>
            <a:r>
              <a:rPr sz="1800" spc="-5">
                <a:latin typeface="Microsoft Sans Serif"/>
                <a:cs typeface="Microsoft Sans Serif"/>
              </a:rPr>
              <a:t>makes an App </a:t>
            </a:r>
            <a:r>
              <a:rPr sz="1800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popular?</a:t>
            </a:r>
            <a:r>
              <a:rPr sz="1800" spc="-30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Can</a:t>
            </a:r>
            <a:r>
              <a:rPr sz="1800" spc="-40">
                <a:latin typeface="Microsoft Sans Serif"/>
                <a:cs typeface="Microsoft Sans Serif"/>
              </a:rPr>
              <a:t> </a:t>
            </a:r>
            <a:r>
              <a:rPr sz="1800" spc="-35">
                <a:latin typeface="Microsoft Sans Serif"/>
                <a:cs typeface="Microsoft Sans Serif"/>
              </a:rPr>
              <a:t>we</a:t>
            </a:r>
            <a:r>
              <a:rPr sz="1800" spc="-20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predict </a:t>
            </a:r>
            <a:r>
              <a:rPr sz="1800" spc="-465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how</a:t>
            </a:r>
            <a:r>
              <a:rPr sz="1800" spc="-15">
                <a:latin typeface="Microsoft Sans Serif"/>
                <a:cs typeface="Microsoft Sans Serif"/>
              </a:rPr>
              <a:t> </a:t>
            </a:r>
            <a:r>
              <a:rPr sz="1800" spc="-20">
                <a:latin typeface="Microsoft Sans Serif"/>
                <a:cs typeface="Microsoft Sans Serif"/>
              </a:rPr>
              <a:t>popular</a:t>
            </a:r>
            <a:r>
              <a:rPr sz="1800" spc="25">
                <a:latin typeface="Microsoft Sans Serif"/>
                <a:cs typeface="Microsoft Sans Serif"/>
              </a:rPr>
              <a:t> </a:t>
            </a:r>
            <a:r>
              <a:rPr sz="1800" spc="-20">
                <a:latin typeface="Microsoft Sans Serif"/>
                <a:cs typeface="Microsoft Sans Serif"/>
              </a:rPr>
              <a:t>it’s</a:t>
            </a:r>
            <a:r>
              <a:rPr sz="1800" spc="-10">
                <a:latin typeface="Microsoft Sans Serif"/>
                <a:cs typeface="Microsoft Sans Serif"/>
              </a:rPr>
              <a:t> </a:t>
            </a:r>
            <a:r>
              <a:rPr sz="1800" spc="-20">
                <a:latin typeface="Microsoft Sans Serif"/>
                <a:cs typeface="Microsoft Sans Serif"/>
              </a:rPr>
              <a:t>going</a:t>
            </a:r>
            <a:r>
              <a:rPr sz="1800" spc="15">
                <a:latin typeface="Microsoft Sans Serif"/>
                <a:cs typeface="Microsoft Sans Serif"/>
              </a:rPr>
              <a:t> </a:t>
            </a:r>
            <a:r>
              <a:rPr sz="1800">
                <a:latin typeface="Microsoft Sans Serif"/>
                <a:cs typeface="Microsoft Sans Serif"/>
              </a:rPr>
              <a:t>to </a:t>
            </a:r>
            <a:r>
              <a:rPr sz="1800" spc="-459">
                <a:latin typeface="Microsoft Sans Serif"/>
                <a:cs typeface="Microsoft Sans Serif"/>
              </a:rPr>
              <a:t> </a:t>
            </a:r>
            <a:r>
              <a:rPr sz="1800" spc="-20">
                <a:latin typeface="Microsoft Sans Serif"/>
                <a:cs typeface="Microsoft Sans Serif"/>
              </a:rPr>
              <a:t>be?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3610" y="1522603"/>
            <a:ext cx="19380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Microsoft Sans Serif"/>
                <a:cs typeface="Microsoft Sans Serif"/>
              </a:rPr>
              <a:t>Mobile </a:t>
            </a:r>
            <a:r>
              <a:rPr sz="1800" spc="-5">
                <a:latin typeface="Microsoft Sans Serif"/>
                <a:cs typeface="Microsoft Sans Serif"/>
              </a:rPr>
              <a:t>App </a:t>
            </a:r>
            <a:r>
              <a:rPr sz="1800" spc="-10">
                <a:latin typeface="Microsoft Sans Serif"/>
                <a:cs typeface="Microsoft Sans Serif"/>
              </a:rPr>
              <a:t>Market </a:t>
            </a:r>
            <a:r>
              <a:rPr sz="1800" spc="-465">
                <a:latin typeface="Microsoft Sans Serif"/>
                <a:cs typeface="Microsoft Sans Serif"/>
              </a:rPr>
              <a:t> </a:t>
            </a:r>
            <a:r>
              <a:rPr sz="1800" spc="-10">
                <a:latin typeface="Microsoft Sans Serif"/>
                <a:cs typeface="Microsoft Sans Serif"/>
              </a:rPr>
              <a:t>is </a:t>
            </a:r>
            <a:r>
              <a:rPr sz="1800">
                <a:latin typeface="Microsoft Sans Serif"/>
                <a:cs typeface="Microsoft Sans Serif"/>
              </a:rPr>
              <a:t>set to </a:t>
            </a:r>
            <a:r>
              <a:rPr sz="1800" spc="-5">
                <a:latin typeface="Microsoft Sans Serif"/>
                <a:cs typeface="Microsoft Sans Serif"/>
              </a:rPr>
              <a:t>grow 20% </a:t>
            </a:r>
            <a:r>
              <a:rPr sz="1800" spc="-465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by </a:t>
            </a:r>
            <a:r>
              <a:rPr sz="1800" spc="-10">
                <a:latin typeface="Microsoft Sans Serif"/>
                <a:cs typeface="Microsoft Sans Serif"/>
              </a:rPr>
              <a:t>2023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3709" y="1522603"/>
            <a:ext cx="209168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Microsoft Sans Serif"/>
                <a:cs typeface="Microsoft Sans Serif"/>
              </a:rPr>
              <a:t>Android Apps </a:t>
            </a:r>
            <a:r>
              <a:rPr sz="1800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comprise</a:t>
            </a:r>
            <a:r>
              <a:rPr sz="1800" spc="-40">
                <a:latin typeface="Microsoft Sans Serif"/>
                <a:cs typeface="Microsoft Sans Serif"/>
              </a:rPr>
              <a:t> </a:t>
            </a:r>
            <a:r>
              <a:rPr sz="1800" spc="-15">
                <a:latin typeface="Microsoft Sans Serif"/>
                <a:cs typeface="Microsoft Sans Serif"/>
              </a:rPr>
              <a:t>90%</a:t>
            </a:r>
            <a:r>
              <a:rPr sz="1800" spc="-5">
                <a:latin typeface="Microsoft Sans Serif"/>
                <a:cs typeface="Microsoft Sans Serif"/>
              </a:rPr>
              <a:t> of</a:t>
            </a:r>
            <a:r>
              <a:rPr sz="1800" spc="-60">
                <a:latin typeface="Microsoft Sans Serif"/>
                <a:cs typeface="Microsoft Sans Serif"/>
              </a:rPr>
              <a:t> </a:t>
            </a:r>
            <a:r>
              <a:rPr sz="1800">
                <a:latin typeface="Microsoft Sans Serif"/>
                <a:cs typeface="Microsoft Sans Serif"/>
              </a:rPr>
              <a:t>the </a:t>
            </a:r>
            <a:r>
              <a:rPr sz="1800" spc="-459">
                <a:latin typeface="Microsoft Sans Serif"/>
                <a:cs typeface="Microsoft Sans Serif"/>
              </a:rPr>
              <a:t> </a:t>
            </a:r>
            <a:r>
              <a:rPr sz="1800" spc="-10">
                <a:latin typeface="Microsoft Sans Serif"/>
                <a:cs typeface="Microsoft Sans Serif"/>
              </a:rPr>
              <a:t>Mobile</a:t>
            </a:r>
            <a:r>
              <a:rPr sz="1800" spc="-110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App</a:t>
            </a:r>
            <a:r>
              <a:rPr sz="1800" spc="-20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Market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3709" y="3104515"/>
            <a:ext cx="2411730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5">
                <a:latin typeface="Microsoft Sans Serif"/>
                <a:cs typeface="Microsoft Sans Serif"/>
              </a:rPr>
              <a:t>What</a:t>
            </a:r>
            <a:r>
              <a:rPr sz="1800" spc="25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are</a:t>
            </a:r>
            <a:r>
              <a:rPr sz="1800" spc="-15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some </a:t>
            </a:r>
            <a:r>
              <a:rPr sz="1800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interesting patterns </a:t>
            </a:r>
            <a:r>
              <a:rPr sz="1800" spc="-10">
                <a:latin typeface="Microsoft Sans Serif"/>
                <a:cs typeface="Microsoft Sans Serif"/>
              </a:rPr>
              <a:t>in </a:t>
            </a:r>
            <a:r>
              <a:rPr sz="1800" spc="-5">
                <a:latin typeface="Microsoft Sans Serif"/>
                <a:cs typeface="Microsoft Sans Serif"/>
              </a:rPr>
              <a:t> user</a:t>
            </a:r>
            <a:r>
              <a:rPr sz="1800" spc="-20">
                <a:latin typeface="Microsoft Sans Serif"/>
                <a:cs typeface="Microsoft Sans Serif"/>
              </a:rPr>
              <a:t> </a:t>
            </a:r>
            <a:r>
              <a:rPr sz="1800" spc="-10">
                <a:latin typeface="Microsoft Sans Serif"/>
                <a:cs typeface="Microsoft Sans Serif"/>
              </a:rPr>
              <a:t>behavior</a:t>
            </a:r>
            <a:r>
              <a:rPr sz="1800" spc="-15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related</a:t>
            </a:r>
            <a:r>
              <a:rPr sz="1800" spc="-45">
                <a:latin typeface="Microsoft Sans Serif"/>
                <a:cs typeface="Microsoft Sans Serif"/>
              </a:rPr>
              <a:t> </a:t>
            </a:r>
            <a:r>
              <a:rPr sz="1800">
                <a:latin typeface="Microsoft Sans Serif"/>
                <a:cs typeface="Microsoft Sans Serif"/>
              </a:rPr>
              <a:t>to </a:t>
            </a:r>
            <a:r>
              <a:rPr sz="1800" spc="-465">
                <a:latin typeface="Microsoft Sans Serif"/>
                <a:cs typeface="Microsoft Sans Serif"/>
              </a:rPr>
              <a:t> </a:t>
            </a:r>
            <a:r>
              <a:rPr sz="1800" spc="-10">
                <a:latin typeface="Microsoft Sans Serif"/>
                <a:cs typeface="Microsoft Sans Serif"/>
              </a:rPr>
              <a:t>app</a:t>
            </a:r>
            <a:r>
              <a:rPr sz="1800" spc="-20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usage</a:t>
            </a:r>
            <a:r>
              <a:rPr sz="1800" spc="-35">
                <a:latin typeface="Microsoft Sans Serif"/>
                <a:cs typeface="Microsoft Sans Serif"/>
              </a:rPr>
              <a:t> </a:t>
            </a:r>
            <a:r>
              <a:rPr sz="1800">
                <a:latin typeface="Microsoft Sans Serif"/>
                <a:cs typeface="Microsoft Sans Serif"/>
              </a:rPr>
              <a:t>&amp;</a:t>
            </a:r>
            <a:r>
              <a:rPr sz="1800" spc="-50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feedback</a:t>
            </a:r>
            <a:r>
              <a:rPr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?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355" y="1420367"/>
            <a:ext cx="960119" cy="96164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9471" y="3182111"/>
            <a:ext cx="926591" cy="92811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3355" y="3157727"/>
            <a:ext cx="960119" cy="9601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91455" y="1447800"/>
            <a:ext cx="961644" cy="96011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36675"/>
            <a:ext cx="9144000" cy="43068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123F7C-F203-6DF9-D197-B7C572474257}"/>
              </a:ext>
            </a:extLst>
          </p:cNvPr>
          <p:cNvSpPr txBox="1"/>
          <p:nvPr/>
        </p:nvSpPr>
        <p:spPr>
          <a:xfrm>
            <a:off x="1726242" y="129174"/>
            <a:ext cx="72220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ANDROID VERSION BASED ON EACH CATEGORY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78407"/>
            <a:ext cx="5541264" cy="416509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35040" y="1997964"/>
            <a:ext cx="3108960" cy="1908175"/>
          </a:xfrm>
          <a:prstGeom prst="rect">
            <a:avLst/>
          </a:prstGeom>
          <a:ln w="12192">
            <a:solidFill>
              <a:srgbClr val="CC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92075" marR="73660" algn="just">
              <a:lnSpc>
                <a:spcPct val="100000"/>
              </a:lnSpc>
            </a:pPr>
            <a:r>
              <a:rPr sz="1400" spc="-10">
                <a:latin typeface="Microsoft Sans Serif"/>
                <a:cs typeface="Microsoft Sans Serif"/>
              </a:rPr>
              <a:t>The number of </a:t>
            </a:r>
            <a:r>
              <a:rPr sz="1400" b="1" spc="-10">
                <a:latin typeface="Arial"/>
                <a:cs typeface="Arial"/>
              </a:rPr>
              <a:t>Unique </a:t>
            </a:r>
            <a:r>
              <a:rPr sz="1400" spc="-10">
                <a:latin typeface="Microsoft Sans Serif"/>
                <a:cs typeface="Microsoft Sans Serif"/>
              </a:rPr>
              <a:t>Apps</a:t>
            </a:r>
            <a:r>
              <a:rPr sz="1400" spc="-5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from </a:t>
            </a:r>
            <a:r>
              <a:rPr sz="1400" spc="-5">
                <a:latin typeface="Microsoft Sans Serif"/>
                <a:cs typeface="Microsoft Sans Serif"/>
              </a:rPr>
              <a:t> Play store </a:t>
            </a:r>
            <a:r>
              <a:rPr sz="1400" spc="-10">
                <a:latin typeface="Microsoft Sans Serif"/>
                <a:cs typeface="Microsoft Sans Serif"/>
              </a:rPr>
              <a:t>and</a:t>
            </a:r>
            <a:r>
              <a:rPr sz="1400" spc="-5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User</a:t>
            </a:r>
            <a:r>
              <a:rPr sz="1400" spc="-5">
                <a:latin typeface="Microsoft Sans Serif"/>
                <a:cs typeface="Microsoft Sans Serif"/>
              </a:rPr>
              <a:t> </a:t>
            </a:r>
            <a:r>
              <a:rPr sz="1400" spc="-20">
                <a:latin typeface="Microsoft Sans Serif"/>
                <a:cs typeface="Microsoft Sans Serif"/>
              </a:rPr>
              <a:t>reviews </a:t>
            </a:r>
            <a:r>
              <a:rPr sz="1400" spc="-15">
                <a:latin typeface="Microsoft Sans Serif"/>
                <a:cs typeface="Microsoft Sans Serif"/>
              </a:rPr>
              <a:t>merged </a:t>
            </a:r>
            <a:r>
              <a:rPr sz="1400" spc="-36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dataset</a:t>
            </a:r>
            <a:r>
              <a:rPr sz="1400" spc="4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are</a:t>
            </a:r>
            <a:r>
              <a:rPr sz="1400" spc="25">
                <a:latin typeface="Microsoft Sans Serif"/>
                <a:cs typeface="Microsoft Sans Serif"/>
              </a:rPr>
              <a:t> </a:t>
            </a:r>
            <a:r>
              <a:rPr sz="1400" b="1" spc="-5">
                <a:latin typeface="Arial"/>
                <a:cs typeface="Arial"/>
              </a:rPr>
              <a:t>816.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92075" marR="71120" algn="just">
              <a:lnSpc>
                <a:spcPct val="100000"/>
              </a:lnSpc>
            </a:pPr>
            <a:r>
              <a:rPr sz="1400" spc="-10">
                <a:latin typeface="Microsoft Sans Serif"/>
                <a:cs typeface="Microsoft Sans Serif"/>
              </a:rPr>
              <a:t>From</a:t>
            </a:r>
            <a:r>
              <a:rPr sz="1400" spc="-5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Sentiment</a:t>
            </a:r>
            <a:r>
              <a:rPr sz="1400" spc="-5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column</a:t>
            </a:r>
            <a:r>
              <a:rPr sz="1400" b="1" spc="-10">
                <a:latin typeface="Arial"/>
                <a:cs typeface="Arial"/>
              </a:rPr>
              <a:t>,</a:t>
            </a:r>
            <a:r>
              <a:rPr sz="1400" b="1" spc="-5">
                <a:latin typeface="Arial"/>
                <a:cs typeface="Arial"/>
              </a:rPr>
              <a:t> </a:t>
            </a:r>
            <a:r>
              <a:rPr sz="1400" b="1" spc="5">
                <a:latin typeface="Arial"/>
                <a:cs typeface="Arial"/>
              </a:rPr>
              <a:t>64%</a:t>
            </a:r>
            <a:r>
              <a:rPr sz="1400" b="1" spc="400">
                <a:latin typeface="Arial"/>
                <a:cs typeface="Arial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are </a:t>
            </a:r>
            <a:r>
              <a:rPr sz="1400" spc="-5">
                <a:latin typeface="Microsoft Sans Serif"/>
                <a:cs typeface="Microsoft Sans Serif"/>
              </a:rPr>
              <a:t> </a:t>
            </a:r>
            <a:r>
              <a:rPr sz="1400" b="1" spc="-10">
                <a:latin typeface="Arial"/>
                <a:cs typeface="Arial"/>
              </a:rPr>
              <a:t>Positive,</a:t>
            </a:r>
            <a:r>
              <a:rPr sz="1400" b="1" spc="-5">
                <a:latin typeface="Arial"/>
                <a:cs typeface="Arial"/>
              </a:rPr>
              <a:t> </a:t>
            </a:r>
            <a:r>
              <a:rPr sz="1400" b="1" spc="5">
                <a:latin typeface="Arial"/>
                <a:cs typeface="Arial"/>
              </a:rPr>
              <a:t>22%</a:t>
            </a:r>
            <a:r>
              <a:rPr sz="1400" b="1" spc="10">
                <a:latin typeface="Arial"/>
                <a:cs typeface="Arial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are</a:t>
            </a:r>
            <a:r>
              <a:rPr sz="1400" spc="5">
                <a:latin typeface="Microsoft Sans Serif"/>
                <a:cs typeface="Microsoft Sans Serif"/>
              </a:rPr>
              <a:t> </a:t>
            </a:r>
            <a:r>
              <a:rPr sz="1400" b="1" spc="-15">
                <a:latin typeface="Arial"/>
                <a:cs typeface="Arial"/>
              </a:rPr>
              <a:t>Negative</a:t>
            </a:r>
            <a:r>
              <a:rPr sz="1400" b="1" spc="360">
                <a:latin typeface="Arial"/>
                <a:cs typeface="Arial"/>
              </a:rPr>
              <a:t> </a:t>
            </a:r>
            <a:r>
              <a:rPr sz="1400" spc="-15">
                <a:latin typeface="Microsoft Sans Serif"/>
                <a:cs typeface="Microsoft Sans Serif"/>
              </a:rPr>
              <a:t>and </a:t>
            </a:r>
            <a:r>
              <a:rPr sz="1400" spc="-10">
                <a:latin typeface="Microsoft Sans Serif"/>
                <a:cs typeface="Microsoft Sans Serif"/>
              </a:rPr>
              <a:t> </a:t>
            </a:r>
            <a:r>
              <a:rPr sz="1400" b="1" spc="-5">
                <a:latin typeface="Arial"/>
                <a:cs typeface="Arial"/>
              </a:rPr>
              <a:t>14%</a:t>
            </a:r>
            <a:r>
              <a:rPr sz="1400" b="1" spc="-15">
                <a:latin typeface="Arial"/>
                <a:cs typeface="Arial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are</a:t>
            </a:r>
            <a:r>
              <a:rPr sz="1400" spc="-15">
                <a:latin typeface="Microsoft Sans Serif"/>
                <a:cs typeface="Microsoft Sans Serif"/>
              </a:rPr>
              <a:t> </a:t>
            </a:r>
            <a:r>
              <a:rPr sz="1400" b="1" spc="-5">
                <a:latin typeface="Arial"/>
                <a:cs typeface="Arial"/>
              </a:rPr>
              <a:t>Neutral</a:t>
            </a:r>
            <a:r>
              <a:rPr sz="1400" b="1" spc="-35">
                <a:latin typeface="Arial"/>
                <a:cs typeface="Arial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values</a:t>
            </a:r>
            <a:r>
              <a:rPr sz="1600" spc="-5">
                <a:solidFill>
                  <a:srgbClr val="124F5C"/>
                </a:solidFill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49227E-4AF0-A0E1-AA14-E744F5C03005}"/>
              </a:ext>
            </a:extLst>
          </p:cNvPr>
          <p:cNvSpPr txBox="1"/>
          <p:nvPr/>
        </p:nvSpPr>
        <p:spPr>
          <a:xfrm>
            <a:off x="493212" y="82202"/>
            <a:ext cx="8149746" cy="8455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4D8FD5-121D-A3B6-CD87-31BB56917AB4}"/>
              </a:ext>
            </a:extLst>
          </p:cNvPr>
          <p:cNvSpPr txBox="1"/>
          <p:nvPr/>
        </p:nvSpPr>
        <p:spPr>
          <a:xfrm>
            <a:off x="1174314" y="140917"/>
            <a:ext cx="74216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PERCENTAGE OF REVIEW SENTIMENTS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9"/>
          <p:cNvGrpSpPr/>
          <p:nvPr/>
        </p:nvGrpSpPr>
        <p:grpSpPr>
          <a:xfrm>
            <a:off x="0" y="792480"/>
            <a:ext cx="9144000" cy="3616960"/>
            <a:chOff x="0" y="792480"/>
            <a:chExt cx="9144000" cy="361696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0" y="792480"/>
              <a:ext cx="4572000" cy="35996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36676"/>
              <a:ext cx="4572000" cy="357225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0" y="4582667"/>
            <a:ext cx="4803775" cy="437515"/>
          </a:xfrm>
          <a:prstGeom prst="rect">
            <a:avLst/>
          </a:prstGeom>
          <a:ln w="12192">
            <a:solidFill>
              <a:srgbClr val="CC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1440" marR="76835">
              <a:lnSpc>
                <a:spcPct val="100000"/>
              </a:lnSpc>
              <a:spcBef>
                <a:spcPts val="20"/>
              </a:spcBef>
            </a:pPr>
            <a:r>
              <a:rPr sz="1400" spc="-15">
                <a:latin typeface="Microsoft Sans Serif"/>
                <a:cs typeface="Microsoft Sans Serif"/>
              </a:rPr>
              <a:t>Helix</a:t>
            </a:r>
            <a:r>
              <a:rPr sz="1400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Jump</a:t>
            </a:r>
            <a:r>
              <a:rPr sz="1400" spc="20">
                <a:latin typeface="Microsoft Sans Serif"/>
                <a:cs typeface="Microsoft Sans Serif"/>
              </a:rPr>
              <a:t> </a:t>
            </a:r>
            <a:r>
              <a:rPr sz="1400" spc="-15">
                <a:latin typeface="Microsoft Sans Serif"/>
                <a:cs typeface="Microsoft Sans Serif"/>
              </a:rPr>
              <a:t>is</a:t>
            </a:r>
            <a:r>
              <a:rPr sz="1400" spc="1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a</a:t>
            </a:r>
            <a:r>
              <a:rPr sz="1400" spc="20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App</a:t>
            </a:r>
            <a:r>
              <a:rPr sz="1400" spc="1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from</a:t>
            </a:r>
            <a:r>
              <a:rPr sz="1400" spc="35">
                <a:latin typeface="Microsoft Sans Serif"/>
                <a:cs typeface="Microsoft Sans Serif"/>
              </a:rPr>
              <a:t> </a:t>
            </a:r>
            <a:r>
              <a:rPr sz="1400" spc="-15">
                <a:latin typeface="Microsoft Sans Serif"/>
                <a:cs typeface="Microsoft Sans Serif"/>
              </a:rPr>
              <a:t>merged</a:t>
            </a:r>
            <a:r>
              <a:rPr sz="1400" spc="10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dataset</a:t>
            </a:r>
            <a:r>
              <a:rPr sz="1400" spc="15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has</a:t>
            </a:r>
            <a:r>
              <a:rPr sz="1400" spc="15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highest</a:t>
            </a:r>
            <a:r>
              <a:rPr sz="1400" spc="35">
                <a:latin typeface="Microsoft Sans Serif"/>
                <a:cs typeface="Microsoft Sans Serif"/>
              </a:rPr>
              <a:t> </a:t>
            </a:r>
            <a:r>
              <a:rPr sz="1400" spc="-15">
                <a:latin typeface="Microsoft Sans Serif"/>
                <a:cs typeface="Microsoft Sans Serif"/>
              </a:rPr>
              <a:t>209 </a:t>
            </a:r>
            <a:r>
              <a:rPr sz="1400" spc="-360">
                <a:latin typeface="Microsoft Sans Serif"/>
                <a:cs typeface="Microsoft Sans Serif"/>
              </a:rPr>
              <a:t> </a:t>
            </a:r>
            <a:r>
              <a:rPr sz="1400" spc="-15">
                <a:latin typeface="Microsoft Sans Serif"/>
                <a:cs typeface="Microsoft Sans Serif"/>
              </a:rPr>
              <a:t>Positive</a:t>
            </a:r>
            <a:r>
              <a:rPr sz="1400" spc="50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sentiment</a:t>
            </a:r>
            <a:r>
              <a:rPr sz="1400" spc="-2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count.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803647" y="4582667"/>
            <a:ext cx="4340860" cy="437515"/>
          </a:xfrm>
          <a:prstGeom prst="rect">
            <a:avLst/>
          </a:prstGeom>
          <a:ln w="12192">
            <a:solidFill>
              <a:srgbClr val="CC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0805" marR="73025">
              <a:lnSpc>
                <a:spcPct val="100000"/>
              </a:lnSpc>
              <a:spcBef>
                <a:spcPts val="20"/>
              </a:spcBef>
              <a:tabLst>
                <a:tab pos="2563495" algn="l"/>
              </a:tabLst>
            </a:pPr>
            <a:r>
              <a:rPr sz="1400" b="1" spc="-5">
                <a:latin typeface="Arial"/>
                <a:cs typeface="Arial"/>
              </a:rPr>
              <a:t>Angry</a:t>
            </a:r>
            <a:r>
              <a:rPr sz="1400" b="1" spc="110">
                <a:latin typeface="Arial"/>
                <a:cs typeface="Arial"/>
              </a:rPr>
              <a:t> </a:t>
            </a:r>
            <a:r>
              <a:rPr sz="1400" b="1" spc="-5">
                <a:latin typeface="Arial"/>
                <a:cs typeface="Arial"/>
              </a:rPr>
              <a:t>Bird</a:t>
            </a:r>
            <a:r>
              <a:rPr sz="1400" b="1" spc="140">
                <a:latin typeface="Arial"/>
                <a:cs typeface="Arial"/>
              </a:rPr>
              <a:t> </a:t>
            </a:r>
            <a:r>
              <a:rPr sz="1400" b="1" spc="-5">
                <a:latin typeface="Arial"/>
                <a:cs typeface="Arial"/>
              </a:rPr>
              <a:t>Classic</a:t>
            </a:r>
            <a:r>
              <a:rPr sz="1400" b="1" spc="140">
                <a:latin typeface="Arial"/>
                <a:cs typeface="Arial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is</a:t>
            </a:r>
            <a:r>
              <a:rPr sz="1400" spc="14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a</a:t>
            </a:r>
            <a:r>
              <a:rPr sz="1400" spc="145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app	from</a:t>
            </a:r>
            <a:r>
              <a:rPr sz="1400" spc="110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merged</a:t>
            </a:r>
            <a:r>
              <a:rPr sz="1400" spc="30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dataset </a:t>
            </a:r>
            <a:r>
              <a:rPr sz="1400" spc="-36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has</a:t>
            </a:r>
            <a:r>
              <a:rPr sz="140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highest</a:t>
            </a:r>
            <a:r>
              <a:rPr sz="1400" spc="-45">
                <a:latin typeface="Microsoft Sans Serif"/>
                <a:cs typeface="Microsoft Sans Serif"/>
              </a:rPr>
              <a:t> </a:t>
            </a:r>
            <a:r>
              <a:rPr sz="1400" b="1" spc="-5">
                <a:latin typeface="Arial"/>
                <a:cs typeface="Arial"/>
              </a:rPr>
              <a:t>147</a:t>
            </a:r>
            <a:r>
              <a:rPr sz="1400" b="1" spc="-45">
                <a:latin typeface="Arial"/>
                <a:cs typeface="Arial"/>
              </a:rPr>
              <a:t> </a:t>
            </a:r>
            <a:r>
              <a:rPr sz="1400" b="1" spc="-15">
                <a:latin typeface="Arial"/>
                <a:cs typeface="Arial"/>
              </a:rPr>
              <a:t>Negative</a:t>
            </a:r>
            <a:r>
              <a:rPr sz="1400" b="1" spc="-35">
                <a:latin typeface="Arial"/>
                <a:cs typeface="Arial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sentiment</a:t>
            </a:r>
            <a:r>
              <a:rPr sz="1400" spc="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count.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62BE67-EA2F-F51F-3D42-F9293F4D80DD}"/>
              </a:ext>
            </a:extLst>
          </p:cNvPr>
          <p:cNvSpPr txBox="1"/>
          <p:nvPr/>
        </p:nvSpPr>
        <p:spPr>
          <a:xfrm>
            <a:off x="1573581" y="35229"/>
            <a:ext cx="74569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POSITIVE AND NEGATIVE REVIEWS</a:t>
            </a:r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5620" y="1164335"/>
            <a:ext cx="6088380" cy="397916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13690" y="1759076"/>
            <a:ext cx="269811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Microsoft Sans Serif"/>
                <a:cs typeface="Microsoft Sans Serif"/>
              </a:rPr>
              <a:t>From the above scatter plot it </a:t>
            </a:r>
            <a:r>
              <a:rPr sz="160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can</a:t>
            </a:r>
            <a:r>
              <a:rPr sz="160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be</a:t>
            </a:r>
            <a:r>
              <a:rPr sz="160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concluded</a:t>
            </a:r>
            <a:r>
              <a:rPr sz="160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that </a:t>
            </a:r>
            <a:r>
              <a:rPr sz="160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sentiment</a:t>
            </a:r>
            <a:r>
              <a:rPr sz="1600" spc="13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subjectivity</a:t>
            </a:r>
            <a:r>
              <a:rPr sz="1600" spc="13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is</a:t>
            </a:r>
            <a:r>
              <a:rPr sz="1600" spc="13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not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3914" y="2490292"/>
            <a:ext cx="1667510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484630" algn="l"/>
              </a:tabLst>
            </a:pPr>
            <a:r>
              <a:rPr sz="1600" spc="-5">
                <a:latin typeface="Microsoft Sans Serif"/>
                <a:cs typeface="Microsoft Sans Serif"/>
              </a:rPr>
              <a:t>p</a:t>
            </a:r>
            <a:r>
              <a:rPr sz="1600" spc="-10">
                <a:latin typeface="Microsoft Sans Serif"/>
                <a:cs typeface="Microsoft Sans Serif"/>
              </a:rPr>
              <a:t>r</a:t>
            </a:r>
            <a:r>
              <a:rPr sz="1600" spc="-5">
                <a:latin typeface="Microsoft Sans Serif"/>
                <a:cs typeface="Microsoft Sans Serif"/>
              </a:rPr>
              <a:t>op</a:t>
            </a:r>
            <a:r>
              <a:rPr sz="1600">
                <a:latin typeface="Microsoft Sans Serif"/>
                <a:cs typeface="Microsoft Sans Serif"/>
              </a:rPr>
              <a:t>o</a:t>
            </a:r>
            <a:r>
              <a:rPr sz="1600" spc="-5">
                <a:latin typeface="Microsoft Sans Serif"/>
                <a:cs typeface="Microsoft Sans Serif"/>
              </a:rPr>
              <a:t>rtional</a:t>
            </a:r>
            <a:r>
              <a:rPr sz="1600">
                <a:latin typeface="Microsoft Sans Serif"/>
                <a:cs typeface="Microsoft Sans Serif"/>
              </a:rPr>
              <a:t>	</a:t>
            </a:r>
            <a:r>
              <a:rPr sz="1600" spc="-10">
                <a:latin typeface="Microsoft Sans Serif"/>
                <a:cs typeface="Microsoft Sans Serif"/>
              </a:rPr>
              <a:t>to</a:t>
            </a:r>
            <a:endParaRPr sz="1600">
              <a:latin typeface="Microsoft Sans Serif"/>
              <a:cs typeface="Microsoft Sans Serif"/>
            </a:endParaRPr>
          </a:p>
          <a:p>
            <a:pPr marL="86360">
              <a:lnSpc>
                <a:spcPct val="100000"/>
              </a:lnSpc>
              <a:spcBef>
                <a:spcPts val="5"/>
              </a:spcBef>
              <a:tabLst>
                <a:tab pos="975360" algn="l"/>
                <a:tab pos="1494790" algn="l"/>
              </a:tabLst>
            </a:pPr>
            <a:r>
              <a:rPr sz="1600" spc="-10">
                <a:latin typeface="Microsoft Sans Serif"/>
                <a:cs typeface="Microsoft Sans Serif"/>
              </a:rPr>
              <a:t>pol</a:t>
            </a:r>
            <a:r>
              <a:rPr sz="1600" spc="-20">
                <a:latin typeface="Microsoft Sans Serif"/>
                <a:cs typeface="Microsoft Sans Serif"/>
              </a:rPr>
              <a:t>a</a:t>
            </a:r>
            <a:r>
              <a:rPr sz="1600" spc="-5">
                <a:latin typeface="Microsoft Sans Serif"/>
                <a:cs typeface="Microsoft Sans Serif"/>
              </a:rPr>
              <a:t>ri</a:t>
            </a:r>
            <a:r>
              <a:rPr sz="1600" spc="5">
                <a:latin typeface="Microsoft Sans Serif"/>
                <a:cs typeface="Microsoft Sans Serif"/>
              </a:rPr>
              <a:t>t</a:t>
            </a:r>
            <a:r>
              <a:rPr sz="1600" spc="-5">
                <a:latin typeface="Microsoft Sans Serif"/>
                <a:cs typeface="Microsoft Sans Serif"/>
              </a:rPr>
              <a:t>y</a:t>
            </a:r>
            <a:r>
              <a:rPr sz="1600">
                <a:latin typeface="Microsoft Sans Serif"/>
                <a:cs typeface="Microsoft Sans Serif"/>
              </a:rPr>
              <a:t>	</a:t>
            </a:r>
            <a:r>
              <a:rPr sz="1600" spc="-5">
                <a:latin typeface="Microsoft Sans Serif"/>
                <a:cs typeface="Microsoft Sans Serif"/>
              </a:rPr>
              <a:t>b</a:t>
            </a:r>
            <a:r>
              <a:rPr sz="1600" spc="5">
                <a:latin typeface="Microsoft Sans Serif"/>
                <a:cs typeface="Microsoft Sans Serif"/>
              </a:rPr>
              <a:t>u</a:t>
            </a:r>
            <a:r>
              <a:rPr sz="1600" spc="-5">
                <a:latin typeface="Microsoft Sans Serif"/>
                <a:cs typeface="Microsoft Sans Serif"/>
              </a:rPr>
              <a:t>t</a:t>
            </a:r>
            <a:r>
              <a:rPr sz="1600">
                <a:latin typeface="Microsoft Sans Serif"/>
                <a:cs typeface="Microsoft Sans Serif"/>
              </a:rPr>
              <a:t>	</a:t>
            </a:r>
            <a:r>
              <a:rPr sz="1600" spc="-5">
                <a:latin typeface="Microsoft Sans Serif"/>
                <a:cs typeface="Microsoft Sans Serif"/>
              </a:rPr>
              <a:t>in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5438" y="2978657"/>
            <a:ext cx="1664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42644" algn="l"/>
                <a:tab pos="1165860" algn="l"/>
              </a:tabLst>
            </a:pPr>
            <a:r>
              <a:rPr sz="1600" spc="-5">
                <a:latin typeface="Microsoft Sans Serif"/>
                <a:cs typeface="Microsoft Sans Serif"/>
              </a:rPr>
              <a:t>n</a:t>
            </a:r>
            <a:r>
              <a:rPr sz="1600" spc="5">
                <a:latin typeface="Microsoft Sans Serif"/>
                <a:cs typeface="Microsoft Sans Serif"/>
              </a:rPr>
              <a:t>u</a:t>
            </a:r>
            <a:r>
              <a:rPr sz="1600" spc="-5">
                <a:latin typeface="Microsoft Sans Serif"/>
                <a:cs typeface="Microsoft Sans Serif"/>
              </a:rPr>
              <a:t>m</a:t>
            </a:r>
            <a:r>
              <a:rPr sz="1600" spc="5">
                <a:latin typeface="Microsoft Sans Serif"/>
                <a:cs typeface="Microsoft Sans Serif"/>
              </a:rPr>
              <a:t>b</a:t>
            </a:r>
            <a:r>
              <a:rPr sz="1600" spc="-5">
                <a:latin typeface="Microsoft Sans Serif"/>
                <a:cs typeface="Microsoft Sans Serif"/>
              </a:rPr>
              <a:t>er</a:t>
            </a:r>
            <a:r>
              <a:rPr sz="1600">
                <a:latin typeface="Microsoft Sans Serif"/>
                <a:cs typeface="Microsoft Sans Serif"/>
              </a:rPr>
              <a:t>	</a:t>
            </a:r>
            <a:r>
              <a:rPr sz="1600" spc="5">
                <a:latin typeface="Microsoft Sans Serif"/>
                <a:cs typeface="Microsoft Sans Serif"/>
              </a:rPr>
              <a:t>o</a:t>
            </a:r>
            <a:r>
              <a:rPr sz="1600" spc="-5">
                <a:latin typeface="Microsoft Sans Serif"/>
                <a:cs typeface="Microsoft Sans Serif"/>
              </a:rPr>
              <a:t>f</a:t>
            </a:r>
            <a:r>
              <a:rPr sz="1600">
                <a:latin typeface="Microsoft Sans Serif"/>
                <a:cs typeface="Microsoft Sans Serif"/>
              </a:rPr>
              <a:t>	</a:t>
            </a:r>
            <a:r>
              <a:rPr sz="1600" spc="-5">
                <a:latin typeface="Microsoft Sans Serif"/>
                <a:cs typeface="Microsoft Sans Serif"/>
              </a:rPr>
              <a:t>case,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690" y="2490292"/>
            <a:ext cx="1474470" cy="124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  <a:tabLst>
                <a:tab pos="977900" algn="l"/>
                <a:tab pos="1035685" algn="l"/>
              </a:tabLst>
            </a:pPr>
            <a:r>
              <a:rPr sz="1600" spc="-10">
                <a:latin typeface="Microsoft Sans Serif"/>
                <a:cs typeface="Microsoft Sans Serif"/>
              </a:rPr>
              <a:t>always </a:t>
            </a:r>
            <a:r>
              <a:rPr sz="1600" spc="-5">
                <a:latin typeface="Microsoft Sans Serif"/>
                <a:cs typeface="Microsoft Sans Serif"/>
              </a:rPr>
              <a:t> sentiment </a:t>
            </a:r>
            <a:r>
              <a:rPr sz="160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maximum </a:t>
            </a:r>
            <a:r>
              <a:rPr sz="1600">
                <a:latin typeface="Microsoft Sans Serif"/>
                <a:cs typeface="Microsoft Sans Serif"/>
              </a:rPr>
              <a:t> </a:t>
            </a:r>
            <a:r>
              <a:rPr sz="1600" spc="-10">
                <a:latin typeface="Microsoft Sans Serif"/>
                <a:cs typeface="Microsoft Sans Serif"/>
              </a:rPr>
              <a:t>shows		</a:t>
            </a:r>
            <a:r>
              <a:rPr sz="1600" spc="-5">
                <a:latin typeface="Microsoft Sans Serif"/>
                <a:cs typeface="Microsoft Sans Serif"/>
              </a:rPr>
              <a:t>a </a:t>
            </a:r>
            <a:r>
              <a:rPr sz="160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behavio</a:t>
            </a:r>
            <a:r>
              <a:rPr sz="1600" spc="-95">
                <a:latin typeface="Microsoft Sans Serif"/>
                <a:cs typeface="Microsoft Sans Serif"/>
              </a:rPr>
              <a:t>r</a:t>
            </a:r>
            <a:r>
              <a:rPr sz="1600" spc="-5">
                <a:latin typeface="Microsoft Sans Serif"/>
                <a:cs typeface="Microsoft Sans Serif"/>
              </a:rPr>
              <a:t>,</a:t>
            </a:r>
            <a:r>
              <a:rPr sz="1600">
                <a:latin typeface="Microsoft Sans Serif"/>
                <a:cs typeface="Microsoft Sans Serif"/>
              </a:rPr>
              <a:t>	</a:t>
            </a:r>
            <a:r>
              <a:rPr sz="1600" spc="-20">
                <a:latin typeface="Microsoft Sans Serif"/>
                <a:cs typeface="Microsoft Sans Serif"/>
              </a:rPr>
              <a:t>w</a:t>
            </a:r>
            <a:r>
              <a:rPr sz="1600" spc="-5">
                <a:latin typeface="Microsoft Sans Serif"/>
                <a:cs typeface="Microsoft Sans Serif"/>
              </a:rPr>
              <a:t>hen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26438" y="3222497"/>
            <a:ext cx="10845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Microsoft Sans Serif"/>
                <a:cs typeface="Microsoft Sans Serif"/>
              </a:rPr>
              <a:t>prop</a:t>
            </a:r>
            <a:r>
              <a:rPr sz="1600">
                <a:latin typeface="Microsoft Sans Serif"/>
                <a:cs typeface="Microsoft Sans Serif"/>
              </a:rPr>
              <a:t>or</a:t>
            </a:r>
            <a:r>
              <a:rPr sz="1600" spc="-10">
                <a:latin typeface="Microsoft Sans Serif"/>
                <a:cs typeface="Microsoft Sans Serif"/>
              </a:rPr>
              <a:t>ti</a:t>
            </a:r>
            <a:r>
              <a:rPr sz="1600" spc="-5">
                <a:latin typeface="Microsoft Sans Serif"/>
                <a:cs typeface="Microsoft Sans Serif"/>
              </a:rPr>
              <a:t>on</a:t>
            </a:r>
            <a:r>
              <a:rPr sz="1600" spc="-15">
                <a:latin typeface="Microsoft Sans Serif"/>
                <a:cs typeface="Microsoft Sans Serif"/>
              </a:rPr>
              <a:t>al</a:t>
            </a:r>
            <a:endParaRPr sz="1600">
              <a:latin typeface="Microsoft Sans Serif"/>
              <a:cs typeface="Microsoft Sans Serif"/>
            </a:endParaRPr>
          </a:p>
          <a:p>
            <a:pPr marL="4445">
              <a:lnSpc>
                <a:spcPct val="100000"/>
              </a:lnSpc>
              <a:tabLst>
                <a:tab pos="926465" algn="l"/>
              </a:tabLst>
            </a:pPr>
            <a:r>
              <a:rPr sz="1600" spc="-5">
                <a:latin typeface="Microsoft Sans Serif"/>
                <a:cs typeface="Microsoft Sans Serif"/>
              </a:rPr>
              <a:t>va</a:t>
            </a:r>
            <a:r>
              <a:rPr sz="1600" spc="-10">
                <a:latin typeface="Microsoft Sans Serif"/>
                <a:cs typeface="Microsoft Sans Serif"/>
              </a:rPr>
              <a:t>ri</a:t>
            </a:r>
            <a:r>
              <a:rPr sz="1600" spc="-5">
                <a:latin typeface="Microsoft Sans Serif"/>
                <a:cs typeface="Microsoft Sans Serif"/>
              </a:rPr>
              <a:t>ance</a:t>
            </a:r>
            <a:r>
              <a:rPr sz="1600">
                <a:latin typeface="Microsoft Sans Serif"/>
                <a:cs typeface="Microsoft Sans Serif"/>
              </a:rPr>
              <a:t>	</a:t>
            </a:r>
            <a:r>
              <a:rPr sz="1600" spc="-20">
                <a:latin typeface="Microsoft Sans Serif"/>
                <a:cs typeface="Microsoft Sans Serif"/>
              </a:rPr>
              <a:t>is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690" y="3710432"/>
            <a:ext cx="13354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Microsoft Sans Serif"/>
                <a:cs typeface="Microsoft Sans Serif"/>
              </a:rPr>
              <a:t>too</a:t>
            </a:r>
            <a:r>
              <a:rPr sz="1600" spc="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high</a:t>
            </a:r>
            <a:r>
              <a:rPr sz="1600" spc="-1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or</a:t>
            </a:r>
            <a:r>
              <a:rPr sz="1600" spc="15">
                <a:latin typeface="Microsoft Sans Serif"/>
                <a:cs typeface="Microsoft Sans Serif"/>
              </a:rPr>
              <a:t> </a:t>
            </a:r>
            <a:r>
              <a:rPr sz="1600" spc="-10">
                <a:latin typeface="Microsoft Sans Serif"/>
                <a:cs typeface="Microsoft Sans Serif"/>
              </a:rPr>
              <a:t>low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1667255"/>
            <a:ext cx="2868295" cy="2433955"/>
          </a:xfrm>
          <a:custGeom>
            <a:avLst/>
            <a:gdLst/>
            <a:ahLst/>
            <a:cxnLst/>
            <a:rect l="l" t="t" r="r" b="b"/>
            <a:pathLst>
              <a:path w="2868295" h="2433954">
                <a:moveTo>
                  <a:pt x="0" y="2433828"/>
                </a:moveTo>
                <a:lnTo>
                  <a:pt x="2868168" y="2433828"/>
                </a:lnTo>
                <a:lnTo>
                  <a:pt x="2868168" y="0"/>
                </a:lnTo>
                <a:lnTo>
                  <a:pt x="0" y="0"/>
                </a:lnTo>
                <a:lnTo>
                  <a:pt x="0" y="2433828"/>
                </a:lnTo>
                <a:close/>
              </a:path>
            </a:pathLst>
          </a:custGeom>
          <a:ln w="12192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D01F9C-C3C0-F8C4-1D77-BE936BB2BF07}"/>
              </a:ext>
            </a:extLst>
          </p:cNvPr>
          <p:cNvSpPr txBox="1"/>
          <p:nvPr/>
        </p:nvSpPr>
        <p:spPr>
          <a:xfrm>
            <a:off x="117432" y="82202"/>
            <a:ext cx="833763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IS SENTIMENTAL_SUBJECTIVITY PROPORTIONAL TO SENTIMENTAL_POLARITY</a:t>
            </a: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object 10"/>
          <p:cNvGrpSpPr/>
          <p:nvPr/>
        </p:nvGrpSpPr>
        <p:grpSpPr>
          <a:xfrm>
            <a:off x="53339" y="783335"/>
            <a:ext cx="9090660" cy="4360545"/>
            <a:chOff x="53339" y="783335"/>
            <a:chExt cx="9090660" cy="436054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6979" y="783335"/>
              <a:ext cx="6637019" cy="436016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435" y="1705355"/>
              <a:ext cx="2269490" cy="2217420"/>
            </a:xfrm>
            <a:custGeom>
              <a:avLst/>
              <a:gdLst/>
              <a:ahLst/>
              <a:cxnLst/>
              <a:rect l="l" t="t" r="r" b="b"/>
              <a:pathLst>
                <a:path w="2269490" h="2217420">
                  <a:moveTo>
                    <a:pt x="0" y="2217420"/>
                  </a:moveTo>
                  <a:lnTo>
                    <a:pt x="2269236" y="2217420"/>
                  </a:lnTo>
                  <a:lnTo>
                    <a:pt x="2269236" y="0"/>
                  </a:lnTo>
                  <a:lnTo>
                    <a:pt x="0" y="0"/>
                  </a:lnTo>
                  <a:lnTo>
                    <a:pt x="0" y="2217420"/>
                  </a:lnTo>
                  <a:close/>
                </a:path>
              </a:pathLst>
            </a:custGeom>
            <a:ln w="12192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1180" y="1689607"/>
            <a:ext cx="21069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  <a:tabLst>
                <a:tab pos="502920" algn="l"/>
                <a:tab pos="1150620" algn="l"/>
                <a:tab pos="1979930" algn="l"/>
              </a:tabLst>
            </a:pPr>
            <a:r>
              <a:rPr sz="1600" spc="-5">
                <a:latin typeface="Microsoft Sans Serif"/>
                <a:cs typeface="Microsoft Sans Serif"/>
              </a:rPr>
              <a:t>In	t</a:t>
            </a:r>
            <a:r>
              <a:rPr sz="1600" spc="-20">
                <a:latin typeface="Microsoft Sans Serif"/>
                <a:cs typeface="Microsoft Sans Serif"/>
              </a:rPr>
              <a:t>h</a:t>
            </a:r>
            <a:r>
              <a:rPr sz="1600" spc="-15">
                <a:latin typeface="Microsoft Sans Serif"/>
                <a:cs typeface="Microsoft Sans Serif"/>
              </a:rPr>
              <a:t>i</a:t>
            </a:r>
            <a:r>
              <a:rPr sz="1600" spc="-5">
                <a:latin typeface="Microsoft Sans Serif"/>
                <a:cs typeface="Microsoft Sans Serif"/>
              </a:rPr>
              <a:t>s</a:t>
            </a:r>
            <a:r>
              <a:rPr sz="1600">
                <a:latin typeface="Microsoft Sans Serif"/>
                <a:cs typeface="Microsoft Sans Serif"/>
              </a:rPr>
              <a:t>	</a:t>
            </a:r>
            <a:r>
              <a:rPr sz="1600" spc="-5">
                <a:latin typeface="Microsoft Sans Serif"/>
                <a:cs typeface="Microsoft Sans Serif"/>
              </a:rPr>
              <a:t>cor</a:t>
            </a:r>
            <a:r>
              <a:rPr sz="1600" spc="-15">
                <a:latin typeface="Microsoft Sans Serif"/>
                <a:cs typeface="Microsoft Sans Serif"/>
              </a:rPr>
              <a:t>r</a:t>
            </a:r>
            <a:r>
              <a:rPr sz="1600" spc="-20">
                <a:latin typeface="Microsoft Sans Serif"/>
                <a:cs typeface="Microsoft Sans Serif"/>
              </a:rPr>
              <a:t>e</a:t>
            </a:r>
            <a:r>
              <a:rPr sz="1600" spc="-15">
                <a:latin typeface="Microsoft Sans Serif"/>
                <a:cs typeface="Microsoft Sans Serif"/>
              </a:rPr>
              <a:t>l</a:t>
            </a:r>
            <a:r>
              <a:rPr sz="1600" spc="-5">
                <a:latin typeface="Microsoft Sans Serif"/>
                <a:cs typeface="Microsoft Sans Serif"/>
              </a:rPr>
              <a:t>a</a:t>
            </a:r>
            <a:r>
              <a:rPr sz="1600" spc="-20">
                <a:latin typeface="Microsoft Sans Serif"/>
                <a:cs typeface="Microsoft Sans Serif"/>
              </a:rPr>
              <a:t>t</a:t>
            </a:r>
            <a:r>
              <a:rPr sz="1600" spc="-25">
                <a:latin typeface="Microsoft Sans Serif"/>
                <a:cs typeface="Microsoft Sans Serif"/>
              </a:rPr>
              <a:t>i</a:t>
            </a:r>
            <a:r>
              <a:rPr sz="1600" spc="-5">
                <a:latin typeface="Microsoft Sans Serif"/>
                <a:cs typeface="Microsoft Sans Serif"/>
              </a:rPr>
              <a:t>on  ma</a:t>
            </a:r>
            <a:r>
              <a:rPr sz="1600" spc="5">
                <a:latin typeface="Microsoft Sans Serif"/>
                <a:cs typeface="Microsoft Sans Serif"/>
              </a:rPr>
              <a:t>t</a:t>
            </a:r>
            <a:r>
              <a:rPr sz="1600" spc="-5">
                <a:latin typeface="Microsoft Sans Serif"/>
                <a:cs typeface="Microsoft Sans Serif"/>
              </a:rPr>
              <a:t>rix,</a:t>
            </a:r>
            <a:r>
              <a:rPr sz="1600">
                <a:latin typeface="Microsoft Sans Serif"/>
                <a:cs typeface="Microsoft Sans Serif"/>
              </a:rPr>
              <a:t> </a:t>
            </a:r>
            <a:r>
              <a:rPr sz="1600" spc="-204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The</a:t>
            </a:r>
            <a:r>
              <a:rPr sz="1600" spc="-10">
                <a:latin typeface="Microsoft Sans Serif"/>
                <a:cs typeface="Microsoft Sans Serif"/>
              </a:rPr>
              <a:t>r</a:t>
            </a:r>
            <a:r>
              <a:rPr sz="1600" spc="-5">
                <a:latin typeface="Microsoft Sans Serif"/>
                <a:cs typeface="Microsoft Sans Serif"/>
              </a:rPr>
              <a:t>e</a:t>
            </a:r>
            <a:r>
              <a:rPr sz="1600">
                <a:latin typeface="Microsoft Sans Serif"/>
                <a:cs typeface="Microsoft Sans Serif"/>
              </a:rPr>
              <a:t> </a:t>
            </a:r>
            <a:r>
              <a:rPr sz="1600" spc="-204">
                <a:latin typeface="Microsoft Sans Serif"/>
                <a:cs typeface="Microsoft Sans Serif"/>
              </a:rPr>
              <a:t> </a:t>
            </a:r>
            <a:r>
              <a:rPr sz="1600">
                <a:latin typeface="Microsoft Sans Serif"/>
                <a:cs typeface="Microsoft Sans Serif"/>
              </a:rPr>
              <a:t>i</a:t>
            </a:r>
            <a:r>
              <a:rPr sz="1600" spc="-10">
                <a:latin typeface="Microsoft Sans Serif"/>
                <a:cs typeface="Microsoft Sans Serif"/>
              </a:rPr>
              <a:t>s</a:t>
            </a:r>
            <a:r>
              <a:rPr sz="1600">
                <a:latin typeface="Microsoft Sans Serif"/>
                <a:cs typeface="Microsoft Sans Serif"/>
              </a:rPr>
              <a:t> </a:t>
            </a:r>
            <a:r>
              <a:rPr sz="1600" spc="-20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not</a:t>
            </a:r>
            <a:r>
              <a:rPr sz="1600">
                <a:latin typeface="Microsoft Sans Serif"/>
                <a:cs typeface="Microsoft Sans Serif"/>
              </a:rPr>
              <a:t>	</a:t>
            </a:r>
            <a:r>
              <a:rPr sz="1600" spc="-5">
                <a:latin typeface="Microsoft Sans Serif"/>
                <a:cs typeface="Microsoft Sans Serif"/>
              </a:rPr>
              <a:t>a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180" y="2177287"/>
            <a:ext cx="90868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sz="1600" spc="-15">
                <a:latin typeface="Microsoft Sans Serif"/>
                <a:cs typeface="Microsoft Sans Serif"/>
              </a:rPr>
              <a:t>si</a:t>
            </a:r>
            <a:r>
              <a:rPr sz="1600" spc="-20">
                <a:latin typeface="Microsoft Sans Serif"/>
                <a:cs typeface="Microsoft Sans Serif"/>
              </a:rPr>
              <a:t>gn</a:t>
            </a:r>
            <a:r>
              <a:rPr sz="1600" spc="-15">
                <a:latin typeface="Microsoft Sans Serif"/>
                <a:cs typeface="Microsoft Sans Serif"/>
              </a:rPr>
              <a:t>i</a:t>
            </a:r>
            <a:r>
              <a:rPr sz="1600" spc="-20">
                <a:latin typeface="Microsoft Sans Serif"/>
                <a:cs typeface="Microsoft Sans Serif"/>
              </a:rPr>
              <a:t>f</a:t>
            </a:r>
            <a:r>
              <a:rPr sz="1600" spc="-25">
                <a:latin typeface="Microsoft Sans Serif"/>
                <a:cs typeface="Microsoft Sans Serif"/>
              </a:rPr>
              <a:t>i</a:t>
            </a:r>
            <a:r>
              <a:rPr sz="1600" spc="-15">
                <a:latin typeface="Microsoft Sans Serif"/>
                <a:cs typeface="Microsoft Sans Serif"/>
              </a:rPr>
              <a:t>c</a:t>
            </a:r>
            <a:r>
              <a:rPr sz="1600" spc="-5">
                <a:latin typeface="Microsoft Sans Serif"/>
                <a:cs typeface="Microsoft Sans Serif"/>
              </a:rPr>
              <a:t>ant  </a:t>
            </a:r>
            <a:r>
              <a:rPr sz="1600" spc="-10">
                <a:latin typeface="Microsoft Sans Serif"/>
                <a:cs typeface="Microsoft Sans Serif"/>
              </a:rPr>
              <a:t>between </a:t>
            </a:r>
            <a:r>
              <a:rPr sz="1600" spc="-5">
                <a:latin typeface="Microsoft Sans Serif"/>
                <a:cs typeface="Microsoft Sans Serif"/>
              </a:rPr>
              <a:t> </a:t>
            </a:r>
            <a:r>
              <a:rPr sz="1600" spc="-20">
                <a:latin typeface="Microsoft Sans Serif"/>
                <a:cs typeface="Microsoft Sans Serif"/>
              </a:rPr>
              <a:t>Reviews,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5237" y="2177287"/>
            <a:ext cx="104394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Microsoft Sans Serif"/>
                <a:cs typeface="Microsoft Sans Serif"/>
              </a:rPr>
              <a:t>r</a:t>
            </a:r>
            <a:r>
              <a:rPr sz="1600" spc="-20">
                <a:latin typeface="Microsoft Sans Serif"/>
                <a:cs typeface="Microsoft Sans Serif"/>
              </a:rPr>
              <a:t>e</a:t>
            </a:r>
            <a:r>
              <a:rPr sz="1600" spc="-25">
                <a:latin typeface="Microsoft Sans Serif"/>
                <a:cs typeface="Microsoft Sans Serif"/>
              </a:rPr>
              <a:t>l</a:t>
            </a:r>
            <a:r>
              <a:rPr sz="1600" spc="-5">
                <a:latin typeface="Microsoft Sans Serif"/>
                <a:cs typeface="Microsoft Sans Serif"/>
              </a:rPr>
              <a:t>a</a:t>
            </a:r>
            <a:r>
              <a:rPr sz="1600" spc="-20">
                <a:latin typeface="Microsoft Sans Serif"/>
                <a:cs typeface="Microsoft Sans Serif"/>
              </a:rPr>
              <a:t>t</a:t>
            </a:r>
            <a:r>
              <a:rPr sz="1600" spc="-25">
                <a:latin typeface="Microsoft Sans Serif"/>
                <a:cs typeface="Microsoft Sans Serif"/>
              </a:rPr>
              <a:t>i</a:t>
            </a:r>
            <a:r>
              <a:rPr sz="1600" spc="-5">
                <a:latin typeface="Microsoft Sans Serif"/>
                <a:cs typeface="Microsoft Sans Serif"/>
              </a:rPr>
              <a:t>o</a:t>
            </a:r>
            <a:r>
              <a:rPr sz="1600" spc="-20">
                <a:latin typeface="Microsoft Sans Serif"/>
                <a:cs typeface="Microsoft Sans Serif"/>
              </a:rPr>
              <a:t>n</a:t>
            </a:r>
            <a:r>
              <a:rPr sz="1600" spc="-5">
                <a:latin typeface="Microsoft Sans Serif"/>
                <a:cs typeface="Microsoft Sans Serif"/>
              </a:rPr>
              <a:t>s</a:t>
            </a:r>
            <a:r>
              <a:rPr sz="1600" spc="-20">
                <a:latin typeface="Microsoft Sans Serif"/>
                <a:cs typeface="Microsoft Sans Serif"/>
              </a:rPr>
              <a:t>h</a:t>
            </a:r>
            <a:r>
              <a:rPr sz="1600" spc="-25">
                <a:latin typeface="Microsoft Sans Serif"/>
                <a:cs typeface="Microsoft Sans Serif"/>
              </a:rPr>
              <a:t>i</a:t>
            </a:r>
            <a:r>
              <a:rPr sz="1600" spc="-5">
                <a:latin typeface="Microsoft Sans Serif"/>
                <a:cs typeface="Microsoft Sans Serif"/>
              </a:rPr>
              <a:t>p</a:t>
            </a:r>
            <a:endParaRPr sz="16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</a:pPr>
            <a:r>
              <a:rPr sz="1600" spc="-10">
                <a:latin typeface="Microsoft Sans Serif"/>
                <a:cs typeface="Microsoft Sans Serif"/>
              </a:rPr>
              <a:t>Rating,</a:t>
            </a:r>
            <a:endParaRPr sz="16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tabLst>
                <a:tab pos="668655" algn="l"/>
              </a:tabLst>
            </a:pPr>
            <a:r>
              <a:rPr sz="1600" spc="-5">
                <a:latin typeface="Microsoft Sans Serif"/>
                <a:cs typeface="Microsoft Sans Serif"/>
              </a:rPr>
              <a:t>Size	and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1180" y="2909061"/>
            <a:ext cx="210566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95"/>
              </a:spcBef>
              <a:tabLst>
                <a:tab pos="1182370" algn="l"/>
              </a:tabLst>
            </a:pPr>
            <a:r>
              <a:rPr sz="1600" spc="-15">
                <a:latin typeface="Microsoft Sans Serif"/>
                <a:cs typeface="Microsoft Sans Serif"/>
              </a:rPr>
              <a:t>Installs</a:t>
            </a:r>
            <a:r>
              <a:rPr sz="1600" spc="-10">
                <a:latin typeface="Microsoft Sans Serif"/>
                <a:cs typeface="Microsoft Sans Serif"/>
              </a:rPr>
              <a:t> with respect </a:t>
            </a:r>
            <a:r>
              <a:rPr sz="1600" spc="-5">
                <a:latin typeface="Microsoft Sans Serif"/>
                <a:cs typeface="Microsoft Sans Serif"/>
              </a:rPr>
              <a:t>to </a:t>
            </a:r>
            <a:r>
              <a:rPr sz="160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the</a:t>
            </a:r>
            <a:r>
              <a:rPr sz="1600">
                <a:latin typeface="Microsoft Sans Serif"/>
                <a:cs typeface="Microsoft Sans Serif"/>
              </a:rPr>
              <a:t> </a:t>
            </a:r>
            <a:r>
              <a:rPr sz="1600" spc="-10">
                <a:latin typeface="Microsoft Sans Serif"/>
                <a:cs typeface="Microsoft Sans Serif"/>
              </a:rPr>
              <a:t>Sentiment</a:t>
            </a:r>
            <a:r>
              <a:rPr sz="1600" spc="-5">
                <a:latin typeface="Microsoft Sans Serif"/>
                <a:cs typeface="Microsoft Sans Serif"/>
              </a:rPr>
              <a:t> </a:t>
            </a:r>
            <a:r>
              <a:rPr sz="1600" spc="-10">
                <a:latin typeface="Microsoft Sans Serif"/>
                <a:cs typeface="Microsoft Sans Serif"/>
              </a:rPr>
              <a:t>polarity </a:t>
            </a:r>
            <a:r>
              <a:rPr sz="1600" spc="-409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and</a:t>
            </a:r>
            <a:r>
              <a:rPr sz="1600">
                <a:latin typeface="Microsoft Sans Serif"/>
                <a:cs typeface="Microsoft Sans Serif"/>
              </a:rPr>
              <a:t>	</a:t>
            </a:r>
            <a:r>
              <a:rPr sz="1600" spc="-5">
                <a:latin typeface="Microsoft Sans Serif"/>
                <a:cs typeface="Microsoft Sans Serif"/>
              </a:rPr>
              <a:t>S</a:t>
            </a:r>
            <a:r>
              <a:rPr sz="1600" spc="-15">
                <a:latin typeface="Microsoft Sans Serif"/>
                <a:cs typeface="Microsoft Sans Serif"/>
              </a:rPr>
              <a:t>e</a:t>
            </a:r>
            <a:r>
              <a:rPr sz="1600" spc="-20">
                <a:latin typeface="Microsoft Sans Serif"/>
                <a:cs typeface="Microsoft Sans Serif"/>
              </a:rPr>
              <a:t>n</a:t>
            </a:r>
            <a:r>
              <a:rPr sz="1600" spc="-10">
                <a:latin typeface="Microsoft Sans Serif"/>
                <a:cs typeface="Microsoft Sans Serif"/>
              </a:rPr>
              <a:t>ti</a:t>
            </a:r>
            <a:r>
              <a:rPr sz="1600" spc="-15">
                <a:latin typeface="Microsoft Sans Serif"/>
                <a:cs typeface="Microsoft Sans Serif"/>
              </a:rPr>
              <a:t>m</a:t>
            </a:r>
            <a:r>
              <a:rPr sz="1600" spc="-5">
                <a:latin typeface="Microsoft Sans Serif"/>
                <a:cs typeface="Microsoft Sans Serif"/>
              </a:rPr>
              <a:t>ent  </a:t>
            </a:r>
            <a:r>
              <a:rPr sz="1600" spc="-20">
                <a:latin typeface="Microsoft Sans Serif"/>
                <a:cs typeface="Microsoft Sans Serif"/>
              </a:rPr>
              <a:t>subjectivity.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F47BB4-CACD-0D1D-23DC-839BD91F9DC7}"/>
              </a:ext>
            </a:extLst>
          </p:cNvPr>
          <p:cNvSpPr txBox="1"/>
          <p:nvPr/>
        </p:nvSpPr>
        <p:spPr>
          <a:xfrm>
            <a:off x="1812359" y="82202"/>
            <a:ext cx="70184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CORRELATION IN MERGED DATAFRAME</a:t>
            </a:r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447" y="1441703"/>
            <a:ext cx="3592067" cy="273100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6303" y="723900"/>
            <a:ext cx="4762500" cy="21869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56303" y="3023615"/>
            <a:ext cx="4855463" cy="21198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58DABA-DD9F-7ACB-335E-390AE84F16C6}"/>
              </a:ext>
            </a:extLst>
          </p:cNvPr>
          <p:cNvSpPr txBox="1"/>
          <p:nvPr/>
        </p:nvSpPr>
        <p:spPr>
          <a:xfrm>
            <a:off x="223119" y="129174"/>
            <a:ext cx="84433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DISTRIBUTION OF APPS UPDATED OVER THE YEAR AND MONTH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5491" y="885190"/>
            <a:ext cx="8221980" cy="1847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1800">
                <a:latin typeface="Segoe UI Symbol"/>
                <a:cs typeface="Segoe UI Symbol"/>
              </a:rPr>
              <a:t>❏	</a:t>
            </a:r>
            <a:r>
              <a:rPr sz="1800" spc="20">
                <a:latin typeface="Microsoft Sans Serif"/>
                <a:cs typeface="Microsoft Sans Serif"/>
              </a:rPr>
              <a:t>Reading</a:t>
            </a:r>
            <a:r>
              <a:rPr sz="1800" spc="-40">
                <a:latin typeface="Microsoft Sans Serif"/>
                <a:cs typeface="Microsoft Sans Serif"/>
              </a:rPr>
              <a:t> </a:t>
            </a:r>
            <a:r>
              <a:rPr sz="1800" spc="15">
                <a:latin typeface="Microsoft Sans Serif"/>
                <a:cs typeface="Microsoft Sans Serif"/>
              </a:rPr>
              <a:t>the</a:t>
            </a:r>
            <a:r>
              <a:rPr sz="1800" spc="-105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dataset</a:t>
            </a:r>
            <a:r>
              <a:rPr sz="1800" spc="-85">
                <a:latin typeface="Microsoft Sans Serif"/>
                <a:cs typeface="Microsoft Sans Serif"/>
              </a:rPr>
              <a:t> </a:t>
            </a:r>
            <a:r>
              <a:rPr sz="1800" spc="25">
                <a:latin typeface="Microsoft Sans Serif"/>
                <a:cs typeface="Microsoft Sans Serif"/>
              </a:rPr>
              <a:t>and</a:t>
            </a:r>
            <a:r>
              <a:rPr sz="1800" spc="-85">
                <a:latin typeface="Microsoft Sans Serif"/>
                <a:cs typeface="Microsoft Sans Serif"/>
              </a:rPr>
              <a:t> </a:t>
            </a:r>
            <a:r>
              <a:rPr sz="1800" spc="45">
                <a:latin typeface="Microsoft Sans Serif"/>
                <a:cs typeface="Microsoft Sans Serif"/>
              </a:rPr>
              <a:t>comprehending</a:t>
            </a:r>
            <a:r>
              <a:rPr sz="1800" spc="-90">
                <a:latin typeface="Microsoft Sans Serif"/>
                <a:cs typeface="Microsoft Sans Serif"/>
              </a:rPr>
              <a:t> </a:t>
            </a:r>
            <a:r>
              <a:rPr sz="1800" spc="15">
                <a:latin typeface="Microsoft Sans Serif"/>
                <a:cs typeface="Microsoft Sans Serif"/>
              </a:rPr>
              <a:t>the</a:t>
            </a:r>
            <a:r>
              <a:rPr sz="1800" spc="-90">
                <a:latin typeface="Microsoft Sans Serif"/>
                <a:cs typeface="Microsoft Sans Serif"/>
              </a:rPr>
              <a:t> </a:t>
            </a:r>
            <a:r>
              <a:rPr sz="1800" spc="30">
                <a:latin typeface="Microsoft Sans Serif"/>
                <a:cs typeface="Microsoft Sans Serif"/>
              </a:rPr>
              <a:t>problem</a:t>
            </a:r>
            <a:r>
              <a:rPr sz="1800" spc="-100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statement.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900" algn="l"/>
              </a:tabLst>
            </a:pPr>
            <a:r>
              <a:rPr sz="1800">
                <a:latin typeface="Segoe UI Symbol"/>
                <a:cs typeface="Segoe UI Symbol"/>
              </a:rPr>
              <a:t>❏	</a:t>
            </a:r>
            <a:r>
              <a:rPr sz="1800" spc="20">
                <a:latin typeface="Microsoft Sans Serif"/>
                <a:cs typeface="Microsoft Sans Serif"/>
              </a:rPr>
              <a:t>Examining</a:t>
            </a:r>
            <a:r>
              <a:rPr sz="1800" spc="75">
                <a:latin typeface="Microsoft Sans Serif"/>
                <a:cs typeface="Microsoft Sans Serif"/>
              </a:rPr>
              <a:t> </a:t>
            </a:r>
            <a:r>
              <a:rPr sz="1800" spc="20">
                <a:latin typeface="Microsoft Sans Serif"/>
                <a:cs typeface="Microsoft Sans Serif"/>
              </a:rPr>
              <a:t>the</a:t>
            </a:r>
            <a:r>
              <a:rPr sz="1800" spc="85">
                <a:latin typeface="Microsoft Sans Serif"/>
                <a:cs typeface="Microsoft Sans Serif"/>
              </a:rPr>
              <a:t> </a:t>
            </a:r>
            <a:r>
              <a:rPr sz="1800" spc="5">
                <a:latin typeface="Microsoft Sans Serif"/>
                <a:cs typeface="Microsoft Sans Serif"/>
              </a:rPr>
              <a:t>business</a:t>
            </a:r>
            <a:r>
              <a:rPr sz="1800" spc="50">
                <a:latin typeface="Microsoft Sans Serif"/>
                <a:cs typeface="Microsoft Sans Serif"/>
              </a:rPr>
              <a:t> </a:t>
            </a:r>
            <a:r>
              <a:rPr sz="1800" spc="-10">
                <a:latin typeface="Microsoft Sans Serif"/>
                <a:cs typeface="Microsoft Sans Serif"/>
              </a:rPr>
              <a:t>KPIs</a:t>
            </a:r>
            <a:r>
              <a:rPr sz="1800" spc="-25">
                <a:latin typeface="Microsoft Sans Serif"/>
                <a:cs typeface="Microsoft Sans Serif"/>
              </a:rPr>
              <a:t> </a:t>
            </a:r>
            <a:r>
              <a:rPr sz="1800" spc="-20">
                <a:latin typeface="Microsoft Sans Serif"/>
                <a:cs typeface="Microsoft Sans Serif"/>
              </a:rPr>
              <a:t>for</a:t>
            </a:r>
            <a:r>
              <a:rPr sz="1800" spc="-5">
                <a:latin typeface="Microsoft Sans Serif"/>
                <a:cs typeface="Microsoft Sans Serif"/>
              </a:rPr>
              <a:t> </a:t>
            </a:r>
            <a:r>
              <a:rPr sz="1800" spc="30">
                <a:latin typeface="Microsoft Sans Serif"/>
                <a:cs typeface="Microsoft Sans Serif"/>
              </a:rPr>
              <a:t>app</a:t>
            </a:r>
            <a:r>
              <a:rPr sz="1800" spc="130">
                <a:latin typeface="Microsoft Sans Serif"/>
                <a:cs typeface="Microsoft Sans Serif"/>
              </a:rPr>
              <a:t> </a:t>
            </a:r>
            <a:r>
              <a:rPr sz="1800" spc="20">
                <a:latin typeface="Microsoft Sans Serif"/>
                <a:cs typeface="Microsoft Sans Serif"/>
              </a:rPr>
              <a:t>development</a:t>
            </a:r>
            <a:r>
              <a:rPr sz="1800" spc="130">
                <a:latin typeface="Microsoft Sans Serif"/>
                <a:cs typeface="Microsoft Sans Serif"/>
              </a:rPr>
              <a:t> </a:t>
            </a:r>
            <a:r>
              <a:rPr sz="1800" spc="25">
                <a:latin typeface="Microsoft Sans Serif"/>
                <a:cs typeface="Microsoft Sans Serif"/>
              </a:rPr>
              <a:t>and</a:t>
            </a:r>
            <a:r>
              <a:rPr sz="1800" spc="145">
                <a:latin typeface="Microsoft Sans Serif"/>
                <a:cs typeface="Microsoft Sans Serif"/>
              </a:rPr>
              <a:t> </a:t>
            </a:r>
            <a:r>
              <a:rPr sz="1800">
                <a:latin typeface="Microsoft Sans Serif"/>
                <a:cs typeface="Microsoft Sans Serif"/>
              </a:rPr>
              <a:t>devising</a:t>
            </a:r>
            <a:r>
              <a:rPr sz="1800" spc="110">
                <a:latin typeface="Microsoft Sans Serif"/>
                <a:cs typeface="Microsoft Sans Serif"/>
              </a:rPr>
              <a:t> </a:t>
            </a:r>
            <a:r>
              <a:rPr sz="1800">
                <a:latin typeface="Microsoft Sans Serif"/>
                <a:cs typeface="Microsoft Sans Serif"/>
              </a:rPr>
              <a:t>a</a:t>
            </a:r>
            <a:r>
              <a:rPr sz="1800" spc="450">
                <a:latin typeface="Microsoft Sans Serif"/>
                <a:cs typeface="Microsoft Sans Serif"/>
              </a:rPr>
              <a:t> </a:t>
            </a:r>
            <a:r>
              <a:rPr sz="1800" spc="10">
                <a:latin typeface="Microsoft Sans Serif"/>
                <a:cs typeface="Microsoft Sans Serif"/>
              </a:rPr>
              <a:t>solution</a:t>
            </a:r>
            <a:endParaRPr sz="18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330"/>
              </a:spcBef>
            </a:pPr>
            <a:r>
              <a:rPr sz="1800" spc="15">
                <a:latin typeface="Microsoft Sans Serif"/>
                <a:cs typeface="Microsoft Sans Serif"/>
              </a:rPr>
              <a:t>t</a:t>
            </a:r>
            <a:r>
              <a:rPr sz="1800">
                <a:latin typeface="Microsoft Sans Serif"/>
                <a:cs typeface="Microsoft Sans Serif"/>
              </a:rPr>
              <a:t>o</a:t>
            </a:r>
            <a:r>
              <a:rPr sz="1800" spc="-135">
                <a:latin typeface="Microsoft Sans Serif"/>
                <a:cs typeface="Microsoft Sans Serif"/>
              </a:rPr>
              <a:t> </a:t>
            </a:r>
            <a:r>
              <a:rPr sz="1800" spc="35">
                <a:latin typeface="Microsoft Sans Serif"/>
                <a:cs typeface="Microsoft Sans Serif"/>
              </a:rPr>
              <a:t>t</a:t>
            </a:r>
            <a:r>
              <a:rPr sz="1800" spc="20">
                <a:latin typeface="Microsoft Sans Serif"/>
                <a:cs typeface="Microsoft Sans Serif"/>
              </a:rPr>
              <a:t>h</a:t>
            </a:r>
            <a:r>
              <a:rPr sz="1800" spc="-5">
                <a:latin typeface="Microsoft Sans Serif"/>
                <a:cs typeface="Microsoft Sans Serif"/>
              </a:rPr>
              <a:t>e</a:t>
            </a:r>
            <a:r>
              <a:rPr sz="1800" spc="-110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pr</a:t>
            </a:r>
            <a:r>
              <a:rPr sz="1800" spc="-15">
                <a:latin typeface="Microsoft Sans Serif"/>
                <a:cs typeface="Microsoft Sans Serif"/>
              </a:rPr>
              <a:t>o</a:t>
            </a:r>
            <a:r>
              <a:rPr sz="1800" spc="-10">
                <a:latin typeface="Microsoft Sans Serif"/>
                <a:cs typeface="Microsoft Sans Serif"/>
              </a:rPr>
              <a:t>b</a:t>
            </a:r>
            <a:r>
              <a:rPr sz="1800" spc="-15">
                <a:latin typeface="Microsoft Sans Serif"/>
                <a:cs typeface="Microsoft Sans Serif"/>
              </a:rPr>
              <a:t>l</a:t>
            </a:r>
            <a:r>
              <a:rPr sz="1800">
                <a:latin typeface="Microsoft Sans Serif"/>
                <a:cs typeface="Microsoft Sans Serif"/>
              </a:rPr>
              <a:t>em.</a:t>
            </a:r>
          </a:p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469900" algn="l"/>
              </a:tabLst>
            </a:pPr>
            <a:r>
              <a:rPr sz="1800">
                <a:latin typeface="Segoe UI Symbol"/>
                <a:cs typeface="Segoe UI Symbol"/>
              </a:rPr>
              <a:t>❏	</a:t>
            </a:r>
            <a:r>
              <a:rPr sz="1800" spc="40">
                <a:latin typeface="Microsoft Sans Serif"/>
                <a:cs typeface="Microsoft Sans Serif"/>
              </a:rPr>
              <a:t>Handling</a:t>
            </a:r>
            <a:r>
              <a:rPr sz="1800" spc="-90">
                <a:latin typeface="Microsoft Sans Serif"/>
                <a:cs typeface="Microsoft Sans Serif"/>
              </a:rPr>
              <a:t> </a:t>
            </a:r>
            <a:r>
              <a:rPr sz="1800" spc="15">
                <a:latin typeface="Microsoft Sans Serif"/>
                <a:cs typeface="Microsoft Sans Serif"/>
              </a:rPr>
              <a:t>the</a:t>
            </a:r>
            <a:r>
              <a:rPr sz="1800" spc="-110">
                <a:latin typeface="Microsoft Sans Serif"/>
                <a:cs typeface="Microsoft Sans Serif"/>
              </a:rPr>
              <a:t> </a:t>
            </a:r>
            <a:r>
              <a:rPr sz="1800" spc="-80">
                <a:latin typeface="Microsoft Sans Serif"/>
                <a:cs typeface="Microsoft Sans Serif"/>
              </a:rPr>
              <a:t>error,</a:t>
            </a:r>
            <a:r>
              <a:rPr sz="1800" spc="-220">
                <a:latin typeface="Microsoft Sans Serif"/>
                <a:cs typeface="Microsoft Sans Serif"/>
              </a:rPr>
              <a:t> </a:t>
            </a:r>
            <a:r>
              <a:rPr sz="1800" spc="20">
                <a:latin typeface="Microsoft Sans Serif"/>
                <a:cs typeface="Microsoft Sans Serif"/>
              </a:rPr>
              <a:t>duplicate</a:t>
            </a:r>
            <a:r>
              <a:rPr sz="1800" spc="-135">
                <a:latin typeface="Microsoft Sans Serif"/>
                <a:cs typeface="Microsoft Sans Serif"/>
              </a:rPr>
              <a:t> </a:t>
            </a:r>
            <a:r>
              <a:rPr sz="1800" spc="25">
                <a:latin typeface="Microsoft Sans Serif"/>
                <a:cs typeface="Microsoft Sans Serif"/>
              </a:rPr>
              <a:t>and</a:t>
            </a:r>
            <a:r>
              <a:rPr sz="1800" spc="-70">
                <a:latin typeface="Microsoft Sans Serif"/>
                <a:cs typeface="Microsoft Sans Serif"/>
              </a:rPr>
              <a:t> </a:t>
            </a:r>
            <a:r>
              <a:rPr sz="1800" spc="40">
                <a:latin typeface="Microsoft Sans Serif"/>
                <a:cs typeface="Microsoft Sans Serif"/>
              </a:rPr>
              <a:t>NaN</a:t>
            </a:r>
            <a:r>
              <a:rPr sz="1800" spc="-70">
                <a:latin typeface="Microsoft Sans Serif"/>
                <a:cs typeface="Microsoft Sans Serif"/>
              </a:rPr>
              <a:t> </a:t>
            </a:r>
            <a:r>
              <a:rPr sz="1800" spc="-30">
                <a:latin typeface="Microsoft Sans Serif"/>
                <a:cs typeface="Microsoft Sans Serif"/>
              </a:rPr>
              <a:t>values</a:t>
            </a:r>
            <a:r>
              <a:rPr sz="1800" spc="-120">
                <a:latin typeface="Microsoft Sans Serif"/>
                <a:cs typeface="Microsoft Sans Serif"/>
              </a:rPr>
              <a:t> </a:t>
            </a:r>
            <a:r>
              <a:rPr sz="1800" spc="5">
                <a:latin typeface="Microsoft Sans Serif"/>
                <a:cs typeface="Microsoft Sans Serif"/>
              </a:rPr>
              <a:t>in</a:t>
            </a:r>
            <a:r>
              <a:rPr sz="1800" spc="-120">
                <a:latin typeface="Microsoft Sans Serif"/>
                <a:cs typeface="Microsoft Sans Serif"/>
              </a:rPr>
              <a:t> </a:t>
            </a:r>
            <a:r>
              <a:rPr sz="1800" spc="15">
                <a:latin typeface="Microsoft Sans Serif"/>
                <a:cs typeface="Microsoft Sans Serif"/>
              </a:rPr>
              <a:t>the</a:t>
            </a:r>
            <a:r>
              <a:rPr sz="1800" spc="-110">
                <a:latin typeface="Microsoft Sans Serif"/>
                <a:cs typeface="Microsoft Sans Serif"/>
              </a:rPr>
              <a:t> </a:t>
            </a:r>
            <a:r>
              <a:rPr sz="1800" spc="-25">
                <a:latin typeface="Microsoft Sans Serif"/>
                <a:cs typeface="Microsoft Sans Serif"/>
              </a:rPr>
              <a:t>dataset.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900" algn="l"/>
                <a:tab pos="7316470" algn="l"/>
              </a:tabLst>
            </a:pPr>
            <a:r>
              <a:rPr sz="1800">
                <a:latin typeface="Segoe UI Symbol"/>
                <a:cs typeface="Segoe UI Symbol"/>
              </a:rPr>
              <a:t>❏	</a:t>
            </a:r>
            <a:r>
              <a:rPr sz="1800" spc="30">
                <a:latin typeface="Microsoft Sans Serif"/>
                <a:cs typeface="Microsoft Sans Serif"/>
              </a:rPr>
              <a:t>Designing</a:t>
            </a:r>
            <a:r>
              <a:rPr sz="1800" spc="135">
                <a:latin typeface="Microsoft Sans Serif"/>
                <a:cs typeface="Microsoft Sans Serif"/>
              </a:rPr>
              <a:t> </a:t>
            </a:r>
            <a:r>
              <a:rPr sz="1800" spc="20">
                <a:latin typeface="Microsoft Sans Serif"/>
                <a:cs typeface="Microsoft Sans Serif"/>
              </a:rPr>
              <a:t>multiple</a:t>
            </a:r>
            <a:r>
              <a:rPr sz="1800" spc="160">
                <a:latin typeface="Microsoft Sans Serif"/>
                <a:cs typeface="Microsoft Sans Serif"/>
              </a:rPr>
              <a:t> </a:t>
            </a:r>
            <a:r>
              <a:rPr sz="1800" spc="-20">
                <a:latin typeface="Microsoft Sans Serif"/>
                <a:cs typeface="Microsoft Sans Serif"/>
              </a:rPr>
              <a:t>visualizations</a:t>
            </a:r>
            <a:r>
              <a:rPr sz="1800" spc="65">
                <a:latin typeface="Microsoft Sans Serif"/>
                <a:cs typeface="Microsoft Sans Serif"/>
              </a:rPr>
              <a:t> </a:t>
            </a:r>
            <a:r>
              <a:rPr sz="1800" spc="5">
                <a:latin typeface="Microsoft Sans Serif"/>
                <a:cs typeface="Microsoft Sans Serif"/>
              </a:rPr>
              <a:t>to</a:t>
            </a:r>
            <a:r>
              <a:rPr sz="1800" spc="40">
                <a:latin typeface="Microsoft Sans Serif"/>
                <a:cs typeface="Microsoft Sans Serif"/>
              </a:rPr>
              <a:t> </a:t>
            </a:r>
            <a:r>
              <a:rPr sz="1800" spc="15">
                <a:latin typeface="Microsoft Sans Serif"/>
                <a:cs typeface="Microsoft Sans Serif"/>
              </a:rPr>
              <a:t>summarize</a:t>
            </a:r>
            <a:r>
              <a:rPr sz="1800" spc="65">
                <a:latin typeface="Microsoft Sans Serif"/>
                <a:cs typeface="Microsoft Sans Serif"/>
              </a:rPr>
              <a:t> </a:t>
            </a:r>
            <a:r>
              <a:rPr sz="1800" spc="20">
                <a:latin typeface="Microsoft Sans Serif"/>
                <a:cs typeface="Microsoft Sans Serif"/>
              </a:rPr>
              <a:t>the</a:t>
            </a:r>
            <a:r>
              <a:rPr sz="1800" spc="100">
                <a:latin typeface="Microsoft Sans Serif"/>
                <a:cs typeface="Microsoft Sans Serif"/>
              </a:rPr>
              <a:t> </a:t>
            </a:r>
            <a:r>
              <a:rPr sz="1800" spc="15">
                <a:latin typeface="Microsoft Sans Serif"/>
                <a:cs typeface="Microsoft Sans Serif"/>
              </a:rPr>
              <a:t>information</a:t>
            </a:r>
            <a:r>
              <a:rPr sz="1800" spc="55">
                <a:latin typeface="Microsoft Sans Serif"/>
                <a:cs typeface="Microsoft Sans Serif"/>
              </a:rPr>
              <a:t> </a:t>
            </a:r>
            <a:r>
              <a:rPr sz="1800" spc="10">
                <a:latin typeface="Microsoft Sans Serif"/>
                <a:cs typeface="Microsoft Sans Serif"/>
              </a:rPr>
              <a:t>in	</a:t>
            </a:r>
            <a:r>
              <a:rPr sz="1800" spc="20">
                <a:latin typeface="Microsoft Sans Serif"/>
                <a:cs typeface="Microsoft Sans Serif"/>
              </a:rPr>
              <a:t>the</a:t>
            </a:r>
            <a:endParaRPr sz="18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330"/>
              </a:spcBef>
              <a:tabLst>
                <a:tab pos="7083425" algn="l"/>
              </a:tabLst>
            </a:pPr>
            <a:r>
              <a:rPr sz="1800" spc="-5">
                <a:latin typeface="Microsoft Sans Serif"/>
                <a:cs typeface="Microsoft Sans Serif"/>
              </a:rPr>
              <a:t>d</a:t>
            </a:r>
            <a:r>
              <a:rPr sz="1800" spc="-15">
                <a:latin typeface="Microsoft Sans Serif"/>
                <a:cs typeface="Microsoft Sans Serif"/>
              </a:rPr>
              <a:t>a</a:t>
            </a:r>
            <a:r>
              <a:rPr sz="1800" spc="-5">
                <a:latin typeface="Microsoft Sans Serif"/>
                <a:cs typeface="Microsoft Sans Serif"/>
              </a:rPr>
              <a:t>tas</a:t>
            </a:r>
            <a:r>
              <a:rPr sz="1800" spc="-15">
                <a:latin typeface="Microsoft Sans Serif"/>
                <a:cs typeface="Microsoft Sans Serif"/>
              </a:rPr>
              <a:t>e</a:t>
            </a:r>
            <a:r>
              <a:rPr sz="1800">
                <a:latin typeface="Microsoft Sans Serif"/>
                <a:cs typeface="Microsoft Sans Serif"/>
              </a:rPr>
              <a:t>t </a:t>
            </a:r>
            <a:r>
              <a:rPr sz="1800" spc="35">
                <a:latin typeface="Microsoft Sans Serif"/>
                <a:cs typeface="Microsoft Sans Serif"/>
              </a:rPr>
              <a:t>an</a:t>
            </a:r>
            <a:r>
              <a:rPr sz="1800" spc="-5">
                <a:latin typeface="Microsoft Sans Serif"/>
                <a:cs typeface="Microsoft Sans Serif"/>
              </a:rPr>
              <a:t>d</a:t>
            </a:r>
            <a:r>
              <a:rPr sz="1800" spc="20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succ</a:t>
            </a:r>
            <a:r>
              <a:rPr sz="1800" spc="-15">
                <a:latin typeface="Microsoft Sans Serif"/>
                <a:cs typeface="Microsoft Sans Serif"/>
              </a:rPr>
              <a:t>e</a:t>
            </a:r>
            <a:r>
              <a:rPr sz="1800" spc="-5">
                <a:latin typeface="Microsoft Sans Serif"/>
                <a:cs typeface="Microsoft Sans Serif"/>
              </a:rPr>
              <a:t>ssfu</a:t>
            </a:r>
            <a:r>
              <a:rPr sz="1800" spc="-25">
                <a:latin typeface="Microsoft Sans Serif"/>
                <a:cs typeface="Microsoft Sans Serif"/>
              </a:rPr>
              <a:t>l</a:t>
            </a:r>
            <a:r>
              <a:rPr sz="1800" spc="-10">
                <a:latin typeface="Microsoft Sans Serif"/>
                <a:cs typeface="Microsoft Sans Serif"/>
              </a:rPr>
              <a:t>ly</a:t>
            </a:r>
            <a:r>
              <a:rPr sz="1800" spc="-85">
                <a:latin typeface="Microsoft Sans Serif"/>
                <a:cs typeface="Microsoft Sans Serif"/>
              </a:rPr>
              <a:t> </a:t>
            </a:r>
            <a:r>
              <a:rPr sz="1800" spc="55">
                <a:latin typeface="Microsoft Sans Serif"/>
                <a:cs typeface="Microsoft Sans Serif"/>
              </a:rPr>
              <a:t>c</a:t>
            </a:r>
            <a:r>
              <a:rPr sz="1800" spc="45">
                <a:latin typeface="Microsoft Sans Serif"/>
                <a:cs typeface="Microsoft Sans Serif"/>
              </a:rPr>
              <a:t>o</a:t>
            </a:r>
            <a:r>
              <a:rPr sz="1800" spc="55">
                <a:latin typeface="Microsoft Sans Serif"/>
                <a:cs typeface="Microsoft Sans Serif"/>
              </a:rPr>
              <a:t>mm</a:t>
            </a:r>
            <a:r>
              <a:rPr sz="1800" spc="45">
                <a:latin typeface="Microsoft Sans Serif"/>
                <a:cs typeface="Microsoft Sans Serif"/>
              </a:rPr>
              <a:t>un</a:t>
            </a:r>
            <a:r>
              <a:rPr sz="1800" spc="35">
                <a:latin typeface="Microsoft Sans Serif"/>
                <a:cs typeface="Microsoft Sans Serif"/>
              </a:rPr>
              <a:t>i</a:t>
            </a:r>
            <a:r>
              <a:rPr sz="1800" spc="55">
                <a:latin typeface="Microsoft Sans Serif"/>
                <a:cs typeface="Microsoft Sans Serif"/>
              </a:rPr>
              <a:t>c</a:t>
            </a:r>
            <a:r>
              <a:rPr sz="1800" spc="45">
                <a:latin typeface="Microsoft Sans Serif"/>
                <a:cs typeface="Microsoft Sans Serif"/>
              </a:rPr>
              <a:t>a</a:t>
            </a:r>
            <a:r>
              <a:rPr sz="1800" spc="60">
                <a:latin typeface="Microsoft Sans Serif"/>
                <a:cs typeface="Microsoft Sans Serif"/>
              </a:rPr>
              <a:t>t</a:t>
            </a:r>
            <a:r>
              <a:rPr sz="1800" spc="-5">
                <a:latin typeface="Microsoft Sans Serif"/>
                <a:cs typeface="Microsoft Sans Serif"/>
              </a:rPr>
              <a:t>e</a:t>
            </a:r>
            <a:r>
              <a:rPr sz="1800">
                <a:latin typeface="Microsoft Sans Serif"/>
                <a:cs typeface="Microsoft Sans Serif"/>
              </a:rPr>
              <a:t> </a:t>
            </a:r>
            <a:r>
              <a:rPr sz="1800" spc="35">
                <a:latin typeface="Microsoft Sans Serif"/>
                <a:cs typeface="Microsoft Sans Serif"/>
              </a:rPr>
              <a:t>t</a:t>
            </a:r>
            <a:r>
              <a:rPr sz="1800" spc="20">
                <a:latin typeface="Microsoft Sans Serif"/>
                <a:cs typeface="Microsoft Sans Serif"/>
              </a:rPr>
              <a:t>h</a:t>
            </a:r>
            <a:r>
              <a:rPr sz="1800" spc="-5">
                <a:latin typeface="Microsoft Sans Serif"/>
                <a:cs typeface="Microsoft Sans Serif"/>
              </a:rPr>
              <a:t>e</a:t>
            </a:r>
            <a:r>
              <a:rPr sz="1800" spc="-15">
                <a:latin typeface="Microsoft Sans Serif"/>
                <a:cs typeface="Microsoft Sans Serif"/>
              </a:rPr>
              <a:t> r</a:t>
            </a:r>
            <a:r>
              <a:rPr sz="1800" spc="-25">
                <a:latin typeface="Microsoft Sans Serif"/>
                <a:cs typeface="Microsoft Sans Serif"/>
              </a:rPr>
              <a:t>e</a:t>
            </a:r>
            <a:r>
              <a:rPr sz="1800" spc="-15">
                <a:latin typeface="Microsoft Sans Serif"/>
                <a:cs typeface="Microsoft Sans Serif"/>
              </a:rPr>
              <a:t>s</a:t>
            </a:r>
            <a:r>
              <a:rPr sz="1800" spc="-25">
                <a:latin typeface="Microsoft Sans Serif"/>
                <a:cs typeface="Microsoft Sans Serif"/>
              </a:rPr>
              <a:t>u</a:t>
            </a:r>
            <a:r>
              <a:rPr sz="1800" spc="-35">
                <a:latin typeface="Microsoft Sans Serif"/>
                <a:cs typeface="Microsoft Sans Serif"/>
              </a:rPr>
              <a:t>l</a:t>
            </a:r>
            <a:r>
              <a:rPr sz="1800" spc="-10">
                <a:latin typeface="Microsoft Sans Serif"/>
                <a:cs typeface="Microsoft Sans Serif"/>
              </a:rPr>
              <a:t>t</a:t>
            </a:r>
            <a:r>
              <a:rPr sz="1800">
                <a:latin typeface="Microsoft Sans Serif"/>
                <a:cs typeface="Microsoft Sans Serif"/>
              </a:rPr>
              <a:t>s</a:t>
            </a:r>
            <a:r>
              <a:rPr sz="1800" spc="-75">
                <a:latin typeface="Microsoft Sans Serif"/>
                <a:cs typeface="Microsoft Sans Serif"/>
              </a:rPr>
              <a:t> </a:t>
            </a:r>
            <a:r>
              <a:rPr sz="1800" spc="35">
                <a:latin typeface="Microsoft Sans Serif"/>
                <a:cs typeface="Microsoft Sans Serif"/>
              </a:rPr>
              <a:t>an</a:t>
            </a:r>
            <a:r>
              <a:rPr sz="1800" spc="-5">
                <a:latin typeface="Microsoft Sans Serif"/>
                <a:cs typeface="Microsoft Sans Serif"/>
              </a:rPr>
              <a:t>d</a:t>
            </a:r>
            <a:r>
              <a:rPr sz="1800" spc="20">
                <a:latin typeface="Microsoft Sans Serif"/>
                <a:cs typeface="Microsoft Sans Serif"/>
              </a:rPr>
              <a:t> </a:t>
            </a:r>
            <a:r>
              <a:rPr sz="1800" spc="15">
                <a:latin typeface="Microsoft Sans Serif"/>
                <a:cs typeface="Microsoft Sans Serif"/>
              </a:rPr>
              <a:t>t</a:t>
            </a:r>
            <a:r>
              <a:rPr sz="1800" spc="10">
                <a:latin typeface="Microsoft Sans Serif"/>
                <a:cs typeface="Microsoft Sans Serif"/>
              </a:rPr>
              <a:t>r</a:t>
            </a:r>
            <a:r>
              <a:rPr sz="1800">
                <a:latin typeface="Microsoft Sans Serif"/>
                <a:cs typeface="Microsoft Sans Serif"/>
              </a:rPr>
              <a:t>ends</a:t>
            </a:r>
            <a:r>
              <a:rPr sz="1800" spc="-35">
                <a:latin typeface="Microsoft Sans Serif"/>
                <a:cs typeface="Microsoft Sans Serif"/>
              </a:rPr>
              <a:t> </a:t>
            </a:r>
            <a:r>
              <a:rPr sz="1800" spc="10">
                <a:latin typeface="Microsoft Sans Serif"/>
                <a:cs typeface="Microsoft Sans Serif"/>
              </a:rPr>
              <a:t>t</a:t>
            </a:r>
            <a:r>
              <a:rPr sz="1800" spc="-5">
                <a:latin typeface="Microsoft Sans Serif"/>
                <a:cs typeface="Microsoft Sans Serif"/>
              </a:rPr>
              <a:t>o</a:t>
            </a:r>
            <a:r>
              <a:rPr sz="1800">
                <a:latin typeface="Microsoft Sans Serif"/>
                <a:cs typeface="Microsoft Sans Serif"/>
              </a:rPr>
              <a:t>	</a:t>
            </a:r>
            <a:r>
              <a:rPr sz="1800" spc="35">
                <a:latin typeface="Microsoft Sans Serif"/>
                <a:cs typeface="Microsoft Sans Serif"/>
              </a:rPr>
              <a:t>t</a:t>
            </a:r>
            <a:r>
              <a:rPr sz="1800" spc="20">
                <a:latin typeface="Microsoft Sans Serif"/>
                <a:cs typeface="Microsoft Sans Serif"/>
              </a:rPr>
              <a:t>h</a:t>
            </a:r>
            <a:r>
              <a:rPr sz="1800" spc="-5">
                <a:latin typeface="Microsoft Sans Serif"/>
                <a:cs typeface="Microsoft Sans Serif"/>
              </a:rPr>
              <a:t>e</a:t>
            </a:r>
            <a:r>
              <a:rPr sz="1800" spc="-120">
                <a:latin typeface="Microsoft Sans Serif"/>
                <a:cs typeface="Microsoft Sans Serif"/>
              </a:rPr>
              <a:t> </a:t>
            </a:r>
            <a:r>
              <a:rPr sz="1800" spc="-50">
                <a:latin typeface="Microsoft Sans Serif"/>
                <a:cs typeface="Microsoft Sans Serif"/>
              </a:rPr>
              <a:t>r</a:t>
            </a:r>
            <a:r>
              <a:rPr sz="1800" spc="-60">
                <a:latin typeface="Microsoft Sans Serif"/>
                <a:cs typeface="Microsoft Sans Serif"/>
              </a:rPr>
              <a:t>eade</a:t>
            </a:r>
            <a:r>
              <a:rPr sz="1800" spc="-145">
                <a:latin typeface="Microsoft Sans Serif"/>
                <a:cs typeface="Microsoft Sans Serif"/>
              </a:rPr>
              <a:t>r</a:t>
            </a:r>
            <a:r>
              <a:rPr sz="1800">
                <a:latin typeface="Microsoft Sans Serif"/>
                <a:cs typeface="Microsoft Sans Serif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103778-A0CF-4D3F-D0DF-37487C83B494}"/>
              </a:ext>
            </a:extLst>
          </p:cNvPr>
          <p:cNvSpPr txBox="1"/>
          <p:nvPr/>
        </p:nvSpPr>
        <p:spPr>
          <a:xfrm>
            <a:off x="2430832" y="35229"/>
            <a:ext cx="57306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CHALLENGES FACED</a:t>
            </a:r>
            <a:endParaRPr 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08254" y="838962"/>
            <a:ext cx="8675370" cy="3807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latin typeface="Microsoft Sans Serif"/>
                <a:cs typeface="Microsoft Sans Serif"/>
              </a:rPr>
              <a:t>92.19%</a:t>
            </a:r>
            <a:r>
              <a:rPr sz="1400" spc="-6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apps</a:t>
            </a:r>
            <a:r>
              <a:rPr sz="1400" spc="-4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are</a:t>
            </a:r>
            <a:r>
              <a:rPr sz="1400" spc="-1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Free</a:t>
            </a:r>
            <a:r>
              <a:rPr sz="1400" spc="-2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and</a:t>
            </a:r>
            <a:r>
              <a:rPr sz="1400" spc="-3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7.81%</a:t>
            </a:r>
            <a:r>
              <a:rPr sz="1400" spc="-4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apps</a:t>
            </a:r>
            <a:r>
              <a:rPr sz="1400" spc="-3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are</a:t>
            </a:r>
            <a:r>
              <a:rPr sz="1400" spc="-1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paid</a:t>
            </a:r>
            <a:r>
              <a:rPr sz="1400" spc="-4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in type.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spc="-5">
                <a:latin typeface="Microsoft Sans Serif"/>
                <a:cs typeface="Microsoft Sans Serif"/>
              </a:rPr>
              <a:t>81.80%</a:t>
            </a:r>
            <a:r>
              <a:rPr sz="1400" spc="-6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apps</a:t>
            </a:r>
            <a:r>
              <a:rPr sz="1400" spc="-6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have</a:t>
            </a:r>
            <a:r>
              <a:rPr sz="1400" spc="-10">
                <a:latin typeface="Microsoft Sans Serif"/>
                <a:cs typeface="Microsoft Sans Serif"/>
              </a:rPr>
              <a:t> </a:t>
            </a:r>
            <a:r>
              <a:rPr sz="1400" spc="-15">
                <a:latin typeface="Microsoft Sans Serif"/>
                <a:cs typeface="Microsoft Sans Serif"/>
              </a:rPr>
              <a:t>Everyone</a:t>
            </a:r>
            <a:r>
              <a:rPr sz="1400" spc="4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content</a:t>
            </a:r>
            <a:r>
              <a:rPr sz="1400" spc="-7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rating.</a:t>
            </a:r>
          </a:p>
          <a:p>
            <a:pPr marL="12700" marR="1301115">
              <a:lnSpc>
                <a:spcPct val="171400"/>
              </a:lnSpc>
            </a:pPr>
            <a:r>
              <a:rPr sz="1400" spc="-5">
                <a:latin typeface="Microsoft Sans Serif"/>
                <a:cs typeface="Microsoft Sans Serif"/>
              </a:rPr>
              <a:t>Events</a:t>
            </a:r>
            <a:r>
              <a:rPr sz="1400" spc="-3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category</a:t>
            </a:r>
            <a:r>
              <a:rPr sz="1400" spc="-5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has</a:t>
            </a:r>
            <a:r>
              <a:rPr sz="1400" spc="-3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a </a:t>
            </a:r>
            <a:r>
              <a:rPr sz="1400" spc="-5">
                <a:latin typeface="Microsoft Sans Serif"/>
                <a:cs typeface="Microsoft Sans Serif"/>
              </a:rPr>
              <a:t>highest</a:t>
            </a:r>
            <a:r>
              <a:rPr sz="1400" spc="-5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mean</a:t>
            </a:r>
            <a:r>
              <a:rPr sz="1400" spc="-3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rating</a:t>
            </a:r>
            <a:r>
              <a:rPr sz="1400" spc="-5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of</a:t>
            </a:r>
            <a:r>
              <a:rPr sz="1400" spc="-1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4.39</a:t>
            </a:r>
            <a:r>
              <a:rPr sz="1400" spc="-2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and</a:t>
            </a:r>
            <a:r>
              <a:rPr sz="1400" spc="-2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Dating</a:t>
            </a:r>
            <a:r>
              <a:rPr sz="1400" spc="-2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category</a:t>
            </a:r>
            <a:r>
              <a:rPr sz="1400" spc="-5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has</a:t>
            </a:r>
            <a:r>
              <a:rPr sz="1400" spc="-2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lowest</a:t>
            </a:r>
            <a:r>
              <a:rPr sz="1400" spc="-1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4.05</a:t>
            </a:r>
            <a:r>
              <a:rPr sz="1400" spc="-4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rating. </a:t>
            </a:r>
            <a:r>
              <a:rPr sz="1400" spc="-355">
                <a:latin typeface="Microsoft Sans Serif"/>
                <a:cs typeface="Microsoft Sans Serif"/>
              </a:rPr>
              <a:t> </a:t>
            </a:r>
            <a:r>
              <a:rPr sz="1400" spc="-35">
                <a:latin typeface="Microsoft Sans Serif"/>
                <a:cs typeface="Microsoft Sans Serif"/>
              </a:rPr>
              <a:t>Family,</a:t>
            </a:r>
            <a:r>
              <a:rPr sz="1400" spc="4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Game</a:t>
            </a:r>
            <a:r>
              <a:rPr sz="1400" spc="-1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and</a:t>
            </a:r>
            <a:r>
              <a:rPr sz="1400" spc="-60">
                <a:latin typeface="Microsoft Sans Serif"/>
                <a:cs typeface="Microsoft Sans Serif"/>
              </a:rPr>
              <a:t> </a:t>
            </a:r>
            <a:r>
              <a:rPr sz="1400" spc="-35">
                <a:latin typeface="Microsoft Sans Serif"/>
                <a:cs typeface="Microsoft Sans Serif"/>
              </a:rPr>
              <a:t>Tools</a:t>
            </a:r>
            <a:r>
              <a:rPr sz="1400" spc="-4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are</a:t>
            </a:r>
            <a:r>
              <a:rPr sz="1400" spc="-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top</a:t>
            </a:r>
            <a:r>
              <a:rPr sz="1400" spc="-2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three</a:t>
            </a:r>
            <a:r>
              <a:rPr sz="1400" spc="-5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categories</a:t>
            </a:r>
            <a:r>
              <a:rPr sz="1400" spc="-5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having</a:t>
            </a:r>
            <a:r>
              <a:rPr sz="1400" spc="-2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1906,</a:t>
            </a:r>
            <a:r>
              <a:rPr sz="1400" spc="-4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926</a:t>
            </a:r>
            <a:r>
              <a:rPr sz="1400" spc="-2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and</a:t>
            </a:r>
            <a:r>
              <a:rPr sz="1400" spc="-2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829</a:t>
            </a:r>
            <a:r>
              <a:rPr sz="1400" spc="-3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app</a:t>
            </a:r>
            <a:r>
              <a:rPr sz="1400" spc="-2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count.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spc="-5">
                <a:latin typeface="Microsoft Sans Serif"/>
                <a:cs typeface="Microsoft Sans Serif"/>
              </a:rPr>
              <a:t>Most</a:t>
            </a:r>
            <a:r>
              <a:rPr sz="1400" spc="-2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competitive</a:t>
            </a:r>
            <a:r>
              <a:rPr sz="1400" spc="-2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category:</a:t>
            </a:r>
            <a:r>
              <a:rPr sz="1400" spc="-2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Family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>
                <a:latin typeface="Microsoft Sans Serif"/>
                <a:cs typeface="Microsoft Sans Serif"/>
              </a:rPr>
              <a:t>Category</a:t>
            </a:r>
            <a:r>
              <a:rPr sz="1400" spc="-25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with</a:t>
            </a:r>
            <a:r>
              <a:rPr sz="1400" spc="2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the</a:t>
            </a:r>
            <a:r>
              <a:rPr sz="1400" spc="-2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highest number</a:t>
            </a:r>
            <a:r>
              <a:rPr sz="1400" spc="-2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of</a:t>
            </a:r>
            <a:r>
              <a:rPr sz="1400" spc="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installs:</a:t>
            </a:r>
            <a:r>
              <a:rPr sz="1400" spc="-2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Game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spc="-30">
                <a:latin typeface="Microsoft Sans Serif"/>
                <a:cs typeface="Microsoft Sans Serif"/>
              </a:rPr>
              <a:t>Tools, </a:t>
            </a:r>
            <a:r>
              <a:rPr sz="1400" spc="-5">
                <a:latin typeface="Microsoft Sans Serif"/>
                <a:cs typeface="Microsoft Sans Serif"/>
              </a:rPr>
              <a:t>Entertainment,</a:t>
            </a:r>
            <a:r>
              <a:rPr sz="1400" spc="-6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Education,</a:t>
            </a:r>
            <a:r>
              <a:rPr sz="1400" spc="-5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Business</a:t>
            </a:r>
            <a:r>
              <a:rPr sz="1400" spc="-5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and</a:t>
            </a:r>
            <a:r>
              <a:rPr sz="1400" spc="-5">
                <a:latin typeface="Microsoft Sans Serif"/>
                <a:cs typeface="Microsoft Sans Serif"/>
              </a:rPr>
              <a:t> Medical</a:t>
            </a:r>
            <a:r>
              <a:rPr sz="1400" spc="-4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are</a:t>
            </a:r>
            <a:r>
              <a:rPr sz="1400" spc="-2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top</a:t>
            </a:r>
            <a:r>
              <a:rPr sz="1400" spc="-3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Genres.</a:t>
            </a: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spc="-5">
                <a:latin typeface="Microsoft Sans Serif"/>
                <a:cs typeface="Microsoft Sans Serif"/>
              </a:rPr>
              <a:t>8783</a:t>
            </a:r>
            <a:r>
              <a:rPr sz="1400" spc="-125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Apps</a:t>
            </a:r>
            <a:r>
              <a:rPr sz="1400" spc="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are</a:t>
            </a:r>
            <a:r>
              <a:rPr sz="1400" spc="-1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having</a:t>
            </a:r>
            <a:r>
              <a:rPr sz="1400" spc="-2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size</a:t>
            </a:r>
            <a:r>
              <a:rPr sz="1400" spc="-2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less </a:t>
            </a:r>
            <a:r>
              <a:rPr sz="1400">
                <a:latin typeface="Microsoft Sans Serif"/>
                <a:cs typeface="Microsoft Sans Serif"/>
              </a:rPr>
              <a:t>than</a:t>
            </a:r>
            <a:r>
              <a:rPr sz="1400" spc="-3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or</a:t>
            </a:r>
            <a:r>
              <a:rPr sz="1400" spc="-1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equal</a:t>
            </a:r>
            <a:r>
              <a:rPr sz="1400" spc="-5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to</a:t>
            </a:r>
            <a:r>
              <a:rPr sz="1400" spc="-1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50</a:t>
            </a:r>
            <a:r>
              <a:rPr sz="1400" spc="-1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MB.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spc="-5">
                <a:latin typeface="Microsoft Sans Serif"/>
                <a:cs typeface="Microsoft Sans Serif"/>
              </a:rPr>
              <a:t>7749</a:t>
            </a:r>
            <a:r>
              <a:rPr sz="1400" spc="-125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Apps</a:t>
            </a:r>
            <a:r>
              <a:rPr sz="1400" spc="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has</a:t>
            </a:r>
            <a:r>
              <a:rPr sz="1400" spc="-1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rating</a:t>
            </a:r>
            <a:r>
              <a:rPr sz="1400" spc="-4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more</a:t>
            </a:r>
            <a:r>
              <a:rPr sz="1400" spc="-2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than</a:t>
            </a:r>
            <a:r>
              <a:rPr sz="1400" spc="-5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4.0</a:t>
            </a:r>
            <a:r>
              <a:rPr sz="1400" spc="-2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including</a:t>
            </a:r>
            <a:r>
              <a:rPr sz="1400" spc="-6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both</a:t>
            </a:r>
            <a:r>
              <a:rPr sz="1400" spc="-2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type of</a:t>
            </a:r>
            <a:r>
              <a:rPr sz="1400" spc="-1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app.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600" spc="-10">
                <a:latin typeface="Microsoft Sans Serif"/>
                <a:cs typeface="Microsoft Sans Serif"/>
              </a:rPr>
              <a:t>Overall</a:t>
            </a:r>
            <a:r>
              <a:rPr sz="1600" spc="165">
                <a:latin typeface="Microsoft Sans Serif"/>
                <a:cs typeface="Microsoft Sans Serif"/>
              </a:rPr>
              <a:t> </a:t>
            </a:r>
            <a:r>
              <a:rPr sz="1600" spc="-10">
                <a:latin typeface="Microsoft Sans Serif"/>
                <a:cs typeface="Microsoft Sans Serif"/>
              </a:rPr>
              <a:t>sentiment</a:t>
            </a:r>
            <a:r>
              <a:rPr sz="1600" spc="170">
                <a:latin typeface="Microsoft Sans Serif"/>
                <a:cs typeface="Microsoft Sans Serif"/>
              </a:rPr>
              <a:t> </a:t>
            </a:r>
            <a:r>
              <a:rPr sz="1600" spc="-10">
                <a:latin typeface="Microsoft Sans Serif"/>
                <a:cs typeface="Microsoft Sans Serif"/>
              </a:rPr>
              <a:t>count</a:t>
            </a:r>
            <a:r>
              <a:rPr sz="1600" spc="17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of</a:t>
            </a:r>
            <a:r>
              <a:rPr sz="1600" spc="165">
                <a:latin typeface="Microsoft Sans Serif"/>
                <a:cs typeface="Microsoft Sans Serif"/>
              </a:rPr>
              <a:t> </a:t>
            </a:r>
            <a:r>
              <a:rPr sz="1600" spc="-10">
                <a:latin typeface="Microsoft Sans Serif"/>
                <a:cs typeface="Microsoft Sans Serif"/>
              </a:rPr>
              <a:t>merged</a:t>
            </a:r>
            <a:r>
              <a:rPr sz="1600" spc="16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dataset</a:t>
            </a:r>
            <a:r>
              <a:rPr sz="1600" spc="16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in</a:t>
            </a:r>
            <a:r>
              <a:rPr sz="1600" spc="175">
                <a:latin typeface="Microsoft Sans Serif"/>
                <a:cs typeface="Microsoft Sans Serif"/>
              </a:rPr>
              <a:t> </a:t>
            </a:r>
            <a:r>
              <a:rPr sz="1600" spc="-15">
                <a:latin typeface="Microsoft Sans Serif"/>
                <a:cs typeface="Microsoft Sans Serif"/>
              </a:rPr>
              <a:t>which</a:t>
            </a:r>
            <a:r>
              <a:rPr sz="1600" spc="165">
                <a:latin typeface="Microsoft Sans Serif"/>
                <a:cs typeface="Microsoft Sans Serif"/>
              </a:rPr>
              <a:t> </a:t>
            </a:r>
            <a:r>
              <a:rPr sz="1600" spc="-10">
                <a:latin typeface="Microsoft Sans Serif"/>
                <a:cs typeface="Microsoft Sans Serif"/>
              </a:rPr>
              <a:t>Positive</a:t>
            </a:r>
            <a:r>
              <a:rPr sz="1600" spc="165">
                <a:latin typeface="Microsoft Sans Serif"/>
                <a:cs typeface="Microsoft Sans Serif"/>
              </a:rPr>
              <a:t> </a:t>
            </a:r>
            <a:r>
              <a:rPr sz="1600" spc="-10">
                <a:latin typeface="Microsoft Sans Serif"/>
                <a:cs typeface="Microsoft Sans Serif"/>
              </a:rPr>
              <a:t>sentiment</a:t>
            </a:r>
            <a:r>
              <a:rPr sz="1600" spc="16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count</a:t>
            </a:r>
            <a:r>
              <a:rPr sz="1600" spc="165">
                <a:latin typeface="Microsoft Sans Serif"/>
                <a:cs typeface="Microsoft Sans Serif"/>
              </a:rPr>
              <a:t> </a:t>
            </a:r>
            <a:r>
              <a:rPr sz="1600" spc="-15">
                <a:latin typeface="Microsoft Sans Serif"/>
                <a:cs typeface="Microsoft Sans Serif"/>
              </a:rPr>
              <a:t>is</a:t>
            </a:r>
            <a:r>
              <a:rPr sz="1600" spc="180">
                <a:latin typeface="Microsoft Sans Serif"/>
                <a:cs typeface="Microsoft Sans Serif"/>
              </a:rPr>
              <a:t> </a:t>
            </a:r>
            <a:r>
              <a:rPr sz="1600" spc="-15">
                <a:latin typeface="Microsoft Sans Serif"/>
                <a:cs typeface="Microsoft Sans Serif"/>
              </a:rPr>
              <a:t>64%,</a:t>
            </a:r>
            <a:r>
              <a:rPr sz="1600" spc="165">
                <a:latin typeface="Microsoft Sans Serif"/>
                <a:cs typeface="Microsoft Sans Serif"/>
              </a:rPr>
              <a:t> </a:t>
            </a:r>
            <a:r>
              <a:rPr sz="1600" spc="-10">
                <a:latin typeface="Microsoft Sans Serif"/>
                <a:cs typeface="Microsoft Sans Serif"/>
              </a:rPr>
              <a:t>Negative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>
                <a:latin typeface="Microsoft Sans Serif"/>
                <a:cs typeface="Microsoft Sans Serif"/>
              </a:rPr>
              <a:t>22%</a:t>
            </a:r>
            <a:r>
              <a:rPr sz="1600" spc="-2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and</a:t>
            </a:r>
            <a:r>
              <a:rPr sz="1600" spc="-3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Neutral</a:t>
            </a:r>
            <a:r>
              <a:rPr sz="1600" spc="-40">
                <a:latin typeface="Microsoft Sans Serif"/>
                <a:cs typeface="Microsoft Sans Serif"/>
              </a:rPr>
              <a:t> </a:t>
            </a:r>
            <a:r>
              <a:rPr sz="1600" spc="-25">
                <a:latin typeface="Microsoft Sans Serif"/>
                <a:cs typeface="Microsoft Sans Serif"/>
              </a:rPr>
              <a:t>14%.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75563-3BEB-BED8-EFE6-306B630C94B4}"/>
              </a:ext>
            </a:extLst>
          </p:cNvPr>
          <p:cNvSpPr txBox="1"/>
          <p:nvPr/>
        </p:nvSpPr>
        <p:spPr>
          <a:xfrm>
            <a:off x="187890" y="70458"/>
            <a:ext cx="64822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CONCLUSION'S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1315" y="844042"/>
            <a:ext cx="8463915" cy="4171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Microsoft Sans Serif"/>
                <a:cs typeface="Microsoft Sans Serif"/>
              </a:rPr>
              <a:t>It's</a:t>
            </a:r>
            <a:r>
              <a:rPr sz="1600" spc="1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good</a:t>
            </a:r>
            <a:r>
              <a:rPr sz="160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to</a:t>
            </a:r>
            <a:r>
              <a:rPr sz="1600" spc="2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develop a</a:t>
            </a:r>
            <a:r>
              <a:rPr sz="160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Free</a:t>
            </a:r>
            <a:r>
              <a:rPr sz="1600">
                <a:latin typeface="Microsoft Sans Serif"/>
                <a:cs typeface="Microsoft Sans Serif"/>
              </a:rPr>
              <a:t> </a:t>
            </a:r>
            <a:r>
              <a:rPr sz="1600" spc="-20">
                <a:latin typeface="Microsoft Sans Serif"/>
                <a:cs typeface="Microsoft Sans Serif"/>
              </a:rPr>
              <a:t>type</a:t>
            </a:r>
            <a:r>
              <a:rPr sz="1600" spc="5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app</a:t>
            </a:r>
            <a:r>
              <a:rPr sz="160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and</a:t>
            </a:r>
            <a:r>
              <a:rPr sz="160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having</a:t>
            </a:r>
            <a:r>
              <a:rPr sz="1600" spc="-2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a</a:t>
            </a:r>
            <a:r>
              <a:rPr sz="1600" spc="2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content</a:t>
            </a:r>
            <a:r>
              <a:rPr sz="1600" spc="1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rating</a:t>
            </a:r>
            <a:r>
              <a:rPr sz="1600" spc="1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for</a:t>
            </a:r>
            <a:r>
              <a:rPr sz="1600" spc="5">
                <a:latin typeface="Microsoft Sans Serif"/>
                <a:cs typeface="Microsoft Sans Serif"/>
              </a:rPr>
              <a:t> </a:t>
            </a:r>
            <a:r>
              <a:rPr sz="1600" spc="-20">
                <a:latin typeface="Microsoft Sans Serif"/>
                <a:cs typeface="Microsoft Sans Serif"/>
              </a:rPr>
              <a:t>Everyone.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757295" algn="l"/>
              </a:tabLst>
            </a:pPr>
            <a:r>
              <a:rPr sz="1600" spc="25">
                <a:latin typeface="Microsoft Sans Serif"/>
                <a:cs typeface="Microsoft Sans Serif"/>
              </a:rPr>
              <a:t>Percentage</a:t>
            </a:r>
            <a:r>
              <a:rPr sz="1600" spc="-4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of</a:t>
            </a:r>
            <a:r>
              <a:rPr sz="1600" spc="-114">
                <a:latin typeface="Microsoft Sans Serif"/>
                <a:cs typeface="Microsoft Sans Serif"/>
              </a:rPr>
              <a:t> </a:t>
            </a:r>
            <a:r>
              <a:rPr sz="1600" spc="10">
                <a:latin typeface="Microsoft Sans Serif"/>
                <a:cs typeface="Microsoft Sans Serif"/>
              </a:rPr>
              <a:t>apps</a:t>
            </a:r>
            <a:r>
              <a:rPr sz="1600" spc="-85">
                <a:latin typeface="Microsoft Sans Serif"/>
                <a:cs typeface="Microsoft Sans Serif"/>
              </a:rPr>
              <a:t> </a:t>
            </a:r>
            <a:r>
              <a:rPr sz="1600" spc="10">
                <a:latin typeface="Microsoft Sans Serif"/>
                <a:cs typeface="Microsoft Sans Serif"/>
              </a:rPr>
              <a:t>that</a:t>
            </a:r>
            <a:r>
              <a:rPr sz="1600" spc="-90">
                <a:latin typeface="Microsoft Sans Serif"/>
                <a:cs typeface="Microsoft Sans Serif"/>
              </a:rPr>
              <a:t> </a:t>
            </a:r>
            <a:r>
              <a:rPr sz="1600" spc="-25">
                <a:latin typeface="Microsoft Sans Serif"/>
                <a:cs typeface="Microsoft Sans Serif"/>
              </a:rPr>
              <a:t>are</a:t>
            </a:r>
            <a:r>
              <a:rPr sz="1600" spc="-165">
                <a:latin typeface="Microsoft Sans Serif"/>
                <a:cs typeface="Microsoft Sans Serif"/>
              </a:rPr>
              <a:t> </a:t>
            </a:r>
            <a:r>
              <a:rPr sz="1600" spc="20">
                <a:latin typeface="Microsoft Sans Serif"/>
                <a:cs typeface="Microsoft Sans Serif"/>
              </a:rPr>
              <a:t>top</a:t>
            </a:r>
            <a:r>
              <a:rPr sz="1600" spc="-8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rated</a:t>
            </a:r>
            <a:r>
              <a:rPr sz="1600" spc="-12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=	81.80%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15">
                <a:latin typeface="Microsoft Sans Serif"/>
                <a:cs typeface="Microsoft Sans Serif"/>
              </a:rPr>
              <a:t>There</a:t>
            </a:r>
            <a:r>
              <a:rPr sz="1600" spc="-140">
                <a:latin typeface="Microsoft Sans Serif"/>
                <a:cs typeface="Microsoft Sans Serif"/>
              </a:rPr>
              <a:t> </a:t>
            </a:r>
            <a:r>
              <a:rPr sz="1600" spc="-20">
                <a:latin typeface="Microsoft Sans Serif"/>
                <a:cs typeface="Microsoft Sans Serif"/>
              </a:rPr>
              <a:t>are</a:t>
            </a:r>
            <a:r>
              <a:rPr sz="1600" spc="-170">
                <a:latin typeface="Microsoft Sans Serif"/>
                <a:cs typeface="Microsoft Sans Serif"/>
              </a:rPr>
              <a:t> </a:t>
            </a:r>
            <a:r>
              <a:rPr sz="1600" spc="-75">
                <a:latin typeface="Microsoft Sans Serif"/>
                <a:cs typeface="Microsoft Sans Serif"/>
              </a:rPr>
              <a:t>20</a:t>
            </a:r>
            <a:r>
              <a:rPr sz="1600" spc="-220">
                <a:latin typeface="Microsoft Sans Serif"/>
                <a:cs typeface="Microsoft Sans Serif"/>
              </a:rPr>
              <a:t> </a:t>
            </a:r>
            <a:r>
              <a:rPr sz="1600">
                <a:latin typeface="Microsoft Sans Serif"/>
                <a:cs typeface="Microsoft Sans Serif"/>
              </a:rPr>
              <a:t>free</a:t>
            </a:r>
            <a:r>
              <a:rPr sz="1600" spc="-95">
                <a:latin typeface="Microsoft Sans Serif"/>
                <a:cs typeface="Microsoft Sans Serif"/>
              </a:rPr>
              <a:t> </a:t>
            </a:r>
            <a:r>
              <a:rPr sz="1600" spc="10">
                <a:latin typeface="Microsoft Sans Serif"/>
                <a:cs typeface="Microsoft Sans Serif"/>
              </a:rPr>
              <a:t>apps</a:t>
            </a:r>
            <a:r>
              <a:rPr sz="1600" spc="-80">
                <a:latin typeface="Microsoft Sans Serif"/>
                <a:cs typeface="Microsoft Sans Serif"/>
              </a:rPr>
              <a:t> </a:t>
            </a:r>
            <a:r>
              <a:rPr sz="1600" spc="10">
                <a:latin typeface="Microsoft Sans Serif"/>
                <a:cs typeface="Microsoft Sans Serif"/>
              </a:rPr>
              <a:t>that</a:t>
            </a:r>
            <a:r>
              <a:rPr sz="1600" spc="-95">
                <a:latin typeface="Microsoft Sans Serif"/>
                <a:cs typeface="Microsoft Sans Serif"/>
              </a:rPr>
              <a:t> </a:t>
            </a:r>
            <a:r>
              <a:rPr sz="1600" spc="-20">
                <a:latin typeface="Microsoft Sans Serif"/>
                <a:cs typeface="Microsoft Sans Serif"/>
              </a:rPr>
              <a:t>have</a:t>
            </a:r>
            <a:r>
              <a:rPr sz="1600" spc="-160">
                <a:latin typeface="Microsoft Sans Serif"/>
                <a:cs typeface="Microsoft Sans Serif"/>
              </a:rPr>
              <a:t> </a:t>
            </a:r>
            <a:r>
              <a:rPr sz="1600" spc="30">
                <a:latin typeface="Microsoft Sans Serif"/>
                <a:cs typeface="Microsoft Sans Serif"/>
              </a:rPr>
              <a:t>been</a:t>
            </a:r>
            <a:r>
              <a:rPr sz="1600" spc="-75">
                <a:latin typeface="Microsoft Sans Serif"/>
                <a:cs typeface="Microsoft Sans Serif"/>
              </a:rPr>
              <a:t> </a:t>
            </a:r>
            <a:r>
              <a:rPr sz="1600">
                <a:latin typeface="Microsoft Sans Serif"/>
                <a:cs typeface="Microsoft Sans Serif"/>
              </a:rPr>
              <a:t>installed</a:t>
            </a:r>
            <a:r>
              <a:rPr sz="1600" spc="-145">
                <a:latin typeface="Microsoft Sans Serif"/>
                <a:cs typeface="Microsoft Sans Serif"/>
              </a:rPr>
              <a:t> </a:t>
            </a:r>
            <a:r>
              <a:rPr sz="1600" spc="-30">
                <a:latin typeface="Microsoft Sans Serif"/>
                <a:cs typeface="Microsoft Sans Serif"/>
              </a:rPr>
              <a:t>over</a:t>
            </a:r>
            <a:r>
              <a:rPr sz="1600" spc="-19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a</a:t>
            </a:r>
            <a:r>
              <a:rPr sz="1600" spc="-160">
                <a:latin typeface="Microsoft Sans Serif"/>
                <a:cs typeface="Microsoft Sans Serif"/>
              </a:rPr>
              <a:t> </a:t>
            </a:r>
            <a:r>
              <a:rPr sz="1600" spc="-60">
                <a:latin typeface="Microsoft Sans Serif"/>
                <a:cs typeface="Microsoft Sans Serif"/>
              </a:rPr>
              <a:t>billion</a:t>
            </a:r>
            <a:r>
              <a:rPr sz="1600" spc="-160">
                <a:latin typeface="Microsoft Sans Serif"/>
                <a:cs typeface="Microsoft Sans Serif"/>
              </a:rPr>
              <a:t> </a:t>
            </a:r>
            <a:r>
              <a:rPr sz="1600" spc="10">
                <a:latin typeface="Microsoft Sans Serif"/>
                <a:cs typeface="Microsoft Sans Serif"/>
              </a:rPr>
              <a:t>times</a:t>
            </a:r>
            <a:endParaRPr sz="16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1600" spc="-55">
                <a:latin typeface="Microsoft Sans Serif"/>
                <a:cs typeface="Microsoft Sans Serif"/>
              </a:rPr>
              <a:t>Minecraft</a:t>
            </a:r>
            <a:r>
              <a:rPr sz="1600" spc="-75">
                <a:latin typeface="Microsoft Sans Serif"/>
                <a:cs typeface="Microsoft Sans Serif"/>
              </a:rPr>
              <a:t> </a:t>
            </a:r>
            <a:r>
              <a:rPr sz="1600" spc="-25">
                <a:latin typeface="Microsoft Sans Serif"/>
                <a:cs typeface="Microsoft Sans Serif"/>
              </a:rPr>
              <a:t>is</a:t>
            </a:r>
            <a:r>
              <a:rPr sz="1600" spc="-90">
                <a:latin typeface="Microsoft Sans Serif"/>
                <a:cs typeface="Microsoft Sans Serif"/>
              </a:rPr>
              <a:t> </a:t>
            </a:r>
            <a:r>
              <a:rPr sz="1600" spc="20">
                <a:latin typeface="Microsoft Sans Serif"/>
                <a:cs typeface="Microsoft Sans Serif"/>
              </a:rPr>
              <a:t>the</a:t>
            </a:r>
            <a:r>
              <a:rPr sz="1600" spc="-25">
                <a:latin typeface="Microsoft Sans Serif"/>
                <a:cs typeface="Microsoft Sans Serif"/>
              </a:rPr>
              <a:t> </a:t>
            </a:r>
            <a:r>
              <a:rPr sz="1600" spc="-10">
                <a:latin typeface="Microsoft Sans Serif"/>
                <a:cs typeface="Microsoft Sans Serif"/>
              </a:rPr>
              <a:t>only</a:t>
            </a:r>
            <a:r>
              <a:rPr sz="1600" spc="-80">
                <a:latin typeface="Microsoft Sans Serif"/>
                <a:cs typeface="Microsoft Sans Serif"/>
              </a:rPr>
              <a:t> </a:t>
            </a:r>
            <a:r>
              <a:rPr sz="1600" spc="35">
                <a:latin typeface="Microsoft Sans Serif"/>
                <a:cs typeface="Microsoft Sans Serif"/>
              </a:rPr>
              <a:t>app</a:t>
            </a:r>
            <a:r>
              <a:rPr sz="1600" spc="5">
                <a:latin typeface="Microsoft Sans Serif"/>
                <a:cs typeface="Microsoft Sans Serif"/>
              </a:rPr>
              <a:t> in</a:t>
            </a:r>
            <a:r>
              <a:rPr sz="1600" spc="-50">
                <a:latin typeface="Microsoft Sans Serif"/>
                <a:cs typeface="Microsoft Sans Serif"/>
              </a:rPr>
              <a:t> </a:t>
            </a:r>
            <a:r>
              <a:rPr sz="1600" spc="20">
                <a:latin typeface="Microsoft Sans Serif"/>
                <a:cs typeface="Microsoft Sans Serif"/>
              </a:rPr>
              <a:t>the</a:t>
            </a:r>
            <a:r>
              <a:rPr sz="1600" spc="-20">
                <a:latin typeface="Microsoft Sans Serif"/>
                <a:cs typeface="Microsoft Sans Serif"/>
              </a:rPr>
              <a:t> </a:t>
            </a:r>
            <a:r>
              <a:rPr sz="1600" spc="15">
                <a:latin typeface="Microsoft Sans Serif"/>
                <a:cs typeface="Microsoft Sans Serif"/>
              </a:rPr>
              <a:t>paid</a:t>
            </a:r>
            <a:r>
              <a:rPr sz="1600" spc="-20">
                <a:latin typeface="Microsoft Sans Serif"/>
                <a:cs typeface="Microsoft Sans Serif"/>
              </a:rPr>
              <a:t> </a:t>
            </a:r>
            <a:r>
              <a:rPr sz="1600" spc="5">
                <a:latin typeface="Microsoft Sans Serif"/>
                <a:cs typeface="Microsoft Sans Serif"/>
              </a:rPr>
              <a:t>category</a:t>
            </a:r>
            <a:r>
              <a:rPr sz="1600" spc="-45">
                <a:latin typeface="Microsoft Sans Serif"/>
                <a:cs typeface="Microsoft Sans Serif"/>
              </a:rPr>
              <a:t> </a:t>
            </a:r>
            <a:r>
              <a:rPr sz="1600" spc="25">
                <a:latin typeface="Microsoft Sans Serif"/>
                <a:cs typeface="Microsoft Sans Serif"/>
              </a:rPr>
              <a:t>with</a:t>
            </a:r>
            <a:r>
              <a:rPr sz="1600">
                <a:latin typeface="Microsoft Sans Serif"/>
                <a:cs typeface="Microsoft Sans Serif"/>
              </a:rPr>
              <a:t> </a:t>
            </a:r>
            <a:r>
              <a:rPr sz="1600" spc="-35">
                <a:latin typeface="Microsoft Sans Serif"/>
                <a:cs typeface="Microsoft Sans Serif"/>
              </a:rPr>
              <a:t>over</a:t>
            </a:r>
            <a:r>
              <a:rPr sz="1600" spc="-10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10M</a:t>
            </a:r>
            <a:r>
              <a:rPr sz="1600" spc="25">
                <a:latin typeface="Microsoft Sans Serif"/>
                <a:cs typeface="Microsoft Sans Serif"/>
              </a:rPr>
              <a:t> </a:t>
            </a:r>
            <a:r>
              <a:rPr sz="1600" spc="-40">
                <a:latin typeface="Microsoft Sans Serif"/>
                <a:cs typeface="Microsoft Sans Serif"/>
              </a:rPr>
              <a:t>installs,</a:t>
            </a:r>
            <a:r>
              <a:rPr sz="1600" spc="-20">
                <a:latin typeface="Microsoft Sans Serif"/>
                <a:cs typeface="Microsoft Sans Serif"/>
              </a:rPr>
              <a:t> </a:t>
            </a:r>
            <a:r>
              <a:rPr sz="1600" spc="25">
                <a:latin typeface="Microsoft Sans Serif"/>
                <a:cs typeface="Microsoft Sans Serif"/>
              </a:rPr>
              <a:t>and</a:t>
            </a:r>
            <a:r>
              <a:rPr sz="1600" spc="-30">
                <a:latin typeface="Microsoft Sans Serif"/>
                <a:cs typeface="Microsoft Sans Serif"/>
              </a:rPr>
              <a:t> </a:t>
            </a:r>
            <a:r>
              <a:rPr sz="1600" spc="-25">
                <a:latin typeface="Microsoft Sans Serif"/>
                <a:cs typeface="Microsoft Sans Serif"/>
              </a:rPr>
              <a:t>also</a:t>
            </a:r>
            <a:r>
              <a:rPr sz="1600" spc="-100">
                <a:latin typeface="Microsoft Sans Serif"/>
                <a:cs typeface="Microsoft Sans Serif"/>
              </a:rPr>
              <a:t> </a:t>
            </a:r>
            <a:r>
              <a:rPr sz="1600" spc="-15">
                <a:latin typeface="Microsoft Sans Serif"/>
                <a:cs typeface="Microsoft Sans Serif"/>
              </a:rPr>
              <a:t>has</a:t>
            </a:r>
            <a:r>
              <a:rPr sz="1600" spc="-80">
                <a:latin typeface="Microsoft Sans Serif"/>
                <a:cs typeface="Microsoft Sans Serif"/>
              </a:rPr>
              <a:t> </a:t>
            </a:r>
            <a:r>
              <a:rPr sz="1600" spc="25">
                <a:latin typeface="Microsoft Sans Serif"/>
                <a:cs typeface="Microsoft Sans Serif"/>
              </a:rPr>
              <a:t>produced</a:t>
            </a:r>
            <a:r>
              <a:rPr sz="1600" spc="-25">
                <a:latin typeface="Microsoft Sans Serif"/>
                <a:cs typeface="Microsoft Sans Serif"/>
              </a:rPr>
              <a:t> </a:t>
            </a:r>
            <a:r>
              <a:rPr sz="1600" spc="15">
                <a:latin typeface="Microsoft Sans Serif"/>
                <a:cs typeface="Microsoft Sans Serif"/>
              </a:rPr>
              <a:t>the </a:t>
            </a:r>
            <a:r>
              <a:rPr sz="1600" spc="-409">
                <a:latin typeface="Microsoft Sans Serif"/>
                <a:cs typeface="Microsoft Sans Serif"/>
              </a:rPr>
              <a:t> </a:t>
            </a:r>
            <a:r>
              <a:rPr sz="1600" spc="20">
                <a:latin typeface="Microsoft Sans Serif"/>
                <a:cs typeface="Microsoft Sans Serif"/>
              </a:rPr>
              <a:t>most</a:t>
            </a:r>
            <a:r>
              <a:rPr sz="1600" spc="-10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revenue</a:t>
            </a:r>
            <a:r>
              <a:rPr sz="1600" spc="-16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only</a:t>
            </a:r>
            <a:r>
              <a:rPr sz="1600" spc="-155">
                <a:latin typeface="Microsoft Sans Serif"/>
                <a:cs typeface="Microsoft Sans Serif"/>
              </a:rPr>
              <a:t> </a:t>
            </a:r>
            <a:r>
              <a:rPr sz="1600" spc="35">
                <a:latin typeface="Microsoft Sans Serif"/>
                <a:cs typeface="Microsoft Sans Serif"/>
              </a:rPr>
              <a:t>from</a:t>
            </a:r>
            <a:r>
              <a:rPr sz="1600" spc="-5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installation</a:t>
            </a:r>
            <a:r>
              <a:rPr sz="1600" spc="-105">
                <a:latin typeface="Microsoft Sans Serif"/>
                <a:cs typeface="Microsoft Sans Serif"/>
              </a:rPr>
              <a:t> </a:t>
            </a:r>
            <a:r>
              <a:rPr sz="1600" spc="-60">
                <a:latin typeface="Microsoft Sans Serif"/>
                <a:cs typeface="Microsoft Sans Serif"/>
              </a:rPr>
              <a:t>fee.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>
                <a:latin typeface="Microsoft Sans Serif"/>
                <a:cs typeface="Microsoft Sans Serif"/>
              </a:rPr>
              <a:t>Price, Rating,</a:t>
            </a:r>
            <a:r>
              <a:rPr sz="1600" spc="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Size</a:t>
            </a:r>
            <a:r>
              <a:rPr sz="1600" spc="1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has no or</a:t>
            </a:r>
            <a:r>
              <a:rPr sz="1600" spc="2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very</a:t>
            </a:r>
            <a:r>
              <a:rPr sz="1600" spc="1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less</a:t>
            </a:r>
            <a:r>
              <a:rPr sz="1600" spc="-1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correlation</a:t>
            </a:r>
            <a:r>
              <a:rPr sz="1600" spc="-65">
                <a:latin typeface="Microsoft Sans Serif"/>
                <a:cs typeface="Microsoft Sans Serif"/>
              </a:rPr>
              <a:t> </a:t>
            </a:r>
            <a:r>
              <a:rPr sz="1600" spc="-10">
                <a:latin typeface="Microsoft Sans Serif"/>
                <a:cs typeface="Microsoft Sans Serif"/>
              </a:rPr>
              <a:t>with</a:t>
            </a:r>
            <a:r>
              <a:rPr sz="1600" spc="3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Sentiment</a:t>
            </a:r>
            <a:r>
              <a:rPr sz="1600" spc="-30">
                <a:latin typeface="Microsoft Sans Serif"/>
                <a:cs typeface="Microsoft Sans Serif"/>
              </a:rPr>
              <a:t> </a:t>
            </a:r>
            <a:r>
              <a:rPr sz="1600" spc="-20">
                <a:latin typeface="Microsoft Sans Serif"/>
                <a:cs typeface="Microsoft Sans Serif"/>
              </a:rPr>
              <a:t>Polarity.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600" spc="-5">
                <a:latin typeface="Microsoft Sans Serif"/>
                <a:cs typeface="Microsoft Sans Serif"/>
              </a:rPr>
              <a:t>The</a:t>
            </a:r>
            <a:r>
              <a:rPr sz="1600" spc="3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median</a:t>
            </a:r>
            <a:r>
              <a:rPr sz="1600" spc="2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size</a:t>
            </a:r>
            <a:r>
              <a:rPr sz="1600" spc="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of</a:t>
            </a:r>
            <a:r>
              <a:rPr sz="1600" spc="3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the</a:t>
            </a:r>
            <a:r>
              <a:rPr sz="1600" spc="1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apps</a:t>
            </a:r>
            <a:r>
              <a:rPr sz="1600" spc="3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in</a:t>
            </a:r>
            <a:r>
              <a:rPr sz="1600" spc="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the</a:t>
            </a:r>
            <a:r>
              <a:rPr sz="1600" spc="3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play</a:t>
            </a:r>
            <a:r>
              <a:rPr sz="1600" spc="1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store</a:t>
            </a:r>
            <a:r>
              <a:rPr sz="1600" spc="4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is</a:t>
            </a:r>
            <a:r>
              <a:rPr sz="1600" spc="1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12</a:t>
            </a:r>
            <a:r>
              <a:rPr sz="1600" spc="1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MB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>
                <a:latin typeface="Microsoft Sans Serif"/>
                <a:cs typeface="Microsoft Sans Serif"/>
              </a:rPr>
              <a:t>The</a:t>
            </a:r>
            <a:r>
              <a:rPr sz="1600" spc="3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apps</a:t>
            </a:r>
            <a:r>
              <a:rPr sz="1600" spc="3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whose</a:t>
            </a:r>
            <a:r>
              <a:rPr sz="1600" spc="3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size</a:t>
            </a:r>
            <a:r>
              <a:rPr sz="1600" spc="1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varies</a:t>
            </a:r>
            <a:r>
              <a:rPr sz="1600" spc="15">
                <a:latin typeface="Microsoft Sans Serif"/>
                <a:cs typeface="Microsoft Sans Serif"/>
              </a:rPr>
              <a:t> </a:t>
            </a:r>
            <a:r>
              <a:rPr sz="1600" spc="-10">
                <a:latin typeface="Microsoft Sans Serif"/>
                <a:cs typeface="Microsoft Sans Serif"/>
              </a:rPr>
              <a:t>with</a:t>
            </a:r>
            <a:r>
              <a:rPr sz="1600" spc="3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device</a:t>
            </a:r>
            <a:r>
              <a:rPr sz="1600" spc="1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has</a:t>
            </a:r>
            <a:r>
              <a:rPr sz="1600" spc="3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the</a:t>
            </a:r>
            <a:r>
              <a:rPr sz="1600" spc="3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highest</a:t>
            </a:r>
            <a:r>
              <a:rPr sz="1600" spc="2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number</a:t>
            </a:r>
            <a:r>
              <a:rPr sz="1600" spc="7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average</a:t>
            </a:r>
            <a:r>
              <a:rPr sz="1600" spc="3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app</a:t>
            </a:r>
            <a:r>
              <a:rPr sz="1600" spc="2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installs.</a:t>
            </a:r>
            <a:endParaRPr sz="16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1600" spc="-5">
                <a:latin typeface="Microsoft Sans Serif"/>
                <a:cs typeface="Microsoft Sans Serif"/>
              </a:rPr>
              <a:t>The</a:t>
            </a:r>
            <a:r>
              <a:rPr sz="1600" spc="3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apps</a:t>
            </a:r>
            <a:r>
              <a:rPr sz="1600" spc="3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whose</a:t>
            </a:r>
            <a:r>
              <a:rPr sz="1600" spc="40">
                <a:latin typeface="Microsoft Sans Serif"/>
                <a:cs typeface="Microsoft Sans Serif"/>
              </a:rPr>
              <a:t> </a:t>
            </a:r>
            <a:r>
              <a:rPr sz="1600" spc="-10">
                <a:latin typeface="Microsoft Sans Serif"/>
                <a:cs typeface="Microsoft Sans Serif"/>
              </a:rPr>
              <a:t>size</a:t>
            </a:r>
            <a:r>
              <a:rPr sz="1600" spc="35">
                <a:latin typeface="Microsoft Sans Serif"/>
                <a:cs typeface="Microsoft Sans Serif"/>
              </a:rPr>
              <a:t> </a:t>
            </a:r>
            <a:r>
              <a:rPr sz="1600" spc="-15">
                <a:latin typeface="Microsoft Sans Serif"/>
                <a:cs typeface="Microsoft Sans Serif"/>
              </a:rPr>
              <a:t>is</a:t>
            </a:r>
            <a:r>
              <a:rPr sz="1600" spc="35">
                <a:latin typeface="Microsoft Sans Serif"/>
                <a:cs typeface="Microsoft Sans Serif"/>
              </a:rPr>
              <a:t> </a:t>
            </a:r>
            <a:r>
              <a:rPr sz="1600">
                <a:latin typeface="Microsoft Sans Serif"/>
                <a:cs typeface="Microsoft Sans Serif"/>
              </a:rPr>
              <a:t>greater</a:t>
            </a:r>
            <a:r>
              <a:rPr sz="1600" spc="20">
                <a:latin typeface="Microsoft Sans Serif"/>
                <a:cs typeface="Microsoft Sans Serif"/>
              </a:rPr>
              <a:t> </a:t>
            </a:r>
            <a:r>
              <a:rPr sz="1600">
                <a:latin typeface="Microsoft Sans Serif"/>
                <a:cs typeface="Microsoft Sans Serif"/>
              </a:rPr>
              <a:t>than</a:t>
            </a:r>
            <a:r>
              <a:rPr sz="1600" spc="3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90</a:t>
            </a:r>
            <a:r>
              <a:rPr sz="1600" spc="3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MB</a:t>
            </a:r>
            <a:r>
              <a:rPr sz="1600" spc="3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has</a:t>
            </a:r>
            <a:r>
              <a:rPr sz="1600" spc="45">
                <a:latin typeface="Microsoft Sans Serif"/>
                <a:cs typeface="Microsoft Sans Serif"/>
              </a:rPr>
              <a:t> </a:t>
            </a:r>
            <a:r>
              <a:rPr sz="1600">
                <a:latin typeface="Microsoft Sans Serif"/>
                <a:cs typeface="Microsoft Sans Serif"/>
              </a:rPr>
              <a:t>the</a:t>
            </a:r>
            <a:r>
              <a:rPr sz="1600" spc="3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highest</a:t>
            </a:r>
            <a:r>
              <a:rPr sz="1600" spc="3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number</a:t>
            </a:r>
            <a:r>
              <a:rPr sz="1600" spc="75">
                <a:latin typeface="Microsoft Sans Serif"/>
                <a:cs typeface="Microsoft Sans Serif"/>
              </a:rPr>
              <a:t> </a:t>
            </a:r>
            <a:r>
              <a:rPr sz="1600" spc="5">
                <a:latin typeface="Microsoft Sans Serif"/>
                <a:cs typeface="Microsoft Sans Serif"/>
              </a:rPr>
              <a:t>of</a:t>
            </a:r>
            <a:r>
              <a:rPr sz="1600" spc="3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average</a:t>
            </a:r>
            <a:r>
              <a:rPr sz="1600" spc="35">
                <a:latin typeface="Microsoft Sans Serif"/>
                <a:cs typeface="Microsoft Sans Serif"/>
              </a:rPr>
              <a:t> </a:t>
            </a:r>
            <a:r>
              <a:rPr sz="1600">
                <a:latin typeface="Microsoft Sans Serif"/>
                <a:cs typeface="Microsoft Sans Serif"/>
              </a:rPr>
              <a:t>user</a:t>
            </a:r>
            <a:r>
              <a:rPr sz="1600" spc="4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reviews, </a:t>
            </a:r>
            <a:r>
              <a:rPr sz="1600" spc="-409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i.e.,</a:t>
            </a:r>
            <a:r>
              <a:rPr sz="1600" spc="3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they</a:t>
            </a:r>
            <a:r>
              <a:rPr sz="1600" spc="3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are</a:t>
            </a:r>
            <a:r>
              <a:rPr sz="1600" spc="2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more</a:t>
            </a:r>
            <a:r>
              <a:rPr sz="1600" spc="4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popular</a:t>
            </a:r>
            <a:r>
              <a:rPr sz="1600" spc="2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than</a:t>
            </a:r>
            <a:r>
              <a:rPr sz="1600" spc="3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the</a:t>
            </a:r>
            <a:r>
              <a:rPr sz="1600" spc="3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rest.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6441440" algn="l"/>
              </a:tabLst>
            </a:pPr>
            <a:r>
              <a:rPr sz="1600" spc="-10">
                <a:latin typeface="Microsoft Sans Serif"/>
                <a:cs typeface="Microsoft Sans Serif"/>
              </a:rPr>
              <a:t>Helix</a:t>
            </a:r>
            <a:r>
              <a:rPr sz="1600" spc="30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Jump</a:t>
            </a:r>
            <a:r>
              <a:rPr sz="1600" spc="32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has</a:t>
            </a:r>
            <a:r>
              <a:rPr sz="1600" spc="32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the</a:t>
            </a:r>
            <a:r>
              <a:rPr sz="1600" spc="31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highest</a:t>
            </a:r>
            <a:r>
              <a:rPr sz="1600" spc="32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number</a:t>
            </a:r>
            <a:r>
              <a:rPr sz="1600" spc="31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of</a:t>
            </a:r>
            <a:r>
              <a:rPr sz="1600" spc="31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positive</a:t>
            </a:r>
            <a:r>
              <a:rPr sz="1600" spc="32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reviews</a:t>
            </a:r>
            <a:r>
              <a:rPr sz="1600" spc="32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and</a:t>
            </a:r>
            <a:r>
              <a:rPr sz="1600" spc="31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Angry	Birds</a:t>
            </a:r>
            <a:r>
              <a:rPr sz="1600" spc="295">
                <a:latin typeface="Microsoft Sans Serif"/>
                <a:cs typeface="Microsoft Sans Serif"/>
              </a:rPr>
              <a:t> </a:t>
            </a:r>
            <a:r>
              <a:rPr sz="1600" spc="-10">
                <a:latin typeface="Microsoft Sans Serif"/>
                <a:cs typeface="Microsoft Sans Serif"/>
              </a:rPr>
              <a:t>Classic</a:t>
            </a:r>
            <a:r>
              <a:rPr sz="1600" spc="29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has</a:t>
            </a:r>
            <a:r>
              <a:rPr sz="1600" spc="29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the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>
                <a:latin typeface="Microsoft Sans Serif"/>
                <a:cs typeface="Microsoft Sans Serif"/>
              </a:rPr>
              <a:t>highest</a:t>
            </a:r>
            <a:r>
              <a:rPr sz="1600" spc="1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number</a:t>
            </a:r>
            <a:r>
              <a:rPr sz="1600" spc="1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of</a:t>
            </a:r>
            <a:r>
              <a:rPr sz="1600" spc="2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negative</a:t>
            </a:r>
            <a:r>
              <a:rPr sz="1600" spc="1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reviews.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A4D6F-6764-282D-4712-42EB8B2D53E7}"/>
              </a:ext>
            </a:extLst>
          </p:cNvPr>
          <p:cNvSpPr txBox="1"/>
          <p:nvPr/>
        </p:nvSpPr>
        <p:spPr>
          <a:xfrm>
            <a:off x="2395602" y="58715"/>
            <a:ext cx="40396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cs typeface="Calibri"/>
              </a:rPr>
              <a:t>CONCLUSSION'S</a:t>
            </a:r>
            <a:endParaRPr lang="en-US"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39980" y="3215639"/>
            <a:ext cx="2355889" cy="969111"/>
            <a:chOff x="2746247" y="1924837"/>
            <a:chExt cx="2355889" cy="96911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6247" y="1924837"/>
              <a:ext cx="1476628" cy="897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4400" y="2357678"/>
              <a:ext cx="377736" cy="536270"/>
            </a:xfrm>
            <a:prstGeom prst="rect">
              <a:avLst/>
            </a:prstGeom>
          </p:spPr>
        </p:pic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119068B0-1FF3-BA98-02B1-998143BF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                  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                     </a:t>
            </a:r>
            <a:r>
              <a:rPr lang="en-US" sz="7200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759" y="70065"/>
            <a:ext cx="3236722" cy="89437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86434" y="142671"/>
            <a:ext cx="2732405" cy="5674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spc="-365"/>
              <a:t>INTRODUCTION</a:t>
            </a:r>
            <a:endParaRPr sz="3600" spc="-365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0600" y="623274"/>
            <a:ext cx="2749042" cy="834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739" y="882142"/>
            <a:ext cx="8989060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0" marR="6350" indent="-71755">
              <a:lnSpc>
                <a:spcPct val="100000"/>
              </a:lnSpc>
              <a:spcBef>
                <a:spcPts val="95"/>
              </a:spcBef>
              <a:buSzPct val="93750"/>
              <a:buChar char="•"/>
              <a:tabLst>
                <a:tab pos="229235" algn="l"/>
              </a:tabLst>
            </a:pPr>
            <a:r>
              <a:rPr sz="1600" spc="-5">
                <a:latin typeface="Microsoft Sans Serif"/>
                <a:cs typeface="Microsoft Sans Serif"/>
              </a:rPr>
              <a:t>Android</a:t>
            </a:r>
            <a:r>
              <a:rPr sz="1600" spc="32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is</a:t>
            </a:r>
            <a:r>
              <a:rPr sz="1600" spc="34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the</a:t>
            </a:r>
            <a:r>
              <a:rPr sz="1600" spc="34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most</a:t>
            </a:r>
            <a:r>
              <a:rPr sz="1600" spc="33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popular</a:t>
            </a:r>
            <a:r>
              <a:rPr sz="1600" spc="33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operating</a:t>
            </a:r>
            <a:r>
              <a:rPr sz="1600" spc="33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system</a:t>
            </a:r>
            <a:r>
              <a:rPr sz="1600" spc="35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in</a:t>
            </a:r>
            <a:r>
              <a:rPr sz="1600" spc="33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the</a:t>
            </a:r>
            <a:r>
              <a:rPr sz="1600" spc="35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world,</a:t>
            </a:r>
            <a:r>
              <a:rPr sz="1600" spc="350">
                <a:latin typeface="Microsoft Sans Serif"/>
                <a:cs typeface="Microsoft Sans Serif"/>
              </a:rPr>
              <a:t> </a:t>
            </a:r>
            <a:r>
              <a:rPr sz="1600" spc="-10">
                <a:latin typeface="Microsoft Sans Serif"/>
                <a:cs typeface="Microsoft Sans Serif"/>
              </a:rPr>
              <a:t>with</a:t>
            </a:r>
            <a:r>
              <a:rPr sz="1600" spc="33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over</a:t>
            </a:r>
            <a:r>
              <a:rPr sz="1600" spc="335">
                <a:latin typeface="Microsoft Sans Serif"/>
                <a:cs typeface="Microsoft Sans Serif"/>
              </a:rPr>
              <a:t> </a:t>
            </a:r>
            <a:r>
              <a:rPr sz="1600">
                <a:latin typeface="Microsoft Sans Serif"/>
                <a:cs typeface="Microsoft Sans Serif"/>
              </a:rPr>
              <a:t>2.5</a:t>
            </a:r>
            <a:r>
              <a:rPr sz="1600" spc="335">
                <a:latin typeface="Microsoft Sans Serif"/>
                <a:cs typeface="Microsoft Sans Serif"/>
              </a:rPr>
              <a:t> </a:t>
            </a:r>
            <a:r>
              <a:rPr sz="1600" spc="-15">
                <a:latin typeface="Microsoft Sans Serif"/>
                <a:cs typeface="Microsoft Sans Serif"/>
              </a:rPr>
              <a:t>billion</a:t>
            </a:r>
            <a:r>
              <a:rPr sz="1600" spc="33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active</a:t>
            </a:r>
            <a:r>
              <a:rPr sz="1600" spc="34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users </a:t>
            </a:r>
            <a:r>
              <a:rPr sz="1600" spc="-409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spanning over</a:t>
            </a:r>
            <a:r>
              <a:rPr sz="1600" spc="2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190</a:t>
            </a:r>
            <a:r>
              <a:rPr sz="1600" spc="1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countries.</a:t>
            </a:r>
            <a:endParaRPr sz="1600">
              <a:latin typeface="Microsoft Sans Serif"/>
              <a:cs typeface="Microsoft Sans Serif"/>
            </a:endParaRPr>
          </a:p>
          <a:p>
            <a:pPr marL="228600" indent="-71755">
              <a:lnSpc>
                <a:spcPct val="100000"/>
              </a:lnSpc>
              <a:buSzPct val="93750"/>
              <a:buChar char="•"/>
              <a:tabLst>
                <a:tab pos="229235" algn="l"/>
              </a:tabLst>
            </a:pPr>
            <a:r>
              <a:rPr sz="1600" spc="-5">
                <a:latin typeface="Microsoft Sans Serif"/>
                <a:cs typeface="Microsoft Sans Serif"/>
              </a:rPr>
              <a:t>Google</a:t>
            </a:r>
            <a:r>
              <a:rPr sz="1600" spc="4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Play</a:t>
            </a:r>
            <a:r>
              <a:rPr sz="1600" spc="25">
                <a:latin typeface="Microsoft Sans Serif"/>
                <a:cs typeface="Microsoft Sans Serif"/>
              </a:rPr>
              <a:t> </a:t>
            </a:r>
            <a:r>
              <a:rPr sz="1600" spc="-10">
                <a:latin typeface="Microsoft Sans Serif"/>
                <a:cs typeface="Microsoft Sans Serif"/>
              </a:rPr>
              <a:t>was</a:t>
            </a:r>
            <a:r>
              <a:rPr sz="1600" spc="6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launched</a:t>
            </a:r>
            <a:r>
              <a:rPr sz="1600" spc="4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on</a:t>
            </a:r>
            <a:r>
              <a:rPr sz="1600" spc="45">
                <a:latin typeface="Microsoft Sans Serif"/>
                <a:cs typeface="Microsoft Sans Serif"/>
              </a:rPr>
              <a:t> </a:t>
            </a:r>
            <a:r>
              <a:rPr sz="1600">
                <a:latin typeface="Microsoft Sans Serif"/>
                <a:cs typeface="Microsoft Sans Serif"/>
              </a:rPr>
              <a:t>March</a:t>
            </a:r>
            <a:r>
              <a:rPr sz="1600" spc="4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6,</a:t>
            </a:r>
            <a:r>
              <a:rPr sz="1600" spc="4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2012,</a:t>
            </a:r>
            <a:r>
              <a:rPr sz="1600" spc="5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bringing</a:t>
            </a:r>
            <a:r>
              <a:rPr sz="1600" spc="50">
                <a:latin typeface="Microsoft Sans Serif"/>
                <a:cs typeface="Microsoft Sans Serif"/>
              </a:rPr>
              <a:t> </a:t>
            </a:r>
            <a:r>
              <a:rPr sz="1600" spc="-10">
                <a:latin typeface="Microsoft Sans Serif"/>
                <a:cs typeface="Microsoft Sans Serif"/>
              </a:rPr>
              <a:t>together</a:t>
            </a:r>
            <a:r>
              <a:rPr sz="1600" spc="4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Android</a:t>
            </a:r>
            <a:r>
              <a:rPr sz="1600" spc="4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Market</a:t>
            </a:r>
            <a:r>
              <a:rPr sz="1600" spc="6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marking</a:t>
            </a:r>
            <a:r>
              <a:rPr sz="1600" spc="5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a</a:t>
            </a:r>
            <a:r>
              <a:rPr sz="1600" spc="4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shift</a:t>
            </a:r>
            <a:r>
              <a:rPr sz="1600" spc="5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in</a:t>
            </a:r>
            <a:endParaRPr sz="1600">
              <a:latin typeface="Microsoft Sans Serif"/>
              <a:cs typeface="Microsoft Sans Serif"/>
            </a:endParaRPr>
          </a:p>
          <a:p>
            <a:pPr marL="228600">
              <a:lnSpc>
                <a:spcPct val="100000"/>
              </a:lnSpc>
            </a:pPr>
            <a:r>
              <a:rPr sz="1600" spc="-5">
                <a:latin typeface="Microsoft Sans Serif"/>
                <a:cs typeface="Microsoft Sans Serif"/>
              </a:rPr>
              <a:t>Google's</a:t>
            </a:r>
            <a:r>
              <a:rPr sz="1600" spc="20">
                <a:latin typeface="Microsoft Sans Serif"/>
                <a:cs typeface="Microsoft Sans Serif"/>
              </a:rPr>
              <a:t> </a:t>
            </a:r>
            <a:r>
              <a:rPr sz="1600" spc="-10">
                <a:latin typeface="Microsoft Sans Serif"/>
                <a:cs typeface="Microsoft Sans Serif"/>
              </a:rPr>
              <a:t>digital</a:t>
            </a:r>
            <a:r>
              <a:rPr sz="1600" spc="-1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distribution</a:t>
            </a:r>
            <a:r>
              <a:rPr sz="160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strategy</a:t>
            </a:r>
            <a:r>
              <a:rPr sz="1600" spc="3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  <a:p>
            <a:pPr marL="228600" marR="6350" indent="-71755">
              <a:lnSpc>
                <a:spcPct val="100000"/>
              </a:lnSpc>
              <a:buSzPct val="93750"/>
              <a:buChar char="•"/>
              <a:tabLst>
                <a:tab pos="274955" algn="l"/>
              </a:tabLst>
            </a:pPr>
            <a:r>
              <a:rPr sz="1600" spc="-5">
                <a:latin typeface="Microsoft Sans Serif"/>
                <a:cs typeface="Microsoft Sans Serif"/>
              </a:rPr>
              <a:t>Android</a:t>
            </a:r>
            <a:r>
              <a:rPr sz="1600" spc="26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is</a:t>
            </a:r>
            <a:r>
              <a:rPr sz="1600" spc="28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the</a:t>
            </a:r>
            <a:r>
              <a:rPr sz="1600" spc="27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dominant</a:t>
            </a:r>
            <a:r>
              <a:rPr sz="1600" spc="275">
                <a:latin typeface="Microsoft Sans Serif"/>
                <a:cs typeface="Microsoft Sans Serif"/>
              </a:rPr>
              <a:t> </a:t>
            </a:r>
            <a:r>
              <a:rPr sz="1600" spc="-10">
                <a:latin typeface="Microsoft Sans Serif"/>
                <a:cs typeface="Microsoft Sans Serif"/>
              </a:rPr>
              <a:t>mobile</a:t>
            </a:r>
            <a:r>
              <a:rPr sz="1600" spc="27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operating</a:t>
            </a:r>
            <a:r>
              <a:rPr sz="1600" spc="27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system</a:t>
            </a:r>
            <a:r>
              <a:rPr sz="1600" spc="28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today</a:t>
            </a:r>
            <a:r>
              <a:rPr sz="1600" spc="27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more</a:t>
            </a:r>
            <a:r>
              <a:rPr sz="1600" spc="285">
                <a:latin typeface="Microsoft Sans Serif"/>
                <a:cs typeface="Microsoft Sans Serif"/>
              </a:rPr>
              <a:t> </a:t>
            </a:r>
            <a:r>
              <a:rPr sz="1600">
                <a:latin typeface="Microsoft Sans Serif"/>
                <a:cs typeface="Microsoft Sans Serif"/>
              </a:rPr>
              <a:t>than</a:t>
            </a:r>
            <a:r>
              <a:rPr sz="1600" spc="27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85%</a:t>
            </a:r>
            <a:r>
              <a:rPr sz="1600" spc="27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of</a:t>
            </a:r>
            <a:r>
              <a:rPr sz="1600" spc="275">
                <a:latin typeface="Microsoft Sans Serif"/>
                <a:cs typeface="Microsoft Sans Serif"/>
              </a:rPr>
              <a:t> </a:t>
            </a:r>
            <a:r>
              <a:rPr sz="1600" spc="-10">
                <a:latin typeface="Microsoft Sans Serif"/>
                <a:cs typeface="Microsoft Sans Serif"/>
              </a:rPr>
              <a:t>all</a:t>
            </a:r>
            <a:r>
              <a:rPr sz="1600" spc="270">
                <a:latin typeface="Microsoft Sans Serif"/>
                <a:cs typeface="Microsoft Sans Serif"/>
              </a:rPr>
              <a:t> </a:t>
            </a:r>
            <a:r>
              <a:rPr sz="1600" spc="-10">
                <a:latin typeface="Microsoft Sans Serif"/>
                <a:cs typeface="Microsoft Sans Serif"/>
              </a:rPr>
              <a:t>mobile</a:t>
            </a:r>
            <a:r>
              <a:rPr sz="1600" spc="275">
                <a:latin typeface="Microsoft Sans Serif"/>
                <a:cs typeface="Microsoft Sans Serif"/>
              </a:rPr>
              <a:t> </a:t>
            </a:r>
            <a:r>
              <a:rPr sz="1600" spc="-10">
                <a:latin typeface="Microsoft Sans Serif"/>
                <a:cs typeface="Microsoft Sans Serif"/>
              </a:rPr>
              <a:t>devices </a:t>
            </a:r>
            <a:r>
              <a:rPr sz="1600" spc="-409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running</a:t>
            </a:r>
            <a:r>
              <a:rPr sz="1600" spc="25">
                <a:latin typeface="Microsoft Sans Serif"/>
                <a:cs typeface="Microsoft Sans Serif"/>
              </a:rPr>
              <a:t> </a:t>
            </a:r>
            <a:r>
              <a:rPr sz="1600" spc="-10">
                <a:latin typeface="Microsoft Sans Serif"/>
                <a:cs typeface="Microsoft Sans Serif"/>
              </a:rPr>
              <a:t>Google’s</a:t>
            </a:r>
            <a:r>
              <a:rPr sz="1600" spc="-5">
                <a:latin typeface="Microsoft Sans Serif"/>
                <a:cs typeface="Microsoft Sans Serif"/>
              </a:rPr>
              <a:t> </a:t>
            </a:r>
            <a:r>
              <a:rPr sz="1600" spc="-10">
                <a:latin typeface="Microsoft Sans Serif"/>
                <a:cs typeface="Microsoft Sans Serif"/>
              </a:rPr>
              <a:t>OS.</a:t>
            </a:r>
            <a:r>
              <a:rPr sz="1600" spc="1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The</a:t>
            </a:r>
            <a:r>
              <a:rPr sz="1600" spc="2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Google</a:t>
            </a:r>
            <a:r>
              <a:rPr sz="1600" spc="2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Play</a:t>
            </a:r>
            <a:r>
              <a:rPr sz="1600" spc="1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Store</a:t>
            </a:r>
            <a:r>
              <a:rPr sz="1600" spc="2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is</a:t>
            </a:r>
            <a:r>
              <a:rPr sz="1600" spc="3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the</a:t>
            </a:r>
            <a:r>
              <a:rPr sz="1600" spc="2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largest</a:t>
            </a:r>
            <a:r>
              <a:rPr sz="1600" spc="3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and</a:t>
            </a:r>
            <a:r>
              <a:rPr sz="1600" spc="2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most</a:t>
            </a:r>
            <a:r>
              <a:rPr sz="1600" spc="3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popular</a:t>
            </a:r>
            <a:r>
              <a:rPr sz="1600" spc="-7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Android</a:t>
            </a:r>
            <a:r>
              <a:rPr sz="1600" spc="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app</a:t>
            </a:r>
            <a:r>
              <a:rPr sz="1600" spc="2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store.</a:t>
            </a:r>
            <a:endParaRPr sz="1600">
              <a:latin typeface="Microsoft Sans Serif"/>
              <a:cs typeface="Microsoft Sans Serif"/>
            </a:endParaRPr>
          </a:p>
          <a:p>
            <a:pPr marL="228600" indent="-71755">
              <a:lnSpc>
                <a:spcPct val="100000"/>
              </a:lnSpc>
              <a:buSzPct val="93750"/>
              <a:buChar char="•"/>
              <a:tabLst>
                <a:tab pos="229235" algn="l"/>
              </a:tabLst>
            </a:pPr>
            <a:r>
              <a:rPr sz="1600" spc="-5">
                <a:latin typeface="Microsoft Sans Serif"/>
                <a:cs typeface="Microsoft Sans Serif"/>
              </a:rPr>
              <a:t>There</a:t>
            </a:r>
            <a:r>
              <a:rPr sz="1600" spc="2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are</a:t>
            </a:r>
            <a:r>
              <a:rPr sz="1600" spc="3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more</a:t>
            </a:r>
            <a:r>
              <a:rPr sz="1600" spc="2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than</a:t>
            </a:r>
            <a:r>
              <a:rPr sz="1600" spc="2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3.04</a:t>
            </a:r>
            <a:r>
              <a:rPr sz="1600" spc="15">
                <a:latin typeface="Microsoft Sans Serif"/>
                <a:cs typeface="Microsoft Sans Serif"/>
              </a:rPr>
              <a:t> </a:t>
            </a:r>
            <a:r>
              <a:rPr sz="1600" spc="-10">
                <a:latin typeface="Microsoft Sans Serif"/>
                <a:cs typeface="Microsoft Sans Serif"/>
              </a:rPr>
              <a:t>million</a:t>
            </a:r>
            <a:r>
              <a:rPr sz="1600" spc="1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apps</a:t>
            </a:r>
            <a:r>
              <a:rPr sz="1600" spc="-1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found</a:t>
            </a:r>
            <a:r>
              <a:rPr sz="1600" spc="2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on</a:t>
            </a:r>
            <a:r>
              <a:rPr sz="1600" spc="1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Google</a:t>
            </a:r>
            <a:r>
              <a:rPr sz="1600" spc="2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Play</a:t>
            </a:r>
            <a:r>
              <a:rPr sz="160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Store.</a:t>
            </a:r>
            <a:endParaRPr sz="1600">
              <a:latin typeface="Microsoft Sans Serif"/>
              <a:cs typeface="Microsoft Sans Serif"/>
            </a:endParaRPr>
          </a:p>
          <a:p>
            <a:pPr marL="281940" indent="-125095">
              <a:lnSpc>
                <a:spcPct val="100000"/>
              </a:lnSpc>
              <a:spcBef>
                <a:spcPts val="5"/>
              </a:spcBef>
              <a:buSzPct val="93750"/>
              <a:buChar char="•"/>
              <a:tabLst>
                <a:tab pos="282575" algn="l"/>
              </a:tabLst>
            </a:pPr>
            <a:r>
              <a:rPr sz="1600" spc="-5">
                <a:latin typeface="Microsoft Sans Serif"/>
                <a:cs typeface="Microsoft Sans Serif"/>
              </a:rPr>
              <a:t>The</a:t>
            </a:r>
            <a:r>
              <a:rPr sz="1600" spc="2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Play</a:t>
            </a:r>
            <a:r>
              <a:rPr sz="1600" spc="2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Store</a:t>
            </a:r>
            <a:r>
              <a:rPr sz="1600" spc="2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apps</a:t>
            </a:r>
            <a:r>
              <a:rPr sz="1600" spc="3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data</a:t>
            </a:r>
            <a:r>
              <a:rPr sz="1600" spc="3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has</a:t>
            </a:r>
            <a:r>
              <a:rPr sz="1600" spc="2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enormous</a:t>
            </a:r>
            <a:r>
              <a:rPr sz="1600" spc="3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potential</a:t>
            </a:r>
            <a:r>
              <a:rPr sz="1600" spc="2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to</a:t>
            </a:r>
            <a:r>
              <a:rPr sz="1600" spc="2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drive</a:t>
            </a:r>
            <a:r>
              <a:rPr sz="1600" spc="2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app-making</a:t>
            </a:r>
            <a:r>
              <a:rPr sz="1600" spc="1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businesses</a:t>
            </a:r>
            <a:r>
              <a:rPr sz="1600" spc="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to</a:t>
            </a:r>
            <a:r>
              <a:rPr sz="1600" spc="3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success.</a:t>
            </a:r>
            <a:endParaRPr sz="1600">
              <a:latin typeface="Microsoft Sans Serif"/>
              <a:cs typeface="Microsoft Sans Serif"/>
            </a:endParaRPr>
          </a:p>
          <a:p>
            <a:pPr marL="228600" marR="8255" indent="-71755">
              <a:lnSpc>
                <a:spcPct val="100000"/>
              </a:lnSpc>
              <a:buSzPct val="93750"/>
              <a:buChar char="•"/>
              <a:tabLst>
                <a:tab pos="229235" algn="l"/>
              </a:tabLst>
            </a:pPr>
            <a:r>
              <a:rPr sz="1600" spc="-10">
                <a:latin typeface="Microsoft Sans Serif"/>
                <a:cs typeface="Microsoft Sans Serif"/>
              </a:rPr>
              <a:t>Actionable</a:t>
            </a:r>
            <a:r>
              <a:rPr sz="1600" spc="65">
                <a:latin typeface="Microsoft Sans Serif"/>
                <a:cs typeface="Microsoft Sans Serif"/>
              </a:rPr>
              <a:t> </a:t>
            </a:r>
            <a:r>
              <a:rPr sz="1600" spc="-10">
                <a:latin typeface="Microsoft Sans Serif"/>
                <a:cs typeface="Microsoft Sans Serif"/>
              </a:rPr>
              <a:t>insights</a:t>
            </a:r>
            <a:r>
              <a:rPr sz="1600" spc="6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can</a:t>
            </a:r>
            <a:r>
              <a:rPr sz="1600" spc="6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be</a:t>
            </a:r>
            <a:r>
              <a:rPr sz="1600" spc="7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drawn</a:t>
            </a:r>
            <a:r>
              <a:rPr sz="1600" spc="9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for</a:t>
            </a:r>
            <a:r>
              <a:rPr sz="1600" spc="6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developers</a:t>
            </a:r>
            <a:r>
              <a:rPr sz="1600" spc="7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to</a:t>
            </a:r>
            <a:r>
              <a:rPr sz="1600" spc="70">
                <a:latin typeface="Microsoft Sans Serif"/>
                <a:cs typeface="Microsoft Sans Serif"/>
              </a:rPr>
              <a:t> </a:t>
            </a:r>
            <a:r>
              <a:rPr sz="1600" spc="-10">
                <a:latin typeface="Microsoft Sans Serif"/>
                <a:cs typeface="Microsoft Sans Serif"/>
              </a:rPr>
              <a:t>work</a:t>
            </a:r>
            <a:r>
              <a:rPr sz="1600" spc="8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on</a:t>
            </a:r>
            <a:r>
              <a:rPr sz="1600" spc="6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and</a:t>
            </a:r>
            <a:r>
              <a:rPr sz="1600" spc="7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capture</a:t>
            </a:r>
            <a:r>
              <a:rPr sz="1600" spc="7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the</a:t>
            </a:r>
            <a:r>
              <a:rPr sz="1600" spc="7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Android</a:t>
            </a:r>
            <a:r>
              <a:rPr sz="1600" spc="6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market.</a:t>
            </a:r>
            <a:r>
              <a:rPr sz="1600" spc="7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The </a:t>
            </a:r>
            <a:r>
              <a:rPr sz="1600" spc="-409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main</a:t>
            </a:r>
            <a:r>
              <a:rPr sz="1600" spc="1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goal</a:t>
            </a:r>
            <a:r>
              <a:rPr sz="1600" spc="1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of</a:t>
            </a:r>
            <a:r>
              <a:rPr sz="1600" spc="1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our</a:t>
            </a:r>
            <a:r>
              <a:rPr sz="1600" spc="2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project</a:t>
            </a:r>
            <a:r>
              <a:rPr sz="1600" spc="2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is-</a:t>
            </a:r>
            <a:endParaRPr sz="1600">
              <a:latin typeface="Microsoft Sans Serif"/>
              <a:cs typeface="Microsoft Sans Serif"/>
            </a:endParaRPr>
          </a:p>
          <a:p>
            <a:pPr marL="355600" marR="5715" indent="-342900" algn="just">
              <a:lnSpc>
                <a:spcPct val="100000"/>
              </a:lnSpc>
              <a:buAutoNum type="arabicParenR"/>
              <a:tabLst>
                <a:tab pos="355600" algn="l"/>
              </a:tabLst>
            </a:pPr>
            <a:r>
              <a:rPr sz="1600" spc="-5">
                <a:latin typeface="Microsoft Sans Serif"/>
                <a:cs typeface="Microsoft Sans Serif"/>
              </a:rPr>
              <a:t>The purpose of our project is to gather and analyze detailed information on apps in the Google </a:t>
            </a:r>
            <a:r>
              <a:rPr sz="160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Play Store in order to provide </a:t>
            </a:r>
            <a:r>
              <a:rPr sz="1600" spc="-10">
                <a:latin typeface="Microsoft Sans Serif"/>
                <a:cs typeface="Microsoft Sans Serif"/>
              </a:rPr>
              <a:t>insights </a:t>
            </a:r>
            <a:r>
              <a:rPr sz="1600" spc="-5">
                <a:latin typeface="Microsoft Sans Serif"/>
                <a:cs typeface="Microsoft Sans Serif"/>
              </a:rPr>
              <a:t>on app features and the current state of the Android </a:t>
            </a:r>
            <a:r>
              <a:rPr sz="1600" spc="-10">
                <a:latin typeface="Microsoft Sans Serif"/>
                <a:cs typeface="Microsoft Sans Serif"/>
              </a:rPr>
              <a:t>app </a:t>
            </a:r>
            <a:r>
              <a:rPr sz="1600" spc="-5">
                <a:latin typeface="Microsoft Sans Serif"/>
                <a:cs typeface="Microsoft Sans Serif"/>
              </a:rPr>
              <a:t> market.</a:t>
            </a:r>
            <a:endParaRPr sz="1600">
              <a:latin typeface="Microsoft Sans Serif"/>
              <a:cs typeface="Microsoft Sans Serif"/>
            </a:endParaRPr>
          </a:p>
          <a:p>
            <a:pPr marL="355600" marR="6350" indent="-342900" algn="just">
              <a:lnSpc>
                <a:spcPct val="100000"/>
              </a:lnSpc>
              <a:buFont typeface="Microsoft Sans Serif"/>
              <a:buAutoNum type="arabicParenR"/>
              <a:tabLst>
                <a:tab pos="408940" algn="l"/>
              </a:tabLst>
            </a:pPr>
            <a:r>
              <a:t>	</a:t>
            </a:r>
            <a:r>
              <a:rPr sz="1600" spc="-5">
                <a:latin typeface="Microsoft Sans Serif"/>
                <a:cs typeface="Microsoft Sans Serif"/>
              </a:rPr>
              <a:t>The </a:t>
            </a:r>
            <a:r>
              <a:rPr sz="1600" spc="-10">
                <a:latin typeface="Microsoft Sans Serif"/>
                <a:cs typeface="Microsoft Sans Serif"/>
              </a:rPr>
              <a:t>Objective </a:t>
            </a:r>
            <a:r>
              <a:rPr sz="1600" spc="-5">
                <a:latin typeface="Microsoft Sans Serif"/>
                <a:cs typeface="Microsoft Sans Serif"/>
              </a:rPr>
              <a:t>of the project to Explore and </a:t>
            </a:r>
            <a:r>
              <a:rPr sz="1600" spc="-10">
                <a:latin typeface="Microsoft Sans Serif"/>
                <a:cs typeface="Microsoft Sans Serif"/>
              </a:rPr>
              <a:t>analyze </a:t>
            </a:r>
            <a:r>
              <a:rPr sz="1600" spc="-5">
                <a:latin typeface="Microsoft Sans Serif"/>
                <a:cs typeface="Microsoft Sans Serif"/>
              </a:rPr>
              <a:t>the data to discover key factors </a:t>
            </a:r>
            <a:r>
              <a:rPr sz="1600" spc="-10">
                <a:latin typeface="Microsoft Sans Serif"/>
                <a:cs typeface="Microsoft Sans Serif"/>
              </a:rPr>
              <a:t>responsible </a:t>
            </a:r>
            <a:r>
              <a:rPr sz="1600" spc="-5">
                <a:latin typeface="Microsoft Sans Serif"/>
                <a:cs typeface="Microsoft Sans Serif"/>
              </a:rPr>
              <a:t> for</a:t>
            </a:r>
            <a:r>
              <a:rPr sz="1600" spc="2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app</a:t>
            </a:r>
            <a:r>
              <a:rPr sz="1600" spc="2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engagement</a:t>
            </a:r>
            <a:r>
              <a:rPr sz="1600" spc="3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and</a:t>
            </a:r>
            <a:r>
              <a:rPr sz="1600" spc="15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success.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8117" y="1091311"/>
            <a:ext cx="8849995" cy="334347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69900" marR="43180" indent="-457200">
              <a:lnSpc>
                <a:spcPct val="114999"/>
              </a:lnSpc>
              <a:spcBef>
                <a:spcPts val="100"/>
              </a:spcBef>
              <a:tabLst>
                <a:tab pos="469900" algn="l"/>
                <a:tab pos="7221855" algn="l"/>
              </a:tabLst>
            </a:pPr>
            <a:r>
              <a:rPr lang="en-US" spc="-45">
                <a:latin typeface="Microsoft Sans Serif"/>
                <a:cs typeface="Microsoft Sans Serif"/>
              </a:rPr>
              <a:t>*  </a:t>
            </a:r>
            <a:r>
              <a:rPr sz="1800" spc="-45">
                <a:latin typeface="Microsoft Sans Serif"/>
                <a:cs typeface="Microsoft Sans Serif"/>
              </a:rPr>
              <a:t>Two</a:t>
            </a:r>
            <a:r>
              <a:rPr sz="1800" spc="155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datasets</a:t>
            </a:r>
            <a:r>
              <a:rPr sz="1800" spc="170">
                <a:latin typeface="Microsoft Sans Serif"/>
                <a:cs typeface="Microsoft Sans Serif"/>
              </a:rPr>
              <a:t> </a:t>
            </a:r>
            <a:r>
              <a:rPr sz="1800" spc="-25">
                <a:latin typeface="Microsoft Sans Serif"/>
                <a:cs typeface="Microsoft Sans Serif"/>
              </a:rPr>
              <a:t>are</a:t>
            </a:r>
            <a:r>
              <a:rPr sz="1800" spc="130">
                <a:latin typeface="Microsoft Sans Serif"/>
                <a:cs typeface="Microsoft Sans Serif"/>
              </a:rPr>
              <a:t> </a:t>
            </a:r>
            <a:r>
              <a:rPr sz="1800" spc="-20">
                <a:latin typeface="Microsoft Sans Serif"/>
                <a:cs typeface="Microsoft Sans Serif"/>
              </a:rPr>
              <a:t>provided,</a:t>
            </a:r>
            <a:r>
              <a:rPr sz="1800" spc="175">
                <a:latin typeface="Microsoft Sans Serif"/>
                <a:cs typeface="Microsoft Sans Serif"/>
              </a:rPr>
              <a:t> </a:t>
            </a:r>
            <a:r>
              <a:rPr sz="1800" spc="20">
                <a:latin typeface="Microsoft Sans Serif"/>
                <a:cs typeface="Microsoft Sans Serif"/>
              </a:rPr>
              <a:t>one</a:t>
            </a:r>
            <a:r>
              <a:rPr sz="1800" spc="229">
                <a:latin typeface="Microsoft Sans Serif"/>
                <a:cs typeface="Microsoft Sans Serif"/>
              </a:rPr>
              <a:t> </a:t>
            </a:r>
            <a:r>
              <a:rPr sz="1800" spc="25">
                <a:latin typeface="Microsoft Sans Serif"/>
                <a:cs typeface="Microsoft Sans Serif"/>
              </a:rPr>
              <a:t>with</a:t>
            </a:r>
            <a:r>
              <a:rPr sz="1800" spc="225">
                <a:latin typeface="Microsoft Sans Serif"/>
                <a:cs typeface="Microsoft Sans Serif"/>
              </a:rPr>
              <a:t> </a:t>
            </a:r>
            <a:r>
              <a:rPr sz="1800" b="1" spc="-55">
                <a:latin typeface="Arial"/>
                <a:cs typeface="Arial"/>
              </a:rPr>
              <a:t>basic</a:t>
            </a:r>
            <a:r>
              <a:rPr sz="1800" b="1" spc="85">
                <a:latin typeface="Arial"/>
                <a:cs typeface="Arial"/>
              </a:rPr>
              <a:t> </a:t>
            </a:r>
            <a:r>
              <a:rPr sz="1800" b="1" spc="-65">
                <a:latin typeface="Arial"/>
                <a:cs typeface="Arial"/>
              </a:rPr>
              <a:t>information</a:t>
            </a:r>
            <a:r>
              <a:rPr sz="1800" b="1" spc="90">
                <a:latin typeface="Arial"/>
                <a:cs typeface="Arial"/>
              </a:rPr>
              <a:t> </a:t>
            </a:r>
            <a:r>
              <a:rPr sz="1800" spc="25">
                <a:latin typeface="Microsoft Sans Serif"/>
                <a:cs typeface="Microsoft Sans Serif"/>
              </a:rPr>
              <a:t>and</a:t>
            </a:r>
            <a:r>
              <a:rPr sz="1800" spc="220">
                <a:latin typeface="Microsoft Sans Serif"/>
                <a:cs typeface="Microsoft Sans Serif"/>
              </a:rPr>
              <a:t> </a:t>
            </a:r>
            <a:r>
              <a:rPr sz="1800" spc="15">
                <a:latin typeface="Microsoft Sans Serif"/>
                <a:cs typeface="Microsoft Sans Serif"/>
              </a:rPr>
              <a:t>the	</a:t>
            </a:r>
            <a:r>
              <a:rPr sz="1800" spc="10">
                <a:latin typeface="Microsoft Sans Serif"/>
                <a:cs typeface="Microsoft Sans Serif"/>
              </a:rPr>
              <a:t>other</a:t>
            </a:r>
            <a:r>
              <a:rPr sz="1800" spc="150">
                <a:latin typeface="Microsoft Sans Serif"/>
                <a:cs typeface="Microsoft Sans Serif"/>
              </a:rPr>
              <a:t> </a:t>
            </a:r>
            <a:r>
              <a:rPr sz="1800" spc="25">
                <a:latin typeface="Microsoft Sans Serif"/>
                <a:cs typeface="Microsoft Sans Serif"/>
              </a:rPr>
              <a:t>with</a:t>
            </a:r>
            <a:r>
              <a:rPr sz="1800" spc="180">
                <a:latin typeface="Microsoft Sans Serif"/>
                <a:cs typeface="Microsoft Sans Serif"/>
              </a:rPr>
              <a:t> </a:t>
            </a:r>
            <a:r>
              <a:rPr sz="1800" b="1" spc="-65">
                <a:latin typeface="Arial"/>
                <a:cs typeface="Arial"/>
              </a:rPr>
              <a:t>user</a:t>
            </a:r>
            <a:r>
              <a:rPr lang="en-US" b="1" spc="-65">
                <a:latin typeface="Arial"/>
                <a:cs typeface="Arial"/>
              </a:rPr>
              <a:t> </a:t>
            </a:r>
            <a:r>
              <a:rPr sz="1800" b="1" spc="-484">
                <a:latin typeface="Arial"/>
                <a:cs typeface="Arial"/>
              </a:rPr>
              <a:t> </a:t>
            </a:r>
            <a:r>
              <a:rPr sz="1800" b="1" spc="-90">
                <a:latin typeface="Arial"/>
                <a:cs typeface="Arial"/>
              </a:rPr>
              <a:t>reviews</a:t>
            </a:r>
            <a:r>
              <a:rPr sz="1800" b="1" spc="-280">
                <a:latin typeface="Arial"/>
                <a:cs typeface="Arial"/>
              </a:rPr>
              <a:t> </a:t>
            </a:r>
            <a:r>
              <a:rPr sz="1800" spc="-20">
                <a:latin typeface="Microsoft Sans Serif"/>
                <a:cs typeface="Microsoft Sans Serif"/>
              </a:rPr>
              <a:t>for</a:t>
            </a:r>
            <a:r>
              <a:rPr sz="1800" spc="-160">
                <a:latin typeface="Microsoft Sans Serif"/>
                <a:cs typeface="Microsoft Sans Serif"/>
              </a:rPr>
              <a:t> </a:t>
            </a:r>
            <a:r>
              <a:rPr sz="1800" spc="15">
                <a:latin typeface="Microsoft Sans Serif"/>
                <a:cs typeface="Microsoft Sans Serif"/>
              </a:rPr>
              <a:t>the</a:t>
            </a:r>
            <a:r>
              <a:rPr sz="1800" spc="-110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respective</a:t>
            </a:r>
            <a:r>
              <a:rPr sz="1800" spc="-185">
                <a:latin typeface="Microsoft Sans Serif"/>
                <a:cs typeface="Microsoft Sans Serif"/>
              </a:rPr>
              <a:t> </a:t>
            </a:r>
            <a:r>
              <a:rPr sz="1800" spc="-35">
                <a:latin typeface="Microsoft Sans Serif"/>
                <a:cs typeface="Microsoft Sans Serif"/>
              </a:rPr>
              <a:t>app.</a:t>
            </a:r>
            <a:endParaRPr lang="en-US">
              <a:latin typeface="Microsoft Sans Serif"/>
              <a:ea typeface="Microsoft Sans Serif"/>
              <a:cs typeface="Microsoft Sans Serif"/>
            </a:endParaRPr>
          </a:p>
          <a:p>
            <a:pPr marL="469900" marR="43180" indent="-457200">
              <a:lnSpc>
                <a:spcPct val="114999"/>
              </a:lnSpc>
              <a:spcBef>
                <a:spcPts val="100"/>
              </a:spcBef>
              <a:tabLst>
                <a:tab pos="469900" algn="l"/>
                <a:tab pos="7221855" algn="l"/>
              </a:tabLst>
            </a:pPr>
            <a:r>
              <a:rPr lang="en-US" spc="10">
                <a:latin typeface="Microsoft Sans Serif"/>
                <a:cs typeface="Microsoft Sans Serif"/>
              </a:rPr>
              <a:t>* </a:t>
            </a:r>
            <a:r>
              <a:rPr sz="1800" spc="10">
                <a:latin typeface="Microsoft Sans Serif"/>
                <a:cs typeface="Microsoft Sans Serif"/>
              </a:rPr>
              <a:t>We</a:t>
            </a:r>
            <a:r>
              <a:rPr sz="1800" spc="155">
                <a:latin typeface="Microsoft Sans Serif"/>
                <a:cs typeface="Microsoft Sans Serif"/>
              </a:rPr>
              <a:t> </a:t>
            </a:r>
            <a:r>
              <a:rPr sz="1800" spc="30">
                <a:latin typeface="Microsoft Sans Serif"/>
                <a:cs typeface="Microsoft Sans Serif"/>
              </a:rPr>
              <a:t>must</a:t>
            </a:r>
            <a:r>
              <a:rPr sz="1800" spc="155">
                <a:latin typeface="Microsoft Sans Serif"/>
                <a:cs typeface="Microsoft Sans Serif"/>
              </a:rPr>
              <a:t> </a:t>
            </a:r>
            <a:r>
              <a:rPr sz="1800">
                <a:latin typeface="Microsoft Sans Serif"/>
                <a:cs typeface="Microsoft Sans Serif"/>
              </a:rPr>
              <a:t>examine</a:t>
            </a:r>
            <a:r>
              <a:rPr sz="1800" spc="120">
                <a:latin typeface="Microsoft Sans Serif"/>
                <a:cs typeface="Microsoft Sans Serif"/>
              </a:rPr>
              <a:t> </a:t>
            </a:r>
            <a:r>
              <a:rPr sz="1800" spc="25">
                <a:latin typeface="Microsoft Sans Serif"/>
                <a:cs typeface="Microsoft Sans Serif"/>
              </a:rPr>
              <a:t>and</a:t>
            </a:r>
            <a:r>
              <a:rPr sz="1800" spc="140">
                <a:latin typeface="Microsoft Sans Serif"/>
                <a:cs typeface="Microsoft Sans Serif"/>
              </a:rPr>
              <a:t> </a:t>
            </a:r>
            <a:r>
              <a:rPr sz="1800" spc="-15">
                <a:latin typeface="Microsoft Sans Serif"/>
                <a:cs typeface="Microsoft Sans Serif"/>
              </a:rPr>
              <a:t>evaluate</a:t>
            </a:r>
            <a:r>
              <a:rPr sz="1800" spc="85">
                <a:latin typeface="Microsoft Sans Serif"/>
                <a:cs typeface="Microsoft Sans Serif"/>
              </a:rPr>
              <a:t> </a:t>
            </a:r>
            <a:r>
              <a:rPr sz="1800" spc="20">
                <a:latin typeface="Microsoft Sans Serif"/>
                <a:cs typeface="Microsoft Sans Serif"/>
              </a:rPr>
              <a:t>the</a:t>
            </a:r>
            <a:r>
              <a:rPr sz="1800" spc="130">
                <a:latin typeface="Microsoft Sans Serif"/>
                <a:cs typeface="Microsoft Sans Serif"/>
              </a:rPr>
              <a:t> </a:t>
            </a:r>
            <a:r>
              <a:rPr sz="1800" spc="10">
                <a:latin typeface="Microsoft Sans Serif"/>
                <a:cs typeface="Microsoft Sans Serif"/>
              </a:rPr>
              <a:t>data</a:t>
            </a:r>
            <a:r>
              <a:rPr sz="1800" spc="125">
                <a:latin typeface="Microsoft Sans Serif"/>
                <a:cs typeface="Microsoft Sans Serif"/>
              </a:rPr>
              <a:t> </a:t>
            </a:r>
            <a:r>
              <a:rPr sz="1800">
                <a:latin typeface="Microsoft Sans Serif"/>
                <a:cs typeface="Microsoft Sans Serif"/>
              </a:rPr>
              <a:t>in</a:t>
            </a:r>
            <a:r>
              <a:rPr sz="1800" spc="135">
                <a:latin typeface="Microsoft Sans Serif"/>
                <a:cs typeface="Microsoft Sans Serif"/>
              </a:rPr>
              <a:t> </a:t>
            </a:r>
            <a:r>
              <a:rPr sz="1800" spc="35">
                <a:latin typeface="Microsoft Sans Serif"/>
                <a:cs typeface="Microsoft Sans Serif"/>
              </a:rPr>
              <a:t>both</a:t>
            </a:r>
            <a:r>
              <a:rPr sz="1800" spc="160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datasets</a:t>
            </a:r>
            <a:r>
              <a:rPr sz="1800" spc="105">
                <a:latin typeface="Microsoft Sans Serif"/>
                <a:cs typeface="Microsoft Sans Serif"/>
              </a:rPr>
              <a:t> </a:t>
            </a:r>
            <a:r>
              <a:rPr sz="1800" spc="10">
                <a:latin typeface="Microsoft Sans Serif"/>
                <a:cs typeface="Microsoft Sans Serif"/>
              </a:rPr>
              <a:t>in</a:t>
            </a:r>
            <a:r>
              <a:rPr sz="1800" spc="130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order</a:t>
            </a:r>
            <a:r>
              <a:rPr sz="1800" spc="100">
                <a:latin typeface="Microsoft Sans Serif"/>
                <a:cs typeface="Microsoft Sans Serif"/>
              </a:rPr>
              <a:t> </a:t>
            </a:r>
            <a:r>
              <a:rPr sz="1800" spc="5">
                <a:latin typeface="Microsoft Sans Serif"/>
                <a:cs typeface="Microsoft Sans Serif"/>
              </a:rPr>
              <a:t>to	</a:t>
            </a:r>
            <a:r>
              <a:rPr sz="1800">
                <a:latin typeface="Microsoft Sans Serif"/>
                <a:cs typeface="Microsoft Sans Serif"/>
              </a:rPr>
              <a:t>identify</a:t>
            </a:r>
            <a:r>
              <a:rPr sz="1800" spc="40">
                <a:latin typeface="Microsoft Sans Serif"/>
                <a:cs typeface="Microsoft Sans Serif"/>
              </a:rPr>
              <a:t> </a:t>
            </a:r>
            <a:r>
              <a:rPr sz="1800" spc="20">
                <a:latin typeface="Microsoft Sans Serif"/>
                <a:cs typeface="Microsoft Sans Serif"/>
              </a:rPr>
              <a:t>the</a:t>
            </a:r>
            <a:endParaRPr lang="en-US" sz="1800">
              <a:latin typeface="Microsoft Sans Serif"/>
              <a:ea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330"/>
              </a:spcBef>
              <a:tabLst>
                <a:tab pos="5077460" algn="l"/>
              </a:tabLst>
            </a:pPr>
            <a:r>
              <a:rPr sz="1800" spc="20">
                <a:latin typeface="Microsoft Sans Serif"/>
                <a:cs typeface="Microsoft Sans Serif"/>
              </a:rPr>
              <a:t>important</a:t>
            </a:r>
            <a:r>
              <a:rPr sz="1800" spc="185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characteristics</a:t>
            </a:r>
            <a:r>
              <a:rPr sz="1800" spc="50">
                <a:latin typeface="Microsoft Sans Serif"/>
                <a:cs typeface="Microsoft Sans Serif"/>
              </a:rPr>
              <a:t> </a:t>
            </a:r>
            <a:r>
              <a:rPr sz="1800" spc="10">
                <a:latin typeface="Microsoft Sans Serif"/>
                <a:cs typeface="Microsoft Sans Serif"/>
              </a:rPr>
              <a:t>that</a:t>
            </a:r>
            <a:r>
              <a:rPr sz="1800" spc="95">
                <a:latin typeface="Microsoft Sans Serif"/>
                <a:cs typeface="Microsoft Sans Serif"/>
              </a:rPr>
              <a:t> </a:t>
            </a:r>
            <a:r>
              <a:rPr sz="1800" spc="20">
                <a:latin typeface="Microsoft Sans Serif"/>
                <a:cs typeface="Microsoft Sans Serif"/>
              </a:rPr>
              <a:t>inﬂuence</a:t>
            </a:r>
            <a:r>
              <a:rPr sz="1800" spc="90">
                <a:latin typeface="Microsoft Sans Serif"/>
                <a:cs typeface="Microsoft Sans Serif"/>
              </a:rPr>
              <a:t> </a:t>
            </a:r>
            <a:r>
              <a:rPr sz="1800" spc="35">
                <a:latin typeface="Microsoft Sans Serif"/>
                <a:cs typeface="Microsoft Sans Serif"/>
              </a:rPr>
              <a:t>app	</a:t>
            </a:r>
            <a:r>
              <a:rPr sz="1800" spc="45">
                <a:latin typeface="Microsoft Sans Serif"/>
                <a:cs typeface="Microsoft Sans Serif"/>
              </a:rPr>
              <a:t>engagement</a:t>
            </a:r>
            <a:r>
              <a:rPr sz="1800" spc="85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andsuccess.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>
              <a:latin typeface="Microsoft Sans Serif"/>
              <a:cs typeface="Microsoft Sans Serif"/>
            </a:endParaRPr>
          </a:p>
          <a:p>
            <a:pPr marL="424180">
              <a:lnSpc>
                <a:spcPct val="100000"/>
              </a:lnSpc>
              <a:spcBef>
                <a:spcPts val="5"/>
              </a:spcBef>
            </a:pPr>
            <a:r>
              <a:rPr sz="2000" b="1" spc="-155">
                <a:latin typeface="Arial"/>
                <a:cs typeface="Arial"/>
              </a:rPr>
              <a:t>S</a:t>
            </a:r>
            <a:r>
              <a:rPr sz="2000" b="1" spc="-150">
                <a:latin typeface="Arial"/>
                <a:cs typeface="Arial"/>
              </a:rPr>
              <a:t>o</a:t>
            </a:r>
            <a:r>
              <a:rPr sz="2000" b="1">
                <a:latin typeface="Arial"/>
                <a:cs typeface="Arial"/>
              </a:rPr>
              <a:t>,</a:t>
            </a:r>
            <a:r>
              <a:rPr sz="2000" b="1" spc="-310">
                <a:latin typeface="Arial"/>
                <a:cs typeface="Arial"/>
              </a:rPr>
              <a:t> </a:t>
            </a:r>
            <a:r>
              <a:rPr sz="2000" b="1" spc="-35">
                <a:latin typeface="Arial"/>
                <a:cs typeface="Arial"/>
              </a:rPr>
              <a:t>w</a:t>
            </a:r>
            <a:r>
              <a:rPr sz="2000" b="1" spc="-75">
                <a:latin typeface="Arial"/>
                <a:cs typeface="Arial"/>
              </a:rPr>
              <a:t>ha</a:t>
            </a:r>
            <a:r>
              <a:rPr sz="2000" b="1">
                <a:latin typeface="Arial"/>
                <a:cs typeface="Arial"/>
              </a:rPr>
              <a:t>t</a:t>
            </a:r>
            <a:r>
              <a:rPr sz="2000" b="1" spc="-180">
                <a:latin typeface="Arial"/>
                <a:cs typeface="Arial"/>
              </a:rPr>
              <a:t> </a:t>
            </a:r>
            <a:r>
              <a:rPr sz="2000" b="1" spc="-85">
                <a:latin typeface="Arial"/>
                <a:cs typeface="Arial"/>
              </a:rPr>
              <a:t>fact</a:t>
            </a:r>
            <a:r>
              <a:rPr sz="2000" b="1" spc="-90">
                <a:latin typeface="Arial"/>
                <a:cs typeface="Arial"/>
              </a:rPr>
              <a:t>o</a:t>
            </a:r>
            <a:r>
              <a:rPr sz="2000" b="1" spc="-85">
                <a:latin typeface="Arial"/>
                <a:cs typeface="Arial"/>
              </a:rPr>
              <a:t>r</a:t>
            </a:r>
            <a:r>
              <a:rPr sz="2000" b="1">
                <a:latin typeface="Arial"/>
                <a:cs typeface="Arial"/>
              </a:rPr>
              <a:t>s</a:t>
            </a:r>
            <a:r>
              <a:rPr sz="2000" b="1" spc="-220">
                <a:latin typeface="Arial"/>
                <a:cs typeface="Arial"/>
              </a:rPr>
              <a:t> </a:t>
            </a:r>
            <a:r>
              <a:rPr sz="2000" b="1" spc="-70">
                <a:latin typeface="Arial"/>
                <a:cs typeface="Arial"/>
              </a:rPr>
              <a:t>i</a:t>
            </a:r>
            <a:r>
              <a:rPr sz="2000" b="1" spc="-65">
                <a:latin typeface="Arial"/>
                <a:cs typeface="Arial"/>
              </a:rPr>
              <a:t>nﬂuenc</a:t>
            </a:r>
            <a:r>
              <a:rPr sz="2000" b="1">
                <a:latin typeface="Arial"/>
                <a:cs typeface="Arial"/>
              </a:rPr>
              <a:t>e</a:t>
            </a:r>
            <a:r>
              <a:rPr sz="2000" b="1" spc="-85">
                <a:latin typeface="Arial"/>
                <a:cs typeface="Arial"/>
              </a:rPr>
              <a:t> </a:t>
            </a:r>
            <a:r>
              <a:rPr sz="2000" b="1" spc="-75">
                <a:latin typeface="Arial"/>
                <a:cs typeface="Arial"/>
              </a:rPr>
              <a:t>a</a:t>
            </a:r>
            <a:r>
              <a:rPr sz="2000" b="1">
                <a:latin typeface="Arial"/>
                <a:cs typeface="Arial"/>
              </a:rPr>
              <a:t>n</a:t>
            </a:r>
            <a:r>
              <a:rPr sz="2000" b="1" spc="-165">
                <a:latin typeface="Arial"/>
                <a:cs typeface="Arial"/>
              </a:rPr>
              <a:t> </a:t>
            </a:r>
            <a:r>
              <a:rPr sz="2000" b="1" spc="-100">
                <a:latin typeface="Arial"/>
                <a:cs typeface="Arial"/>
              </a:rPr>
              <a:t>app</a:t>
            </a:r>
            <a:r>
              <a:rPr sz="2000" b="1" spc="-95">
                <a:latin typeface="Arial"/>
                <a:cs typeface="Arial"/>
              </a:rPr>
              <a:t>'</a:t>
            </a:r>
            <a:r>
              <a:rPr sz="2000" b="1" spc="135">
                <a:latin typeface="Arial"/>
                <a:cs typeface="Arial"/>
              </a:rPr>
              <a:t>s</a:t>
            </a:r>
            <a:r>
              <a:rPr sz="2000" b="1" spc="-75">
                <a:latin typeface="Arial"/>
                <a:cs typeface="Arial"/>
              </a:rPr>
              <a:t>succes</a:t>
            </a:r>
            <a:r>
              <a:rPr sz="2000" b="1" spc="-85">
                <a:latin typeface="Arial"/>
                <a:cs typeface="Arial"/>
              </a:rPr>
              <a:t>s</a:t>
            </a:r>
            <a:r>
              <a:rPr sz="2000" b="1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501650">
              <a:lnSpc>
                <a:spcPct val="100000"/>
              </a:lnSpc>
              <a:spcBef>
                <a:spcPts val="10"/>
              </a:spcBef>
            </a:pPr>
            <a:r>
              <a:rPr sz="1800" spc="25">
                <a:latin typeface="Microsoft Sans Serif"/>
                <a:cs typeface="Microsoft Sans Serif"/>
              </a:rPr>
              <a:t>An</a:t>
            </a:r>
            <a:r>
              <a:rPr sz="1800" spc="-75">
                <a:latin typeface="Microsoft Sans Serif"/>
                <a:cs typeface="Microsoft Sans Serif"/>
              </a:rPr>
              <a:t> </a:t>
            </a:r>
            <a:r>
              <a:rPr sz="1800" spc="35">
                <a:latin typeface="Microsoft Sans Serif"/>
                <a:cs typeface="Microsoft Sans Serif"/>
              </a:rPr>
              <a:t>app</a:t>
            </a:r>
            <a:r>
              <a:rPr sz="1800" spc="-90">
                <a:latin typeface="Microsoft Sans Serif"/>
                <a:cs typeface="Microsoft Sans Serif"/>
              </a:rPr>
              <a:t> </a:t>
            </a:r>
            <a:r>
              <a:rPr sz="1800" spc="-30">
                <a:latin typeface="Microsoft Sans Serif"/>
                <a:cs typeface="Microsoft Sans Serif"/>
              </a:rPr>
              <a:t>is</a:t>
            </a:r>
            <a:r>
              <a:rPr sz="1800" spc="-180">
                <a:latin typeface="Microsoft Sans Serif"/>
                <a:cs typeface="Microsoft Sans Serif"/>
              </a:rPr>
              <a:t> </a:t>
            </a:r>
            <a:r>
              <a:rPr sz="1800" spc="-10">
                <a:latin typeface="Microsoft Sans Serif"/>
                <a:cs typeface="Microsoft Sans Serif"/>
              </a:rPr>
              <a:t>said</a:t>
            </a:r>
            <a:r>
              <a:rPr sz="1800" spc="-135">
                <a:latin typeface="Microsoft Sans Serif"/>
                <a:cs typeface="Microsoft Sans Serif"/>
              </a:rPr>
              <a:t> </a:t>
            </a:r>
            <a:r>
              <a:rPr sz="1800" spc="5">
                <a:latin typeface="Microsoft Sans Serif"/>
                <a:cs typeface="Microsoft Sans Serif"/>
              </a:rPr>
              <a:t>to</a:t>
            </a:r>
            <a:r>
              <a:rPr sz="1800" spc="-135">
                <a:latin typeface="Microsoft Sans Serif"/>
                <a:cs typeface="Microsoft Sans Serif"/>
              </a:rPr>
              <a:t> </a:t>
            </a:r>
            <a:r>
              <a:rPr sz="1800" spc="25">
                <a:latin typeface="Microsoft Sans Serif"/>
                <a:cs typeface="Microsoft Sans Serif"/>
              </a:rPr>
              <a:t>be</a:t>
            </a:r>
            <a:r>
              <a:rPr sz="1800" spc="-100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successful</a:t>
            </a:r>
            <a:r>
              <a:rPr sz="1800" spc="-85">
                <a:latin typeface="Microsoft Sans Serif"/>
                <a:cs typeface="Microsoft Sans Serif"/>
              </a:rPr>
              <a:t> </a:t>
            </a:r>
            <a:r>
              <a:rPr sz="1800" spc="-25">
                <a:latin typeface="Microsoft Sans Serif"/>
                <a:cs typeface="Microsoft Sans Serif"/>
              </a:rPr>
              <a:t>if</a:t>
            </a:r>
            <a:r>
              <a:rPr sz="1800" spc="-155">
                <a:latin typeface="Microsoft Sans Serif"/>
                <a:cs typeface="Microsoft Sans Serif"/>
              </a:rPr>
              <a:t> </a:t>
            </a:r>
            <a:r>
              <a:rPr sz="1800" spc="-10">
                <a:latin typeface="Microsoft Sans Serif"/>
                <a:cs typeface="Microsoft Sans Serif"/>
              </a:rPr>
              <a:t>it</a:t>
            </a:r>
            <a:r>
              <a:rPr sz="1800" spc="-130">
                <a:latin typeface="Microsoft Sans Serif"/>
                <a:cs typeface="Microsoft Sans Serif"/>
              </a:rPr>
              <a:t> </a:t>
            </a:r>
            <a:r>
              <a:rPr sz="1800" spc="-90">
                <a:latin typeface="Microsoft Sans Serif"/>
                <a:cs typeface="Microsoft Sans Serif"/>
              </a:rPr>
              <a:t>has: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tabLst>
                <a:tab pos="469900" algn="l"/>
              </a:tabLst>
            </a:pPr>
            <a:r>
              <a:rPr lang="en-US">
                <a:latin typeface="Microsoft Sans Serif"/>
                <a:cs typeface="Microsoft Sans Serif"/>
              </a:rPr>
              <a:t>* </a:t>
            </a:r>
            <a:r>
              <a:rPr sz="1800">
                <a:latin typeface="Microsoft Sans Serif"/>
                <a:cs typeface="Microsoft Sans Serif"/>
              </a:rPr>
              <a:t>A</a:t>
            </a:r>
            <a:r>
              <a:rPr lang="en-US">
                <a:latin typeface="Microsoft Sans Serif"/>
                <a:cs typeface="Microsoft Sans Serif"/>
              </a:rPr>
              <a:t> </a:t>
            </a:r>
            <a:r>
              <a:rPr sz="1800" spc="-195">
                <a:latin typeface="Microsoft Sans Serif"/>
                <a:cs typeface="Microsoft Sans Serif"/>
              </a:rPr>
              <a:t> </a:t>
            </a:r>
            <a:r>
              <a:rPr sz="1800" spc="45">
                <a:latin typeface="Microsoft Sans Serif"/>
                <a:cs typeface="Microsoft Sans Serif"/>
              </a:rPr>
              <a:t>h</a:t>
            </a:r>
            <a:r>
              <a:rPr sz="1800" spc="35">
                <a:latin typeface="Microsoft Sans Serif"/>
                <a:cs typeface="Microsoft Sans Serif"/>
              </a:rPr>
              <a:t>i</a:t>
            </a:r>
            <a:r>
              <a:rPr sz="1800" spc="45">
                <a:latin typeface="Microsoft Sans Serif"/>
                <a:cs typeface="Microsoft Sans Serif"/>
              </a:rPr>
              <a:t>g</a:t>
            </a:r>
            <a:r>
              <a:rPr sz="1800" spc="-5">
                <a:latin typeface="Microsoft Sans Serif"/>
                <a:cs typeface="Microsoft Sans Serif"/>
              </a:rPr>
              <a:t>h</a:t>
            </a:r>
            <a:r>
              <a:rPr sz="1800" spc="-50">
                <a:latin typeface="Microsoft Sans Serif"/>
                <a:cs typeface="Microsoft Sans Serif"/>
              </a:rPr>
              <a:t> </a:t>
            </a:r>
            <a:r>
              <a:rPr sz="1800" spc="-25">
                <a:latin typeface="Microsoft Sans Serif"/>
                <a:cs typeface="Microsoft Sans Serif"/>
              </a:rPr>
              <a:t>a</a:t>
            </a:r>
            <a:r>
              <a:rPr sz="1800" spc="-15">
                <a:latin typeface="Microsoft Sans Serif"/>
                <a:cs typeface="Microsoft Sans Serif"/>
              </a:rPr>
              <a:t>v</a:t>
            </a:r>
            <a:r>
              <a:rPr sz="1800" spc="-25">
                <a:latin typeface="Microsoft Sans Serif"/>
                <a:cs typeface="Microsoft Sans Serif"/>
              </a:rPr>
              <a:t>e</a:t>
            </a:r>
            <a:r>
              <a:rPr sz="1800" spc="-15">
                <a:latin typeface="Microsoft Sans Serif"/>
                <a:cs typeface="Microsoft Sans Serif"/>
              </a:rPr>
              <a:t>r</a:t>
            </a:r>
            <a:r>
              <a:rPr sz="1800" spc="-25">
                <a:latin typeface="Microsoft Sans Serif"/>
                <a:cs typeface="Microsoft Sans Serif"/>
              </a:rPr>
              <a:t>ag</a:t>
            </a:r>
            <a:r>
              <a:rPr sz="1800" spc="-5">
                <a:latin typeface="Microsoft Sans Serif"/>
                <a:cs typeface="Microsoft Sans Serif"/>
              </a:rPr>
              <a:t>e</a:t>
            </a:r>
            <a:r>
              <a:rPr sz="1800" spc="-165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us</a:t>
            </a:r>
            <a:r>
              <a:rPr sz="1800" spc="-15">
                <a:latin typeface="Microsoft Sans Serif"/>
                <a:cs typeface="Microsoft Sans Serif"/>
              </a:rPr>
              <a:t>e</a:t>
            </a:r>
            <a:r>
              <a:rPr sz="1800">
                <a:latin typeface="Microsoft Sans Serif"/>
                <a:cs typeface="Microsoft Sans Serif"/>
              </a:rPr>
              <a:t>r</a:t>
            </a:r>
            <a:r>
              <a:rPr sz="1800" spc="-155">
                <a:latin typeface="Microsoft Sans Serif"/>
                <a:cs typeface="Microsoft Sans Serif"/>
              </a:rPr>
              <a:t> </a:t>
            </a:r>
            <a:r>
              <a:rPr sz="1800" spc="10">
                <a:latin typeface="Microsoft Sans Serif"/>
                <a:cs typeface="Microsoft Sans Serif"/>
              </a:rPr>
              <a:t>r</a:t>
            </a:r>
            <a:r>
              <a:rPr sz="1800">
                <a:latin typeface="Microsoft Sans Serif"/>
                <a:cs typeface="Microsoft Sans Serif"/>
              </a:rPr>
              <a:t>a</a:t>
            </a:r>
            <a:r>
              <a:rPr sz="1800" spc="10">
                <a:latin typeface="Microsoft Sans Serif"/>
                <a:cs typeface="Microsoft Sans Serif"/>
              </a:rPr>
              <a:t>t</a:t>
            </a:r>
            <a:r>
              <a:rPr sz="1800" spc="-10">
                <a:latin typeface="Microsoft Sans Serif"/>
                <a:cs typeface="Microsoft Sans Serif"/>
              </a:rPr>
              <a:t>i</a:t>
            </a:r>
            <a:r>
              <a:rPr sz="1800">
                <a:latin typeface="Microsoft Sans Serif"/>
                <a:cs typeface="Microsoft Sans Serif"/>
              </a:rPr>
              <a:t>n</a:t>
            </a:r>
            <a:r>
              <a:rPr sz="1800" spc="-5">
                <a:latin typeface="Microsoft Sans Serif"/>
                <a:cs typeface="Microsoft Sans Serif"/>
              </a:rPr>
              <a:t>g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tabLst>
                <a:tab pos="469900" algn="l"/>
              </a:tabLst>
            </a:pPr>
            <a:r>
              <a:rPr lang="en-US">
                <a:latin typeface="Microsoft Sans Serif"/>
                <a:cs typeface="Microsoft Sans Serif"/>
              </a:rPr>
              <a:t>* </a:t>
            </a:r>
            <a:r>
              <a:rPr sz="1800">
                <a:latin typeface="Microsoft Sans Serif"/>
                <a:cs typeface="Microsoft Sans Serif"/>
              </a:rPr>
              <a:t>A</a:t>
            </a:r>
            <a:r>
              <a:rPr lang="en-US">
                <a:latin typeface="Microsoft Sans Serif"/>
                <a:cs typeface="Microsoft Sans Serif"/>
              </a:rPr>
              <a:t> </a:t>
            </a:r>
            <a:r>
              <a:rPr sz="1800" spc="-195">
                <a:latin typeface="Microsoft Sans Serif"/>
                <a:cs typeface="Microsoft Sans Serif"/>
              </a:rPr>
              <a:t> </a:t>
            </a:r>
            <a:r>
              <a:rPr sz="1800" spc="60">
                <a:latin typeface="Microsoft Sans Serif"/>
                <a:cs typeface="Microsoft Sans Serif"/>
              </a:rPr>
              <a:t>goo</a:t>
            </a:r>
            <a:r>
              <a:rPr sz="1800" spc="-5">
                <a:latin typeface="Microsoft Sans Serif"/>
                <a:cs typeface="Microsoft Sans Serif"/>
              </a:rPr>
              <a:t>d</a:t>
            </a:r>
            <a:r>
              <a:rPr sz="1800" spc="-65">
                <a:latin typeface="Microsoft Sans Serif"/>
                <a:cs typeface="Microsoft Sans Serif"/>
              </a:rPr>
              <a:t> </a:t>
            </a:r>
            <a:r>
              <a:rPr sz="1800" spc="45">
                <a:latin typeface="Microsoft Sans Serif"/>
                <a:cs typeface="Microsoft Sans Serif"/>
              </a:rPr>
              <a:t>nu</a:t>
            </a:r>
            <a:r>
              <a:rPr sz="1800" spc="55">
                <a:latin typeface="Microsoft Sans Serif"/>
                <a:cs typeface="Microsoft Sans Serif"/>
              </a:rPr>
              <a:t>m</a:t>
            </a:r>
            <a:r>
              <a:rPr sz="1800" spc="45">
                <a:latin typeface="Microsoft Sans Serif"/>
                <a:cs typeface="Microsoft Sans Serif"/>
              </a:rPr>
              <a:t>be</a:t>
            </a:r>
            <a:r>
              <a:rPr sz="1800">
                <a:latin typeface="Microsoft Sans Serif"/>
                <a:cs typeface="Microsoft Sans Serif"/>
              </a:rPr>
              <a:t>r</a:t>
            </a:r>
            <a:r>
              <a:rPr sz="1800" spc="-65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o</a:t>
            </a:r>
            <a:r>
              <a:rPr sz="1800">
                <a:latin typeface="Microsoft Sans Serif"/>
                <a:cs typeface="Microsoft Sans Serif"/>
              </a:rPr>
              <a:t>f</a:t>
            </a:r>
            <a:r>
              <a:rPr sz="1800" spc="-130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pos</a:t>
            </a:r>
            <a:r>
              <a:rPr sz="1800" spc="-15">
                <a:latin typeface="Microsoft Sans Serif"/>
                <a:cs typeface="Microsoft Sans Serif"/>
              </a:rPr>
              <a:t>i</a:t>
            </a:r>
            <a:r>
              <a:rPr sz="1800" spc="-5">
                <a:latin typeface="Microsoft Sans Serif"/>
                <a:cs typeface="Microsoft Sans Serif"/>
              </a:rPr>
              <a:t>tive</a:t>
            </a:r>
            <a:r>
              <a:rPr sz="1800" spc="-180">
                <a:latin typeface="Microsoft Sans Serif"/>
                <a:cs typeface="Microsoft Sans Serif"/>
              </a:rPr>
              <a:t> </a:t>
            </a:r>
            <a:r>
              <a:rPr sz="1800" spc="-25">
                <a:latin typeface="Microsoft Sans Serif"/>
                <a:cs typeface="Microsoft Sans Serif"/>
              </a:rPr>
              <a:t>r</a:t>
            </a:r>
            <a:r>
              <a:rPr sz="1800" spc="-35">
                <a:latin typeface="Microsoft Sans Serif"/>
                <a:cs typeface="Microsoft Sans Serif"/>
              </a:rPr>
              <a:t>e</a:t>
            </a:r>
            <a:r>
              <a:rPr sz="1800" spc="-25">
                <a:latin typeface="Microsoft Sans Serif"/>
                <a:cs typeface="Microsoft Sans Serif"/>
              </a:rPr>
              <a:t>v</a:t>
            </a:r>
            <a:r>
              <a:rPr sz="1800" spc="-45">
                <a:latin typeface="Microsoft Sans Serif"/>
                <a:cs typeface="Microsoft Sans Serif"/>
              </a:rPr>
              <a:t>i</a:t>
            </a:r>
            <a:r>
              <a:rPr sz="1800" spc="-25">
                <a:latin typeface="Microsoft Sans Serif"/>
                <a:cs typeface="Microsoft Sans Serif"/>
              </a:rPr>
              <a:t>e</a:t>
            </a:r>
            <a:r>
              <a:rPr sz="1800" spc="-70">
                <a:latin typeface="Microsoft Sans Serif"/>
                <a:cs typeface="Microsoft Sans Serif"/>
              </a:rPr>
              <a:t>w</a:t>
            </a:r>
            <a:r>
              <a:rPr sz="1800">
                <a:latin typeface="Microsoft Sans Serif"/>
                <a:cs typeface="Microsoft Sans Serif"/>
              </a:rPr>
              <a:t>s</a:t>
            </a:r>
          </a:p>
          <a:p>
            <a:pPr marL="12700">
              <a:tabLst>
                <a:tab pos="469900" algn="l"/>
              </a:tabLst>
            </a:pPr>
            <a:r>
              <a:rPr lang="en-US">
                <a:latin typeface="Microsoft Sans Serif"/>
                <a:cs typeface="Microsoft Sans Serif"/>
              </a:rPr>
              <a:t>* </a:t>
            </a:r>
            <a:r>
              <a:rPr sz="1800">
                <a:latin typeface="Microsoft Sans Serif"/>
                <a:cs typeface="Microsoft Sans Serif"/>
              </a:rPr>
              <a:t>A</a:t>
            </a:r>
            <a:r>
              <a:rPr lang="en-US">
                <a:latin typeface="Microsoft Sans Serif"/>
                <a:cs typeface="Microsoft Sans Serif"/>
              </a:rPr>
              <a:t> </a:t>
            </a:r>
            <a:r>
              <a:rPr sz="1800" spc="-195">
                <a:latin typeface="Microsoft Sans Serif"/>
                <a:cs typeface="Microsoft Sans Serif"/>
              </a:rPr>
              <a:t> </a:t>
            </a:r>
            <a:r>
              <a:rPr sz="1800" spc="65">
                <a:latin typeface="Microsoft Sans Serif"/>
                <a:cs typeface="Microsoft Sans Serif"/>
              </a:rPr>
              <a:t>goo</a:t>
            </a:r>
            <a:r>
              <a:rPr sz="1800">
                <a:latin typeface="Microsoft Sans Serif"/>
                <a:cs typeface="Microsoft Sans Serif"/>
              </a:rPr>
              <a:t>d</a:t>
            </a:r>
            <a:r>
              <a:rPr sz="1800" spc="-65">
                <a:latin typeface="Microsoft Sans Serif"/>
                <a:cs typeface="Microsoft Sans Serif"/>
              </a:rPr>
              <a:t> </a:t>
            </a:r>
            <a:r>
              <a:rPr sz="1800" spc="50">
                <a:latin typeface="Microsoft Sans Serif"/>
                <a:cs typeface="Microsoft Sans Serif"/>
              </a:rPr>
              <a:t>nu</a:t>
            </a:r>
            <a:r>
              <a:rPr sz="1800" spc="55">
                <a:latin typeface="Microsoft Sans Serif"/>
                <a:cs typeface="Microsoft Sans Serif"/>
              </a:rPr>
              <a:t>m</a:t>
            </a:r>
            <a:r>
              <a:rPr sz="1800" spc="50">
                <a:latin typeface="Microsoft Sans Serif"/>
                <a:cs typeface="Microsoft Sans Serif"/>
              </a:rPr>
              <a:t>be</a:t>
            </a:r>
            <a:r>
              <a:rPr sz="1800">
                <a:latin typeface="Microsoft Sans Serif"/>
                <a:cs typeface="Microsoft Sans Serif"/>
              </a:rPr>
              <a:t>r</a:t>
            </a:r>
            <a:r>
              <a:rPr sz="1800" spc="-65">
                <a:latin typeface="Microsoft Sans Serif"/>
                <a:cs typeface="Microsoft Sans Serif"/>
              </a:rPr>
              <a:t> </a:t>
            </a:r>
            <a:r>
              <a:rPr sz="1800" spc="-10">
                <a:latin typeface="Microsoft Sans Serif"/>
                <a:cs typeface="Microsoft Sans Serif"/>
              </a:rPr>
              <a:t>o</a:t>
            </a:r>
            <a:r>
              <a:rPr sz="1800">
                <a:latin typeface="Microsoft Sans Serif"/>
                <a:cs typeface="Microsoft Sans Serif"/>
              </a:rPr>
              <a:t>f</a:t>
            </a:r>
            <a:r>
              <a:rPr sz="1800" spc="-130">
                <a:latin typeface="Microsoft Sans Serif"/>
                <a:cs typeface="Microsoft Sans Serif"/>
              </a:rPr>
              <a:t> </a:t>
            </a:r>
            <a:r>
              <a:rPr sz="1800" spc="35">
                <a:latin typeface="Microsoft Sans Serif"/>
                <a:cs typeface="Microsoft Sans Serif"/>
              </a:rPr>
              <a:t>m</a:t>
            </a:r>
            <a:r>
              <a:rPr sz="1800" spc="30">
                <a:latin typeface="Microsoft Sans Serif"/>
                <a:cs typeface="Microsoft Sans Serif"/>
              </a:rPr>
              <a:t>on</a:t>
            </a:r>
            <a:r>
              <a:rPr sz="1800" spc="35">
                <a:latin typeface="Microsoft Sans Serif"/>
                <a:cs typeface="Microsoft Sans Serif"/>
              </a:rPr>
              <a:t>t</a:t>
            </a:r>
            <a:r>
              <a:rPr sz="1800" spc="30">
                <a:latin typeface="Microsoft Sans Serif"/>
                <a:cs typeface="Microsoft Sans Serif"/>
              </a:rPr>
              <a:t>h</a:t>
            </a:r>
            <a:r>
              <a:rPr sz="1800" spc="15">
                <a:latin typeface="Microsoft Sans Serif"/>
                <a:cs typeface="Microsoft Sans Serif"/>
              </a:rPr>
              <a:t>l</a:t>
            </a:r>
            <a:r>
              <a:rPr sz="1800">
                <a:latin typeface="Microsoft Sans Serif"/>
                <a:cs typeface="Microsoft Sans Serif"/>
              </a:rPr>
              <a:t>y</a:t>
            </a:r>
            <a:r>
              <a:rPr sz="1800" spc="-110">
                <a:latin typeface="Microsoft Sans Serif"/>
                <a:cs typeface="Microsoft Sans Serif"/>
              </a:rPr>
              <a:t> </a:t>
            </a:r>
            <a:r>
              <a:rPr sz="1800" spc="-20">
                <a:latin typeface="Microsoft Sans Serif"/>
                <a:cs typeface="Microsoft Sans Serif"/>
              </a:rPr>
              <a:t>a</a:t>
            </a:r>
            <a:r>
              <a:rPr sz="1800" spc="-15">
                <a:latin typeface="Microsoft Sans Serif"/>
                <a:cs typeface="Microsoft Sans Serif"/>
              </a:rPr>
              <a:t>v</a:t>
            </a:r>
            <a:r>
              <a:rPr sz="1800" spc="-20">
                <a:latin typeface="Microsoft Sans Serif"/>
                <a:cs typeface="Microsoft Sans Serif"/>
              </a:rPr>
              <a:t>e</a:t>
            </a:r>
            <a:r>
              <a:rPr sz="1800" spc="-15">
                <a:latin typeface="Microsoft Sans Serif"/>
                <a:cs typeface="Microsoft Sans Serif"/>
              </a:rPr>
              <a:t>r</a:t>
            </a:r>
            <a:r>
              <a:rPr sz="1800" spc="-20">
                <a:latin typeface="Microsoft Sans Serif"/>
                <a:cs typeface="Microsoft Sans Serif"/>
              </a:rPr>
              <a:t>ag</a:t>
            </a:r>
            <a:r>
              <a:rPr sz="1800">
                <a:latin typeface="Microsoft Sans Serif"/>
                <a:cs typeface="Microsoft Sans Serif"/>
              </a:rPr>
              <a:t>e</a:t>
            </a:r>
            <a:r>
              <a:rPr sz="1800" spc="-165">
                <a:latin typeface="Microsoft Sans Serif"/>
                <a:cs typeface="Microsoft Sans Serif"/>
              </a:rPr>
              <a:t> </a:t>
            </a:r>
            <a:r>
              <a:rPr sz="1800" spc="-35">
                <a:latin typeface="Microsoft Sans Serif"/>
                <a:cs typeface="Microsoft Sans Serif"/>
              </a:rPr>
              <a:t>u</a:t>
            </a:r>
            <a:r>
              <a:rPr sz="1800" spc="-30">
                <a:latin typeface="Microsoft Sans Serif"/>
                <a:cs typeface="Microsoft Sans Serif"/>
              </a:rPr>
              <a:t>s</a:t>
            </a:r>
            <a:r>
              <a:rPr sz="1800" spc="-35">
                <a:latin typeface="Microsoft Sans Serif"/>
                <a:cs typeface="Microsoft Sans Serif"/>
              </a:rPr>
              <a:t>e</a:t>
            </a:r>
            <a:r>
              <a:rPr sz="1800" spc="-25">
                <a:latin typeface="Microsoft Sans Serif"/>
                <a:cs typeface="Microsoft Sans Serif"/>
              </a:rPr>
              <a:t>r</a:t>
            </a:r>
            <a:r>
              <a:rPr sz="1800">
                <a:latin typeface="Microsoft Sans Serif"/>
                <a:cs typeface="Microsoft Sans Serif"/>
              </a:rPr>
              <a:t>s</a:t>
            </a:r>
          </a:p>
          <a:p>
            <a:pPr marL="12700">
              <a:tabLst>
                <a:tab pos="469900" algn="l"/>
              </a:tabLst>
            </a:pPr>
            <a:r>
              <a:rPr lang="en-US" spc="60">
                <a:latin typeface="Microsoft Sans Serif"/>
                <a:cs typeface="Microsoft Sans Serif"/>
              </a:rPr>
              <a:t>* </a:t>
            </a:r>
            <a:r>
              <a:rPr sz="1800" spc="60">
                <a:latin typeface="Microsoft Sans Serif"/>
                <a:cs typeface="Microsoft Sans Serif"/>
              </a:rPr>
              <a:t>H</a:t>
            </a:r>
            <a:r>
              <a:rPr sz="1800" spc="50">
                <a:latin typeface="Microsoft Sans Serif"/>
                <a:cs typeface="Microsoft Sans Serif"/>
              </a:rPr>
              <a:t>i</a:t>
            </a:r>
            <a:r>
              <a:rPr sz="1800" spc="55">
                <a:latin typeface="Microsoft Sans Serif"/>
                <a:cs typeface="Microsoft Sans Serif"/>
              </a:rPr>
              <a:t>g</a:t>
            </a:r>
            <a:r>
              <a:rPr sz="1800" spc="-5">
                <a:latin typeface="Microsoft Sans Serif"/>
                <a:cs typeface="Microsoft Sans Serif"/>
              </a:rPr>
              <a:t>h</a:t>
            </a:r>
            <a:r>
              <a:rPr sz="1800" spc="-70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rev</a:t>
            </a:r>
            <a:r>
              <a:rPr sz="1800" spc="-15">
                <a:latin typeface="Microsoft Sans Serif"/>
                <a:cs typeface="Microsoft Sans Serif"/>
              </a:rPr>
              <a:t>e</a:t>
            </a:r>
            <a:r>
              <a:rPr sz="1800" spc="-5">
                <a:latin typeface="Microsoft Sans Serif"/>
                <a:cs typeface="Microsoft Sans Serif"/>
              </a:rPr>
              <a:t>n</a:t>
            </a:r>
            <a:r>
              <a:rPr sz="1800" spc="-15">
                <a:latin typeface="Microsoft Sans Serif"/>
                <a:cs typeface="Microsoft Sans Serif"/>
              </a:rPr>
              <a:t>u</a:t>
            </a:r>
            <a:r>
              <a:rPr sz="1800" spc="-5">
                <a:latin typeface="Microsoft Sans Serif"/>
                <a:cs typeface="Microsoft Sans Serif"/>
              </a:rPr>
              <a:t>e</a:t>
            </a:r>
            <a:r>
              <a:rPr sz="1800" spc="-160">
                <a:latin typeface="Microsoft Sans Serif"/>
                <a:cs typeface="Microsoft Sans Serif"/>
              </a:rPr>
              <a:t> </a:t>
            </a:r>
            <a:r>
              <a:rPr sz="1800" spc="10">
                <a:latin typeface="Microsoft Sans Serif"/>
                <a:cs typeface="Microsoft Sans Serif"/>
              </a:rPr>
              <a:t>pe</a:t>
            </a:r>
            <a:r>
              <a:rPr sz="1800" spc="-5">
                <a:latin typeface="Microsoft Sans Serif"/>
                <a:cs typeface="Microsoft Sans Serif"/>
              </a:rPr>
              <a:t>r</a:t>
            </a:r>
            <a:r>
              <a:rPr sz="1800" spc="-130">
                <a:latin typeface="Microsoft Sans Serif"/>
                <a:cs typeface="Microsoft Sans Serif"/>
              </a:rPr>
              <a:t> </a:t>
            </a:r>
            <a:r>
              <a:rPr sz="1800" spc="30">
                <a:latin typeface="Microsoft Sans Serif"/>
                <a:cs typeface="Microsoft Sans Serif"/>
              </a:rPr>
              <a:t>c</a:t>
            </a:r>
            <a:r>
              <a:rPr sz="1800" spc="20">
                <a:latin typeface="Microsoft Sans Serif"/>
                <a:cs typeface="Microsoft Sans Serif"/>
              </a:rPr>
              <a:t>u</a:t>
            </a:r>
            <a:r>
              <a:rPr sz="1800" spc="30">
                <a:latin typeface="Microsoft Sans Serif"/>
                <a:cs typeface="Microsoft Sans Serif"/>
              </a:rPr>
              <a:t>s</a:t>
            </a:r>
            <a:r>
              <a:rPr sz="1800" spc="35">
                <a:latin typeface="Microsoft Sans Serif"/>
                <a:cs typeface="Microsoft Sans Serif"/>
              </a:rPr>
              <a:t>t</a:t>
            </a:r>
            <a:r>
              <a:rPr sz="1800" spc="20">
                <a:latin typeface="Microsoft Sans Serif"/>
                <a:cs typeface="Microsoft Sans Serif"/>
              </a:rPr>
              <a:t>o</a:t>
            </a:r>
            <a:r>
              <a:rPr sz="1800" spc="35">
                <a:latin typeface="Microsoft Sans Serif"/>
                <a:cs typeface="Microsoft Sans Serif"/>
              </a:rPr>
              <a:t>m</a:t>
            </a:r>
            <a:r>
              <a:rPr sz="1800" spc="20">
                <a:latin typeface="Microsoft Sans Serif"/>
                <a:cs typeface="Microsoft Sans Serif"/>
              </a:rPr>
              <a:t>e</a:t>
            </a:r>
            <a:r>
              <a:rPr sz="1800">
                <a:latin typeface="Microsoft Sans Serif"/>
                <a:cs typeface="Microsoft Sans Serif"/>
              </a:rPr>
              <a:t>r</a:t>
            </a:r>
            <a:r>
              <a:rPr sz="1800" spc="-130">
                <a:latin typeface="Microsoft Sans Serif"/>
                <a:cs typeface="Microsoft Sans Serif"/>
              </a:rPr>
              <a:t> </a:t>
            </a:r>
            <a:r>
              <a:rPr sz="1800" spc="35">
                <a:latin typeface="Microsoft Sans Serif"/>
                <a:cs typeface="Microsoft Sans Serif"/>
              </a:rPr>
              <a:t>an</a:t>
            </a:r>
            <a:r>
              <a:rPr sz="1800" spc="-5">
                <a:latin typeface="Microsoft Sans Serif"/>
                <a:cs typeface="Microsoft Sans Serif"/>
              </a:rPr>
              <a:t>d</a:t>
            </a:r>
            <a:r>
              <a:rPr sz="1800" spc="-90">
                <a:latin typeface="Microsoft Sans Serif"/>
                <a:cs typeface="Microsoft Sans Serif"/>
              </a:rPr>
              <a:t> </a:t>
            </a:r>
            <a:r>
              <a:rPr sz="1800" spc="-20">
                <a:latin typeface="Microsoft Sans Serif"/>
                <a:cs typeface="Microsoft Sans Serif"/>
              </a:rPr>
              <a:t>s</a:t>
            </a:r>
            <a:r>
              <a:rPr sz="1800" spc="-5">
                <a:latin typeface="Microsoft Sans Serif"/>
                <a:cs typeface="Microsoft Sans Serif"/>
              </a:rPr>
              <a:t>o</a:t>
            </a:r>
            <a:r>
              <a:rPr sz="1800" spc="-160">
                <a:latin typeface="Microsoft Sans Serif"/>
                <a:cs typeface="Microsoft Sans Serif"/>
              </a:rPr>
              <a:t> </a:t>
            </a:r>
            <a:r>
              <a:rPr sz="1800" spc="-65">
                <a:latin typeface="Microsoft Sans Serif"/>
                <a:cs typeface="Microsoft Sans Serif"/>
              </a:rPr>
              <a:t>on.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9EC7F-6B13-090B-69F6-462726F460D4}"/>
              </a:ext>
            </a:extLst>
          </p:cNvPr>
          <p:cNvSpPr txBox="1"/>
          <p:nvPr/>
        </p:nvSpPr>
        <p:spPr>
          <a:xfrm>
            <a:off x="2693096" y="191804"/>
            <a:ext cx="65409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PROBLEM STATEMENT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D31F4-D225-5DBB-A63F-640D7D616BED}"/>
              </a:ext>
            </a:extLst>
          </p:cNvPr>
          <p:cNvSpPr txBox="1"/>
          <p:nvPr/>
        </p:nvSpPr>
        <p:spPr>
          <a:xfrm>
            <a:off x="504955" y="35228"/>
            <a:ext cx="58715" cy="3170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5187B02-DE03-70A3-5E71-836FA878A72F}"/>
              </a:ext>
            </a:extLst>
          </p:cNvPr>
          <p:cNvSpPr txBox="1"/>
          <p:nvPr/>
        </p:nvSpPr>
        <p:spPr>
          <a:xfrm>
            <a:off x="485384" y="802448"/>
            <a:ext cx="6646622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99085" indent="-287020">
              <a:spcBef>
                <a:spcPts val="105"/>
              </a:spcBef>
              <a:buFont typeface="Wingdings,Sans-Serif"/>
              <a:buChar char=""/>
            </a:pPr>
            <a:r>
              <a:rPr lang="en-US" sz="1400" dirty="0">
                <a:latin typeface="Microsoft Sans Serif"/>
                <a:ea typeface="Microsoft Sans Serif"/>
                <a:cs typeface="Microsoft Sans Serif"/>
              </a:rPr>
              <a:t>Introduction</a:t>
            </a:r>
            <a:endParaRPr lang="en-US" sz="1400">
              <a:ea typeface="+mn-lt"/>
              <a:cs typeface="+mn-lt"/>
            </a:endParaRPr>
          </a:p>
          <a:p>
            <a:pPr marL="347980" indent="-335280">
              <a:spcBef>
                <a:spcPts val="1005"/>
              </a:spcBef>
              <a:buFont typeface="Wingdings,Sans-Serif"/>
              <a:buChar char=""/>
            </a:pPr>
            <a:r>
              <a:rPr lang="en-US" sz="1400" dirty="0">
                <a:latin typeface="Microsoft Sans Serif"/>
                <a:ea typeface="Microsoft Sans Serif"/>
                <a:cs typeface="Microsoft Sans Serif"/>
              </a:rPr>
              <a:t>Category wise play store apps installs</a:t>
            </a:r>
            <a:endParaRPr lang="en-US" sz="1400">
              <a:ea typeface="+mn-lt"/>
              <a:cs typeface="+mn-lt"/>
            </a:endParaRPr>
          </a:p>
          <a:p>
            <a:pPr marL="347980" indent="-335280">
              <a:spcBef>
                <a:spcPts val="1010"/>
              </a:spcBef>
              <a:buFont typeface="Wingdings,Sans-Serif"/>
              <a:buChar char=""/>
            </a:pPr>
            <a:r>
              <a:rPr lang="en-US" sz="1400" dirty="0">
                <a:latin typeface="Microsoft Sans Serif"/>
                <a:ea typeface="Microsoft Sans Serif"/>
                <a:cs typeface="Microsoft Sans Serif"/>
              </a:rPr>
              <a:t>Category wise most popular apps</a:t>
            </a:r>
            <a:endParaRPr lang="en-US" sz="1400">
              <a:ea typeface="+mn-lt"/>
              <a:cs typeface="+mn-lt"/>
            </a:endParaRPr>
          </a:p>
          <a:p>
            <a:pPr marL="344805" indent="-332740">
              <a:spcBef>
                <a:spcPts val="1010"/>
              </a:spcBef>
              <a:buFont typeface="Wingdings,Sans-Serif"/>
              <a:buChar char=""/>
            </a:pPr>
            <a:r>
              <a:rPr lang="en-US" sz="1400" dirty="0">
                <a:latin typeface="Microsoft Sans Serif"/>
                <a:ea typeface="Microsoft Sans Serif"/>
                <a:cs typeface="Microsoft Sans Serif"/>
              </a:rPr>
              <a:t>Top 10 apps in play store considering all the parameters</a:t>
            </a:r>
            <a:endParaRPr lang="en-US" sz="1400">
              <a:ea typeface="+mn-lt"/>
              <a:cs typeface="+mn-lt"/>
            </a:endParaRPr>
          </a:p>
          <a:p>
            <a:pPr marL="338455" indent="-326390">
              <a:spcBef>
                <a:spcPts val="1010"/>
              </a:spcBef>
              <a:buFont typeface="Wingdings,Sans-Serif"/>
              <a:buChar char=""/>
            </a:pPr>
            <a:r>
              <a:rPr lang="en-US" sz="1400" dirty="0">
                <a:latin typeface="Microsoft Sans Serif"/>
                <a:ea typeface="Microsoft Sans Serif"/>
                <a:cs typeface="Microsoft Sans Serif"/>
              </a:rPr>
              <a:t>Average installs, category wise</a:t>
            </a:r>
            <a:endParaRPr lang="en-US" sz="1400">
              <a:ea typeface="+mn-lt"/>
              <a:cs typeface="+mn-lt"/>
            </a:endParaRPr>
          </a:p>
          <a:p>
            <a:pPr marL="347980" indent="-335280">
              <a:spcBef>
                <a:spcPts val="1005"/>
              </a:spcBef>
              <a:buFont typeface="Wingdings,Sans-Serif"/>
              <a:buChar char=""/>
            </a:pPr>
            <a:r>
              <a:rPr lang="en-US" sz="1400" dirty="0">
                <a:latin typeface="Microsoft Sans Serif"/>
                <a:ea typeface="Microsoft Sans Serif"/>
                <a:cs typeface="Microsoft Sans Serif"/>
              </a:rPr>
              <a:t>Most installed apps in communication category</a:t>
            </a:r>
            <a:endParaRPr lang="en-US" sz="1400">
              <a:ea typeface="+mn-lt"/>
              <a:cs typeface="+mn-lt"/>
            </a:endParaRPr>
          </a:p>
          <a:p>
            <a:pPr marL="338455" indent="-326390">
              <a:spcBef>
                <a:spcPts val="1010"/>
              </a:spcBef>
              <a:buFont typeface="Wingdings,Sans-Serif"/>
              <a:buChar char=""/>
            </a:pPr>
            <a:r>
              <a:rPr lang="en-US" sz="1400" dirty="0">
                <a:latin typeface="Microsoft Sans Serif"/>
                <a:ea typeface="Microsoft Sans Serif"/>
                <a:cs typeface="Microsoft Sans Serif"/>
              </a:rPr>
              <a:t>Average sizes of apps in each category</a:t>
            </a:r>
            <a:endParaRPr lang="en-US" sz="1400">
              <a:ea typeface="+mn-lt"/>
              <a:cs typeface="+mn-lt"/>
            </a:endParaRPr>
          </a:p>
          <a:p>
            <a:pPr marL="347980" indent="-335280">
              <a:spcBef>
                <a:spcPts val="1010"/>
              </a:spcBef>
              <a:buFont typeface="Wingdings,Sans-Serif"/>
              <a:buChar char=""/>
            </a:pPr>
            <a:r>
              <a:rPr lang="en-US" sz="1400" dirty="0">
                <a:latin typeface="Microsoft Sans Serif"/>
                <a:ea typeface="Microsoft Sans Serif"/>
                <a:cs typeface="Microsoft Sans Serif"/>
              </a:rPr>
              <a:t>Category wise percentage of paid apps</a:t>
            </a:r>
            <a:endParaRPr lang="en-US" sz="1400">
              <a:ea typeface="+mn-lt"/>
              <a:cs typeface="+mn-lt"/>
            </a:endParaRPr>
          </a:p>
          <a:p>
            <a:pPr marL="347980" indent="-335280">
              <a:spcBef>
                <a:spcPts val="1005"/>
              </a:spcBef>
              <a:buFont typeface="Wingdings,Sans-Serif"/>
              <a:buChar char=""/>
            </a:pPr>
            <a:r>
              <a:rPr lang="en-US" sz="1400" dirty="0">
                <a:latin typeface="Microsoft Sans Serif"/>
                <a:ea typeface="Microsoft Sans Serif"/>
                <a:cs typeface="Microsoft Sans Serif"/>
              </a:rPr>
              <a:t>Category wise top installed paid apps</a:t>
            </a:r>
            <a:endParaRPr lang="en-US" sz="1400">
              <a:ea typeface="+mn-lt"/>
              <a:cs typeface="+mn-lt"/>
            </a:endParaRPr>
          </a:p>
          <a:p>
            <a:pPr marL="338455" indent="-326390">
              <a:spcBef>
                <a:spcPts val="1010"/>
              </a:spcBef>
              <a:buFont typeface="Wingdings,Sans-Serif"/>
              <a:buChar char=""/>
            </a:pPr>
            <a:r>
              <a:rPr lang="en-US" sz="1400" dirty="0">
                <a:latin typeface="Microsoft Sans Serif"/>
                <a:ea typeface="Microsoft Sans Serif"/>
                <a:cs typeface="Microsoft Sans Serif"/>
              </a:rPr>
              <a:t>Average rating of paid apps</a:t>
            </a:r>
            <a:endParaRPr lang="en-US" sz="1400" dirty="0">
              <a:ea typeface="+mn-lt"/>
              <a:cs typeface="+mn-lt"/>
            </a:endParaRPr>
          </a:p>
          <a:p>
            <a:pPr marL="347980" indent="-335280">
              <a:spcBef>
                <a:spcPts val="1010"/>
              </a:spcBef>
              <a:buFont typeface="Wingdings,Sans-Serif"/>
              <a:buChar char=""/>
            </a:pPr>
            <a:r>
              <a:rPr lang="en-US" sz="1400" dirty="0">
                <a:latin typeface="Microsoft Sans Serif"/>
                <a:ea typeface="Microsoft Sans Serif"/>
                <a:cs typeface="Microsoft Sans Serif"/>
              </a:rPr>
              <a:t>Correlation between Rating ,Installs and Price</a:t>
            </a:r>
            <a:endParaRPr lang="en-US" sz="1400" dirty="0">
              <a:ea typeface="+mn-lt"/>
              <a:cs typeface="+mn-lt"/>
            </a:endParaRPr>
          </a:p>
          <a:p>
            <a:pPr marL="347980" indent="-335280">
              <a:spcBef>
                <a:spcPts val="1010"/>
              </a:spcBef>
              <a:buFont typeface="Wingdings,Sans-Serif"/>
              <a:buChar char=""/>
            </a:pPr>
            <a:r>
              <a:rPr lang="en-US" sz="1400" dirty="0">
                <a:latin typeface="Microsoft Sans Serif"/>
                <a:ea typeface="Microsoft Sans Serif"/>
                <a:cs typeface="Microsoft Sans Serif"/>
              </a:rPr>
              <a:t>Category wise installed apps with content rating</a:t>
            </a:r>
            <a:endParaRPr lang="en-US" sz="1400">
              <a:ea typeface="+mn-lt"/>
              <a:cs typeface="+mn-lt"/>
            </a:endParaRPr>
          </a:p>
          <a:p>
            <a:pPr marL="347980" indent="-335280">
              <a:spcBef>
                <a:spcPts val="1010"/>
              </a:spcBef>
              <a:buFont typeface="Wingdings,Sans-Serif"/>
              <a:buChar char=""/>
            </a:pPr>
            <a:r>
              <a:rPr lang="en-US" sz="1400" dirty="0">
                <a:latin typeface="Microsoft Sans Serif"/>
                <a:ea typeface="Microsoft Sans Serif"/>
                <a:cs typeface="Microsoft Sans Serif"/>
              </a:rPr>
              <a:t>Percentage reviews sentiment distribution</a:t>
            </a:r>
            <a:endParaRPr lang="en-US" sz="140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FE32B-192F-CCD5-9BF4-3522D3823FFB}"/>
              </a:ext>
            </a:extLst>
          </p:cNvPr>
          <p:cNvSpPr txBox="1"/>
          <p:nvPr/>
        </p:nvSpPr>
        <p:spPr>
          <a:xfrm>
            <a:off x="845506" y="58716"/>
            <a:ext cx="321762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cs typeface="Calibri"/>
              </a:rPr>
              <a:t>AGENDA</a:t>
            </a:r>
            <a:endParaRPr 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4668" y="943737"/>
            <a:ext cx="542290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2857"/>
              <a:buFont typeface="Calibri"/>
              <a:buChar char="▪"/>
              <a:tabLst>
                <a:tab pos="354965" algn="l"/>
                <a:tab pos="355600" algn="l"/>
              </a:tabLst>
            </a:pPr>
            <a:r>
              <a:rPr sz="1400" b="1" spc="-5">
                <a:latin typeface="Arial"/>
                <a:cs typeface="Arial"/>
              </a:rPr>
              <a:t>Loading</a:t>
            </a:r>
            <a:r>
              <a:rPr sz="1400" b="1" spc="345">
                <a:latin typeface="Arial"/>
                <a:cs typeface="Arial"/>
              </a:rPr>
              <a:t> </a:t>
            </a:r>
            <a:r>
              <a:rPr sz="1400" b="1" spc="-5">
                <a:latin typeface="Arial"/>
                <a:cs typeface="Arial"/>
              </a:rPr>
              <a:t>the</a:t>
            </a:r>
            <a:r>
              <a:rPr sz="1400" b="1" spc="20">
                <a:latin typeface="Arial"/>
                <a:cs typeface="Arial"/>
              </a:rPr>
              <a:t> </a:t>
            </a:r>
            <a:r>
              <a:rPr sz="1400" b="1" spc="-5">
                <a:latin typeface="Arial"/>
                <a:cs typeface="Arial"/>
              </a:rPr>
              <a:t>data</a:t>
            </a:r>
            <a:r>
              <a:rPr sz="1400" b="1" spc="375">
                <a:latin typeface="Arial"/>
                <a:cs typeface="Arial"/>
              </a:rPr>
              <a:t> </a:t>
            </a:r>
            <a:r>
              <a:rPr sz="1400" b="1">
                <a:latin typeface="Arial"/>
                <a:cs typeface="Arial"/>
              </a:rPr>
              <a:t>sets:</a:t>
            </a:r>
            <a:r>
              <a:rPr sz="1400" b="1" spc="385">
                <a:latin typeface="Arial"/>
                <a:cs typeface="Arial"/>
              </a:rPr>
              <a:t> </a:t>
            </a:r>
            <a:r>
              <a:rPr sz="1400" spc="-40">
                <a:latin typeface="Microsoft Sans Serif"/>
                <a:cs typeface="Microsoft Sans Serif"/>
              </a:rPr>
              <a:t>Two</a:t>
            </a:r>
            <a:r>
              <a:rPr sz="1400" spc="10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datasets,</a:t>
            </a:r>
            <a:r>
              <a:rPr sz="1400" spc="3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First</a:t>
            </a:r>
            <a:r>
              <a:rPr sz="1400" spc="1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Play</a:t>
            </a:r>
            <a:r>
              <a:rPr sz="1400" spc="3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store</a:t>
            </a:r>
            <a:r>
              <a:rPr sz="1400" spc="1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app </a:t>
            </a:r>
            <a:r>
              <a:rPr sz="1400" spc="-36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dataset</a:t>
            </a:r>
            <a:r>
              <a:rPr sz="1400" spc="-5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and</a:t>
            </a:r>
            <a:r>
              <a:rPr sz="1400" spc="-2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User</a:t>
            </a:r>
            <a:r>
              <a:rPr sz="1400" spc="-25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Reviews</a:t>
            </a:r>
            <a:r>
              <a:rPr sz="1400" spc="4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dataset.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01436" y="2010918"/>
            <a:ext cx="6800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>
                <a:latin typeface="Microsoft Sans Serif"/>
                <a:cs typeface="Microsoft Sans Serif"/>
              </a:rPr>
              <a:t>Outliers,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668" y="1584197"/>
            <a:ext cx="500507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2857"/>
              <a:buFont typeface="Calibri"/>
              <a:buChar char="▪"/>
              <a:tabLst>
                <a:tab pos="354965" algn="l"/>
                <a:tab pos="355600" algn="l"/>
              </a:tabLst>
            </a:pPr>
            <a:r>
              <a:rPr sz="1400" b="1" spc="-5">
                <a:latin typeface="Arial"/>
                <a:cs typeface="Arial"/>
              </a:rPr>
              <a:t>Import</a:t>
            </a:r>
            <a:r>
              <a:rPr sz="1400" b="1" spc="-45">
                <a:latin typeface="Arial"/>
                <a:cs typeface="Arial"/>
              </a:rPr>
              <a:t> </a:t>
            </a:r>
            <a:r>
              <a:rPr sz="1400" b="1" spc="-5">
                <a:latin typeface="Arial"/>
                <a:cs typeface="Arial"/>
              </a:rPr>
              <a:t>Libraries:</a:t>
            </a:r>
            <a:r>
              <a:rPr sz="1400" b="1" spc="-70">
                <a:latin typeface="Arial"/>
                <a:cs typeface="Arial"/>
              </a:rPr>
              <a:t> </a:t>
            </a:r>
            <a:r>
              <a:rPr sz="1400" spc="-25">
                <a:latin typeface="Microsoft Sans Serif"/>
                <a:cs typeface="Microsoft Sans Serif"/>
              </a:rPr>
              <a:t>NumPy,</a:t>
            </a:r>
            <a:r>
              <a:rPr sz="1400" spc="2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Pandas,</a:t>
            </a:r>
            <a:r>
              <a:rPr sz="1400" spc="-2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Seaborn</a:t>
            </a:r>
            <a:r>
              <a:rPr sz="1400" spc="-3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and </a:t>
            </a:r>
            <a:r>
              <a:rPr sz="1400" spc="-5">
                <a:latin typeface="Microsoft Sans Serif"/>
                <a:cs typeface="Microsoft Sans Serif"/>
              </a:rPr>
              <a:t>Matplotlib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Char char="▪"/>
            </a:pPr>
            <a:endParaRPr sz="1450">
              <a:latin typeface="Microsoft Sans Serif"/>
              <a:cs typeface="Microsoft Sans Serif"/>
            </a:endParaRPr>
          </a:p>
          <a:p>
            <a:pPr marL="355600" marR="15240" indent="-342900">
              <a:lnSpc>
                <a:spcPct val="100000"/>
              </a:lnSpc>
              <a:buSzPct val="92857"/>
              <a:buFont typeface="Calibri"/>
              <a:buChar char="▪"/>
              <a:tabLst>
                <a:tab pos="354965" algn="l"/>
                <a:tab pos="355600" algn="l"/>
                <a:tab pos="908685" algn="l"/>
                <a:tab pos="1847214" algn="l"/>
                <a:tab pos="2321560" algn="l"/>
                <a:tab pos="3047365" algn="l"/>
                <a:tab pos="3792220" algn="l"/>
                <a:tab pos="4255770" algn="l"/>
              </a:tabLst>
            </a:pPr>
            <a:r>
              <a:rPr sz="1400" b="1" spc="-10">
                <a:latin typeface="Arial"/>
                <a:cs typeface="Arial"/>
              </a:rPr>
              <a:t>D</a:t>
            </a:r>
            <a:r>
              <a:rPr sz="1400" b="1">
                <a:latin typeface="Arial"/>
                <a:cs typeface="Arial"/>
              </a:rPr>
              <a:t>ata	</a:t>
            </a:r>
            <a:r>
              <a:rPr sz="1400" b="1" spc="-15">
                <a:latin typeface="Arial"/>
                <a:cs typeface="Arial"/>
              </a:rPr>
              <a:t>c</a:t>
            </a:r>
            <a:r>
              <a:rPr sz="1400" b="1" spc="-10">
                <a:latin typeface="Arial"/>
                <a:cs typeface="Arial"/>
              </a:rPr>
              <a:t>l</a:t>
            </a:r>
            <a:r>
              <a:rPr sz="1400" b="1" spc="-15">
                <a:latin typeface="Arial"/>
                <a:cs typeface="Arial"/>
              </a:rPr>
              <a:t>ea</a:t>
            </a:r>
            <a:r>
              <a:rPr sz="1400" b="1" spc="-20">
                <a:latin typeface="Arial"/>
                <a:cs typeface="Arial"/>
              </a:rPr>
              <a:t>n</a:t>
            </a:r>
            <a:r>
              <a:rPr sz="1400" b="1">
                <a:latin typeface="Arial"/>
                <a:cs typeface="Arial"/>
              </a:rPr>
              <a:t>i</a:t>
            </a:r>
            <a:r>
              <a:rPr sz="1400" b="1" spc="-20">
                <a:latin typeface="Arial"/>
                <a:cs typeface="Arial"/>
              </a:rPr>
              <a:t>n</a:t>
            </a:r>
            <a:r>
              <a:rPr sz="1400" b="1" spc="-5">
                <a:latin typeface="Arial"/>
                <a:cs typeface="Arial"/>
              </a:rPr>
              <a:t>g</a:t>
            </a:r>
            <a:r>
              <a:rPr sz="1400" b="1">
                <a:latin typeface="Arial"/>
                <a:cs typeface="Arial"/>
              </a:rPr>
              <a:t>:	</a:t>
            </a:r>
            <a:r>
              <a:rPr sz="1400" spc="-10">
                <a:latin typeface="Microsoft Sans Serif"/>
                <a:cs typeface="Microsoft Sans Serif"/>
              </a:rPr>
              <a:t>N</a:t>
            </a:r>
            <a:r>
              <a:rPr sz="1400" spc="-5">
                <a:latin typeface="Microsoft Sans Serif"/>
                <a:cs typeface="Microsoft Sans Serif"/>
              </a:rPr>
              <a:t>u</a:t>
            </a:r>
            <a:r>
              <a:rPr sz="1400" spc="-20">
                <a:latin typeface="Microsoft Sans Serif"/>
                <a:cs typeface="Microsoft Sans Serif"/>
              </a:rPr>
              <a:t>l</a:t>
            </a:r>
            <a:r>
              <a:rPr sz="1400" spc="-10">
                <a:latin typeface="Microsoft Sans Serif"/>
                <a:cs typeface="Microsoft Sans Serif"/>
              </a:rPr>
              <a:t>l</a:t>
            </a:r>
            <a:r>
              <a:rPr sz="1400">
                <a:latin typeface="Microsoft Sans Serif"/>
                <a:cs typeface="Microsoft Sans Serif"/>
              </a:rPr>
              <a:t>	</a:t>
            </a:r>
            <a:r>
              <a:rPr sz="1400" spc="-20">
                <a:latin typeface="Microsoft Sans Serif"/>
                <a:cs typeface="Microsoft Sans Serif"/>
              </a:rPr>
              <a:t>v</a:t>
            </a:r>
            <a:r>
              <a:rPr sz="1400" spc="-5">
                <a:latin typeface="Microsoft Sans Serif"/>
                <a:cs typeface="Microsoft Sans Serif"/>
              </a:rPr>
              <a:t>a</a:t>
            </a:r>
            <a:r>
              <a:rPr sz="1400" spc="-20">
                <a:latin typeface="Microsoft Sans Serif"/>
                <a:cs typeface="Microsoft Sans Serif"/>
              </a:rPr>
              <a:t>l</a:t>
            </a:r>
            <a:r>
              <a:rPr sz="1400" spc="-15">
                <a:latin typeface="Microsoft Sans Serif"/>
                <a:cs typeface="Microsoft Sans Serif"/>
              </a:rPr>
              <a:t>ue</a:t>
            </a:r>
            <a:r>
              <a:rPr sz="1400" spc="-10">
                <a:latin typeface="Microsoft Sans Serif"/>
                <a:cs typeface="Microsoft Sans Serif"/>
              </a:rPr>
              <a:t>s</a:t>
            </a:r>
            <a:r>
              <a:rPr sz="1400">
                <a:latin typeface="Microsoft Sans Serif"/>
                <a:cs typeface="Microsoft Sans Serif"/>
              </a:rPr>
              <a:t>,	</a:t>
            </a:r>
            <a:r>
              <a:rPr sz="1400" spc="-20">
                <a:latin typeface="Microsoft Sans Serif"/>
                <a:cs typeface="Microsoft Sans Serif"/>
              </a:rPr>
              <a:t>F</a:t>
            </a:r>
            <a:r>
              <a:rPr sz="1400" spc="-5">
                <a:latin typeface="Microsoft Sans Serif"/>
                <a:cs typeface="Microsoft Sans Serif"/>
              </a:rPr>
              <a:t>i</a:t>
            </a:r>
            <a:r>
              <a:rPr sz="1400" spc="-20">
                <a:latin typeface="Microsoft Sans Serif"/>
                <a:cs typeface="Microsoft Sans Serif"/>
              </a:rPr>
              <a:t>n</a:t>
            </a:r>
            <a:r>
              <a:rPr sz="1400" spc="-15">
                <a:latin typeface="Microsoft Sans Serif"/>
                <a:cs typeface="Microsoft Sans Serif"/>
              </a:rPr>
              <a:t>d</a:t>
            </a:r>
            <a:r>
              <a:rPr sz="1400" spc="-5">
                <a:latin typeface="Microsoft Sans Serif"/>
                <a:cs typeface="Microsoft Sans Serif"/>
              </a:rPr>
              <a:t>i</a:t>
            </a:r>
            <a:r>
              <a:rPr sz="1400" spc="-20">
                <a:latin typeface="Microsoft Sans Serif"/>
                <a:cs typeface="Microsoft Sans Serif"/>
              </a:rPr>
              <a:t>n</a:t>
            </a:r>
            <a:r>
              <a:rPr sz="1400">
                <a:latin typeface="Microsoft Sans Serif"/>
                <a:cs typeface="Microsoft Sans Serif"/>
              </a:rPr>
              <a:t>g	a</a:t>
            </a:r>
            <a:r>
              <a:rPr sz="1400" spc="-15">
                <a:latin typeface="Microsoft Sans Serif"/>
                <a:cs typeface="Microsoft Sans Serif"/>
              </a:rPr>
              <a:t>n</a:t>
            </a:r>
            <a:r>
              <a:rPr sz="1400">
                <a:latin typeface="Microsoft Sans Serif"/>
                <a:cs typeface="Microsoft Sans Serif"/>
              </a:rPr>
              <a:t>d	</a:t>
            </a:r>
            <a:r>
              <a:rPr sz="1400" spc="-15">
                <a:latin typeface="Microsoft Sans Serif"/>
                <a:cs typeface="Microsoft Sans Serif"/>
              </a:rPr>
              <a:t>r</a:t>
            </a:r>
            <a:r>
              <a:rPr sz="1400">
                <a:latin typeface="Microsoft Sans Serif"/>
                <a:cs typeface="Microsoft Sans Serif"/>
              </a:rPr>
              <a:t>e</a:t>
            </a:r>
            <a:r>
              <a:rPr sz="1400" spc="-20">
                <a:latin typeface="Microsoft Sans Serif"/>
                <a:cs typeface="Microsoft Sans Serif"/>
              </a:rPr>
              <a:t>m</a:t>
            </a:r>
            <a:r>
              <a:rPr sz="1400">
                <a:latin typeface="Microsoft Sans Serif"/>
                <a:cs typeface="Microsoft Sans Serif"/>
              </a:rPr>
              <a:t>o</a:t>
            </a:r>
            <a:r>
              <a:rPr sz="1400" spc="-20">
                <a:latin typeface="Microsoft Sans Serif"/>
                <a:cs typeface="Microsoft Sans Serif"/>
              </a:rPr>
              <a:t>v</a:t>
            </a:r>
            <a:r>
              <a:rPr sz="1400" spc="-5">
                <a:latin typeface="Microsoft Sans Serif"/>
                <a:cs typeface="Microsoft Sans Serif"/>
              </a:rPr>
              <a:t>i</a:t>
            </a:r>
            <a:r>
              <a:rPr sz="1400" spc="-20">
                <a:latin typeface="Microsoft Sans Serif"/>
                <a:cs typeface="Microsoft Sans Serif"/>
              </a:rPr>
              <a:t>n</a:t>
            </a:r>
            <a:r>
              <a:rPr sz="1400">
                <a:latin typeface="Microsoft Sans Serif"/>
                <a:cs typeface="Microsoft Sans Serif"/>
              </a:rPr>
              <a:t>g  </a:t>
            </a:r>
            <a:r>
              <a:rPr sz="1400" spc="-5">
                <a:latin typeface="Microsoft Sans Serif"/>
                <a:cs typeface="Microsoft Sans Serif"/>
              </a:rPr>
              <a:t>Removing </a:t>
            </a:r>
            <a:r>
              <a:rPr sz="1400" spc="-10">
                <a:latin typeface="Microsoft Sans Serif"/>
                <a:cs typeface="Microsoft Sans Serif"/>
              </a:rPr>
              <a:t>duplicate</a:t>
            </a:r>
            <a:r>
              <a:rPr sz="1400" spc="-4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data.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4668" y="2651252"/>
            <a:ext cx="5816600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SzPct val="92857"/>
              <a:buFont typeface="Calibri"/>
              <a:buChar char="▪"/>
              <a:tabLst>
                <a:tab pos="355600" algn="l"/>
              </a:tabLst>
            </a:pPr>
            <a:r>
              <a:rPr sz="1400" b="1" spc="-5">
                <a:latin typeface="Arial"/>
                <a:cs typeface="Arial"/>
              </a:rPr>
              <a:t>Data </a:t>
            </a:r>
            <a:r>
              <a:rPr sz="1400" b="1" spc="-10">
                <a:latin typeface="Arial"/>
                <a:cs typeface="Arial"/>
              </a:rPr>
              <a:t>Imputation: </a:t>
            </a:r>
            <a:r>
              <a:rPr sz="1400" spc="-15">
                <a:latin typeface="Microsoft Sans Serif"/>
                <a:cs typeface="Microsoft Sans Serif"/>
              </a:rPr>
              <a:t>Filling </a:t>
            </a:r>
            <a:r>
              <a:rPr sz="1400" spc="-5">
                <a:latin typeface="Microsoft Sans Serif"/>
                <a:cs typeface="Microsoft Sans Serif"/>
              </a:rPr>
              <a:t>the </a:t>
            </a:r>
            <a:r>
              <a:rPr sz="1400" spc="-10">
                <a:latin typeface="Microsoft Sans Serif"/>
                <a:cs typeface="Microsoft Sans Serif"/>
              </a:rPr>
              <a:t>missing categorical values with</a:t>
            </a:r>
            <a:r>
              <a:rPr sz="1400" spc="35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mode </a:t>
            </a:r>
            <a:r>
              <a:rPr sz="140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and</a:t>
            </a:r>
            <a:r>
              <a:rPr sz="1400">
                <a:latin typeface="Microsoft Sans Serif"/>
                <a:cs typeface="Microsoft Sans Serif"/>
              </a:rPr>
              <a:t> </a:t>
            </a:r>
            <a:r>
              <a:rPr sz="1400" spc="-15">
                <a:latin typeface="Microsoft Sans Serif"/>
                <a:cs typeface="Microsoft Sans Serif"/>
              </a:rPr>
              <a:t>numerical</a:t>
            </a:r>
            <a:r>
              <a:rPr sz="1400" spc="-10">
                <a:latin typeface="Microsoft Sans Serif"/>
                <a:cs typeface="Microsoft Sans Serif"/>
              </a:rPr>
              <a:t> </a:t>
            </a:r>
            <a:r>
              <a:rPr sz="1400" spc="-15">
                <a:latin typeface="Microsoft Sans Serif"/>
                <a:cs typeface="Microsoft Sans Serif"/>
              </a:rPr>
              <a:t>values</a:t>
            </a:r>
            <a:r>
              <a:rPr sz="1400" spc="-10">
                <a:latin typeface="Microsoft Sans Serif"/>
                <a:cs typeface="Microsoft Sans Serif"/>
              </a:rPr>
              <a:t> with</a:t>
            </a:r>
            <a:r>
              <a:rPr sz="1400" spc="-5">
                <a:latin typeface="Microsoft Sans Serif"/>
                <a:cs typeface="Microsoft Sans Serif"/>
              </a:rPr>
              <a:t> median.</a:t>
            </a:r>
            <a:r>
              <a:rPr sz="1400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Conversion</a:t>
            </a:r>
            <a:r>
              <a:rPr sz="1400" spc="-5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of</a:t>
            </a:r>
            <a:r>
              <a:rPr sz="1400" spc="-5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price,</a:t>
            </a:r>
            <a:r>
              <a:rPr sz="1400" spc="-5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installs, </a:t>
            </a:r>
            <a:r>
              <a:rPr sz="1400" spc="-5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reviews</a:t>
            </a:r>
            <a:r>
              <a:rPr sz="1400" spc="2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into</a:t>
            </a:r>
            <a:r>
              <a:rPr sz="140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numerical</a:t>
            </a:r>
            <a:r>
              <a:rPr sz="1400" spc="-3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values.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Char char="▪"/>
            </a:pPr>
            <a:endParaRPr sz="1450">
              <a:latin typeface="Microsoft Sans Serif"/>
              <a:cs typeface="Microsoft Sans Serif"/>
            </a:endParaRPr>
          </a:p>
          <a:p>
            <a:pPr marL="355600" marR="5080" indent="-342900" algn="just">
              <a:lnSpc>
                <a:spcPct val="100000"/>
              </a:lnSpc>
              <a:buSzPct val="92857"/>
              <a:buFont typeface="Calibri"/>
              <a:buChar char="▪"/>
              <a:tabLst>
                <a:tab pos="355600" algn="l"/>
              </a:tabLst>
            </a:pPr>
            <a:r>
              <a:rPr sz="1400" b="1" spc="-5">
                <a:latin typeface="Arial"/>
                <a:cs typeface="Arial"/>
              </a:rPr>
              <a:t>Exploratory </a:t>
            </a:r>
            <a:r>
              <a:rPr sz="1400" b="1">
                <a:latin typeface="Arial"/>
                <a:cs typeface="Arial"/>
              </a:rPr>
              <a:t>Data </a:t>
            </a:r>
            <a:r>
              <a:rPr sz="1400" b="1" spc="-15">
                <a:latin typeface="Arial"/>
                <a:cs typeface="Arial"/>
              </a:rPr>
              <a:t>Analysis: </a:t>
            </a:r>
            <a:r>
              <a:rPr sz="1400" spc="-10">
                <a:latin typeface="Microsoft Sans Serif"/>
                <a:cs typeface="Microsoft Sans Serif"/>
              </a:rPr>
              <a:t>Analyzing </a:t>
            </a:r>
            <a:r>
              <a:rPr sz="1400" spc="-5">
                <a:latin typeface="Microsoft Sans Serif"/>
                <a:cs typeface="Microsoft Sans Serif"/>
              </a:rPr>
              <a:t>the </a:t>
            </a:r>
            <a:r>
              <a:rPr sz="1400" spc="-10">
                <a:latin typeface="Microsoft Sans Serif"/>
                <a:cs typeface="Microsoft Sans Serif"/>
              </a:rPr>
              <a:t>data sets </a:t>
            </a:r>
            <a:r>
              <a:rPr sz="1400" spc="-5">
                <a:latin typeface="Microsoft Sans Serif"/>
                <a:cs typeface="Microsoft Sans Serif"/>
              </a:rPr>
              <a:t>to</a:t>
            </a:r>
            <a:r>
              <a:rPr sz="140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summarize </a:t>
            </a:r>
            <a:r>
              <a:rPr sz="140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their</a:t>
            </a:r>
            <a:r>
              <a:rPr sz="1400">
                <a:latin typeface="Microsoft Sans Serif"/>
                <a:cs typeface="Microsoft Sans Serif"/>
              </a:rPr>
              <a:t> </a:t>
            </a:r>
            <a:r>
              <a:rPr sz="1400" spc="-15">
                <a:latin typeface="Microsoft Sans Serif"/>
                <a:cs typeface="Microsoft Sans Serif"/>
              </a:rPr>
              <a:t>main</a:t>
            </a:r>
            <a:r>
              <a:rPr sz="1400" spc="-10">
                <a:latin typeface="Microsoft Sans Serif"/>
                <a:cs typeface="Microsoft Sans Serif"/>
              </a:rPr>
              <a:t> characteristics</a:t>
            </a:r>
            <a:r>
              <a:rPr sz="1400" spc="-5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using</a:t>
            </a:r>
            <a:r>
              <a:rPr sz="1400" spc="-5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statistical</a:t>
            </a:r>
            <a:r>
              <a:rPr sz="1400" spc="-5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graphics</a:t>
            </a:r>
            <a:r>
              <a:rPr sz="1400" spc="-5">
                <a:latin typeface="Microsoft Sans Serif"/>
                <a:cs typeface="Microsoft Sans Serif"/>
              </a:rPr>
              <a:t> and</a:t>
            </a:r>
            <a:r>
              <a:rPr sz="140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data </a:t>
            </a:r>
            <a:r>
              <a:rPr sz="1400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visualizations</a:t>
            </a:r>
            <a:r>
              <a:rPr sz="1400" spc="-3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method.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99489" y="151256"/>
            <a:ext cx="4088129" cy="3999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325"/>
              <a:t>D</a:t>
            </a:r>
            <a:r>
              <a:rPr sz="2800" b="1" spc="95"/>
              <a:t>A</a:t>
            </a:r>
            <a:r>
              <a:rPr sz="2800" b="1" spc="-235"/>
              <a:t>T</a:t>
            </a:r>
            <a:r>
              <a:rPr sz="2800" b="1" spc="95"/>
              <a:t>A</a:t>
            </a:r>
            <a:r>
              <a:rPr sz="2800" b="1" spc="-5"/>
              <a:t>S</a:t>
            </a:r>
            <a:r>
              <a:rPr sz="2800" b="1" spc="-130"/>
              <a:t>E</a:t>
            </a:r>
            <a:r>
              <a:rPr sz="2800" b="1" spc="-250"/>
              <a:t>T</a:t>
            </a:r>
            <a:r>
              <a:rPr lang="en-US" sz="2800" b="1" spc="-25"/>
              <a:t> </a:t>
            </a:r>
            <a:r>
              <a:rPr lang="en-US" sz="2800" b="1" spc="-50"/>
              <a:t>P</a:t>
            </a:r>
            <a:r>
              <a:rPr lang="en-US" sz="2800" b="1" spc="-240"/>
              <a:t>R</a:t>
            </a:r>
            <a:r>
              <a:rPr lang="en-US" sz="2800" b="1" spc="-120"/>
              <a:t>E</a:t>
            </a:r>
            <a:r>
              <a:rPr lang="en-US" sz="2800" b="1" spc="-50"/>
              <a:t>PA</a:t>
            </a:r>
            <a:r>
              <a:rPr lang="en-US" sz="2800" b="1" spc="-85"/>
              <a:t>R</a:t>
            </a:r>
            <a:r>
              <a:rPr lang="en-US" sz="2800" b="1" spc="-70"/>
              <a:t>A</a:t>
            </a:r>
            <a:r>
              <a:rPr lang="en-US" sz="2800" b="1" spc="-310"/>
              <a:t>T</a:t>
            </a:r>
            <a:r>
              <a:rPr lang="en-US" sz="2800" b="1" spc="-175"/>
              <a:t>I</a:t>
            </a:r>
            <a:r>
              <a:rPr lang="en-US" sz="2800" b="1" spc="-430"/>
              <a:t>O</a:t>
            </a:r>
            <a:r>
              <a:rPr lang="en-US" sz="2800" b="1" spc="-345"/>
              <a:t>N</a:t>
            </a:r>
            <a:endParaRPr lang="en-US" sz="2800" b="1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3960" y="553229"/>
            <a:ext cx="4102354" cy="580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0459" y="572262"/>
            <a:ext cx="8582025" cy="4509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7955" indent="-135890">
              <a:lnSpc>
                <a:spcPct val="100000"/>
              </a:lnSpc>
              <a:spcBef>
                <a:spcPts val="105"/>
              </a:spcBef>
              <a:buSzPct val="92857"/>
              <a:buAutoNum type="arabicPeriod"/>
              <a:tabLst>
                <a:tab pos="148590" algn="l"/>
              </a:tabLst>
            </a:pPr>
            <a:r>
              <a:rPr sz="1400" b="1" spc="-90">
                <a:latin typeface="Arial"/>
                <a:cs typeface="Arial"/>
              </a:rPr>
              <a:t>APP</a:t>
            </a:r>
            <a:r>
              <a:rPr sz="1400" b="1" spc="-260">
                <a:latin typeface="Arial"/>
                <a:cs typeface="Arial"/>
              </a:rPr>
              <a:t> </a:t>
            </a:r>
            <a:r>
              <a:rPr sz="1400" b="1" spc="-65">
                <a:latin typeface="Arial"/>
                <a:cs typeface="Arial"/>
              </a:rPr>
              <a:t>:</a:t>
            </a:r>
            <a:r>
              <a:rPr sz="1400" spc="-65">
                <a:latin typeface="Microsoft Sans Serif"/>
                <a:cs typeface="Microsoft Sans Serif"/>
              </a:rPr>
              <a:t>THIS</a:t>
            </a:r>
            <a:r>
              <a:rPr sz="1400" spc="-114">
                <a:latin typeface="Microsoft Sans Serif"/>
                <a:cs typeface="Microsoft Sans Serif"/>
              </a:rPr>
              <a:t> </a:t>
            </a:r>
            <a:r>
              <a:rPr sz="1400" spc="45">
                <a:latin typeface="Microsoft Sans Serif"/>
                <a:cs typeface="Microsoft Sans Serif"/>
              </a:rPr>
              <a:t>COLUMN</a:t>
            </a:r>
            <a:r>
              <a:rPr sz="1400" spc="-100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CONTAINS</a:t>
            </a:r>
            <a:r>
              <a:rPr sz="1400" spc="-70">
                <a:latin typeface="Microsoft Sans Serif"/>
                <a:cs typeface="Microsoft Sans Serif"/>
              </a:rPr>
              <a:t> </a:t>
            </a:r>
            <a:r>
              <a:rPr sz="1400" spc="20">
                <a:latin typeface="Microsoft Sans Serif"/>
                <a:cs typeface="Microsoft Sans Serif"/>
              </a:rPr>
              <a:t>THE</a:t>
            </a:r>
            <a:r>
              <a:rPr sz="1400" spc="-80">
                <a:latin typeface="Microsoft Sans Serif"/>
                <a:cs typeface="Microsoft Sans Serif"/>
              </a:rPr>
              <a:t> </a:t>
            </a:r>
            <a:r>
              <a:rPr sz="1400" spc="30">
                <a:latin typeface="Microsoft Sans Serif"/>
                <a:cs typeface="Microsoft Sans Serif"/>
              </a:rPr>
              <a:t>NAME</a:t>
            </a:r>
            <a:r>
              <a:rPr sz="1400" spc="-5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OF</a:t>
            </a:r>
            <a:r>
              <a:rPr sz="1400" spc="-170">
                <a:latin typeface="Microsoft Sans Serif"/>
                <a:cs typeface="Microsoft Sans Serif"/>
              </a:rPr>
              <a:t> </a:t>
            </a:r>
            <a:r>
              <a:rPr sz="1400" spc="20">
                <a:latin typeface="Microsoft Sans Serif"/>
                <a:cs typeface="Microsoft Sans Serif"/>
              </a:rPr>
              <a:t>THE</a:t>
            </a:r>
            <a:r>
              <a:rPr sz="1400" spc="-160">
                <a:latin typeface="Microsoft Sans Serif"/>
                <a:cs typeface="Microsoft Sans Serif"/>
              </a:rPr>
              <a:t> </a:t>
            </a:r>
            <a:r>
              <a:rPr sz="1400" spc="30">
                <a:latin typeface="Microsoft Sans Serif"/>
                <a:cs typeface="Microsoft Sans Serif"/>
              </a:rPr>
              <a:t>APP</a:t>
            </a:r>
            <a:r>
              <a:rPr sz="1400" spc="-80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FOR</a:t>
            </a:r>
            <a:r>
              <a:rPr sz="1400" spc="-155">
                <a:latin typeface="Microsoft Sans Serif"/>
                <a:cs typeface="Microsoft Sans Serif"/>
              </a:rPr>
              <a:t> </a:t>
            </a:r>
            <a:r>
              <a:rPr sz="1400" spc="15">
                <a:latin typeface="Microsoft Sans Serif"/>
                <a:cs typeface="Microsoft Sans Serif"/>
              </a:rPr>
              <a:t>EACH</a:t>
            </a:r>
            <a:r>
              <a:rPr sz="1400" spc="-60">
                <a:latin typeface="Microsoft Sans Serif"/>
                <a:cs typeface="Microsoft Sans Serif"/>
              </a:rPr>
              <a:t> </a:t>
            </a:r>
            <a:r>
              <a:rPr sz="1400" spc="-45">
                <a:latin typeface="Microsoft Sans Serif"/>
                <a:cs typeface="Microsoft Sans Serif"/>
              </a:rPr>
              <a:t>OBSERVATION.</a:t>
            </a:r>
            <a:endParaRPr sz="1400">
              <a:latin typeface="Microsoft Sans Serif"/>
              <a:cs typeface="Microsoft Sans Serif"/>
            </a:endParaRPr>
          </a:p>
          <a:p>
            <a:pPr marL="158750" indent="-146685">
              <a:lnSpc>
                <a:spcPct val="100000"/>
              </a:lnSpc>
              <a:buSzPct val="92857"/>
              <a:buAutoNum type="arabicPeriod"/>
              <a:tabLst>
                <a:tab pos="159385" algn="l"/>
              </a:tabLst>
            </a:pPr>
            <a:r>
              <a:rPr sz="1400" b="1" spc="-30">
                <a:latin typeface="Arial"/>
                <a:cs typeface="Arial"/>
              </a:rPr>
              <a:t>CATEGORY</a:t>
            </a:r>
            <a:r>
              <a:rPr sz="1400" b="1" spc="-105">
                <a:latin typeface="Arial"/>
                <a:cs typeface="Arial"/>
              </a:rPr>
              <a:t> </a:t>
            </a:r>
            <a:r>
              <a:rPr sz="1400" b="1" spc="-70">
                <a:latin typeface="Arial"/>
                <a:cs typeface="Arial"/>
              </a:rPr>
              <a:t>:</a:t>
            </a:r>
            <a:r>
              <a:rPr sz="1400" spc="-70">
                <a:latin typeface="Microsoft Sans Serif"/>
                <a:cs typeface="Microsoft Sans Serif"/>
              </a:rPr>
              <a:t>THIS</a:t>
            </a:r>
            <a:r>
              <a:rPr sz="1400" spc="-130">
                <a:latin typeface="Microsoft Sans Serif"/>
                <a:cs typeface="Microsoft Sans Serif"/>
              </a:rPr>
              <a:t> </a:t>
            </a:r>
            <a:r>
              <a:rPr sz="1400" spc="45">
                <a:latin typeface="Microsoft Sans Serif"/>
                <a:cs typeface="Microsoft Sans Serif"/>
              </a:rPr>
              <a:t>COLUMN</a:t>
            </a:r>
            <a:r>
              <a:rPr sz="1400" spc="-80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CONTAINS</a:t>
            </a:r>
            <a:r>
              <a:rPr sz="1400" spc="-15">
                <a:latin typeface="Microsoft Sans Serif"/>
                <a:cs typeface="Microsoft Sans Serif"/>
              </a:rPr>
              <a:t> </a:t>
            </a:r>
            <a:r>
              <a:rPr sz="1400" spc="-20">
                <a:latin typeface="Microsoft Sans Serif"/>
                <a:cs typeface="Microsoft Sans Serif"/>
              </a:rPr>
              <a:t>CATEGORY</a:t>
            </a:r>
            <a:r>
              <a:rPr sz="1400" spc="-15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TO</a:t>
            </a:r>
            <a:r>
              <a:rPr sz="1400" spc="-120">
                <a:latin typeface="Microsoft Sans Serif"/>
                <a:cs typeface="Microsoft Sans Serif"/>
              </a:rPr>
              <a:t> </a:t>
            </a:r>
            <a:r>
              <a:rPr sz="1400" spc="45">
                <a:latin typeface="Microsoft Sans Serif"/>
                <a:cs typeface="Microsoft Sans Serif"/>
              </a:rPr>
              <a:t>WHICH</a:t>
            </a:r>
            <a:r>
              <a:rPr sz="1400" spc="-105">
                <a:latin typeface="Microsoft Sans Serif"/>
                <a:cs typeface="Microsoft Sans Serif"/>
              </a:rPr>
              <a:t> </a:t>
            </a:r>
            <a:r>
              <a:rPr sz="1400" spc="20">
                <a:latin typeface="Microsoft Sans Serif"/>
                <a:cs typeface="Microsoft Sans Serif"/>
              </a:rPr>
              <a:t>THE</a:t>
            </a:r>
            <a:r>
              <a:rPr sz="1400" spc="-165">
                <a:latin typeface="Microsoft Sans Serif"/>
                <a:cs typeface="Microsoft Sans Serif"/>
              </a:rPr>
              <a:t> </a:t>
            </a:r>
            <a:r>
              <a:rPr sz="1400" spc="30">
                <a:latin typeface="Microsoft Sans Serif"/>
                <a:cs typeface="Microsoft Sans Serif"/>
              </a:rPr>
              <a:t>APP</a:t>
            </a:r>
            <a:r>
              <a:rPr sz="1400" spc="-8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BELONGS.</a:t>
            </a:r>
            <a:endParaRPr sz="1400">
              <a:latin typeface="Microsoft Sans Serif"/>
              <a:cs typeface="Microsoft Sans Serif"/>
            </a:endParaRPr>
          </a:p>
          <a:p>
            <a:pPr marL="161925" indent="-149860">
              <a:lnSpc>
                <a:spcPct val="100000"/>
              </a:lnSpc>
              <a:buSzPct val="92857"/>
              <a:buAutoNum type="arabicPeriod"/>
              <a:tabLst>
                <a:tab pos="162560" algn="l"/>
              </a:tabLst>
            </a:pPr>
            <a:r>
              <a:rPr sz="1400" b="1">
                <a:latin typeface="Arial"/>
                <a:cs typeface="Arial"/>
              </a:rPr>
              <a:t>RATING</a:t>
            </a:r>
            <a:r>
              <a:rPr sz="1400" b="1" spc="95">
                <a:latin typeface="Arial"/>
                <a:cs typeface="Arial"/>
              </a:rPr>
              <a:t> </a:t>
            </a:r>
            <a:r>
              <a:rPr sz="1400" b="1" spc="-95">
                <a:latin typeface="Arial"/>
                <a:cs typeface="Arial"/>
              </a:rPr>
              <a:t>:</a:t>
            </a:r>
            <a:r>
              <a:rPr sz="1400" spc="-95">
                <a:latin typeface="Microsoft Sans Serif"/>
                <a:cs typeface="Microsoft Sans Serif"/>
              </a:rPr>
              <a:t>THIS</a:t>
            </a:r>
            <a:r>
              <a:rPr sz="1400" spc="-25">
                <a:latin typeface="Microsoft Sans Serif"/>
                <a:cs typeface="Microsoft Sans Serif"/>
              </a:rPr>
              <a:t> </a:t>
            </a:r>
            <a:r>
              <a:rPr sz="1400" spc="45">
                <a:latin typeface="Microsoft Sans Serif"/>
                <a:cs typeface="Microsoft Sans Serif"/>
              </a:rPr>
              <a:t>COLUMN</a:t>
            </a:r>
            <a:r>
              <a:rPr sz="1400" spc="110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CONTAINS</a:t>
            </a:r>
            <a:r>
              <a:rPr sz="1400" spc="60">
                <a:latin typeface="Microsoft Sans Serif"/>
                <a:cs typeface="Microsoft Sans Serif"/>
              </a:rPr>
              <a:t> </a:t>
            </a:r>
            <a:r>
              <a:rPr sz="1400" spc="20">
                <a:latin typeface="Microsoft Sans Serif"/>
                <a:cs typeface="Microsoft Sans Serif"/>
              </a:rPr>
              <a:t>THE</a:t>
            </a:r>
            <a:r>
              <a:rPr sz="1400" spc="-15">
                <a:latin typeface="Microsoft Sans Serif"/>
                <a:cs typeface="Microsoft Sans Serif"/>
              </a:rPr>
              <a:t> </a:t>
            </a:r>
            <a:r>
              <a:rPr sz="1400" spc="-25">
                <a:latin typeface="Microsoft Sans Serif"/>
                <a:cs typeface="Microsoft Sans Serif"/>
              </a:rPr>
              <a:t>AVERAGE</a:t>
            </a:r>
            <a:r>
              <a:rPr sz="1400" spc="25">
                <a:latin typeface="Microsoft Sans Serif"/>
                <a:cs typeface="Microsoft Sans Serif"/>
              </a:rPr>
              <a:t> </a:t>
            </a:r>
            <a:r>
              <a:rPr sz="1400" spc="-15">
                <a:latin typeface="Microsoft Sans Serif"/>
                <a:cs typeface="Microsoft Sans Serif"/>
              </a:rPr>
              <a:t>RATING</a:t>
            </a:r>
            <a:r>
              <a:rPr sz="1400" spc="70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FOR</a:t>
            </a:r>
            <a:r>
              <a:rPr sz="1400" spc="-55">
                <a:latin typeface="Microsoft Sans Serif"/>
                <a:cs typeface="Microsoft Sans Serif"/>
              </a:rPr>
              <a:t> </a:t>
            </a:r>
            <a:r>
              <a:rPr sz="1400" spc="20">
                <a:latin typeface="Microsoft Sans Serif"/>
                <a:cs typeface="Microsoft Sans Serif"/>
              </a:rPr>
              <a:t>THE</a:t>
            </a:r>
            <a:r>
              <a:rPr sz="1400" spc="-10">
                <a:latin typeface="Microsoft Sans Serif"/>
                <a:cs typeface="Microsoft Sans Serif"/>
              </a:rPr>
              <a:t> </a:t>
            </a:r>
            <a:r>
              <a:rPr sz="1400" spc="-75">
                <a:latin typeface="Microsoft Sans Serif"/>
                <a:cs typeface="Microsoft Sans Serif"/>
              </a:rPr>
              <a:t>APP.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buSzPct val="92857"/>
              <a:buAutoNum type="arabicPeriod"/>
              <a:tabLst>
                <a:tab pos="157480" algn="l"/>
              </a:tabLst>
            </a:pPr>
            <a:r>
              <a:rPr sz="1400" b="1" spc="-20">
                <a:latin typeface="Arial"/>
                <a:cs typeface="Arial"/>
              </a:rPr>
              <a:t>REVIEWS</a:t>
            </a:r>
            <a:r>
              <a:rPr sz="1400" b="1" spc="-175">
                <a:latin typeface="Arial"/>
                <a:cs typeface="Arial"/>
              </a:rPr>
              <a:t> </a:t>
            </a:r>
            <a:r>
              <a:rPr sz="1400" b="1" spc="-65">
                <a:latin typeface="Arial"/>
                <a:cs typeface="Arial"/>
              </a:rPr>
              <a:t>:</a:t>
            </a:r>
            <a:r>
              <a:rPr sz="1400" spc="-65">
                <a:latin typeface="Microsoft Sans Serif"/>
                <a:cs typeface="Microsoft Sans Serif"/>
              </a:rPr>
              <a:t>THIS</a:t>
            </a:r>
            <a:r>
              <a:rPr sz="1400" spc="-125">
                <a:latin typeface="Microsoft Sans Serif"/>
                <a:cs typeface="Microsoft Sans Serif"/>
              </a:rPr>
              <a:t> </a:t>
            </a:r>
            <a:r>
              <a:rPr sz="1400" spc="45">
                <a:latin typeface="Microsoft Sans Serif"/>
                <a:cs typeface="Microsoft Sans Serif"/>
              </a:rPr>
              <a:t>COLUMN</a:t>
            </a:r>
            <a:r>
              <a:rPr sz="1400" spc="-80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CONTAINS</a:t>
            </a:r>
            <a:r>
              <a:rPr sz="1400" spc="-35">
                <a:latin typeface="Microsoft Sans Serif"/>
                <a:cs typeface="Microsoft Sans Serif"/>
              </a:rPr>
              <a:t> </a:t>
            </a:r>
            <a:r>
              <a:rPr sz="1400" spc="20">
                <a:latin typeface="Microsoft Sans Serif"/>
                <a:cs typeface="Microsoft Sans Serif"/>
              </a:rPr>
              <a:t>THE</a:t>
            </a:r>
            <a:r>
              <a:rPr sz="1400" spc="-105">
                <a:latin typeface="Microsoft Sans Serif"/>
                <a:cs typeface="Microsoft Sans Serif"/>
              </a:rPr>
              <a:t> </a:t>
            </a:r>
            <a:r>
              <a:rPr sz="1400" spc="35">
                <a:latin typeface="Microsoft Sans Serif"/>
                <a:cs typeface="Microsoft Sans Serif"/>
              </a:rPr>
              <a:t>NUMBER</a:t>
            </a:r>
            <a:r>
              <a:rPr sz="1400" spc="-2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OF</a:t>
            </a:r>
            <a:r>
              <a:rPr sz="1400" spc="-130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REVIEWS</a:t>
            </a:r>
            <a:r>
              <a:rPr sz="1400" spc="-190">
                <a:latin typeface="Microsoft Sans Serif"/>
                <a:cs typeface="Microsoft Sans Serif"/>
              </a:rPr>
              <a:t> </a:t>
            </a:r>
            <a:r>
              <a:rPr sz="1400" spc="-25">
                <a:latin typeface="Microsoft Sans Serif"/>
                <a:cs typeface="Microsoft Sans Serif"/>
              </a:rPr>
              <a:t>THAT</a:t>
            </a:r>
            <a:r>
              <a:rPr sz="1400" spc="-105">
                <a:latin typeface="Microsoft Sans Serif"/>
                <a:cs typeface="Microsoft Sans Serif"/>
              </a:rPr>
              <a:t> </a:t>
            </a:r>
            <a:r>
              <a:rPr sz="1400" spc="20">
                <a:latin typeface="Microsoft Sans Serif"/>
                <a:cs typeface="Microsoft Sans Serif"/>
              </a:rPr>
              <a:t>THE</a:t>
            </a:r>
            <a:r>
              <a:rPr sz="1400" spc="-185">
                <a:latin typeface="Microsoft Sans Serif"/>
                <a:cs typeface="Microsoft Sans Serif"/>
              </a:rPr>
              <a:t> </a:t>
            </a:r>
            <a:r>
              <a:rPr sz="1400" spc="30">
                <a:latin typeface="Microsoft Sans Serif"/>
                <a:cs typeface="Microsoft Sans Serif"/>
              </a:rPr>
              <a:t>APP</a:t>
            </a:r>
            <a:r>
              <a:rPr sz="1400" spc="-7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HAS</a:t>
            </a:r>
            <a:r>
              <a:rPr sz="1400" spc="4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RECEIVED</a:t>
            </a:r>
            <a:r>
              <a:rPr sz="1400" spc="-140">
                <a:latin typeface="Microsoft Sans Serif"/>
                <a:cs typeface="Microsoft Sans Serif"/>
              </a:rPr>
              <a:t> </a:t>
            </a:r>
            <a:r>
              <a:rPr sz="1400" spc="45">
                <a:latin typeface="Microsoft Sans Serif"/>
                <a:cs typeface="Microsoft Sans Serif"/>
              </a:rPr>
              <a:t>ON </a:t>
            </a:r>
            <a:r>
              <a:rPr sz="1400" spc="-360">
                <a:latin typeface="Microsoft Sans Serif"/>
                <a:cs typeface="Microsoft Sans Serif"/>
              </a:rPr>
              <a:t> </a:t>
            </a:r>
            <a:r>
              <a:rPr sz="1400" spc="20">
                <a:latin typeface="Microsoft Sans Serif"/>
                <a:cs typeface="Microsoft Sans Serif"/>
              </a:rPr>
              <a:t>THE</a:t>
            </a:r>
            <a:r>
              <a:rPr sz="1400" spc="-105">
                <a:latin typeface="Microsoft Sans Serif"/>
                <a:cs typeface="Microsoft Sans Serif"/>
              </a:rPr>
              <a:t> </a:t>
            </a:r>
            <a:r>
              <a:rPr sz="1400" spc="-40">
                <a:latin typeface="Microsoft Sans Serif"/>
                <a:cs typeface="Microsoft Sans Serif"/>
              </a:rPr>
              <a:t>PLAY</a:t>
            </a:r>
            <a:r>
              <a:rPr sz="1400" spc="-145">
                <a:latin typeface="Microsoft Sans Serif"/>
                <a:cs typeface="Microsoft Sans Serif"/>
              </a:rPr>
              <a:t> </a:t>
            </a:r>
            <a:r>
              <a:rPr sz="1400" spc="-45">
                <a:latin typeface="Microsoft Sans Serif"/>
                <a:cs typeface="Microsoft Sans Serif"/>
              </a:rPr>
              <a:t>STORE.</a:t>
            </a:r>
            <a:endParaRPr sz="1400">
              <a:latin typeface="Microsoft Sans Serif"/>
              <a:cs typeface="Microsoft Sans Serif"/>
            </a:endParaRPr>
          </a:p>
          <a:p>
            <a:pPr marL="161925" indent="-149860">
              <a:lnSpc>
                <a:spcPct val="100000"/>
              </a:lnSpc>
              <a:buSzPct val="92857"/>
              <a:buAutoNum type="arabicPeriod"/>
              <a:tabLst>
                <a:tab pos="162560" algn="l"/>
              </a:tabLst>
            </a:pPr>
            <a:r>
              <a:rPr sz="1400" b="1" spc="-30">
                <a:latin typeface="Arial"/>
                <a:cs typeface="Arial"/>
              </a:rPr>
              <a:t>SIZE</a:t>
            </a:r>
            <a:r>
              <a:rPr sz="1400" b="1" spc="-210">
                <a:latin typeface="Arial"/>
                <a:cs typeface="Arial"/>
              </a:rPr>
              <a:t> </a:t>
            </a:r>
            <a:r>
              <a:rPr sz="1400" b="1" spc="-60">
                <a:latin typeface="Arial"/>
                <a:cs typeface="Arial"/>
              </a:rPr>
              <a:t>:</a:t>
            </a:r>
            <a:r>
              <a:rPr sz="1400" spc="-60">
                <a:latin typeface="Microsoft Sans Serif"/>
                <a:cs typeface="Microsoft Sans Serif"/>
              </a:rPr>
              <a:t>THIS</a:t>
            </a:r>
            <a:r>
              <a:rPr sz="1400" spc="-135">
                <a:latin typeface="Microsoft Sans Serif"/>
                <a:cs typeface="Microsoft Sans Serif"/>
              </a:rPr>
              <a:t> </a:t>
            </a:r>
            <a:r>
              <a:rPr sz="1400" spc="45">
                <a:latin typeface="Microsoft Sans Serif"/>
                <a:cs typeface="Microsoft Sans Serif"/>
              </a:rPr>
              <a:t>COLUMN</a:t>
            </a:r>
            <a:r>
              <a:rPr sz="1400" spc="-70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CONTAINS</a:t>
            </a:r>
            <a:r>
              <a:rPr sz="1400" spc="-60">
                <a:latin typeface="Microsoft Sans Serif"/>
                <a:cs typeface="Microsoft Sans Serif"/>
              </a:rPr>
              <a:t> </a:t>
            </a:r>
            <a:r>
              <a:rPr sz="1400" spc="20">
                <a:latin typeface="Microsoft Sans Serif"/>
                <a:cs typeface="Microsoft Sans Serif"/>
              </a:rPr>
              <a:t>THE</a:t>
            </a:r>
            <a:r>
              <a:rPr sz="1400" spc="-155">
                <a:latin typeface="Microsoft Sans Serif"/>
                <a:cs typeface="Microsoft Sans Serif"/>
              </a:rPr>
              <a:t> </a:t>
            </a:r>
            <a:r>
              <a:rPr sz="1400" spc="35">
                <a:latin typeface="Microsoft Sans Serif"/>
                <a:cs typeface="Microsoft Sans Serif"/>
              </a:rPr>
              <a:t>AMOUNT</a:t>
            </a:r>
            <a:r>
              <a:rPr sz="1400" spc="-8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OF</a:t>
            </a:r>
            <a:r>
              <a:rPr sz="1400" spc="-150">
                <a:latin typeface="Microsoft Sans Serif"/>
                <a:cs typeface="Microsoft Sans Serif"/>
              </a:rPr>
              <a:t> </a:t>
            </a:r>
            <a:r>
              <a:rPr sz="1400" spc="20">
                <a:latin typeface="Microsoft Sans Serif"/>
                <a:cs typeface="Microsoft Sans Serif"/>
              </a:rPr>
              <a:t>MEMORY</a:t>
            </a:r>
            <a:r>
              <a:rPr sz="1400" spc="-130">
                <a:latin typeface="Microsoft Sans Serif"/>
                <a:cs typeface="Microsoft Sans Serif"/>
              </a:rPr>
              <a:t> </a:t>
            </a:r>
            <a:r>
              <a:rPr sz="1400" spc="20">
                <a:latin typeface="Microsoft Sans Serif"/>
                <a:cs typeface="Microsoft Sans Serif"/>
              </a:rPr>
              <a:t>THE</a:t>
            </a:r>
            <a:r>
              <a:rPr sz="1400" spc="-170">
                <a:latin typeface="Microsoft Sans Serif"/>
                <a:cs typeface="Microsoft Sans Serif"/>
              </a:rPr>
              <a:t> </a:t>
            </a:r>
            <a:r>
              <a:rPr sz="1400" spc="30">
                <a:latin typeface="Microsoft Sans Serif"/>
                <a:cs typeface="Microsoft Sans Serif"/>
              </a:rPr>
              <a:t>APP</a:t>
            </a:r>
            <a:r>
              <a:rPr sz="1400" spc="-70">
                <a:latin typeface="Microsoft Sans Serif"/>
                <a:cs typeface="Microsoft Sans Serif"/>
              </a:rPr>
              <a:t> </a:t>
            </a:r>
            <a:r>
              <a:rPr sz="1400" spc="25">
                <a:latin typeface="Microsoft Sans Serif"/>
                <a:cs typeface="Microsoft Sans Serif"/>
              </a:rPr>
              <a:t>OCCUPIES</a:t>
            </a:r>
            <a:r>
              <a:rPr sz="1400" spc="-110">
                <a:latin typeface="Microsoft Sans Serif"/>
                <a:cs typeface="Microsoft Sans Serif"/>
              </a:rPr>
              <a:t> </a:t>
            </a:r>
            <a:r>
              <a:rPr sz="1400" spc="25">
                <a:latin typeface="Microsoft Sans Serif"/>
                <a:cs typeface="Microsoft Sans Serif"/>
              </a:rPr>
              <a:t>ON</a:t>
            </a:r>
            <a:r>
              <a:rPr sz="1400" spc="-105">
                <a:latin typeface="Microsoft Sans Serif"/>
                <a:cs typeface="Microsoft Sans Serif"/>
              </a:rPr>
              <a:t> </a:t>
            </a:r>
            <a:r>
              <a:rPr sz="1400" spc="15">
                <a:latin typeface="Microsoft Sans Serif"/>
                <a:cs typeface="Microsoft Sans Serif"/>
              </a:rPr>
              <a:t>THE</a:t>
            </a:r>
            <a:r>
              <a:rPr sz="1400" spc="75">
                <a:latin typeface="Microsoft Sans Serif"/>
                <a:cs typeface="Microsoft Sans Serif"/>
              </a:rPr>
              <a:t> </a:t>
            </a:r>
            <a:r>
              <a:rPr sz="1400" spc="5">
                <a:latin typeface="Microsoft Sans Serif"/>
                <a:cs typeface="Microsoft Sans Serif"/>
              </a:rPr>
              <a:t>DEVICE.</a:t>
            </a:r>
            <a:endParaRPr sz="1400">
              <a:latin typeface="Microsoft Sans Serif"/>
              <a:cs typeface="Microsoft Sans Serif"/>
            </a:endParaRPr>
          </a:p>
          <a:p>
            <a:pPr marL="161925" indent="-149860">
              <a:lnSpc>
                <a:spcPct val="100000"/>
              </a:lnSpc>
              <a:buSzPct val="92857"/>
              <a:buAutoNum type="arabicPeriod"/>
              <a:tabLst>
                <a:tab pos="162560" algn="l"/>
              </a:tabLst>
            </a:pPr>
            <a:r>
              <a:rPr sz="1400" b="1" spc="-55">
                <a:latin typeface="Arial"/>
                <a:cs typeface="Arial"/>
              </a:rPr>
              <a:t>INSTALLS</a:t>
            </a:r>
            <a:r>
              <a:rPr sz="1400" b="1" spc="-185">
                <a:latin typeface="Arial"/>
                <a:cs typeface="Arial"/>
              </a:rPr>
              <a:t> </a:t>
            </a:r>
            <a:r>
              <a:rPr sz="1400" b="1" spc="-60">
                <a:latin typeface="Arial"/>
                <a:cs typeface="Arial"/>
              </a:rPr>
              <a:t>:</a:t>
            </a:r>
            <a:r>
              <a:rPr sz="1400" spc="-60">
                <a:latin typeface="Microsoft Sans Serif"/>
                <a:cs typeface="Microsoft Sans Serif"/>
              </a:rPr>
              <a:t>THIS</a:t>
            </a:r>
            <a:r>
              <a:rPr sz="1400" spc="-135">
                <a:latin typeface="Microsoft Sans Serif"/>
                <a:cs typeface="Microsoft Sans Serif"/>
              </a:rPr>
              <a:t> </a:t>
            </a:r>
            <a:r>
              <a:rPr sz="1400" spc="45">
                <a:latin typeface="Microsoft Sans Serif"/>
                <a:cs typeface="Microsoft Sans Serif"/>
              </a:rPr>
              <a:t>COLUMN</a:t>
            </a:r>
            <a:r>
              <a:rPr sz="1400" spc="-80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CONTAINS</a:t>
            </a:r>
            <a:r>
              <a:rPr sz="1400" spc="-50">
                <a:latin typeface="Microsoft Sans Serif"/>
                <a:cs typeface="Microsoft Sans Serif"/>
              </a:rPr>
              <a:t> </a:t>
            </a:r>
            <a:r>
              <a:rPr sz="1400" spc="20">
                <a:latin typeface="Microsoft Sans Serif"/>
                <a:cs typeface="Microsoft Sans Serif"/>
              </a:rPr>
              <a:t>THE</a:t>
            </a:r>
            <a:r>
              <a:rPr sz="1400" spc="-95">
                <a:latin typeface="Microsoft Sans Serif"/>
                <a:cs typeface="Microsoft Sans Serif"/>
              </a:rPr>
              <a:t> </a:t>
            </a:r>
            <a:r>
              <a:rPr sz="1400" spc="35">
                <a:latin typeface="Microsoft Sans Serif"/>
                <a:cs typeface="Microsoft Sans Serif"/>
              </a:rPr>
              <a:t>NUMBER</a:t>
            </a:r>
            <a:r>
              <a:rPr sz="1400" spc="-2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OF</a:t>
            </a:r>
            <a:r>
              <a:rPr sz="1400" spc="-145">
                <a:latin typeface="Microsoft Sans Serif"/>
                <a:cs typeface="Microsoft Sans Serif"/>
              </a:rPr>
              <a:t> </a:t>
            </a:r>
            <a:r>
              <a:rPr sz="1400" spc="15">
                <a:latin typeface="Microsoft Sans Serif"/>
                <a:cs typeface="Microsoft Sans Serif"/>
              </a:rPr>
              <a:t>TIMES</a:t>
            </a:r>
            <a:r>
              <a:rPr sz="1400" spc="-140">
                <a:latin typeface="Microsoft Sans Serif"/>
                <a:cs typeface="Microsoft Sans Serif"/>
              </a:rPr>
              <a:t> </a:t>
            </a:r>
            <a:r>
              <a:rPr sz="1400" spc="-25">
                <a:latin typeface="Microsoft Sans Serif"/>
                <a:cs typeface="Microsoft Sans Serif"/>
              </a:rPr>
              <a:t>THAT</a:t>
            </a:r>
            <a:r>
              <a:rPr sz="1400" spc="-120">
                <a:latin typeface="Microsoft Sans Serif"/>
                <a:cs typeface="Microsoft Sans Serif"/>
              </a:rPr>
              <a:t> </a:t>
            </a:r>
            <a:r>
              <a:rPr sz="1400" spc="20">
                <a:latin typeface="Microsoft Sans Serif"/>
                <a:cs typeface="Microsoft Sans Serif"/>
              </a:rPr>
              <a:t>THE</a:t>
            </a:r>
            <a:r>
              <a:rPr sz="1400" spc="-185">
                <a:latin typeface="Microsoft Sans Serif"/>
                <a:cs typeface="Microsoft Sans Serif"/>
              </a:rPr>
              <a:t> </a:t>
            </a:r>
            <a:r>
              <a:rPr sz="1400" spc="30">
                <a:latin typeface="Microsoft Sans Serif"/>
                <a:cs typeface="Microsoft Sans Serif"/>
              </a:rPr>
              <a:t>APP</a:t>
            </a:r>
            <a:r>
              <a:rPr sz="1400" spc="-7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HAS</a:t>
            </a:r>
            <a:r>
              <a:rPr sz="1400" spc="-95">
                <a:latin typeface="Microsoft Sans Serif"/>
                <a:cs typeface="Microsoft Sans Serif"/>
              </a:rPr>
              <a:t> </a:t>
            </a:r>
            <a:r>
              <a:rPr sz="1400" spc="35">
                <a:latin typeface="Microsoft Sans Serif"/>
                <a:cs typeface="Microsoft Sans Serif"/>
              </a:rPr>
              <a:t>BEEN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25">
                <a:latin typeface="Microsoft Sans Serif"/>
                <a:cs typeface="Microsoft Sans Serif"/>
              </a:rPr>
              <a:t>D</a:t>
            </a:r>
            <a:r>
              <a:rPr sz="1400" spc="35">
                <a:latin typeface="Microsoft Sans Serif"/>
                <a:cs typeface="Microsoft Sans Serif"/>
              </a:rPr>
              <a:t>O</a:t>
            </a:r>
            <a:r>
              <a:rPr sz="1400" spc="55">
                <a:latin typeface="Microsoft Sans Serif"/>
                <a:cs typeface="Microsoft Sans Serif"/>
              </a:rPr>
              <a:t>W</a:t>
            </a:r>
            <a:r>
              <a:rPr sz="1400" spc="25">
                <a:latin typeface="Microsoft Sans Serif"/>
                <a:cs typeface="Microsoft Sans Serif"/>
              </a:rPr>
              <a:t>N</a:t>
            </a:r>
            <a:r>
              <a:rPr sz="1400" spc="30">
                <a:latin typeface="Microsoft Sans Serif"/>
                <a:cs typeface="Microsoft Sans Serif"/>
              </a:rPr>
              <a:t>L</a:t>
            </a:r>
            <a:r>
              <a:rPr sz="1400" spc="35">
                <a:latin typeface="Microsoft Sans Serif"/>
                <a:cs typeface="Microsoft Sans Serif"/>
              </a:rPr>
              <a:t>O</a:t>
            </a:r>
            <a:r>
              <a:rPr sz="1400" spc="30">
                <a:latin typeface="Microsoft Sans Serif"/>
                <a:cs typeface="Microsoft Sans Serif"/>
              </a:rPr>
              <a:t>A</a:t>
            </a:r>
            <a:r>
              <a:rPr sz="1400" spc="25">
                <a:latin typeface="Microsoft Sans Serif"/>
                <a:cs typeface="Microsoft Sans Serif"/>
              </a:rPr>
              <a:t>D</a:t>
            </a:r>
            <a:r>
              <a:rPr sz="1400" spc="30">
                <a:latin typeface="Microsoft Sans Serif"/>
                <a:cs typeface="Microsoft Sans Serif"/>
              </a:rPr>
              <a:t>E</a:t>
            </a:r>
            <a:r>
              <a:rPr sz="1400">
                <a:latin typeface="Microsoft Sans Serif"/>
                <a:cs typeface="Microsoft Sans Serif"/>
              </a:rPr>
              <a:t>D</a:t>
            </a:r>
            <a:r>
              <a:rPr sz="1400" spc="-75">
                <a:latin typeface="Microsoft Sans Serif"/>
                <a:cs typeface="Microsoft Sans Serif"/>
              </a:rPr>
              <a:t> </a:t>
            </a:r>
            <a:r>
              <a:rPr sz="1400" spc="30">
                <a:latin typeface="Microsoft Sans Serif"/>
                <a:cs typeface="Microsoft Sans Serif"/>
              </a:rPr>
              <a:t>A</a:t>
            </a:r>
            <a:r>
              <a:rPr sz="1400" spc="25">
                <a:latin typeface="Microsoft Sans Serif"/>
                <a:cs typeface="Microsoft Sans Serif"/>
              </a:rPr>
              <a:t>N</a:t>
            </a:r>
            <a:r>
              <a:rPr sz="1400">
                <a:latin typeface="Microsoft Sans Serif"/>
                <a:cs typeface="Microsoft Sans Serif"/>
              </a:rPr>
              <a:t>D</a:t>
            </a:r>
            <a:r>
              <a:rPr sz="1400" spc="-5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I</a:t>
            </a:r>
            <a:r>
              <a:rPr sz="1400" spc="-10">
                <a:latin typeface="Microsoft Sans Serif"/>
                <a:cs typeface="Microsoft Sans Serif"/>
              </a:rPr>
              <a:t>N</a:t>
            </a:r>
            <a:r>
              <a:rPr sz="1400">
                <a:latin typeface="Microsoft Sans Serif"/>
                <a:cs typeface="Microsoft Sans Serif"/>
              </a:rPr>
              <a:t>S</a:t>
            </a:r>
            <a:r>
              <a:rPr sz="1400" spc="-120">
                <a:latin typeface="Microsoft Sans Serif"/>
                <a:cs typeface="Microsoft Sans Serif"/>
              </a:rPr>
              <a:t>T</a:t>
            </a:r>
            <a:r>
              <a:rPr sz="1400">
                <a:latin typeface="Microsoft Sans Serif"/>
                <a:cs typeface="Microsoft Sans Serif"/>
              </a:rPr>
              <a:t>AL</a:t>
            </a:r>
            <a:r>
              <a:rPr sz="1400" spc="-10">
                <a:latin typeface="Microsoft Sans Serif"/>
                <a:cs typeface="Microsoft Sans Serif"/>
              </a:rPr>
              <a:t>L</a:t>
            </a:r>
            <a:r>
              <a:rPr sz="1400">
                <a:latin typeface="Microsoft Sans Serif"/>
                <a:cs typeface="Microsoft Sans Serif"/>
              </a:rPr>
              <a:t>ED</a:t>
            </a:r>
            <a:r>
              <a:rPr sz="1400" spc="-70">
                <a:latin typeface="Microsoft Sans Serif"/>
                <a:cs typeface="Microsoft Sans Serif"/>
              </a:rPr>
              <a:t> </a:t>
            </a:r>
            <a:r>
              <a:rPr sz="1400" spc="15">
                <a:latin typeface="Microsoft Sans Serif"/>
                <a:cs typeface="Microsoft Sans Serif"/>
              </a:rPr>
              <a:t>FR</a:t>
            </a:r>
            <a:r>
              <a:rPr sz="1400" spc="25">
                <a:latin typeface="Microsoft Sans Serif"/>
                <a:cs typeface="Microsoft Sans Serif"/>
              </a:rPr>
              <a:t>O</a:t>
            </a:r>
            <a:r>
              <a:rPr sz="1400" spc="5">
                <a:latin typeface="Microsoft Sans Serif"/>
                <a:cs typeface="Microsoft Sans Serif"/>
              </a:rPr>
              <a:t>M</a:t>
            </a:r>
            <a:r>
              <a:rPr sz="1400" spc="-150">
                <a:latin typeface="Microsoft Sans Serif"/>
                <a:cs typeface="Microsoft Sans Serif"/>
              </a:rPr>
              <a:t> </a:t>
            </a:r>
            <a:r>
              <a:rPr sz="1400" spc="25">
                <a:latin typeface="Microsoft Sans Serif"/>
                <a:cs typeface="Microsoft Sans Serif"/>
              </a:rPr>
              <a:t>TH</a:t>
            </a:r>
            <a:r>
              <a:rPr sz="1400">
                <a:latin typeface="Microsoft Sans Serif"/>
                <a:cs typeface="Microsoft Sans Serif"/>
              </a:rPr>
              <a:t>E</a:t>
            </a:r>
            <a:r>
              <a:rPr sz="1400" spc="-100">
                <a:latin typeface="Microsoft Sans Serif"/>
                <a:cs typeface="Microsoft Sans Serif"/>
              </a:rPr>
              <a:t> </a:t>
            </a:r>
            <a:r>
              <a:rPr sz="1400" spc="-15">
                <a:latin typeface="Microsoft Sans Serif"/>
                <a:cs typeface="Microsoft Sans Serif"/>
              </a:rPr>
              <a:t>PL</a:t>
            </a:r>
            <a:r>
              <a:rPr sz="1400" spc="-125">
                <a:latin typeface="Microsoft Sans Serif"/>
                <a:cs typeface="Microsoft Sans Serif"/>
              </a:rPr>
              <a:t>A</a:t>
            </a:r>
            <a:r>
              <a:rPr sz="1400">
                <a:latin typeface="Microsoft Sans Serif"/>
                <a:cs typeface="Microsoft Sans Serif"/>
              </a:rPr>
              <a:t>Y</a:t>
            </a:r>
            <a:r>
              <a:rPr sz="1400" spc="-150">
                <a:latin typeface="Microsoft Sans Serif"/>
                <a:cs typeface="Microsoft Sans Serif"/>
              </a:rPr>
              <a:t> </a:t>
            </a:r>
            <a:r>
              <a:rPr sz="1400" spc="-55">
                <a:latin typeface="Microsoft Sans Serif"/>
                <a:cs typeface="Microsoft Sans Serif"/>
              </a:rPr>
              <a:t>S</a:t>
            </a:r>
            <a:r>
              <a:rPr sz="1400" spc="-80">
                <a:latin typeface="Microsoft Sans Serif"/>
                <a:cs typeface="Microsoft Sans Serif"/>
              </a:rPr>
              <a:t>T</a:t>
            </a:r>
            <a:r>
              <a:rPr sz="1400" spc="-50">
                <a:latin typeface="Microsoft Sans Serif"/>
                <a:cs typeface="Microsoft Sans Serif"/>
              </a:rPr>
              <a:t>O</a:t>
            </a:r>
            <a:r>
              <a:rPr sz="1400" spc="-55">
                <a:latin typeface="Microsoft Sans Serif"/>
                <a:cs typeface="Microsoft Sans Serif"/>
              </a:rPr>
              <a:t>RE</a:t>
            </a:r>
            <a:r>
              <a:rPr sz="1400">
                <a:latin typeface="Microsoft Sans Serif"/>
                <a:cs typeface="Microsoft Sans Serif"/>
              </a:rPr>
              <a:t>.</a:t>
            </a:r>
          </a:p>
          <a:p>
            <a:pPr marL="155575" indent="-143510">
              <a:lnSpc>
                <a:spcPct val="100000"/>
              </a:lnSpc>
              <a:buSzPct val="92857"/>
              <a:buAutoNum type="arabicPeriod" startAt="7"/>
              <a:tabLst>
                <a:tab pos="156210" algn="l"/>
              </a:tabLst>
            </a:pPr>
            <a:r>
              <a:rPr sz="1400" b="1" spc="-20">
                <a:latin typeface="Arial"/>
                <a:cs typeface="Arial"/>
              </a:rPr>
              <a:t>TYPE</a:t>
            </a:r>
            <a:r>
              <a:rPr sz="1400" b="1" spc="-165">
                <a:latin typeface="Arial"/>
                <a:cs typeface="Arial"/>
              </a:rPr>
              <a:t> </a:t>
            </a:r>
            <a:r>
              <a:rPr sz="1400" b="1" spc="-65">
                <a:latin typeface="Arial"/>
                <a:cs typeface="Arial"/>
              </a:rPr>
              <a:t>:</a:t>
            </a:r>
            <a:r>
              <a:rPr sz="1400" spc="-65">
                <a:latin typeface="Microsoft Sans Serif"/>
                <a:cs typeface="Microsoft Sans Serif"/>
              </a:rPr>
              <a:t>THIS</a:t>
            </a:r>
            <a:r>
              <a:rPr sz="1400" spc="-130">
                <a:latin typeface="Microsoft Sans Serif"/>
                <a:cs typeface="Microsoft Sans Serif"/>
              </a:rPr>
              <a:t> </a:t>
            </a:r>
            <a:r>
              <a:rPr sz="1400" spc="45">
                <a:latin typeface="Microsoft Sans Serif"/>
                <a:cs typeface="Microsoft Sans Serif"/>
              </a:rPr>
              <a:t>COLUMN</a:t>
            </a:r>
            <a:r>
              <a:rPr sz="1400" spc="-55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CONTAINS</a:t>
            </a:r>
            <a:r>
              <a:rPr sz="1400" spc="-60">
                <a:latin typeface="Microsoft Sans Serif"/>
                <a:cs typeface="Microsoft Sans Serif"/>
              </a:rPr>
              <a:t> </a:t>
            </a:r>
            <a:r>
              <a:rPr sz="1400" spc="20">
                <a:latin typeface="Microsoft Sans Serif"/>
                <a:cs typeface="Microsoft Sans Serif"/>
              </a:rPr>
              <a:t>THE</a:t>
            </a:r>
            <a:r>
              <a:rPr sz="1400" spc="-95">
                <a:latin typeface="Microsoft Sans Serif"/>
                <a:cs typeface="Microsoft Sans Serif"/>
              </a:rPr>
              <a:t> </a:t>
            </a:r>
            <a:r>
              <a:rPr sz="1400" spc="5">
                <a:latin typeface="Microsoft Sans Serif"/>
                <a:cs typeface="Microsoft Sans Serif"/>
              </a:rPr>
              <a:t>INFORMATION</a:t>
            </a:r>
            <a:r>
              <a:rPr sz="1400" spc="-85">
                <a:latin typeface="Microsoft Sans Serif"/>
                <a:cs typeface="Microsoft Sans Serif"/>
              </a:rPr>
              <a:t> </a:t>
            </a:r>
            <a:r>
              <a:rPr sz="1400" spc="25">
                <a:latin typeface="Microsoft Sans Serif"/>
                <a:cs typeface="Microsoft Sans Serif"/>
              </a:rPr>
              <a:t>WHETHER</a:t>
            </a:r>
            <a:r>
              <a:rPr sz="1400" spc="-100">
                <a:latin typeface="Microsoft Sans Serif"/>
                <a:cs typeface="Microsoft Sans Serif"/>
              </a:rPr>
              <a:t> </a:t>
            </a:r>
            <a:r>
              <a:rPr sz="1400" spc="20">
                <a:latin typeface="Microsoft Sans Serif"/>
                <a:cs typeface="Microsoft Sans Serif"/>
              </a:rPr>
              <a:t>THE</a:t>
            </a:r>
            <a:r>
              <a:rPr sz="1400" spc="-185">
                <a:latin typeface="Microsoft Sans Serif"/>
                <a:cs typeface="Microsoft Sans Serif"/>
              </a:rPr>
              <a:t> </a:t>
            </a:r>
            <a:r>
              <a:rPr sz="1400" spc="30">
                <a:latin typeface="Microsoft Sans Serif"/>
                <a:cs typeface="Microsoft Sans Serif"/>
              </a:rPr>
              <a:t>APP</a:t>
            </a:r>
            <a:r>
              <a:rPr sz="1400" spc="-70">
                <a:latin typeface="Microsoft Sans Serif"/>
                <a:cs typeface="Microsoft Sans Serif"/>
              </a:rPr>
              <a:t> </a:t>
            </a:r>
            <a:r>
              <a:rPr sz="1400" spc="-20">
                <a:latin typeface="Microsoft Sans Serif"/>
                <a:cs typeface="Microsoft Sans Serif"/>
              </a:rPr>
              <a:t>IS</a:t>
            </a:r>
            <a:r>
              <a:rPr sz="1400" spc="-155">
                <a:latin typeface="Microsoft Sans Serif"/>
                <a:cs typeface="Microsoft Sans Serif"/>
              </a:rPr>
              <a:t> </a:t>
            </a:r>
            <a:r>
              <a:rPr sz="1400" spc="-15">
                <a:latin typeface="Microsoft Sans Serif"/>
                <a:cs typeface="Microsoft Sans Serif"/>
              </a:rPr>
              <a:t>FREE</a:t>
            </a:r>
            <a:r>
              <a:rPr sz="1400" spc="-13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OR</a:t>
            </a:r>
            <a:r>
              <a:rPr sz="1400" spc="-140">
                <a:latin typeface="Microsoft Sans Serif"/>
                <a:cs typeface="Microsoft Sans Serif"/>
              </a:rPr>
              <a:t> </a:t>
            </a:r>
            <a:r>
              <a:rPr sz="1400" spc="-40">
                <a:latin typeface="Microsoft Sans Serif"/>
                <a:cs typeface="Microsoft Sans Serif"/>
              </a:rPr>
              <a:t>PAID.</a:t>
            </a:r>
            <a:endParaRPr sz="1400">
              <a:latin typeface="Microsoft Sans Serif"/>
              <a:cs typeface="Microsoft Sans Serif"/>
            </a:endParaRPr>
          </a:p>
          <a:p>
            <a:pPr marL="161925" indent="-149860">
              <a:lnSpc>
                <a:spcPct val="100000"/>
              </a:lnSpc>
              <a:buSzPct val="92857"/>
              <a:buAutoNum type="arabicPeriod" startAt="7"/>
              <a:tabLst>
                <a:tab pos="162560" algn="l"/>
              </a:tabLst>
            </a:pPr>
            <a:r>
              <a:rPr sz="1400" b="1" spc="-35">
                <a:latin typeface="Arial"/>
                <a:cs typeface="Arial"/>
              </a:rPr>
              <a:t>PRICE:</a:t>
            </a:r>
            <a:r>
              <a:rPr sz="1400" b="1" spc="-150">
                <a:latin typeface="Arial"/>
                <a:cs typeface="Arial"/>
              </a:rPr>
              <a:t> </a:t>
            </a:r>
            <a:r>
              <a:rPr sz="1400" spc="10">
                <a:latin typeface="Microsoft Sans Serif"/>
                <a:cs typeface="Microsoft Sans Serif"/>
              </a:rPr>
              <a:t>IFTHE</a:t>
            </a:r>
            <a:r>
              <a:rPr sz="1400" spc="-165">
                <a:latin typeface="Microsoft Sans Serif"/>
                <a:cs typeface="Microsoft Sans Serif"/>
              </a:rPr>
              <a:t> </a:t>
            </a:r>
            <a:r>
              <a:rPr sz="1400" spc="30">
                <a:latin typeface="Microsoft Sans Serif"/>
                <a:cs typeface="Microsoft Sans Serif"/>
              </a:rPr>
              <a:t>APP</a:t>
            </a:r>
            <a:r>
              <a:rPr sz="1400" spc="-70">
                <a:latin typeface="Microsoft Sans Serif"/>
                <a:cs typeface="Microsoft Sans Serif"/>
              </a:rPr>
              <a:t> </a:t>
            </a:r>
            <a:r>
              <a:rPr sz="1400" spc="-20">
                <a:latin typeface="Microsoft Sans Serif"/>
                <a:cs typeface="Microsoft Sans Serif"/>
              </a:rPr>
              <a:t>IS</a:t>
            </a:r>
            <a:r>
              <a:rPr sz="1400" spc="-229">
                <a:latin typeface="Microsoft Sans Serif"/>
                <a:cs typeface="Microsoft Sans Serif"/>
              </a:rPr>
              <a:t> </a:t>
            </a:r>
            <a:r>
              <a:rPr sz="1400" spc="30">
                <a:latin typeface="Microsoft Sans Serif"/>
                <a:cs typeface="Microsoft Sans Serif"/>
              </a:rPr>
              <a:t>APAID</a:t>
            </a:r>
            <a:r>
              <a:rPr sz="1400" spc="-170">
                <a:latin typeface="Microsoft Sans Serif"/>
                <a:cs typeface="Microsoft Sans Serif"/>
              </a:rPr>
              <a:t> </a:t>
            </a:r>
            <a:r>
              <a:rPr sz="1400" spc="-75">
                <a:latin typeface="Microsoft Sans Serif"/>
                <a:cs typeface="Microsoft Sans Serif"/>
              </a:rPr>
              <a:t>APP,</a:t>
            </a:r>
            <a:r>
              <a:rPr sz="1400" spc="-13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THIS</a:t>
            </a:r>
            <a:r>
              <a:rPr sz="1400" spc="-70">
                <a:latin typeface="Microsoft Sans Serif"/>
                <a:cs typeface="Microsoft Sans Serif"/>
              </a:rPr>
              <a:t> </a:t>
            </a:r>
            <a:r>
              <a:rPr sz="1400" spc="45">
                <a:latin typeface="Microsoft Sans Serif"/>
                <a:cs typeface="Microsoft Sans Serif"/>
              </a:rPr>
              <a:t>COLUMN</a:t>
            </a:r>
            <a:r>
              <a:rPr sz="1400" spc="-70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CONTAINS</a:t>
            </a:r>
            <a:r>
              <a:rPr sz="1400" spc="-55">
                <a:latin typeface="Microsoft Sans Serif"/>
                <a:cs typeface="Microsoft Sans Serif"/>
              </a:rPr>
              <a:t> </a:t>
            </a:r>
            <a:r>
              <a:rPr sz="1400" spc="20">
                <a:latin typeface="Microsoft Sans Serif"/>
                <a:cs typeface="Microsoft Sans Serif"/>
              </a:rPr>
              <a:t>THE</a:t>
            </a:r>
            <a:r>
              <a:rPr sz="1400" spc="-95">
                <a:latin typeface="Microsoft Sans Serif"/>
                <a:cs typeface="Microsoft Sans Serif"/>
              </a:rPr>
              <a:t> </a:t>
            </a:r>
            <a:r>
              <a:rPr sz="1400" spc="-50">
                <a:latin typeface="Microsoft Sans Serif"/>
                <a:cs typeface="Microsoft Sans Serif"/>
              </a:rPr>
              <a:t>DATA</a:t>
            </a:r>
            <a:r>
              <a:rPr sz="1400" spc="-215">
                <a:latin typeface="Microsoft Sans Serif"/>
                <a:cs typeface="Microsoft Sans Serif"/>
              </a:rPr>
              <a:t> </a:t>
            </a:r>
            <a:r>
              <a:rPr sz="1400" spc="25">
                <a:latin typeface="Microsoft Sans Serif"/>
                <a:cs typeface="Microsoft Sans Serif"/>
              </a:rPr>
              <a:t>ABOUT</a:t>
            </a:r>
            <a:r>
              <a:rPr sz="1400" spc="-130">
                <a:latin typeface="Microsoft Sans Serif"/>
                <a:cs typeface="Microsoft Sans Serif"/>
              </a:rPr>
              <a:t> </a:t>
            </a:r>
            <a:r>
              <a:rPr sz="1400" spc="-15">
                <a:latin typeface="Microsoft Sans Serif"/>
                <a:cs typeface="Microsoft Sans Serif"/>
              </a:rPr>
              <a:t>ITS</a:t>
            </a:r>
            <a:r>
              <a:rPr sz="1400" spc="-120">
                <a:latin typeface="Microsoft Sans Serif"/>
                <a:cs typeface="Microsoft Sans Serif"/>
              </a:rPr>
              <a:t> </a:t>
            </a:r>
            <a:r>
              <a:rPr sz="1400" spc="-20">
                <a:latin typeface="Microsoft Sans Serif"/>
                <a:cs typeface="Microsoft Sans Serif"/>
              </a:rPr>
              <a:t>PRICE.</a:t>
            </a:r>
            <a:endParaRPr sz="1400">
              <a:latin typeface="Microsoft Sans Serif"/>
              <a:cs typeface="Microsoft Sans Serif"/>
            </a:endParaRPr>
          </a:p>
          <a:p>
            <a:pPr marL="12700" marR="822960">
              <a:lnSpc>
                <a:spcPct val="100000"/>
              </a:lnSpc>
              <a:buSzPct val="92857"/>
              <a:buAutoNum type="arabicPeriod" startAt="7"/>
              <a:tabLst>
                <a:tab pos="162560" algn="l"/>
              </a:tabLst>
            </a:pPr>
            <a:r>
              <a:rPr sz="1400" b="1" spc="25">
                <a:latin typeface="Arial"/>
                <a:cs typeface="Arial"/>
              </a:rPr>
              <a:t>CONTENT</a:t>
            </a:r>
            <a:r>
              <a:rPr sz="1400" b="1" spc="-110">
                <a:latin typeface="Arial"/>
                <a:cs typeface="Arial"/>
              </a:rPr>
              <a:t> </a:t>
            </a:r>
            <a:r>
              <a:rPr sz="1400" b="1" spc="-45">
                <a:latin typeface="Arial"/>
                <a:cs typeface="Arial"/>
              </a:rPr>
              <a:t>RATING:</a:t>
            </a:r>
            <a:r>
              <a:rPr sz="1400" b="1" spc="-170">
                <a:latin typeface="Arial"/>
                <a:cs typeface="Arial"/>
              </a:rPr>
              <a:t> </a:t>
            </a:r>
            <a:r>
              <a:rPr sz="1400" spc="-20">
                <a:latin typeface="Microsoft Sans Serif"/>
                <a:cs typeface="Microsoft Sans Serif"/>
              </a:rPr>
              <a:t>THIS</a:t>
            </a:r>
            <a:r>
              <a:rPr sz="1400" spc="-120">
                <a:latin typeface="Microsoft Sans Serif"/>
                <a:cs typeface="Microsoft Sans Serif"/>
              </a:rPr>
              <a:t> </a:t>
            </a:r>
            <a:r>
              <a:rPr sz="1400" spc="45">
                <a:latin typeface="Microsoft Sans Serif"/>
                <a:cs typeface="Microsoft Sans Serif"/>
              </a:rPr>
              <a:t>COLUMN</a:t>
            </a:r>
            <a:r>
              <a:rPr sz="1400" spc="-65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CONTAINS</a:t>
            </a:r>
            <a:r>
              <a:rPr sz="1400" spc="-60">
                <a:latin typeface="Microsoft Sans Serif"/>
                <a:cs typeface="Microsoft Sans Serif"/>
              </a:rPr>
              <a:t> </a:t>
            </a:r>
            <a:r>
              <a:rPr sz="1400" spc="20">
                <a:latin typeface="Microsoft Sans Serif"/>
                <a:cs typeface="Microsoft Sans Serif"/>
              </a:rPr>
              <a:t>THE</a:t>
            </a:r>
            <a:r>
              <a:rPr sz="1400" spc="-100">
                <a:latin typeface="Microsoft Sans Serif"/>
                <a:cs typeface="Microsoft Sans Serif"/>
              </a:rPr>
              <a:t> </a:t>
            </a:r>
            <a:r>
              <a:rPr sz="1400" spc="-20">
                <a:latin typeface="Microsoft Sans Serif"/>
                <a:cs typeface="Microsoft Sans Serif"/>
              </a:rPr>
              <a:t>MATURITY</a:t>
            </a:r>
            <a:r>
              <a:rPr sz="1400" spc="-80">
                <a:latin typeface="Microsoft Sans Serif"/>
                <a:cs typeface="Microsoft Sans Serif"/>
              </a:rPr>
              <a:t> </a:t>
            </a:r>
            <a:r>
              <a:rPr sz="1400" spc="-15">
                <a:latin typeface="Microsoft Sans Serif"/>
                <a:cs typeface="Microsoft Sans Serif"/>
              </a:rPr>
              <a:t>RATING</a:t>
            </a:r>
            <a:r>
              <a:rPr sz="1400" spc="-5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OF</a:t>
            </a:r>
            <a:r>
              <a:rPr sz="1400" spc="-160">
                <a:latin typeface="Microsoft Sans Serif"/>
                <a:cs typeface="Microsoft Sans Serif"/>
              </a:rPr>
              <a:t> </a:t>
            </a:r>
            <a:r>
              <a:rPr sz="1400" spc="20">
                <a:latin typeface="Microsoft Sans Serif"/>
                <a:cs typeface="Microsoft Sans Serif"/>
              </a:rPr>
              <a:t>THE</a:t>
            </a:r>
            <a:r>
              <a:rPr sz="1400" spc="-170">
                <a:latin typeface="Microsoft Sans Serif"/>
                <a:cs typeface="Microsoft Sans Serif"/>
              </a:rPr>
              <a:t> </a:t>
            </a:r>
            <a:r>
              <a:rPr sz="1400" spc="30">
                <a:latin typeface="Microsoft Sans Serif"/>
                <a:cs typeface="Microsoft Sans Serif"/>
              </a:rPr>
              <a:t>APP</a:t>
            </a:r>
            <a:r>
              <a:rPr sz="1400" spc="-70">
                <a:latin typeface="Microsoft Sans Serif"/>
                <a:cs typeface="Microsoft Sans Serif"/>
              </a:rPr>
              <a:t> </a:t>
            </a:r>
            <a:r>
              <a:rPr sz="1400" spc="-30">
                <a:latin typeface="Microsoft Sans Serif"/>
                <a:cs typeface="Microsoft Sans Serif"/>
              </a:rPr>
              <a:t>I.E.THE </a:t>
            </a:r>
            <a:r>
              <a:rPr sz="1400" spc="-355">
                <a:latin typeface="Microsoft Sans Serif"/>
                <a:cs typeface="Microsoft Sans Serif"/>
              </a:rPr>
              <a:t> </a:t>
            </a:r>
            <a:r>
              <a:rPr sz="1400" spc="15">
                <a:latin typeface="Microsoft Sans Serif"/>
                <a:cs typeface="Microsoft Sans Serif"/>
              </a:rPr>
              <a:t>AGE</a:t>
            </a:r>
            <a:r>
              <a:rPr sz="1400" spc="-85">
                <a:latin typeface="Microsoft Sans Serif"/>
                <a:cs typeface="Microsoft Sans Serif"/>
              </a:rPr>
              <a:t> </a:t>
            </a:r>
            <a:r>
              <a:rPr sz="1400" spc="20">
                <a:latin typeface="Microsoft Sans Serif"/>
                <a:cs typeface="Microsoft Sans Serif"/>
              </a:rPr>
              <a:t>GROUP</a:t>
            </a:r>
            <a:r>
              <a:rPr sz="1400" spc="-6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OF</a:t>
            </a:r>
            <a:r>
              <a:rPr sz="1400" spc="-165">
                <a:latin typeface="Microsoft Sans Serif"/>
                <a:cs typeface="Microsoft Sans Serif"/>
              </a:rPr>
              <a:t> </a:t>
            </a:r>
            <a:r>
              <a:rPr sz="1400" spc="20">
                <a:latin typeface="Microsoft Sans Serif"/>
                <a:cs typeface="Microsoft Sans Serif"/>
              </a:rPr>
              <a:t>THE</a:t>
            </a:r>
            <a:r>
              <a:rPr sz="1400" spc="-185">
                <a:latin typeface="Microsoft Sans Serif"/>
                <a:cs typeface="Microsoft Sans Serif"/>
              </a:rPr>
              <a:t> </a:t>
            </a:r>
            <a:r>
              <a:rPr sz="1400" spc="25">
                <a:latin typeface="Microsoft Sans Serif"/>
                <a:cs typeface="Microsoft Sans Serif"/>
              </a:rPr>
              <a:t>AUDIENCE</a:t>
            </a:r>
            <a:r>
              <a:rPr sz="1400" spc="-105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FOR</a:t>
            </a:r>
            <a:r>
              <a:rPr sz="1400" spc="-160">
                <a:latin typeface="Microsoft Sans Serif"/>
                <a:cs typeface="Microsoft Sans Serif"/>
              </a:rPr>
              <a:t> </a:t>
            </a:r>
            <a:r>
              <a:rPr sz="1400" spc="45">
                <a:latin typeface="Microsoft Sans Serif"/>
                <a:cs typeface="Microsoft Sans Serif"/>
              </a:rPr>
              <a:t>WHICH</a:t>
            </a:r>
            <a:r>
              <a:rPr sz="1400" spc="-9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IT</a:t>
            </a:r>
            <a:r>
              <a:rPr sz="1400" spc="-175">
                <a:latin typeface="Microsoft Sans Serif"/>
                <a:cs typeface="Microsoft Sans Serif"/>
              </a:rPr>
              <a:t> </a:t>
            </a:r>
            <a:r>
              <a:rPr sz="1400" spc="-20">
                <a:latin typeface="Microsoft Sans Serif"/>
                <a:cs typeface="Microsoft Sans Serif"/>
              </a:rPr>
              <a:t>IS</a:t>
            </a:r>
            <a:r>
              <a:rPr sz="1400" spc="-170">
                <a:latin typeface="Microsoft Sans Serif"/>
                <a:cs typeface="Microsoft Sans Serif"/>
              </a:rPr>
              <a:t> </a:t>
            </a:r>
            <a:r>
              <a:rPr sz="1400" spc="-35">
                <a:latin typeface="Microsoft Sans Serif"/>
                <a:cs typeface="Microsoft Sans Serif"/>
              </a:rPr>
              <a:t>SUITABLE.</a:t>
            </a:r>
            <a:endParaRPr sz="1400">
              <a:latin typeface="Microsoft Sans Serif"/>
              <a:cs typeface="Microsoft Sans Serif"/>
            </a:endParaRPr>
          </a:p>
          <a:p>
            <a:pPr marL="260985" indent="-248920">
              <a:lnSpc>
                <a:spcPct val="100000"/>
              </a:lnSpc>
              <a:buSzPct val="92857"/>
              <a:buAutoNum type="arabicPeriod" startAt="7"/>
              <a:tabLst>
                <a:tab pos="261620" algn="l"/>
              </a:tabLst>
            </a:pPr>
            <a:r>
              <a:rPr sz="1400" b="1">
                <a:latin typeface="Arial"/>
                <a:cs typeface="Arial"/>
              </a:rPr>
              <a:t>GENRES:</a:t>
            </a:r>
            <a:r>
              <a:rPr sz="1400" b="1" spc="-20">
                <a:latin typeface="Arial"/>
                <a:cs typeface="Arial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THIS</a:t>
            </a:r>
            <a:r>
              <a:rPr sz="1400" spc="1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COLUMN</a:t>
            </a:r>
            <a:r>
              <a:rPr sz="1400" spc="10">
                <a:latin typeface="Microsoft Sans Serif"/>
                <a:cs typeface="Microsoft Sans Serif"/>
              </a:rPr>
              <a:t> </a:t>
            </a:r>
            <a:r>
              <a:rPr sz="1400" spc="-15">
                <a:latin typeface="Microsoft Sans Serif"/>
                <a:cs typeface="Microsoft Sans Serif"/>
              </a:rPr>
              <a:t>CONTAINS</a:t>
            </a:r>
            <a:r>
              <a:rPr sz="1400" spc="-5">
                <a:latin typeface="Microsoft Sans Serif"/>
                <a:cs typeface="Microsoft Sans Serif"/>
              </a:rPr>
              <a:t> THE</a:t>
            </a:r>
            <a:r>
              <a:rPr sz="1400" spc="20">
                <a:latin typeface="Microsoft Sans Serif"/>
                <a:cs typeface="Microsoft Sans Serif"/>
              </a:rPr>
              <a:t> </a:t>
            </a:r>
            <a:r>
              <a:rPr sz="1400" spc="-55">
                <a:latin typeface="Microsoft Sans Serif"/>
                <a:cs typeface="Microsoft Sans Serif"/>
              </a:rPr>
              <a:t>DATA</a:t>
            </a:r>
            <a:r>
              <a:rPr sz="1400" spc="-13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ABOUT</a:t>
            </a:r>
            <a:r>
              <a:rPr sz="1400" spc="-45">
                <a:latin typeface="Microsoft Sans Serif"/>
                <a:cs typeface="Microsoft Sans Serif"/>
              </a:rPr>
              <a:t> </a:t>
            </a:r>
            <a:r>
              <a:rPr sz="1400" spc="-15">
                <a:latin typeface="Microsoft Sans Serif"/>
                <a:cs typeface="Microsoft Sans Serif"/>
              </a:rPr>
              <a:t>TO</a:t>
            </a:r>
            <a:r>
              <a:rPr sz="1400" spc="1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WHICH</a:t>
            </a:r>
            <a:r>
              <a:rPr sz="1400" spc="-1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GENRE THE</a:t>
            </a:r>
            <a:r>
              <a:rPr sz="1400" spc="-6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APP</a:t>
            </a:r>
            <a:r>
              <a:rPr sz="1400" spc="38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BELONGS.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>
                <a:latin typeface="Microsoft Sans Serif"/>
                <a:cs typeface="Microsoft Sans Serif"/>
              </a:rPr>
              <a:t>GENRES</a:t>
            </a:r>
            <a:r>
              <a:rPr sz="1400" spc="-1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CAN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>
                <a:latin typeface="Microsoft Sans Serif"/>
                <a:cs typeface="Microsoft Sans Serif"/>
              </a:rPr>
              <a:t>BE</a:t>
            </a:r>
            <a:r>
              <a:rPr sz="1400" spc="2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CONSIDERED</a:t>
            </a:r>
            <a:r>
              <a:rPr sz="1400" spc="-5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AS</a:t>
            </a:r>
            <a:r>
              <a:rPr sz="1400" spc="-6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A</a:t>
            </a:r>
            <a:r>
              <a:rPr sz="1400" spc="-60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FURTHER</a:t>
            </a:r>
            <a:r>
              <a:rPr sz="1400" spc="1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DIVISION</a:t>
            </a:r>
            <a:r>
              <a:rPr sz="1400" spc="-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OF</a:t>
            </a:r>
            <a:r>
              <a:rPr sz="1400" spc="-1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THE</a:t>
            </a:r>
            <a:r>
              <a:rPr sz="1400" spc="1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GROUP</a:t>
            </a:r>
            <a:r>
              <a:rPr sz="1400">
                <a:latin typeface="Microsoft Sans Serif"/>
                <a:cs typeface="Microsoft Sans Serif"/>
              </a:rPr>
              <a:t> OF</a:t>
            </a:r>
            <a:r>
              <a:rPr sz="1400" spc="-5">
                <a:latin typeface="Microsoft Sans Serif"/>
                <a:cs typeface="Microsoft Sans Serif"/>
              </a:rPr>
              <a:t> </a:t>
            </a:r>
            <a:r>
              <a:rPr sz="1400" spc="-40">
                <a:latin typeface="Microsoft Sans Serif"/>
                <a:cs typeface="Microsoft Sans Serif"/>
              </a:rPr>
              <a:t>CATEGORY.</a:t>
            </a:r>
            <a:endParaRPr sz="1400">
              <a:latin typeface="Microsoft Sans Serif"/>
              <a:cs typeface="Microsoft Sans Serif"/>
            </a:endParaRPr>
          </a:p>
          <a:p>
            <a:pPr marL="12700" marR="663575">
              <a:lnSpc>
                <a:spcPct val="100000"/>
              </a:lnSpc>
              <a:buSzPct val="92857"/>
              <a:buAutoNum type="arabicPeriod" startAt="11"/>
              <a:tabLst>
                <a:tab pos="252095" algn="l"/>
              </a:tabLst>
            </a:pPr>
            <a:r>
              <a:rPr sz="1400" b="1" spc="-15">
                <a:latin typeface="Arial"/>
                <a:cs typeface="Arial"/>
              </a:rPr>
              <a:t>LAST</a:t>
            </a:r>
            <a:r>
              <a:rPr sz="1400" b="1">
                <a:latin typeface="Arial"/>
                <a:cs typeface="Arial"/>
              </a:rPr>
              <a:t> </a:t>
            </a:r>
            <a:r>
              <a:rPr sz="1400" b="1" spc="-25">
                <a:latin typeface="Arial"/>
                <a:cs typeface="Arial"/>
              </a:rPr>
              <a:t>UPDATED:</a:t>
            </a:r>
            <a:r>
              <a:rPr sz="1400" b="1" spc="55">
                <a:latin typeface="Arial"/>
                <a:cs typeface="Arial"/>
              </a:rPr>
              <a:t> </a:t>
            </a:r>
            <a:r>
              <a:rPr sz="1400" spc="-20">
                <a:latin typeface="Microsoft Sans Serif"/>
                <a:cs typeface="Microsoft Sans Serif"/>
              </a:rPr>
              <a:t>CONTAINS</a:t>
            </a:r>
            <a:r>
              <a:rPr sz="1400" spc="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THE</a:t>
            </a:r>
            <a:r>
              <a:rPr sz="1400" spc="25">
                <a:latin typeface="Microsoft Sans Serif"/>
                <a:cs typeface="Microsoft Sans Serif"/>
              </a:rPr>
              <a:t> </a:t>
            </a:r>
            <a:r>
              <a:rPr sz="1400" spc="-30">
                <a:latin typeface="Microsoft Sans Serif"/>
                <a:cs typeface="Microsoft Sans Serif"/>
              </a:rPr>
              <a:t>DATE</a:t>
            </a:r>
            <a:r>
              <a:rPr sz="1400" spc="2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ON</a:t>
            </a:r>
            <a:r>
              <a:rPr sz="1400" spc="1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WHICH</a:t>
            </a:r>
            <a:r>
              <a:rPr sz="1400" spc="-2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THE</a:t>
            </a:r>
            <a:r>
              <a:rPr sz="1400" spc="30">
                <a:latin typeface="Microsoft Sans Serif"/>
                <a:cs typeface="Microsoft Sans Serif"/>
              </a:rPr>
              <a:t> </a:t>
            </a:r>
            <a:r>
              <a:rPr sz="1400" spc="-20">
                <a:latin typeface="Microsoft Sans Serif"/>
                <a:cs typeface="Microsoft Sans Serif"/>
              </a:rPr>
              <a:t>LATEST</a:t>
            </a:r>
            <a:r>
              <a:rPr sz="1400" spc="-15">
                <a:latin typeface="Microsoft Sans Serif"/>
                <a:cs typeface="Microsoft Sans Serif"/>
              </a:rPr>
              <a:t> </a:t>
            </a:r>
            <a:r>
              <a:rPr sz="1400" spc="-25">
                <a:latin typeface="Microsoft Sans Serif"/>
                <a:cs typeface="Microsoft Sans Serif"/>
              </a:rPr>
              <a:t>UPDATE</a:t>
            </a:r>
            <a:r>
              <a:rPr sz="1400" spc="2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OF</a:t>
            </a:r>
            <a:r>
              <a:rPr sz="1400" spc="-1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THE</a:t>
            </a:r>
            <a:r>
              <a:rPr sz="1400" spc="-6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APP </a:t>
            </a:r>
            <a:r>
              <a:rPr sz="1400" spc="-10">
                <a:latin typeface="Microsoft Sans Serif"/>
                <a:cs typeface="Microsoft Sans Serif"/>
              </a:rPr>
              <a:t>WAS </a:t>
            </a:r>
            <a:r>
              <a:rPr sz="1400" spc="-35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RELEASED.</a:t>
            </a:r>
          </a:p>
          <a:p>
            <a:pPr marL="260985" indent="-248920">
              <a:lnSpc>
                <a:spcPct val="100000"/>
              </a:lnSpc>
              <a:buSzPct val="92857"/>
              <a:buAutoNum type="arabicPeriod" startAt="11"/>
              <a:tabLst>
                <a:tab pos="261620" algn="l"/>
              </a:tabLst>
            </a:pPr>
            <a:r>
              <a:rPr sz="1400" b="1" spc="-5">
                <a:latin typeface="Arial"/>
                <a:cs typeface="Arial"/>
              </a:rPr>
              <a:t>CURRENT </a:t>
            </a:r>
            <a:r>
              <a:rPr sz="1400" b="1">
                <a:latin typeface="Arial"/>
                <a:cs typeface="Arial"/>
              </a:rPr>
              <a:t>VERSION:</a:t>
            </a:r>
            <a:r>
              <a:rPr sz="1400" b="1" spc="-15">
                <a:latin typeface="Arial"/>
                <a:cs typeface="Arial"/>
              </a:rPr>
              <a:t> </a:t>
            </a:r>
            <a:r>
              <a:rPr sz="1400" spc="-15">
                <a:latin typeface="Microsoft Sans Serif"/>
                <a:cs typeface="Microsoft Sans Serif"/>
              </a:rPr>
              <a:t>CONTAINS</a:t>
            </a:r>
            <a:r>
              <a:rPr sz="1400" spc="15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INFORMATION </a:t>
            </a:r>
            <a:r>
              <a:rPr sz="1400">
                <a:latin typeface="Microsoft Sans Serif"/>
                <a:cs typeface="Microsoft Sans Serif"/>
              </a:rPr>
              <a:t>ON</a:t>
            </a:r>
            <a:r>
              <a:rPr sz="1400" spc="-1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THE</a:t>
            </a:r>
            <a:r>
              <a:rPr sz="1400" spc="1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CURRENT</a:t>
            </a:r>
            <a:r>
              <a:rPr sz="1400">
                <a:latin typeface="Microsoft Sans Serif"/>
                <a:cs typeface="Microsoft Sans Serif"/>
              </a:rPr>
              <a:t> VERSION</a:t>
            </a:r>
            <a:r>
              <a:rPr sz="1400" spc="1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OF</a:t>
            </a:r>
            <a:r>
              <a:rPr sz="1400" spc="-3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THE</a:t>
            </a:r>
            <a:r>
              <a:rPr sz="1400" spc="-6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APP</a:t>
            </a:r>
          </a:p>
          <a:p>
            <a:pPr marL="12700">
              <a:lnSpc>
                <a:spcPct val="100000"/>
              </a:lnSpc>
            </a:pPr>
            <a:r>
              <a:rPr sz="1400" spc="-25">
                <a:latin typeface="Microsoft Sans Serif"/>
                <a:cs typeface="Microsoft Sans Serif"/>
              </a:rPr>
              <a:t>AVAILABLE</a:t>
            </a:r>
            <a:r>
              <a:rPr sz="1400" spc="-5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ON</a:t>
            </a:r>
            <a:r>
              <a:rPr sz="1400" spc="-30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THE</a:t>
            </a:r>
            <a:r>
              <a:rPr sz="1400" spc="5">
                <a:latin typeface="Microsoft Sans Serif"/>
                <a:cs typeface="Microsoft Sans Serif"/>
              </a:rPr>
              <a:t> </a:t>
            </a:r>
            <a:r>
              <a:rPr sz="1400" spc="-25">
                <a:latin typeface="Microsoft Sans Serif"/>
                <a:cs typeface="Microsoft Sans Serif"/>
              </a:rPr>
              <a:t>PLAY </a:t>
            </a:r>
            <a:r>
              <a:rPr sz="1400" spc="-5">
                <a:latin typeface="Microsoft Sans Serif"/>
                <a:cs typeface="Microsoft Sans Serif"/>
              </a:rPr>
              <a:t>STORE.</a:t>
            </a:r>
            <a:endParaRPr sz="1400">
              <a:latin typeface="Microsoft Sans Serif"/>
              <a:cs typeface="Microsoft Sans Serif"/>
            </a:endParaRPr>
          </a:p>
          <a:p>
            <a:pPr marL="12700" marR="40640">
              <a:lnSpc>
                <a:spcPts val="1689"/>
              </a:lnSpc>
              <a:spcBef>
                <a:spcPts val="50"/>
              </a:spcBef>
              <a:buSzPct val="92857"/>
              <a:buAutoNum type="arabicPeriod" startAt="13"/>
              <a:tabLst>
                <a:tab pos="261620" algn="l"/>
              </a:tabLst>
            </a:pPr>
            <a:r>
              <a:rPr sz="1400" b="1" spc="-10">
                <a:latin typeface="Arial"/>
                <a:cs typeface="Arial"/>
              </a:rPr>
              <a:t>ANDROID </a:t>
            </a:r>
            <a:r>
              <a:rPr sz="1400" b="1" spc="-5">
                <a:latin typeface="Arial"/>
                <a:cs typeface="Arial"/>
              </a:rPr>
              <a:t>VERSION: </a:t>
            </a:r>
            <a:r>
              <a:rPr sz="1400" spc="-20">
                <a:latin typeface="Microsoft Sans Serif"/>
                <a:cs typeface="Microsoft Sans Serif"/>
              </a:rPr>
              <a:t>CONTAINS </a:t>
            </a:r>
            <a:r>
              <a:rPr sz="1400" spc="-15">
                <a:latin typeface="Microsoft Sans Serif"/>
                <a:cs typeface="Microsoft Sans Serif"/>
              </a:rPr>
              <a:t>INFORMATION </a:t>
            </a:r>
            <a:r>
              <a:rPr sz="1400">
                <a:latin typeface="Microsoft Sans Serif"/>
                <a:cs typeface="Microsoft Sans Serif"/>
              </a:rPr>
              <a:t>ABOUT </a:t>
            </a:r>
            <a:r>
              <a:rPr sz="1400" spc="-5">
                <a:latin typeface="Microsoft Sans Serif"/>
                <a:cs typeface="Microsoft Sans Serif"/>
              </a:rPr>
              <a:t>THE ANDROID </a:t>
            </a:r>
            <a:r>
              <a:rPr sz="1400">
                <a:latin typeface="Microsoft Sans Serif"/>
                <a:cs typeface="Microsoft Sans Serif"/>
              </a:rPr>
              <a:t>VERSIONS ON WHICH</a:t>
            </a:r>
            <a:r>
              <a:rPr sz="1400" spc="5">
                <a:latin typeface="Microsoft Sans Serif"/>
                <a:cs typeface="Microsoft Sans Serif"/>
              </a:rPr>
              <a:t> </a:t>
            </a:r>
            <a:r>
              <a:rPr sz="1400" spc="-5">
                <a:latin typeface="Microsoft Sans Serif"/>
                <a:cs typeface="Microsoft Sans Serif"/>
              </a:rPr>
              <a:t>THE </a:t>
            </a:r>
            <a:r>
              <a:rPr sz="1400" spc="-36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APP</a:t>
            </a:r>
            <a:r>
              <a:rPr sz="1400" spc="-1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IS </a:t>
            </a:r>
            <a:r>
              <a:rPr sz="1400" spc="-5">
                <a:latin typeface="Microsoft Sans Serif"/>
                <a:cs typeface="Microsoft Sans Serif"/>
              </a:rPr>
              <a:t>SUPPORTED.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815936" y="95412"/>
            <a:ext cx="647940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5">
                <a:ea typeface="Calibri Light"/>
                <a:cs typeface="Calibri Light"/>
              </a:rPr>
              <a:t>ATTRIBUTES IN PLAY STORE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10462" y="169290"/>
            <a:ext cx="57543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14"/>
              <a:t>A</a:t>
            </a:r>
            <a:r>
              <a:rPr sz="3200" b="1" spc="-285"/>
              <a:t>T</a:t>
            </a:r>
            <a:r>
              <a:rPr sz="3200" b="1" spc="-280"/>
              <a:t>T</a:t>
            </a:r>
            <a:r>
              <a:rPr sz="3200" b="1" spc="-235"/>
              <a:t>RIB</a:t>
            </a:r>
            <a:r>
              <a:rPr sz="3200" b="1" spc="-270"/>
              <a:t>U</a:t>
            </a:r>
            <a:r>
              <a:rPr sz="3200" b="1" spc="-215"/>
              <a:t>TE</a:t>
            </a:r>
            <a:r>
              <a:rPr sz="3200" b="1" spc="-5"/>
              <a:t>S</a:t>
            </a:r>
            <a:r>
              <a:rPr sz="3200" b="1" spc="-55"/>
              <a:t> </a:t>
            </a:r>
            <a:r>
              <a:rPr sz="3200" b="1" spc="-260"/>
              <a:t>I</a:t>
            </a:r>
            <a:r>
              <a:rPr sz="3200" b="1" spc="-390"/>
              <a:t>N</a:t>
            </a:r>
            <a:r>
              <a:rPr sz="3200" b="1" spc="-15"/>
              <a:t> </a:t>
            </a:r>
            <a:r>
              <a:rPr sz="3200" b="1" spc="-360"/>
              <a:t>U</a:t>
            </a:r>
            <a:r>
              <a:rPr sz="3200" b="1"/>
              <a:t>S</a:t>
            </a:r>
            <a:r>
              <a:rPr sz="3200" b="1" spc="-145"/>
              <a:t>E</a:t>
            </a:r>
            <a:r>
              <a:rPr sz="3200" b="1" spc="-280"/>
              <a:t>R</a:t>
            </a:r>
            <a:r>
              <a:rPr sz="3200" b="1" spc="-30"/>
              <a:t> </a:t>
            </a:r>
            <a:r>
              <a:rPr sz="3200" b="1" spc="-270"/>
              <a:t>R</a:t>
            </a:r>
            <a:r>
              <a:rPr sz="3200" b="1" spc="-140"/>
              <a:t>E</a:t>
            </a:r>
            <a:r>
              <a:rPr sz="3200" b="1" spc="-300"/>
              <a:t>VIE</a:t>
            </a:r>
            <a:r>
              <a:rPr sz="3200" b="1" spc="-520"/>
              <a:t>W</a:t>
            </a:r>
            <a:r>
              <a:rPr sz="3200" b="1" spc="-5"/>
              <a:t>S</a:t>
            </a:r>
            <a:endParaRPr lang="en-US" sz="3200" b="1" spc="-5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627" y="629357"/>
            <a:ext cx="5772785" cy="6368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5071" y="813816"/>
            <a:ext cx="5265420" cy="2136775"/>
          </a:xfrm>
          <a:prstGeom prst="rect">
            <a:avLst/>
          </a:prstGeom>
          <a:ln w="12192">
            <a:solidFill>
              <a:srgbClr val="FFFFF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 marL="433070" indent="-227965">
              <a:lnSpc>
                <a:spcPct val="100000"/>
              </a:lnSpc>
              <a:buAutoNum type="arabicPeriod"/>
              <a:tabLst>
                <a:tab pos="433705" algn="l"/>
              </a:tabLst>
            </a:pPr>
            <a:r>
              <a:rPr sz="1600" b="1" spc="-35">
                <a:latin typeface="Arial"/>
                <a:cs typeface="Arial"/>
              </a:rPr>
              <a:t>App-</a:t>
            </a:r>
            <a:r>
              <a:rPr sz="1600" b="1" spc="75">
                <a:latin typeface="Arial"/>
                <a:cs typeface="Arial"/>
              </a:rPr>
              <a:t> </a:t>
            </a:r>
            <a:r>
              <a:rPr sz="1600" spc="-10">
                <a:latin typeface="Microsoft Sans Serif"/>
                <a:cs typeface="Microsoft Sans Serif"/>
              </a:rPr>
              <a:t>Application</a:t>
            </a:r>
            <a:r>
              <a:rPr sz="1600" spc="-7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name</a:t>
            </a:r>
            <a:endParaRPr sz="1600">
              <a:latin typeface="Microsoft Sans Serif"/>
              <a:cs typeface="Microsoft Sans Serif"/>
            </a:endParaRPr>
          </a:p>
          <a:p>
            <a:pPr marL="433070" indent="-22796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433705" algn="l"/>
              </a:tabLst>
            </a:pPr>
            <a:r>
              <a:rPr sz="1600" b="1" spc="-15">
                <a:latin typeface="Arial"/>
                <a:cs typeface="Arial"/>
              </a:rPr>
              <a:t>Translated</a:t>
            </a:r>
            <a:r>
              <a:rPr sz="1600" b="1" spc="-20">
                <a:latin typeface="Arial"/>
                <a:cs typeface="Arial"/>
              </a:rPr>
              <a:t> </a:t>
            </a:r>
            <a:r>
              <a:rPr sz="1600" b="1" spc="-5">
                <a:latin typeface="Arial"/>
                <a:cs typeface="Arial"/>
              </a:rPr>
              <a:t>Review-</a:t>
            </a:r>
            <a:r>
              <a:rPr sz="1600" b="1" spc="-10">
                <a:latin typeface="Arial"/>
                <a:cs typeface="Arial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User</a:t>
            </a:r>
            <a:r>
              <a:rPr sz="160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review</a:t>
            </a:r>
            <a:endParaRPr sz="1600">
              <a:latin typeface="Microsoft Sans Serif"/>
              <a:cs typeface="Microsoft Sans Serif"/>
            </a:endParaRPr>
          </a:p>
          <a:p>
            <a:pPr marL="433070" indent="-22796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433705" algn="l"/>
              </a:tabLst>
            </a:pPr>
            <a:r>
              <a:rPr sz="1600" b="1" spc="-5">
                <a:latin typeface="Arial"/>
                <a:cs typeface="Arial"/>
              </a:rPr>
              <a:t>Sentiment-</a:t>
            </a:r>
            <a:r>
              <a:rPr sz="1600" b="1" spc="20">
                <a:latin typeface="Arial"/>
                <a:cs typeface="Arial"/>
              </a:rPr>
              <a:t> </a:t>
            </a:r>
            <a:r>
              <a:rPr sz="1600" spc="-10">
                <a:latin typeface="Microsoft Sans Serif"/>
                <a:cs typeface="Microsoft Sans Serif"/>
              </a:rPr>
              <a:t>Positive/Negative/Neutral</a:t>
            </a:r>
            <a:endParaRPr sz="1600">
              <a:latin typeface="Microsoft Sans Serif"/>
              <a:cs typeface="Microsoft Sans Serif"/>
            </a:endParaRPr>
          </a:p>
          <a:p>
            <a:pPr marL="433070" indent="-227965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33705" algn="l"/>
              </a:tabLst>
            </a:pPr>
            <a:r>
              <a:rPr sz="1600" b="1" spc="-5">
                <a:latin typeface="Arial"/>
                <a:cs typeface="Arial"/>
              </a:rPr>
              <a:t>Sentiment</a:t>
            </a:r>
            <a:r>
              <a:rPr sz="1600" b="1" spc="15">
                <a:latin typeface="Arial"/>
                <a:cs typeface="Arial"/>
              </a:rPr>
              <a:t> </a:t>
            </a:r>
            <a:r>
              <a:rPr sz="1600" b="1" spc="-10">
                <a:latin typeface="Arial"/>
                <a:cs typeface="Arial"/>
              </a:rPr>
              <a:t>Polarity-</a:t>
            </a:r>
            <a:r>
              <a:rPr sz="1600" b="1" spc="85">
                <a:latin typeface="Arial"/>
                <a:cs typeface="Arial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Sentiment </a:t>
            </a:r>
            <a:r>
              <a:rPr sz="1600" spc="-10">
                <a:latin typeface="Microsoft Sans Serif"/>
                <a:cs typeface="Microsoft Sans Serif"/>
              </a:rPr>
              <a:t>polarity </a:t>
            </a:r>
            <a:r>
              <a:rPr sz="1600" spc="-5">
                <a:latin typeface="Microsoft Sans Serif"/>
                <a:cs typeface="Microsoft Sans Serif"/>
              </a:rPr>
              <a:t>score</a:t>
            </a:r>
            <a:endParaRPr sz="1600">
              <a:latin typeface="Microsoft Sans Serif"/>
              <a:cs typeface="Microsoft Sans Serif"/>
            </a:endParaRPr>
          </a:p>
          <a:p>
            <a:pPr marL="433070" indent="-22796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433705" algn="l"/>
              </a:tabLst>
            </a:pPr>
            <a:r>
              <a:rPr sz="1600" b="1" spc="-5">
                <a:latin typeface="Arial"/>
                <a:cs typeface="Arial"/>
              </a:rPr>
              <a:t>Sentiment</a:t>
            </a:r>
            <a:r>
              <a:rPr sz="1600" b="1" spc="15">
                <a:latin typeface="Arial"/>
                <a:cs typeface="Arial"/>
              </a:rPr>
              <a:t> </a:t>
            </a:r>
            <a:r>
              <a:rPr sz="1600" b="1" spc="-10">
                <a:latin typeface="Arial"/>
                <a:cs typeface="Arial"/>
              </a:rPr>
              <a:t>Subjectivity-</a:t>
            </a:r>
            <a:r>
              <a:rPr sz="1600" b="1" spc="125">
                <a:latin typeface="Arial"/>
                <a:cs typeface="Arial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Sentiment</a:t>
            </a:r>
            <a:r>
              <a:rPr sz="1600" spc="-15">
                <a:latin typeface="Microsoft Sans Serif"/>
                <a:cs typeface="Microsoft Sans Serif"/>
              </a:rPr>
              <a:t> </a:t>
            </a:r>
            <a:r>
              <a:rPr sz="1600" spc="-10">
                <a:latin typeface="Microsoft Sans Serif"/>
                <a:cs typeface="Microsoft Sans Serif"/>
              </a:rPr>
              <a:t>subjectivity</a:t>
            </a:r>
            <a:r>
              <a:rPr sz="1600" spc="-20">
                <a:latin typeface="Microsoft Sans Serif"/>
                <a:cs typeface="Microsoft Sans Serif"/>
              </a:rPr>
              <a:t> </a:t>
            </a:r>
            <a:r>
              <a:rPr sz="1600" spc="-5">
                <a:latin typeface="Microsoft Sans Serif"/>
                <a:cs typeface="Microsoft Sans Serif"/>
              </a:rPr>
              <a:t>score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5632703" y="1190244"/>
            <a:ext cx="3305810" cy="669290"/>
          </a:xfrm>
          <a:custGeom>
            <a:avLst/>
            <a:gdLst/>
            <a:ahLst/>
            <a:cxnLst/>
            <a:rect l="l" t="t" r="r" b="b"/>
            <a:pathLst>
              <a:path w="3305809" h="669289">
                <a:moveTo>
                  <a:pt x="2970784" y="0"/>
                </a:moveTo>
                <a:lnTo>
                  <a:pt x="0" y="0"/>
                </a:lnTo>
                <a:lnTo>
                  <a:pt x="334518" y="334390"/>
                </a:lnTo>
                <a:lnTo>
                  <a:pt x="0" y="668781"/>
                </a:lnTo>
                <a:lnTo>
                  <a:pt x="2970784" y="668781"/>
                </a:lnTo>
                <a:lnTo>
                  <a:pt x="3305302" y="334390"/>
                </a:lnTo>
                <a:lnTo>
                  <a:pt x="2970784" y="0"/>
                </a:lnTo>
                <a:close/>
              </a:path>
            </a:pathLst>
          </a:custGeom>
          <a:solidFill>
            <a:srgbClr val="0069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77483" y="1362836"/>
            <a:ext cx="1997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Predictive</a:t>
            </a:r>
            <a:r>
              <a:rPr sz="1800" spc="-1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20">
                <a:solidFill>
                  <a:srgbClr val="FFFFFF"/>
                </a:solidFill>
                <a:latin typeface="Microsoft Sans Serif"/>
                <a:cs typeface="Microsoft Sans Serif"/>
              </a:rPr>
              <a:t>Modeling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09105" y="2687574"/>
            <a:ext cx="1892300" cy="160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5">
                <a:latin typeface="Microsoft Sans Serif"/>
                <a:cs typeface="Microsoft Sans Serif"/>
              </a:rPr>
              <a:t>Formulate a </a:t>
            </a:r>
            <a:r>
              <a:rPr sz="1800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statistical</a:t>
            </a:r>
            <a:r>
              <a:rPr sz="1800" spc="-80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model</a:t>
            </a:r>
            <a:r>
              <a:rPr sz="1800" spc="-75">
                <a:latin typeface="Microsoft Sans Serif"/>
                <a:cs typeface="Microsoft Sans Serif"/>
              </a:rPr>
              <a:t> </a:t>
            </a:r>
            <a:r>
              <a:rPr sz="1800">
                <a:latin typeface="Microsoft Sans Serif"/>
                <a:cs typeface="Microsoft Sans Serif"/>
              </a:rPr>
              <a:t>to </a:t>
            </a:r>
            <a:r>
              <a:rPr sz="1800" spc="-459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forecast an </a:t>
            </a:r>
            <a:r>
              <a:rPr sz="1800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outcome using </a:t>
            </a:r>
            <a:r>
              <a:rPr sz="1800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re</a:t>
            </a:r>
            <a:r>
              <a:rPr sz="1800" spc="-15">
                <a:latin typeface="Microsoft Sans Serif"/>
                <a:cs typeface="Microsoft Sans Serif"/>
              </a:rPr>
              <a:t>l</a:t>
            </a:r>
            <a:r>
              <a:rPr sz="1800" spc="-5">
                <a:latin typeface="Microsoft Sans Serif"/>
                <a:cs typeface="Microsoft Sans Serif"/>
              </a:rPr>
              <a:t>ev</a:t>
            </a:r>
            <a:r>
              <a:rPr sz="1800" spc="-15">
                <a:latin typeface="Microsoft Sans Serif"/>
                <a:cs typeface="Microsoft Sans Serif"/>
              </a:rPr>
              <a:t>a</a:t>
            </a:r>
            <a:r>
              <a:rPr sz="1800">
                <a:latin typeface="Microsoft Sans Serif"/>
                <a:cs typeface="Microsoft Sans Serif"/>
              </a:rPr>
              <a:t>nt</a:t>
            </a:r>
            <a:r>
              <a:rPr sz="1800" spc="-50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pr</a:t>
            </a:r>
            <a:r>
              <a:rPr sz="1800" spc="-15">
                <a:latin typeface="Microsoft Sans Serif"/>
                <a:cs typeface="Microsoft Sans Serif"/>
              </a:rPr>
              <a:t>e</a:t>
            </a:r>
            <a:r>
              <a:rPr sz="1800" spc="-10">
                <a:latin typeface="Microsoft Sans Serif"/>
                <a:cs typeface="Microsoft Sans Serif"/>
              </a:rPr>
              <a:t>d</a:t>
            </a:r>
            <a:r>
              <a:rPr sz="1800" spc="-15">
                <a:latin typeface="Microsoft Sans Serif"/>
                <a:cs typeface="Microsoft Sans Serif"/>
              </a:rPr>
              <a:t>i</a:t>
            </a:r>
            <a:r>
              <a:rPr sz="1800">
                <a:latin typeface="Microsoft Sans Serif"/>
                <a:cs typeface="Microsoft Sans Serif"/>
              </a:rPr>
              <a:t>ctors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1190244"/>
            <a:ext cx="3546475" cy="669290"/>
          </a:xfrm>
          <a:custGeom>
            <a:avLst/>
            <a:gdLst/>
            <a:ahLst/>
            <a:cxnLst/>
            <a:rect l="l" t="t" r="r" b="b"/>
            <a:pathLst>
              <a:path w="3546475" h="669289">
                <a:moveTo>
                  <a:pt x="3211703" y="0"/>
                </a:moveTo>
                <a:lnTo>
                  <a:pt x="0" y="0"/>
                </a:lnTo>
                <a:lnTo>
                  <a:pt x="0" y="668781"/>
                </a:lnTo>
                <a:lnTo>
                  <a:pt x="3211703" y="668781"/>
                </a:lnTo>
                <a:lnTo>
                  <a:pt x="3546221" y="334390"/>
                </a:lnTo>
                <a:lnTo>
                  <a:pt x="3211703" y="0"/>
                </a:lnTo>
                <a:close/>
              </a:path>
            </a:pathLst>
          </a:custGeom>
          <a:solidFill>
            <a:srgbClr val="359E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5344" y="1362913"/>
            <a:ext cx="14592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>
                <a:solidFill>
                  <a:srgbClr val="FFFFFF"/>
                </a:solidFill>
                <a:latin typeface="Microsoft Sans Serif"/>
                <a:cs typeface="Microsoft Sans Serif"/>
              </a:rPr>
              <a:t>ta</a:t>
            </a:r>
            <a:r>
              <a:rPr sz="18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ean</a:t>
            </a:r>
            <a:r>
              <a:rPr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800" spc="-2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80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3755" y="2654024"/>
            <a:ext cx="2040255" cy="1287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</a:pPr>
            <a:r>
              <a:rPr sz="1800" spc="-5">
                <a:latin typeface="Microsoft Sans Serif"/>
                <a:cs typeface="Microsoft Sans Serif"/>
              </a:rPr>
              <a:t>Understand </a:t>
            </a:r>
            <a:r>
              <a:rPr sz="1800">
                <a:latin typeface="Microsoft Sans Serif"/>
                <a:cs typeface="Microsoft Sans Serif"/>
              </a:rPr>
              <a:t>the </a:t>
            </a:r>
            <a:r>
              <a:rPr sz="1800" spc="5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structure</a:t>
            </a:r>
            <a:r>
              <a:rPr sz="1800" spc="5">
                <a:latin typeface="Microsoft Sans Serif"/>
                <a:cs typeface="Microsoft Sans Serif"/>
              </a:rPr>
              <a:t> </a:t>
            </a:r>
            <a:r>
              <a:rPr sz="1800">
                <a:latin typeface="Microsoft Sans Serif"/>
                <a:cs typeface="Microsoft Sans Serif"/>
              </a:rPr>
              <a:t>of</a:t>
            </a:r>
            <a:r>
              <a:rPr sz="1800" spc="15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the </a:t>
            </a:r>
            <a:r>
              <a:rPr sz="1800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dataset and clean </a:t>
            </a:r>
            <a:r>
              <a:rPr sz="1800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data</a:t>
            </a:r>
            <a:r>
              <a:rPr sz="1800" spc="-25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before</a:t>
            </a:r>
            <a:r>
              <a:rPr sz="1800" spc="-80">
                <a:latin typeface="Microsoft Sans Serif"/>
                <a:cs typeface="Microsoft Sans Serif"/>
              </a:rPr>
              <a:t> </a:t>
            </a:r>
            <a:r>
              <a:rPr sz="1800" spc="-25">
                <a:latin typeface="Microsoft Sans Serif"/>
                <a:cs typeface="Microsoft Sans Serif"/>
              </a:rPr>
              <a:t>analysis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44367" y="1190244"/>
            <a:ext cx="3305810" cy="669290"/>
          </a:xfrm>
          <a:custGeom>
            <a:avLst/>
            <a:gdLst/>
            <a:ahLst/>
            <a:cxnLst/>
            <a:rect l="l" t="t" r="r" b="b"/>
            <a:pathLst>
              <a:path w="3305810" h="669289">
                <a:moveTo>
                  <a:pt x="2970784" y="0"/>
                </a:moveTo>
                <a:lnTo>
                  <a:pt x="0" y="0"/>
                </a:lnTo>
                <a:lnTo>
                  <a:pt x="334518" y="334390"/>
                </a:lnTo>
                <a:lnTo>
                  <a:pt x="0" y="668781"/>
                </a:lnTo>
                <a:lnTo>
                  <a:pt x="2970784" y="668781"/>
                </a:lnTo>
                <a:lnTo>
                  <a:pt x="3305302" y="334390"/>
                </a:lnTo>
                <a:lnTo>
                  <a:pt x="2970784" y="0"/>
                </a:lnTo>
                <a:close/>
              </a:path>
            </a:pathLst>
          </a:custGeom>
          <a:solidFill>
            <a:srgbClr val="1C81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42690" y="1362836"/>
            <a:ext cx="1698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1800" spc="-1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Exploration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26358" y="2625978"/>
            <a:ext cx="1983739" cy="1918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5">
                <a:latin typeface="Microsoft Sans Serif"/>
                <a:cs typeface="Microsoft Sans Serif"/>
              </a:rPr>
              <a:t>Uncover </a:t>
            </a:r>
            <a:r>
              <a:rPr sz="1800" spc="-10">
                <a:latin typeface="Microsoft Sans Serif"/>
                <a:cs typeface="Microsoft Sans Serif"/>
              </a:rPr>
              <a:t>initial </a:t>
            </a:r>
            <a:r>
              <a:rPr sz="1800" spc="-5">
                <a:latin typeface="Microsoft Sans Serif"/>
                <a:cs typeface="Microsoft Sans Serif"/>
              </a:rPr>
              <a:t> patterns, </a:t>
            </a:r>
            <a:r>
              <a:rPr sz="1800">
                <a:latin typeface="Microsoft Sans Serif"/>
                <a:cs typeface="Microsoft Sans Serif"/>
              </a:rPr>
              <a:t> </a:t>
            </a:r>
            <a:r>
              <a:rPr sz="1800" spc="-10">
                <a:latin typeface="Microsoft Sans Serif"/>
                <a:cs typeface="Microsoft Sans Serif"/>
              </a:rPr>
              <a:t>characteristics, and </a:t>
            </a:r>
            <a:r>
              <a:rPr sz="1800" spc="-465">
                <a:latin typeface="Microsoft Sans Serif"/>
                <a:cs typeface="Microsoft Sans Serif"/>
              </a:rPr>
              <a:t> </a:t>
            </a:r>
            <a:r>
              <a:rPr sz="1800" spc="-10">
                <a:latin typeface="Microsoft Sans Serif"/>
                <a:cs typeface="Microsoft Sans Serif"/>
              </a:rPr>
              <a:t>points</a:t>
            </a:r>
            <a:r>
              <a:rPr sz="1800" spc="-5">
                <a:latin typeface="Microsoft Sans Serif"/>
                <a:cs typeface="Microsoft Sans Serif"/>
              </a:rPr>
              <a:t> </a:t>
            </a:r>
            <a:r>
              <a:rPr sz="1800">
                <a:latin typeface="Microsoft Sans Serif"/>
                <a:cs typeface="Microsoft Sans Serif"/>
              </a:rPr>
              <a:t>of </a:t>
            </a:r>
            <a:r>
              <a:rPr sz="1800" spc="-5">
                <a:latin typeface="Microsoft Sans Serif"/>
                <a:cs typeface="Microsoft Sans Serif"/>
              </a:rPr>
              <a:t>interest </a:t>
            </a:r>
            <a:r>
              <a:rPr sz="1800">
                <a:latin typeface="Microsoft Sans Serif"/>
                <a:cs typeface="Microsoft Sans Serif"/>
              </a:rPr>
              <a:t> </a:t>
            </a:r>
            <a:r>
              <a:rPr sz="1800" spc="-5">
                <a:latin typeface="Microsoft Sans Serif"/>
                <a:cs typeface="Microsoft Sans Serif"/>
              </a:rPr>
              <a:t>using </a:t>
            </a:r>
            <a:r>
              <a:rPr sz="1800" spc="-10">
                <a:latin typeface="Microsoft Sans Serif"/>
                <a:cs typeface="Microsoft Sans Serif"/>
              </a:rPr>
              <a:t>visual </a:t>
            </a:r>
            <a:r>
              <a:rPr sz="1800" spc="-5">
                <a:latin typeface="Microsoft Sans Serif"/>
                <a:cs typeface="Microsoft Sans Serif"/>
              </a:rPr>
              <a:t> </a:t>
            </a:r>
            <a:r>
              <a:rPr sz="1800" spc="-10">
                <a:latin typeface="Microsoft Sans Serif"/>
                <a:cs typeface="Microsoft Sans Serif"/>
              </a:rPr>
              <a:t>exploration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4652" y="1927860"/>
            <a:ext cx="617220" cy="61569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83552" y="1941576"/>
            <a:ext cx="527303" cy="52578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2916" y="1941576"/>
            <a:ext cx="617220" cy="6156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B42F97E-8BA0-5B14-0A7E-92C4C39A34DB}"/>
              </a:ext>
            </a:extLst>
          </p:cNvPr>
          <p:cNvSpPr txBox="1"/>
          <p:nvPr/>
        </p:nvSpPr>
        <p:spPr>
          <a:xfrm>
            <a:off x="1925876" y="105688"/>
            <a:ext cx="67875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cs typeface="Calibri"/>
              </a:rPr>
              <a:t>OVERVIEW OF ANALYSIS</a:t>
            </a:r>
            <a:endParaRPr lang="en-US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CAPSTONE PROJECT</vt:lpstr>
      <vt:lpstr>WHY ANALYZE THE GOOGLE PLAY STORE?</vt:lpstr>
      <vt:lpstr>INTRODUCTION</vt:lpstr>
      <vt:lpstr>PowerPoint Presentation</vt:lpstr>
      <vt:lpstr>PowerPoint Presentation</vt:lpstr>
      <vt:lpstr>DATASET PREPARATION</vt:lpstr>
      <vt:lpstr>ATTRIBUTES IN PLAY STORE DATA</vt:lpstr>
      <vt:lpstr>ATTRIBUTES IN USER REVIEWS</vt:lpstr>
      <vt:lpstr>PowerPoint Presentation</vt:lpstr>
      <vt:lpstr>PowerPoint Presentation</vt:lpstr>
      <vt:lpstr>Percentage of Paid apps v/s Free apps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                                             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cp:revision>420</cp:revision>
  <dcterms:created xsi:type="dcterms:W3CDTF">2023-02-10T07:05:37Z</dcterms:created>
  <dcterms:modified xsi:type="dcterms:W3CDTF">2023-02-14T08:12:14Z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2023-02-10T00:00:00Z</vt:filetime>
  </property>
</Properties>
</file>