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9" r:id="rId4"/>
    <p:sldId id="281" r:id="rId5"/>
    <p:sldId id="261" r:id="rId6"/>
    <p:sldId id="262" r:id="rId7"/>
    <p:sldId id="263" r:id="rId8"/>
    <p:sldId id="266" r:id="rId9"/>
    <p:sldId id="282" r:id="rId10"/>
    <p:sldId id="267" r:id="rId11"/>
    <p:sldId id="268" r:id="rId12"/>
    <p:sldId id="269" r:id="rId13"/>
    <p:sldId id="270" r:id="rId14"/>
    <p:sldId id="271" r:id="rId15"/>
    <p:sldId id="272" r:id="rId16"/>
    <p:sldId id="283" r:id="rId17"/>
    <p:sldId id="273" r:id="rId18"/>
    <p:sldId id="274" r:id="rId19"/>
    <p:sldId id="278"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96F0E1-149D-4D58-B265-930582328830}" type="datetimeFigureOut">
              <a:rPr lang="en-US" smtClean="0"/>
              <a:pPr/>
              <a:t>12/20/2021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008F1D-755A-4A9C-B37D-B9A20C193FB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a:p>
            <a:endParaRPr lang="en-US"/>
          </a:p>
        </p:txBody>
      </p:sp>
      <p:sp>
        <p:nvSpPr>
          <p:cNvPr id="4" name="Slide Number Placeholder 3"/>
          <p:cNvSpPr>
            <a:spLocks noGrp="1"/>
          </p:cNvSpPr>
          <p:nvPr>
            <p:ph type="sldNum" sz="quarter" idx="10"/>
          </p:nvPr>
        </p:nvSpPr>
        <p:spPr/>
        <p:txBody>
          <a:bodyPr/>
          <a:lstStyle/>
          <a:p>
            <a:fld id="{D2008F1D-755A-4A9C-B37D-B9A20C193FB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3CB5C5-4FCF-4693-B55A-B7D4081E5B7B}"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181FC-9402-4357-9498-730786B7CA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CB5C5-4FCF-4693-B55A-B7D4081E5B7B}"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181FC-9402-4357-9498-730786B7CA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CB5C5-4FCF-4693-B55A-B7D4081E5B7B}"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181FC-9402-4357-9498-730786B7CA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CB5C5-4FCF-4693-B55A-B7D4081E5B7B}"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181FC-9402-4357-9498-730786B7CA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3CB5C5-4FCF-4693-B55A-B7D4081E5B7B}" type="datetimeFigureOut">
              <a:rPr lang="en-US" smtClean="0"/>
              <a:pPr/>
              <a:t>12/20/2021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181FC-9402-4357-9498-730786B7CA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3CB5C5-4FCF-4693-B55A-B7D4081E5B7B}"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181FC-9402-4357-9498-730786B7CA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3CB5C5-4FCF-4693-B55A-B7D4081E5B7B}" type="datetimeFigureOut">
              <a:rPr lang="en-US" smtClean="0"/>
              <a:pPr/>
              <a:t>12/20/2021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8181FC-9402-4357-9498-730786B7CA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3CB5C5-4FCF-4693-B55A-B7D4081E5B7B}" type="datetimeFigureOut">
              <a:rPr lang="en-US" smtClean="0"/>
              <a:pPr/>
              <a:t>12/20/2021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181FC-9402-4357-9498-730786B7CA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CB5C5-4FCF-4693-B55A-B7D4081E5B7B}" type="datetimeFigureOut">
              <a:rPr lang="en-US" smtClean="0"/>
              <a:pPr/>
              <a:t>12/20/2021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8181FC-9402-4357-9498-730786B7CA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3CB5C5-4FCF-4693-B55A-B7D4081E5B7B}"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181FC-9402-4357-9498-730786B7CA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3CB5C5-4FCF-4693-B55A-B7D4081E5B7B}" type="datetimeFigureOut">
              <a:rPr lang="en-US" smtClean="0"/>
              <a:pPr/>
              <a:t>12/20/2021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181FC-9402-4357-9498-730786B7CA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CB5C5-4FCF-4693-B55A-B7D4081E5B7B}" type="datetimeFigureOut">
              <a:rPr lang="en-US" smtClean="0"/>
              <a:pPr/>
              <a:t>12/20/2021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8181FC-9402-4357-9498-730786B7CA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0"/>
            <a:ext cx="7924800" cy="2133600"/>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smtClean="0"/>
              <a:t>PROJECT:</a:t>
            </a:r>
            <a:r>
              <a:rPr lang="en-US" b="1" smtClean="0"/>
              <a:t/>
            </a:r>
            <a:br>
              <a:rPr lang="en-US" b="1" smtClean="0"/>
            </a:br>
            <a:r>
              <a:rPr lang="en-US" smtClean="0"/>
              <a:t> </a:t>
            </a:r>
            <a:r>
              <a:rPr lang="en-US" b="1" smtClean="0"/>
              <a:t>BLOOD BANK MANAGEMENT </a:t>
            </a:r>
            <a:r>
              <a:rPr lang="en-US" b="1" smtClean="0"/>
              <a:t>SYSTEM</a:t>
            </a:r>
            <a:br>
              <a:rPr lang="en-US" b="1" smtClean="0"/>
            </a:br>
            <a:r>
              <a:rPr lang="en-US" sz="2000" b="1" smtClean="0"/>
              <a:t>Course Code: CSE 212     Course Title: Object Oriented Programming Sessional</a:t>
            </a:r>
            <a:endParaRPr lang="en-US" b="1"/>
          </a:p>
        </p:txBody>
      </p:sp>
      <p:sp>
        <p:nvSpPr>
          <p:cNvPr id="3" name="Subtitle 2"/>
          <p:cNvSpPr>
            <a:spLocks noGrp="1"/>
          </p:cNvSpPr>
          <p:nvPr>
            <p:ph type="subTitle" idx="1"/>
          </p:nvPr>
        </p:nvSpPr>
        <p:spPr>
          <a:xfrm>
            <a:off x="1371600" y="3886200"/>
            <a:ext cx="3124200" cy="1676400"/>
          </a:xfrm>
        </p:spPr>
        <p:style>
          <a:lnRef idx="0">
            <a:schemeClr val="accent6"/>
          </a:lnRef>
          <a:fillRef idx="3">
            <a:schemeClr val="accent6"/>
          </a:fillRef>
          <a:effectRef idx="3">
            <a:schemeClr val="accent6"/>
          </a:effectRef>
          <a:fontRef idx="minor">
            <a:schemeClr val="lt1"/>
          </a:fontRef>
        </p:style>
        <p:txBody>
          <a:bodyPr>
            <a:normAutofit/>
          </a:bodyPr>
          <a:lstStyle/>
          <a:p>
            <a:r>
              <a:rPr lang="en-US" sz="2000" smtClean="0">
                <a:solidFill>
                  <a:schemeClr val="tx1">
                    <a:lumMod val="95000"/>
                    <a:lumOff val="5000"/>
                  </a:schemeClr>
                </a:solidFill>
              </a:rPr>
              <a:t>Submitted By-                                                                        </a:t>
            </a:r>
          </a:p>
          <a:p>
            <a:r>
              <a:rPr lang="en-US" sz="1400" b="1" smtClean="0">
                <a:solidFill>
                  <a:schemeClr val="tx1">
                    <a:lumMod val="95000"/>
                    <a:lumOff val="5000"/>
                  </a:schemeClr>
                </a:solidFill>
              </a:rPr>
              <a:t>JOYJIT PAUL(CSE 021 07062)</a:t>
            </a:r>
          </a:p>
          <a:p>
            <a:r>
              <a:rPr lang="en-US" sz="1400" b="1" smtClean="0">
                <a:solidFill>
                  <a:schemeClr val="tx1">
                    <a:lumMod val="95000"/>
                    <a:lumOff val="5000"/>
                  </a:schemeClr>
                </a:solidFill>
              </a:rPr>
              <a:t>SUMON DAS(CSE 021 07058)</a:t>
            </a:r>
          </a:p>
          <a:p>
            <a:r>
              <a:rPr lang="en-US" sz="1400" b="1" smtClean="0">
                <a:solidFill>
                  <a:schemeClr val="tx1">
                    <a:lumMod val="95000"/>
                    <a:lumOff val="5000"/>
                  </a:schemeClr>
                </a:solidFill>
              </a:rPr>
              <a:t>JIJANUR RAHMAN(CSE 021 </a:t>
            </a:r>
            <a:r>
              <a:rPr lang="en-US" sz="1400" b="1" smtClean="0">
                <a:solidFill>
                  <a:schemeClr val="tx1">
                    <a:lumMod val="95000"/>
                    <a:lumOff val="5000"/>
                  </a:schemeClr>
                </a:solidFill>
              </a:rPr>
              <a:t>07076)</a:t>
            </a:r>
            <a:endParaRPr lang="en-US" sz="1400" b="1" smtClean="0">
              <a:solidFill>
                <a:schemeClr val="tx1">
                  <a:lumMod val="95000"/>
                  <a:lumOff val="5000"/>
                </a:schemeClr>
              </a:solidFill>
            </a:endParaRPr>
          </a:p>
          <a:p>
            <a:endParaRPr lang="en-US" sz="2000">
              <a:solidFill>
                <a:schemeClr val="tx1">
                  <a:lumMod val="95000"/>
                  <a:lumOff val="5000"/>
                </a:schemeClr>
              </a:solidFill>
            </a:endParaRPr>
          </a:p>
          <a:p>
            <a:endParaRPr lang="en-US" sz="2000" smtClean="0">
              <a:solidFill>
                <a:schemeClr val="tx1">
                  <a:lumMod val="95000"/>
                  <a:lumOff val="5000"/>
                </a:schemeClr>
              </a:solidFill>
            </a:endParaRPr>
          </a:p>
          <a:p>
            <a:endParaRPr lang="en-US" sz="2000">
              <a:solidFill>
                <a:schemeClr val="tx1">
                  <a:lumMod val="95000"/>
                  <a:lumOff val="5000"/>
                </a:schemeClr>
              </a:solidFill>
            </a:endParaRPr>
          </a:p>
          <a:p>
            <a:endParaRPr lang="en-US" sz="2000" smtClean="0">
              <a:solidFill>
                <a:schemeClr val="tx1">
                  <a:lumMod val="95000"/>
                  <a:lumOff val="5000"/>
                </a:schemeClr>
              </a:solidFill>
            </a:endParaRPr>
          </a:p>
          <a:p>
            <a:endParaRPr lang="en-US" sz="2000">
              <a:solidFill>
                <a:schemeClr val="tx1">
                  <a:lumMod val="95000"/>
                  <a:lumOff val="5000"/>
                </a:schemeClr>
              </a:solidFill>
            </a:endParaRPr>
          </a:p>
          <a:p>
            <a:endParaRPr lang="en-US" sz="2000" smtClean="0">
              <a:solidFill>
                <a:schemeClr val="tx1">
                  <a:lumMod val="95000"/>
                  <a:lumOff val="5000"/>
                </a:schemeClr>
              </a:solidFill>
            </a:endParaRPr>
          </a:p>
          <a:p>
            <a:endParaRPr lang="en-US" sz="2000">
              <a:solidFill>
                <a:schemeClr val="tx1">
                  <a:lumMod val="95000"/>
                  <a:lumOff val="5000"/>
                </a:schemeClr>
              </a:solidFill>
            </a:endParaRPr>
          </a:p>
          <a:p>
            <a:endParaRPr lang="en-US" sz="2000" smtClean="0">
              <a:solidFill>
                <a:schemeClr val="tx1">
                  <a:lumMod val="95000"/>
                  <a:lumOff val="5000"/>
                </a:schemeClr>
              </a:solidFill>
            </a:endParaRPr>
          </a:p>
          <a:p>
            <a:endParaRPr lang="en-US" sz="2000">
              <a:solidFill>
                <a:schemeClr val="tx1">
                  <a:lumMod val="95000"/>
                  <a:lumOff val="5000"/>
                </a:schemeClr>
              </a:solidFill>
            </a:endParaRPr>
          </a:p>
          <a:p>
            <a:endParaRPr lang="en-US" sz="2000">
              <a:solidFill>
                <a:schemeClr val="tx1">
                  <a:lumMod val="95000"/>
                  <a:lumOff val="5000"/>
                </a:schemeClr>
              </a:solidFill>
            </a:endParaRPr>
          </a:p>
          <a:p>
            <a:endParaRPr lang="en-US" sz="2000" smtClean="0">
              <a:solidFill>
                <a:schemeClr val="tx1">
                  <a:lumMod val="95000"/>
                  <a:lumOff val="5000"/>
                </a:schemeClr>
              </a:solidFill>
            </a:endParaRPr>
          </a:p>
          <a:p>
            <a:endParaRPr lang="en-US" sz="2000">
              <a:solidFill>
                <a:schemeClr val="tx1">
                  <a:lumMod val="95000"/>
                  <a:lumOff val="5000"/>
                </a:schemeClr>
              </a:solidFill>
            </a:endParaRPr>
          </a:p>
          <a:p>
            <a:endParaRPr lang="en-US" sz="2000" smtClean="0">
              <a:solidFill>
                <a:schemeClr val="tx1">
                  <a:lumMod val="95000"/>
                  <a:lumOff val="5000"/>
                </a:schemeClr>
              </a:solidFill>
            </a:endParaRPr>
          </a:p>
          <a:p>
            <a:endParaRPr lang="en-US" sz="2000">
              <a:solidFill>
                <a:schemeClr val="tx1">
                  <a:lumMod val="95000"/>
                  <a:lumOff val="5000"/>
                </a:schemeClr>
              </a:solidFill>
            </a:endParaRPr>
          </a:p>
          <a:p>
            <a:endParaRPr lang="en-US" sz="2000" smtClean="0">
              <a:solidFill>
                <a:schemeClr val="tx1">
                  <a:lumMod val="95000"/>
                  <a:lumOff val="5000"/>
                </a:schemeClr>
              </a:solidFill>
            </a:endParaRPr>
          </a:p>
          <a:p>
            <a:endParaRPr lang="en-US" sz="2000">
              <a:solidFill>
                <a:schemeClr val="tx1">
                  <a:lumMod val="95000"/>
                  <a:lumOff val="5000"/>
                </a:schemeClr>
              </a:solidFill>
            </a:endParaRPr>
          </a:p>
          <a:p>
            <a:endParaRPr lang="en-US" sz="2000" smtClean="0">
              <a:solidFill>
                <a:schemeClr val="tx1">
                  <a:lumMod val="95000"/>
                  <a:lumOff val="5000"/>
                </a:schemeClr>
              </a:solidFill>
            </a:endParaRPr>
          </a:p>
          <a:p>
            <a:endParaRPr lang="en-US" sz="2000">
              <a:solidFill>
                <a:schemeClr val="tx1">
                  <a:lumMod val="95000"/>
                  <a:lumOff val="5000"/>
                </a:schemeClr>
              </a:solidFill>
            </a:endParaRPr>
          </a:p>
          <a:p>
            <a:endParaRPr lang="en-US" sz="2000" smtClean="0">
              <a:solidFill>
                <a:schemeClr val="tx1">
                  <a:lumMod val="95000"/>
                  <a:lumOff val="5000"/>
                </a:schemeClr>
              </a:solidFill>
            </a:endParaRPr>
          </a:p>
          <a:p>
            <a:endParaRPr lang="en-US" sz="2000">
              <a:solidFill>
                <a:schemeClr val="tx1">
                  <a:lumMod val="95000"/>
                  <a:lumOff val="5000"/>
                </a:schemeClr>
              </a:solidFill>
            </a:endParaRPr>
          </a:p>
          <a:p>
            <a:endParaRPr lang="en-US" sz="2000" smtClean="0">
              <a:solidFill>
                <a:schemeClr val="tx1">
                  <a:lumMod val="95000"/>
                  <a:lumOff val="5000"/>
                </a:schemeClr>
              </a:solidFill>
            </a:endParaRPr>
          </a:p>
          <a:p>
            <a:endParaRPr lang="en-US" sz="2000">
              <a:solidFill>
                <a:schemeClr val="tx1">
                  <a:lumMod val="95000"/>
                  <a:lumOff val="5000"/>
                </a:schemeClr>
              </a:solidFill>
            </a:endParaRPr>
          </a:p>
          <a:p>
            <a:endParaRPr lang="en-US" sz="2000" smtClean="0">
              <a:solidFill>
                <a:schemeClr val="tx1">
                  <a:lumMod val="95000"/>
                  <a:lumOff val="5000"/>
                </a:schemeClr>
              </a:solidFill>
            </a:endParaRPr>
          </a:p>
          <a:p>
            <a:endParaRPr lang="en-US" sz="2000" smtClean="0">
              <a:solidFill>
                <a:schemeClr val="tx1">
                  <a:lumMod val="95000"/>
                  <a:lumOff val="5000"/>
                </a:schemeClr>
              </a:solidFill>
            </a:endParaRPr>
          </a:p>
          <a:p>
            <a:endParaRPr lang="en-US" sz="2000">
              <a:solidFill>
                <a:schemeClr val="tx1">
                  <a:lumMod val="95000"/>
                  <a:lumOff val="5000"/>
                </a:schemeClr>
              </a:solidFill>
            </a:endParaRPr>
          </a:p>
        </p:txBody>
      </p:sp>
      <p:sp>
        <p:nvSpPr>
          <p:cNvPr id="7" name="Rectangle 6"/>
          <p:cNvSpPr/>
          <p:nvPr/>
        </p:nvSpPr>
        <p:spPr>
          <a:xfrm>
            <a:off x="5029200" y="3886200"/>
            <a:ext cx="3124200" cy="1676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mtClean="0">
                <a:solidFill>
                  <a:schemeClr val="tx1">
                    <a:lumMod val="95000"/>
                    <a:lumOff val="5000"/>
                  </a:schemeClr>
                </a:solidFill>
              </a:rPr>
              <a:t>Submitted To-</a:t>
            </a:r>
          </a:p>
          <a:p>
            <a:pPr algn="ctr"/>
            <a:r>
              <a:rPr lang="en-US" b="1" smtClean="0">
                <a:solidFill>
                  <a:schemeClr val="tx1">
                    <a:lumMod val="95000"/>
                    <a:lumOff val="5000"/>
                  </a:schemeClr>
                </a:solidFill>
              </a:rPr>
              <a:t>Md. </a:t>
            </a:r>
            <a:r>
              <a:rPr lang="en-US" b="1" err="1" smtClean="0">
                <a:solidFill>
                  <a:schemeClr val="tx1">
                    <a:lumMod val="95000"/>
                    <a:lumOff val="5000"/>
                  </a:schemeClr>
                </a:solidFill>
              </a:rPr>
              <a:t>Muhtadir</a:t>
            </a:r>
            <a:r>
              <a:rPr lang="en-US" b="1">
                <a:solidFill>
                  <a:schemeClr val="tx1">
                    <a:lumMod val="95000"/>
                    <a:lumOff val="5000"/>
                  </a:schemeClr>
                </a:solidFill>
              </a:rPr>
              <a:t> </a:t>
            </a:r>
            <a:r>
              <a:rPr lang="en-US" b="1" err="1" smtClean="0">
                <a:solidFill>
                  <a:schemeClr val="tx1">
                    <a:lumMod val="95000"/>
                    <a:lumOff val="5000"/>
                  </a:schemeClr>
                </a:solidFill>
              </a:rPr>
              <a:t>Rahman</a:t>
            </a:r>
            <a:r>
              <a:rPr lang="en-US" b="1" smtClean="0">
                <a:solidFill>
                  <a:schemeClr val="tx1">
                    <a:lumMod val="95000"/>
                    <a:lumOff val="5000"/>
                  </a:schemeClr>
                </a:solidFill>
              </a:rPr>
              <a:t>,</a:t>
            </a:r>
          </a:p>
          <a:p>
            <a:pPr algn="ctr"/>
            <a:r>
              <a:rPr lang="en-US" b="1" smtClean="0">
                <a:solidFill>
                  <a:schemeClr val="tx1">
                    <a:lumMod val="95000"/>
                    <a:lumOff val="5000"/>
                  </a:schemeClr>
                </a:solidFill>
              </a:rPr>
              <a:t>Department of Computer Science &amp; Engineering</a:t>
            </a:r>
          </a:p>
          <a:p>
            <a:pPr algn="ctr"/>
            <a:endParaRPr lang="en-US" smtClean="0"/>
          </a:p>
          <a:p>
            <a:pPr algn="ctr"/>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ACTIVITY DIAGRAM</a:t>
            </a:r>
            <a:endParaRPr lang="en-US" b="1"/>
          </a:p>
        </p:txBody>
      </p:sp>
      <p:pic>
        <p:nvPicPr>
          <p:cNvPr id="4" name="Content Placeholder 3" descr="Screenshot (62).png"/>
          <p:cNvPicPr>
            <a:picLocks noGrp="1" noChangeAspect="1"/>
          </p:cNvPicPr>
          <p:nvPr>
            <p:ph idx="1"/>
          </p:nvPr>
        </p:nvPicPr>
        <p:blipFill>
          <a:blip r:embed="rId2"/>
          <a:stretch>
            <a:fillRect/>
          </a:stretch>
        </p:blipFill>
        <p:spPr>
          <a:xfrm>
            <a:off x="1728390" y="1838836"/>
            <a:ext cx="5687219" cy="404869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USER INTERFACE</a:t>
            </a:r>
            <a:endParaRPr lang="en-US" b="1"/>
          </a:p>
        </p:txBody>
      </p:sp>
      <p:sp>
        <p:nvSpPr>
          <p:cNvPr id="5" name="Content Placeholder 4"/>
          <p:cNvSpPr>
            <a:spLocks noGrp="1"/>
          </p:cNvSpPr>
          <p:nvPr>
            <p:ph idx="1"/>
          </p:nvPr>
        </p:nvSpPr>
        <p:spPr/>
        <p:txBody>
          <a:bodyPr>
            <a:normAutofit/>
          </a:bodyPr>
          <a:lstStyle/>
          <a:p>
            <a:r>
              <a:rPr lang="en-US" sz="2000" smtClean="0"/>
              <a:t>This is Donor Register page</a:t>
            </a:r>
          </a:p>
          <a:p>
            <a:endParaRPr lang="en-US" sz="2000"/>
          </a:p>
        </p:txBody>
      </p:sp>
      <p:pic>
        <p:nvPicPr>
          <p:cNvPr id="7" name="Picture 6" descr="Screenshot (34).png"/>
          <p:cNvPicPr>
            <a:picLocks noChangeAspect="1"/>
          </p:cNvPicPr>
          <p:nvPr/>
        </p:nvPicPr>
        <p:blipFill>
          <a:blip r:embed="rId2"/>
          <a:stretch>
            <a:fillRect/>
          </a:stretch>
        </p:blipFill>
        <p:spPr>
          <a:xfrm>
            <a:off x="1752600" y="2286000"/>
            <a:ext cx="5786905" cy="360549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USER INTERFACE</a:t>
            </a:r>
            <a:endParaRPr lang="en-US" b="1"/>
          </a:p>
        </p:txBody>
      </p:sp>
      <p:sp>
        <p:nvSpPr>
          <p:cNvPr id="3" name="Content Placeholder 2"/>
          <p:cNvSpPr>
            <a:spLocks noGrp="1"/>
          </p:cNvSpPr>
          <p:nvPr>
            <p:ph idx="1"/>
          </p:nvPr>
        </p:nvSpPr>
        <p:spPr/>
        <p:txBody>
          <a:bodyPr/>
          <a:lstStyle/>
          <a:p>
            <a:r>
              <a:rPr lang="en-US" sz="2400" smtClean="0"/>
              <a:t>This is User Login page</a:t>
            </a:r>
          </a:p>
          <a:p>
            <a:endParaRPr lang="en-US"/>
          </a:p>
        </p:txBody>
      </p:sp>
      <p:pic>
        <p:nvPicPr>
          <p:cNvPr id="4" name="Picture 3" descr="Screenshot (64).png"/>
          <p:cNvPicPr>
            <a:picLocks noChangeAspect="1"/>
          </p:cNvPicPr>
          <p:nvPr/>
        </p:nvPicPr>
        <p:blipFill>
          <a:blip r:embed="rId2"/>
          <a:stretch>
            <a:fillRect/>
          </a:stretch>
        </p:blipFill>
        <p:spPr>
          <a:xfrm>
            <a:off x="304800" y="2209800"/>
            <a:ext cx="8468443" cy="382082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USER INTERFACE</a:t>
            </a:r>
            <a:endParaRPr lang="en-US" b="1"/>
          </a:p>
        </p:txBody>
      </p:sp>
      <p:sp>
        <p:nvSpPr>
          <p:cNvPr id="3" name="Content Placeholder 2"/>
          <p:cNvSpPr>
            <a:spLocks noGrp="1"/>
          </p:cNvSpPr>
          <p:nvPr>
            <p:ph idx="1"/>
          </p:nvPr>
        </p:nvSpPr>
        <p:spPr/>
        <p:txBody>
          <a:bodyPr>
            <a:normAutofit/>
          </a:bodyPr>
          <a:lstStyle/>
          <a:p>
            <a:r>
              <a:rPr lang="en-US" sz="2000" smtClean="0"/>
              <a:t>This is Purchaser Register page</a:t>
            </a:r>
            <a:endParaRPr lang="en-US" sz="2000"/>
          </a:p>
        </p:txBody>
      </p:sp>
      <p:pic>
        <p:nvPicPr>
          <p:cNvPr id="4" name="Picture 3" descr="Screenshot (71).png"/>
          <p:cNvPicPr>
            <a:picLocks noChangeAspect="1"/>
          </p:cNvPicPr>
          <p:nvPr/>
        </p:nvPicPr>
        <p:blipFill>
          <a:blip r:embed="rId2"/>
          <a:stretch>
            <a:fillRect/>
          </a:stretch>
        </p:blipFill>
        <p:spPr>
          <a:xfrm>
            <a:off x="1752600" y="2209800"/>
            <a:ext cx="5905973" cy="385713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USER INTERFACE</a:t>
            </a:r>
            <a:endParaRPr lang="en-US" b="1"/>
          </a:p>
        </p:txBody>
      </p:sp>
      <p:sp>
        <p:nvSpPr>
          <p:cNvPr id="3" name="Content Placeholder 2"/>
          <p:cNvSpPr>
            <a:spLocks noGrp="1"/>
          </p:cNvSpPr>
          <p:nvPr>
            <p:ph idx="1"/>
          </p:nvPr>
        </p:nvSpPr>
        <p:spPr/>
        <p:txBody>
          <a:bodyPr>
            <a:normAutofit/>
          </a:bodyPr>
          <a:lstStyle/>
          <a:p>
            <a:r>
              <a:rPr lang="en-US" sz="2000" smtClean="0"/>
              <a:t>This is Available Packet page</a:t>
            </a:r>
            <a:endParaRPr lang="en-US" sz="2000"/>
          </a:p>
        </p:txBody>
      </p:sp>
      <p:pic>
        <p:nvPicPr>
          <p:cNvPr id="4" name="Picture 3" descr="Screenshot (72).png"/>
          <p:cNvPicPr>
            <a:picLocks noChangeAspect="1"/>
          </p:cNvPicPr>
          <p:nvPr/>
        </p:nvPicPr>
        <p:blipFill>
          <a:blip r:embed="rId2"/>
          <a:stretch>
            <a:fillRect/>
          </a:stretch>
        </p:blipFill>
        <p:spPr>
          <a:xfrm>
            <a:off x="1143000" y="2286000"/>
            <a:ext cx="6773221" cy="368669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USER INTERFACE</a:t>
            </a:r>
            <a:endParaRPr lang="en-US" b="1"/>
          </a:p>
        </p:txBody>
      </p:sp>
      <p:sp>
        <p:nvSpPr>
          <p:cNvPr id="3" name="Content Placeholder 2"/>
          <p:cNvSpPr>
            <a:spLocks noGrp="1"/>
          </p:cNvSpPr>
          <p:nvPr>
            <p:ph idx="1"/>
          </p:nvPr>
        </p:nvSpPr>
        <p:spPr/>
        <p:txBody>
          <a:bodyPr>
            <a:normAutofit/>
          </a:bodyPr>
          <a:lstStyle/>
          <a:p>
            <a:r>
              <a:rPr lang="en-US" sz="2000" smtClean="0"/>
              <a:t>This is Search Donor page</a:t>
            </a:r>
            <a:endParaRPr lang="en-US" sz="2000"/>
          </a:p>
        </p:txBody>
      </p:sp>
      <p:pic>
        <p:nvPicPr>
          <p:cNvPr id="5" name="Picture 4" descr="Screenshot (74).png"/>
          <p:cNvPicPr>
            <a:picLocks noChangeAspect="1"/>
          </p:cNvPicPr>
          <p:nvPr/>
        </p:nvPicPr>
        <p:blipFill>
          <a:blip r:embed="rId2"/>
          <a:stretch>
            <a:fillRect/>
          </a:stretch>
        </p:blipFill>
        <p:spPr>
          <a:xfrm>
            <a:off x="1143000" y="2209800"/>
            <a:ext cx="7135221" cy="375337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USER INTERFACE</a:t>
            </a:r>
            <a:endParaRPr lang="en-US"/>
          </a:p>
        </p:txBody>
      </p:sp>
      <p:sp>
        <p:nvSpPr>
          <p:cNvPr id="3" name="Content Placeholder 2"/>
          <p:cNvSpPr>
            <a:spLocks noGrp="1"/>
          </p:cNvSpPr>
          <p:nvPr>
            <p:ph idx="1"/>
          </p:nvPr>
        </p:nvSpPr>
        <p:spPr/>
        <p:txBody>
          <a:bodyPr>
            <a:normAutofit/>
          </a:bodyPr>
          <a:lstStyle/>
          <a:p>
            <a:r>
              <a:rPr lang="en-US" sz="2000" smtClean="0"/>
              <a:t>This is Purchaser History Page</a:t>
            </a:r>
            <a:endParaRPr lang="en-US" sz="2000"/>
          </a:p>
        </p:txBody>
      </p:sp>
      <p:pic>
        <p:nvPicPr>
          <p:cNvPr id="4" name="Picture 3" descr="Screenshot (75).png"/>
          <p:cNvPicPr>
            <a:picLocks noChangeAspect="1"/>
          </p:cNvPicPr>
          <p:nvPr/>
        </p:nvPicPr>
        <p:blipFill>
          <a:blip r:embed="rId2"/>
          <a:stretch>
            <a:fillRect/>
          </a:stretch>
        </p:blipFill>
        <p:spPr>
          <a:xfrm>
            <a:off x="1143000" y="2057400"/>
            <a:ext cx="6954221" cy="322942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COST ANALYSIS</a:t>
            </a:r>
            <a:endParaRPr lang="en-US" b="1"/>
          </a:p>
        </p:txBody>
      </p:sp>
      <p:sp>
        <p:nvSpPr>
          <p:cNvPr id="3" name="Content Placeholder 2"/>
          <p:cNvSpPr>
            <a:spLocks noGrp="1"/>
          </p:cNvSpPr>
          <p:nvPr>
            <p:ph idx="1"/>
          </p:nvPr>
        </p:nvSpPr>
        <p:spPr/>
        <p:txBody>
          <a:bodyPr>
            <a:normAutofit/>
          </a:bodyPr>
          <a:lstStyle/>
          <a:p>
            <a:pPr>
              <a:buNone/>
            </a:pPr>
            <a:r>
              <a:rPr lang="en-US" sz="2000" smtClean="0"/>
              <a:t>• Server                                                                          BDT:  20,000 </a:t>
            </a:r>
          </a:p>
          <a:p>
            <a:pPr>
              <a:buNone/>
            </a:pPr>
            <a:r>
              <a:rPr lang="en-US" sz="2000" smtClean="0"/>
              <a:t>• Domain name                                                            BDT:16,000/year </a:t>
            </a:r>
          </a:p>
          <a:p>
            <a:pPr>
              <a:buNone/>
            </a:pPr>
            <a:r>
              <a:rPr lang="en-US" sz="2000" smtClean="0"/>
              <a:t>• WLAN                                                                          BDT:20,000 </a:t>
            </a:r>
          </a:p>
          <a:p>
            <a:pPr>
              <a:buNone/>
            </a:pPr>
            <a:r>
              <a:rPr lang="en-US" sz="2000" smtClean="0"/>
              <a:t>• sms gateway                                                              BDT: 100,000 </a:t>
            </a:r>
          </a:p>
          <a:p>
            <a:pPr>
              <a:buNone/>
            </a:pPr>
            <a:r>
              <a:rPr lang="en-US" sz="2000" smtClean="0"/>
              <a:t>• Research Budget                                                       BDT:40,000 </a:t>
            </a:r>
          </a:p>
          <a:p>
            <a:pPr>
              <a:buNone/>
            </a:pPr>
            <a:r>
              <a:rPr lang="en-US" sz="2000" smtClean="0"/>
              <a:t>• Coding Budget                                                           BDT:150,000 </a:t>
            </a:r>
          </a:p>
          <a:p>
            <a:pPr>
              <a:buNone/>
            </a:pPr>
            <a:r>
              <a:rPr lang="en-US" sz="2000" smtClean="0"/>
              <a:t>• Miscellaneous                                                           BDT:4000 </a:t>
            </a:r>
          </a:p>
          <a:p>
            <a:pPr>
              <a:buNone/>
            </a:pPr>
            <a:endParaRPr lang="en-US" sz="2000" smtClean="0"/>
          </a:p>
          <a:p>
            <a:pPr>
              <a:buNone/>
            </a:pPr>
            <a:r>
              <a:rPr lang="en-US" sz="2000" smtClean="0"/>
              <a:t>• Total------------------------------                                   BDT:350,000</a:t>
            </a:r>
            <a:endParaRPr lang="en-US" sz="20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APPLICABILITY</a:t>
            </a:r>
            <a:endParaRPr lang="en-US" b="1"/>
          </a:p>
        </p:txBody>
      </p:sp>
      <p:sp>
        <p:nvSpPr>
          <p:cNvPr id="3" name="Content Placeholder 2"/>
          <p:cNvSpPr>
            <a:spLocks noGrp="1"/>
          </p:cNvSpPr>
          <p:nvPr>
            <p:ph idx="1"/>
          </p:nvPr>
        </p:nvSpPr>
        <p:spPr/>
        <p:txBody>
          <a:bodyPr>
            <a:normAutofit/>
          </a:bodyPr>
          <a:lstStyle/>
          <a:p>
            <a:r>
              <a:rPr lang="en-US" sz="2400"/>
              <a:t>Blood banks play an important role in the process of collecting blood and managing blood stocks, approving blood requests, updating donations and updating available blood types.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2286000"/>
            <a:ext cx="5715000" cy="1905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b="1" smtClean="0">
                <a:solidFill>
                  <a:schemeClr val="tx1">
                    <a:lumMod val="95000"/>
                    <a:lumOff val="5000"/>
                  </a:schemeClr>
                </a:solidFill>
              </a:rPr>
              <a:t>THANK YOU</a:t>
            </a:r>
            <a:endParaRPr lang="en-US" sz="3600" b="1">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CONTENTS</a:t>
            </a:r>
            <a:endParaRPr lang="en-US" b="1"/>
          </a:p>
        </p:txBody>
      </p:sp>
      <p:sp>
        <p:nvSpPr>
          <p:cNvPr id="3" name="Content Placeholder 2"/>
          <p:cNvSpPr>
            <a:spLocks noGrp="1"/>
          </p:cNvSpPr>
          <p:nvPr>
            <p:ph idx="1"/>
          </p:nvPr>
        </p:nvSpPr>
        <p:spPr>
          <a:xfrm>
            <a:off x="3276600" y="1447800"/>
            <a:ext cx="2819400" cy="4525963"/>
          </a:xfrm>
        </p:spPr>
        <p:txBody>
          <a:bodyPr>
            <a:normAutofit/>
          </a:bodyPr>
          <a:lstStyle/>
          <a:p>
            <a:r>
              <a:rPr lang="en-US" sz="2000" smtClean="0"/>
              <a:t>Problem statement</a:t>
            </a:r>
          </a:p>
          <a:p>
            <a:r>
              <a:rPr lang="en-US" sz="2000" smtClean="0"/>
              <a:t>Problem objectives</a:t>
            </a:r>
          </a:p>
          <a:p>
            <a:r>
              <a:rPr lang="en-US" sz="2000" smtClean="0"/>
              <a:t>Project </a:t>
            </a:r>
            <a:r>
              <a:rPr lang="en-US" sz="2000" smtClean="0"/>
              <a:t>scope</a:t>
            </a:r>
          </a:p>
          <a:p>
            <a:r>
              <a:rPr lang="en-US" sz="2000" smtClean="0"/>
              <a:t>System architecture</a:t>
            </a:r>
          </a:p>
          <a:p>
            <a:r>
              <a:rPr lang="en-US" sz="2000" smtClean="0"/>
              <a:t>Project stakeholders</a:t>
            </a:r>
          </a:p>
          <a:p>
            <a:r>
              <a:rPr lang="en-US" sz="2000" smtClean="0"/>
              <a:t>Use case diagram</a:t>
            </a:r>
          </a:p>
          <a:p>
            <a:r>
              <a:rPr lang="en-US" sz="2000" smtClean="0"/>
              <a:t>Activity diagram</a:t>
            </a:r>
          </a:p>
          <a:p>
            <a:r>
              <a:rPr lang="en-US" sz="2000" smtClean="0"/>
              <a:t>User interface(UI)</a:t>
            </a:r>
          </a:p>
          <a:p>
            <a:r>
              <a:rPr lang="en-US" sz="2000" smtClean="0"/>
              <a:t>Cost analysis</a:t>
            </a:r>
          </a:p>
          <a:p>
            <a:r>
              <a:rPr lang="en-US" sz="2000" smtClean="0"/>
              <a:t>Applicability</a:t>
            </a:r>
          </a:p>
          <a:p>
            <a:r>
              <a:rPr lang="en-US" sz="2000" smtClean="0"/>
              <a:t>Thank you page</a:t>
            </a:r>
          </a:p>
          <a:p>
            <a:r>
              <a:rPr lang="en-US" sz="2000" smtClean="0"/>
              <a:t>Q&amp;A</a:t>
            </a:r>
            <a:endParaRPr lang="en-US" sz="2000"/>
          </a:p>
          <a:p>
            <a:endParaRPr lang="en-US" sz="20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4200" y="1524000"/>
            <a:ext cx="2667000" cy="2308324"/>
          </a:xfrm>
          <a:prstGeom prst="rect">
            <a:avLst/>
          </a:prstGeom>
          <a:noFill/>
        </p:spPr>
        <p:txBody>
          <a:bodyPr wrap="square" rtlCol="0">
            <a:spAutoFit/>
          </a:bodyPr>
          <a:lstStyle/>
          <a:p>
            <a:endParaRPr lang="en-US" sz="7200" b="1"/>
          </a:p>
          <a:p>
            <a:r>
              <a:rPr lang="en-US" sz="7200" b="1" smtClean="0"/>
              <a:t>  Q&amp;A</a:t>
            </a:r>
            <a:endParaRPr lang="en-US" sz="7200"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PROBLEM STATEMENT</a:t>
            </a:r>
            <a:endParaRPr lang="en-US" b="1"/>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r>
              <a:rPr lang="en-US" sz="2200" smtClean="0"/>
              <a:t>At present, the public can only know about the blood donation events through conventional media means such as radio, news paper or television advertisements. There is no information regarding the blood donation programs available on any of the portal. </a:t>
            </a:r>
          </a:p>
          <a:p>
            <a:pPr>
              <a:buNone/>
            </a:pPr>
            <a:r>
              <a:rPr lang="en-US" sz="2200"/>
              <a:t> </a:t>
            </a:r>
            <a:r>
              <a:rPr lang="en-US" sz="2200" smtClean="0"/>
              <a:t>       The current system that is using by the blood bank is manual system. With the manual system, there are problems in managing the donors' records. The records of the donor might not be kept safely and there might be missing of donor's records due to human error or disasters. Besides that, errors might occur when the staff keeps more than one record for the same donor.</a:t>
            </a:r>
          </a:p>
          <a:p>
            <a:pPr>
              <a:buNone/>
            </a:pPr>
            <a:r>
              <a:rPr lang="en-US" sz="2200"/>
              <a:t> </a:t>
            </a:r>
            <a:r>
              <a:rPr lang="en-US" sz="2200" smtClean="0"/>
              <a:t>      There is no centralized database of volunteer donors. So, it becomes really tedious for a person to search blood in case of emergency. The only option is to manually search and match donors and then make phone calls to every donor.</a:t>
            </a:r>
          </a:p>
          <a:p>
            <a:pPr>
              <a:buNone/>
            </a:pPr>
            <a:r>
              <a:rPr lang="en-US" sz="2200"/>
              <a:t> </a:t>
            </a:r>
            <a:r>
              <a:rPr lang="en-US" sz="2200" smtClean="0"/>
              <a:t>      There is also no centralized database used to keep the donors' records. Each bank is having their own records of donors. If a donor makes donation in different hospital, no previous records can be traced except if the donor brings along the donation certificate. Hence, the donor is considered to be a first-timer if they make blood donation in a new place. </a:t>
            </a:r>
          </a:p>
          <a:p>
            <a:pPr>
              <a:buNone/>
            </a:pPr>
            <a:r>
              <a:rPr lang="en-US" sz="2200"/>
              <a:t> </a:t>
            </a:r>
            <a:r>
              <a:rPr lang="en-US" sz="2200" smtClean="0"/>
              <a:t>      Without an automated management system, there are also problems in keeping track of the actual amount of each and every blood type in the blood bank. In addition, there is also no alert available when the blood quantity is below its par level or when the blood in the bank has expired</a:t>
            </a:r>
            <a:r>
              <a:rPr lang="en-US" sz="1800" smtClean="0"/>
              <a:t>.</a:t>
            </a:r>
            <a:endParaRPr lang="en-US" sz="1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PROBLEM OBJECTIVES</a:t>
            </a:r>
            <a:endParaRPr lang="en-US" b="1"/>
          </a:p>
        </p:txBody>
      </p:sp>
      <p:sp>
        <p:nvSpPr>
          <p:cNvPr id="3" name="Content Placeholder 2"/>
          <p:cNvSpPr>
            <a:spLocks noGrp="1"/>
          </p:cNvSpPr>
          <p:nvPr>
            <p:ph idx="1"/>
          </p:nvPr>
        </p:nvSpPr>
        <p:spPr/>
        <p:txBody>
          <a:bodyPr>
            <a:normAutofit/>
          </a:bodyPr>
          <a:lstStyle/>
          <a:p>
            <a:r>
              <a:rPr lang="en-US" sz="2000" smtClean="0"/>
              <a:t>The objectives of the Blood Bank Management System are as follows:</a:t>
            </a:r>
          </a:p>
          <a:p>
            <a:pPr>
              <a:buNone/>
            </a:pPr>
            <a:r>
              <a:rPr lang="en-US" sz="2000" smtClean="0"/>
              <a:t> 1. To provide a means for the blood bank to publicize and advertise blood donation programs. </a:t>
            </a:r>
          </a:p>
          <a:p>
            <a:pPr>
              <a:buNone/>
            </a:pPr>
            <a:r>
              <a:rPr lang="en-US" sz="2000" smtClean="0"/>
              <a:t>2. To allow the probable recipients to make search and match the volunteer donors, and make request for the blood.</a:t>
            </a:r>
          </a:p>
          <a:p>
            <a:pPr>
              <a:buNone/>
            </a:pPr>
            <a:r>
              <a:rPr lang="en-US" sz="2000" smtClean="0"/>
              <a:t> 3. To provide an efficient donor and blood stock management functions to the blood bank by recording the donor and blood details.</a:t>
            </a:r>
          </a:p>
          <a:p>
            <a:pPr>
              <a:buNone/>
            </a:pPr>
            <a:r>
              <a:rPr lang="en-US" sz="2000" smtClean="0"/>
              <a:t> 4. To improve the efficiency of blood stock management by alerting the blood bank staffs when the blood quantity is below it par level or when the blood stock has expired.</a:t>
            </a:r>
          </a:p>
          <a:p>
            <a:pPr>
              <a:buNone/>
            </a:pPr>
            <a:r>
              <a:rPr lang="en-US" sz="2000" smtClean="0"/>
              <a:t> 5. To provide synchronized and centralized donor and blood stock database.</a:t>
            </a:r>
          </a:p>
          <a:p>
            <a:pPr>
              <a:buNone/>
            </a:pPr>
            <a:r>
              <a:rPr lang="en-US" sz="2000"/>
              <a:t> </a:t>
            </a:r>
            <a:r>
              <a:rPr lang="en-US" sz="2000" smtClean="0"/>
              <a:t>6. To provide immediate storage and retrieval of data and information.</a:t>
            </a:r>
            <a:endParaRPr lang="en-US" sz="2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PROJECT SCOPE</a:t>
            </a:r>
            <a:endParaRPr lang="en-US" b="1"/>
          </a:p>
        </p:txBody>
      </p:sp>
      <p:sp>
        <p:nvSpPr>
          <p:cNvPr id="3" name="Content Placeholder 2"/>
          <p:cNvSpPr>
            <a:spLocks noGrp="1"/>
          </p:cNvSpPr>
          <p:nvPr>
            <p:ph idx="1"/>
          </p:nvPr>
        </p:nvSpPr>
        <p:spPr/>
        <p:txBody>
          <a:bodyPr>
            <a:noAutofit/>
          </a:bodyPr>
          <a:lstStyle/>
          <a:p>
            <a:r>
              <a:rPr lang="en-US" sz="2400" smtClean="0"/>
              <a:t>The system is used for maintaining all the process and activities of blood bank management system. The system can be extended to be used for maintaining records of hospital, organ donation and other similar sectors. While developing the system, there shall be space for further modification. There shall be a proper documentation so that further enhancement becomes easy. As a whole the system is focused to work with blood bank management system and on additional modification it can be also used as management systems of similar organizations.</a:t>
            </a:r>
            <a:endParaRPr lang="en-US"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SYSTEM ARCHITECTURE</a:t>
            </a:r>
            <a:endParaRPr lang="en-US" b="1"/>
          </a:p>
        </p:txBody>
      </p:sp>
      <p:pic>
        <p:nvPicPr>
          <p:cNvPr id="6" name="Content Placeholder 5" descr="Screenshot (78).png"/>
          <p:cNvPicPr>
            <a:picLocks noGrp="1" noChangeAspect="1"/>
          </p:cNvPicPr>
          <p:nvPr>
            <p:ph idx="1"/>
          </p:nvPr>
        </p:nvPicPr>
        <p:blipFill>
          <a:blip r:embed="rId2"/>
          <a:stretch>
            <a:fillRect/>
          </a:stretch>
        </p:blipFill>
        <p:spPr>
          <a:xfrm>
            <a:off x="941976" y="1600200"/>
            <a:ext cx="7260048" cy="4525963"/>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PROJECT STAKEHOLDERS</a:t>
            </a:r>
            <a:endParaRPr lang="en-US" b="1"/>
          </a:p>
        </p:txBody>
      </p:sp>
      <p:sp>
        <p:nvSpPr>
          <p:cNvPr id="3" name="Content Placeholder 2"/>
          <p:cNvSpPr>
            <a:spLocks noGrp="1"/>
          </p:cNvSpPr>
          <p:nvPr>
            <p:ph idx="1"/>
          </p:nvPr>
        </p:nvSpPr>
        <p:spPr/>
        <p:txBody>
          <a:bodyPr>
            <a:normAutofit/>
          </a:bodyPr>
          <a:lstStyle/>
          <a:p>
            <a:pPr>
              <a:buNone/>
            </a:pPr>
            <a:r>
              <a:rPr lang="en-US" sz="2400" smtClean="0"/>
              <a:t>1) System Owner: The Blood Bank</a:t>
            </a:r>
          </a:p>
          <a:p>
            <a:pPr>
              <a:buNone/>
            </a:pPr>
            <a:r>
              <a:rPr lang="en-US" sz="2400" smtClean="0"/>
              <a:t>2) System Users:</a:t>
            </a:r>
          </a:p>
          <a:p>
            <a:pPr>
              <a:buNone/>
            </a:pPr>
            <a:r>
              <a:rPr lang="en-US" sz="2400" smtClean="0"/>
              <a:t> • Administrators: has full privilege on the system's functions </a:t>
            </a:r>
          </a:p>
          <a:p>
            <a:pPr>
              <a:buNone/>
            </a:pPr>
            <a:endParaRPr lang="en-US" sz="2400" smtClean="0"/>
          </a:p>
          <a:p>
            <a:pPr>
              <a:buNone/>
            </a:pPr>
            <a:r>
              <a:rPr lang="en-US" sz="2400" smtClean="0"/>
              <a:t> • Staffs of Blood Bank: has privilege on the system's functions as assigned by the administrator</a:t>
            </a:r>
          </a:p>
          <a:p>
            <a:pPr>
              <a:buNone/>
            </a:pPr>
            <a:endParaRPr lang="en-US" sz="2400" smtClean="0"/>
          </a:p>
          <a:p>
            <a:pPr>
              <a:buNone/>
            </a:pPr>
            <a:r>
              <a:rPr lang="en-US" sz="2400" smtClean="0"/>
              <a:t> • Public: can view the blood donation events and donate or can make requests for donation (Donor and Recipients fall under this category)</a:t>
            </a:r>
            <a:endParaRPr lang="en-US"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USE CASE DIAGRAM</a:t>
            </a:r>
            <a:endParaRPr lang="en-US" b="1"/>
          </a:p>
        </p:txBody>
      </p:sp>
      <p:pic>
        <p:nvPicPr>
          <p:cNvPr id="6" name="Content Placeholder 5" descr="Screenshot (59).png"/>
          <p:cNvPicPr>
            <a:picLocks noGrp="1" noChangeAspect="1"/>
          </p:cNvPicPr>
          <p:nvPr>
            <p:ph idx="1"/>
          </p:nvPr>
        </p:nvPicPr>
        <p:blipFill>
          <a:blip r:embed="rId2"/>
          <a:stretch>
            <a:fillRect/>
          </a:stretch>
        </p:blipFill>
        <p:spPr>
          <a:xfrm>
            <a:off x="381000" y="1752601"/>
            <a:ext cx="7848600" cy="4500504"/>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USE CASE DIAGRAM</a:t>
            </a:r>
            <a:endParaRPr lang="en-US"/>
          </a:p>
        </p:txBody>
      </p:sp>
      <p:pic>
        <p:nvPicPr>
          <p:cNvPr id="4" name="Content Placeholder 3" descr="Screenshot (60).png"/>
          <p:cNvPicPr>
            <a:picLocks noGrp="1" noChangeAspect="1"/>
          </p:cNvPicPr>
          <p:nvPr>
            <p:ph idx="1"/>
          </p:nvPr>
        </p:nvPicPr>
        <p:blipFill>
          <a:blip r:embed="rId2"/>
          <a:stretch>
            <a:fillRect/>
          </a:stretch>
        </p:blipFill>
        <p:spPr>
          <a:xfrm>
            <a:off x="609600" y="1371600"/>
            <a:ext cx="7467600" cy="4573306"/>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1000</TotalTime>
  <Words>763</Words>
  <Application>Microsoft Office PowerPoint</Application>
  <PresentationFormat>On-screen Show (4:3)</PresentationFormat>
  <Paragraphs>100</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PROJECT:  BLOOD BANK MANAGEMENT SYSTEM Course Code: CSE 212     Course Title: Object Oriented Programming Sessional</vt:lpstr>
      <vt:lpstr>CONTENTS</vt:lpstr>
      <vt:lpstr>PROBLEM STATEMENT</vt:lpstr>
      <vt:lpstr>PROBLEM OBJECTIVES</vt:lpstr>
      <vt:lpstr>PROJECT SCOPE</vt:lpstr>
      <vt:lpstr>SYSTEM ARCHITECTURE</vt:lpstr>
      <vt:lpstr>PROJECT STAKEHOLDERS</vt:lpstr>
      <vt:lpstr>USE CASE DIAGRAM</vt:lpstr>
      <vt:lpstr>USE CASE DIAGRAM</vt:lpstr>
      <vt:lpstr>ACTIVITY DIAGRAM</vt:lpstr>
      <vt:lpstr>USER INTERFACE</vt:lpstr>
      <vt:lpstr>USER INTERFACE</vt:lpstr>
      <vt:lpstr>USER INTERFACE</vt:lpstr>
      <vt:lpstr>USER INTERFACE</vt:lpstr>
      <vt:lpstr>USER INTERFACE</vt:lpstr>
      <vt:lpstr>USER INTERFACE</vt:lpstr>
      <vt:lpstr>COST ANALYSIS</vt:lpstr>
      <vt:lpstr>APPLICABILITY</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Windows User</dc:creator>
  <cp:lastModifiedBy>Windows User</cp:lastModifiedBy>
  <cp:revision>97</cp:revision>
  <dcterms:created xsi:type="dcterms:W3CDTF">2021-12-19T08:20:17Z</dcterms:created>
  <dcterms:modified xsi:type="dcterms:W3CDTF">2021-12-20T11:05:54Z</dcterms:modified>
</cp:coreProperties>
</file>