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5"/>
  </p:notesMasterIdLst>
  <p:sldIdLst>
    <p:sldId id="286" r:id="rId2"/>
    <p:sldId id="257" r:id="rId3"/>
    <p:sldId id="266" r:id="rId4"/>
    <p:sldId id="267" r:id="rId5"/>
    <p:sldId id="277" r:id="rId6"/>
    <p:sldId id="271" r:id="rId7"/>
    <p:sldId id="275" r:id="rId8"/>
    <p:sldId id="273" r:id="rId9"/>
    <p:sldId id="281" r:id="rId10"/>
    <p:sldId id="274" r:id="rId11"/>
    <p:sldId id="276" r:id="rId12"/>
    <p:sldId id="278" r:id="rId13"/>
    <p:sldId id="26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4660"/>
  </p:normalViewPr>
  <p:slideViewPr>
    <p:cSldViewPr>
      <p:cViewPr varScale="1">
        <p:scale>
          <a:sx n="81" d="100"/>
          <a:sy n="81" d="100"/>
        </p:scale>
        <p:origin x="1493"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8E9A3-554E-4AE7-8500-740857BC4A51}" type="datetimeFigureOut">
              <a:rPr lang="en-IN" smtClean="0"/>
              <a:t>20-03-2023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D4460D-ED7D-41EB-8F9E-BE490E847EAE}" type="slidenum">
              <a:rPr lang="en-IN" smtClean="0"/>
              <a:t>‹#›</a:t>
            </a:fld>
            <a:endParaRPr lang="en-IN"/>
          </a:p>
        </p:txBody>
      </p:sp>
    </p:spTree>
    <p:extLst>
      <p:ext uri="{BB962C8B-B14F-4D97-AF65-F5344CB8AC3E}">
        <p14:creationId xmlns:p14="http://schemas.microsoft.com/office/powerpoint/2010/main" val="262528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ED4460D-ED7D-41EB-8F9E-BE490E847EAE}" type="slidenum">
              <a:rPr lang="en-IN" smtClean="0"/>
              <a:t>3</a:t>
            </a:fld>
            <a:endParaRPr lang="en-IN"/>
          </a:p>
        </p:txBody>
      </p:sp>
    </p:spTree>
    <p:extLst>
      <p:ext uri="{BB962C8B-B14F-4D97-AF65-F5344CB8AC3E}">
        <p14:creationId xmlns:p14="http://schemas.microsoft.com/office/powerpoint/2010/main" val="1274413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24A03D-CE0E-4C63-BFDA-E1631E14D286}"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D7512-69E7-4939-8FA4-4B4D3C42DE2D}"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34749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24A03D-CE0E-4C63-BFDA-E1631E14D286}"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D7512-69E7-4939-8FA4-4B4D3C42DE2D}" type="slidenum">
              <a:rPr lang="en-US" smtClean="0"/>
              <a:t>‹#›</a:t>
            </a:fld>
            <a:endParaRPr lang="en-US"/>
          </a:p>
        </p:txBody>
      </p:sp>
    </p:spTree>
    <p:extLst>
      <p:ext uri="{BB962C8B-B14F-4D97-AF65-F5344CB8AC3E}">
        <p14:creationId xmlns:p14="http://schemas.microsoft.com/office/powerpoint/2010/main" val="2017239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398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24A03D-CE0E-4C63-BFDA-E1631E14D286}"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D7512-69E7-4939-8FA4-4B4D3C42DE2D}" type="slidenum">
              <a:rPr lang="en-US" smtClean="0"/>
              <a:t>‹#›</a:t>
            </a:fld>
            <a:endParaRPr lang="en-US"/>
          </a:p>
        </p:txBody>
      </p:sp>
    </p:spTree>
    <p:extLst>
      <p:ext uri="{BB962C8B-B14F-4D97-AF65-F5344CB8AC3E}">
        <p14:creationId xmlns:p14="http://schemas.microsoft.com/office/powerpoint/2010/main" val="390990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24A03D-CE0E-4C63-BFDA-E1631E14D286}"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D7512-69E7-4939-8FA4-4B4D3C42DE2D}" type="slidenum">
              <a:rPr lang="en-US" smtClean="0"/>
              <a:t>‹#›</a:t>
            </a:fld>
            <a:endParaRPr lang="en-US"/>
          </a:p>
        </p:txBody>
      </p:sp>
    </p:spTree>
    <p:extLst>
      <p:ext uri="{BB962C8B-B14F-4D97-AF65-F5344CB8AC3E}">
        <p14:creationId xmlns:p14="http://schemas.microsoft.com/office/powerpoint/2010/main" val="2546826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24A03D-CE0E-4C63-BFDA-E1631E14D286}"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D7512-69E7-4939-8FA4-4B4D3C42DE2D}"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70912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24A03D-CE0E-4C63-BFDA-E1631E14D286}"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D7512-69E7-4939-8FA4-4B4D3C42DE2D}" type="slidenum">
              <a:rPr lang="en-US" smtClean="0"/>
              <a:t>‹#›</a:t>
            </a:fld>
            <a:endParaRPr lang="en-US"/>
          </a:p>
        </p:txBody>
      </p:sp>
    </p:spTree>
    <p:extLst>
      <p:ext uri="{BB962C8B-B14F-4D97-AF65-F5344CB8AC3E}">
        <p14:creationId xmlns:p14="http://schemas.microsoft.com/office/powerpoint/2010/main" val="4081148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24A03D-CE0E-4C63-BFDA-E1631E14D286}" type="datetimeFigureOut">
              <a:rPr lang="en-US" smtClean="0"/>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ED7512-69E7-4939-8FA4-4B4D3C42DE2D}" type="slidenum">
              <a:rPr lang="en-US" smtClean="0"/>
              <a:t>‹#›</a:t>
            </a:fld>
            <a:endParaRPr lang="en-US"/>
          </a:p>
        </p:txBody>
      </p:sp>
    </p:spTree>
    <p:extLst>
      <p:ext uri="{BB962C8B-B14F-4D97-AF65-F5344CB8AC3E}">
        <p14:creationId xmlns:p14="http://schemas.microsoft.com/office/powerpoint/2010/main" val="964167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24A03D-CE0E-4C63-BFDA-E1631E14D286}"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ED7512-69E7-4939-8FA4-4B4D3C42DE2D}" type="slidenum">
              <a:rPr lang="en-US" smtClean="0"/>
              <a:t>‹#›</a:t>
            </a:fld>
            <a:endParaRPr lang="en-US"/>
          </a:p>
        </p:txBody>
      </p:sp>
    </p:spTree>
    <p:extLst>
      <p:ext uri="{BB962C8B-B14F-4D97-AF65-F5344CB8AC3E}">
        <p14:creationId xmlns:p14="http://schemas.microsoft.com/office/powerpoint/2010/main" val="47915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124A03D-CE0E-4C63-BFDA-E1631E14D286}" type="datetimeFigureOut">
              <a:rPr lang="en-US" smtClean="0"/>
              <a:t>3/20/2023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5ED7512-69E7-4939-8FA4-4B4D3C42DE2D}" type="slidenum">
              <a:rPr lang="en-US" smtClean="0"/>
              <a:t>‹#›</a:t>
            </a:fld>
            <a:endParaRPr lang="en-US"/>
          </a:p>
        </p:txBody>
      </p:sp>
    </p:spTree>
    <p:extLst>
      <p:ext uri="{BB962C8B-B14F-4D97-AF65-F5344CB8AC3E}">
        <p14:creationId xmlns:p14="http://schemas.microsoft.com/office/powerpoint/2010/main" val="6231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A124A03D-CE0E-4C63-BFDA-E1631E14D286}" type="datetimeFigureOut">
              <a:rPr lang="en-US" smtClean="0"/>
              <a:t>3/20/2023</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5ED7512-69E7-4939-8FA4-4B4D3C42DE2D}" type="slidenum">
              <a:rPr lang="en-US" smtClean="0"/>
              <a:t>‹#›</a:t>
            </a:fld>
            <a:endParaRPr lang="en-US"/>
          </a:p>
        </p:txBody>
      </p:sp>
    </p:spTree>
    <p:extLst>
      <p:ext uri="{BB962C8B-B14F-4D97-AF65-F5344CB8AC3E}">
        <p14:creationId xmlns:p14="http://schemas.microsoft.com/office/powerpoint/2010/main" val="4133463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24A03D-CE0E-4C63-BFDA-E1631E14D286}"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D7512-69E7-4939-8FA4-4B4D3C42DE2D}" type="slidenum">
              <a:rPr lang="en-US" smtClean="0"/>
              <a:t>‹#›</a:t>
            </a:fld>
            <a:endParaRPr lang="en-US"/>
          </a:p>
        </p:txBody>
      </p:sp>
    </p:spTree>
    <p:extLst>
      <p:ext uri="{BB962C8B-B14F-4D97-AF65-F5344CB8AC3E}">
        <p14:creationId xmlns:p14="http://schemas.microsoft.com/office/powerpoint/2010/main" val="522742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124A03D-CE0E-4C63-BFDA-E1631E14D286}" type="datetimeFigureOut">
              <a:rPr lang="en-US" smtClean="0"/>
              <a:t>3/20/2023</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5ED7512-69E7-4939-8FA4-4B4D3C42DE2D}"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1190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raspberrypi.org/about/"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8C409E-7F30-6B1E-62FD-F78870620421}"/>
              </a:ext>
            </a:extLst>
          </p:cNvPr>
          <p:cNvSpPr txBox="1"/>
          <p:nvPr/>
        </p:nvSpPr>
        <p:spPr>
          <a:xfrm>
            <a:off x="179512" y="332656"/>
            <a:ext cx="8964488" cy="1354217"/>
          </a:xfrm>
          <a:prstGeom prst="rect">
            <a:avLst/>
          </a:prstGeom>
          <a:noFill/>
        </p:spPr>
        <p:txBody>
          <a:bodyPr wrap="square">
            <a:spAutoFit/>
          </a:bodyPr>
          <a:lstStyle/>
          <a:p>
            <a:pPr algn="ctr"/>
            <a:r>
              <a:rPr lang="en-IN" sz="3600" b="1" dirty="0"/>
              <a:t>SIC IOT PROJECT</a:t>
            </a:r>
            <a:br>
              <a:rPr lang="en-IN" b="1" dirty="0"/>
            </a:br>
            <a:r>
              <a:rPr lang="en-IN" b="1" dirty="0"/>
              <a:t> </a:t>
            </a:r>
            <a:r>
              <a:rPr lang="en-IN" sz="1400" b="1" dirty="0">
                <a:latin typeface="Times New Roman" panose="02020603050405020304" pitchFamily="18" charset="0"/>
                <a:cs typeface="Times New Roman" panose="02020603050405020304" pitchFamily="18" charset="0"/>
              </a:rPr>
              <a:t>UNIVERSITY OF LUCKNOW</a:t>
            </a:r>
            <a:br>
              <a:rPr lang="en-IN" b="1" u="sng" dirty="0"/>
            </a:br>
            <a:r>
              <a:rPr lang="en-IN" b="1" dirty="0"/>
              <a:t>      </a:t>
            </a:r>
            <a:r>
              <a:rPr lang="en-IN" sz="2800" u="sng" dirty="0">
                <a:latin typeface="Times New Roman" panose="02020603050405020304" pitchFamily="18" charset="0"/>
                <a:cs typeface="Times New Roman" panose="02020603050405020304" pitchFamily="18" charset="0"/>
              </a:rPr>
              <a:t>FACE DETECTION USING RASPBERRY PI</a:t>
            </a:r>
            <a:endParaRPr lang="en-IN" sz="2800" dirty="0"/>
          </a:p>
        </p:txBody>
      </p:sp>
      <p:sp>
        <p:nvSpPr>
          <p:cNvPr id="7" name="TextBox 6">
            <a:extLst>
              <a:ext uri="{FF2B5EF4-FFF2-40B4-BE49-F238E27FC236}">
                <a16:creationId xmlns:a16="http://schemas.microsoft.com/office/drawing/2014/main" id="{69ADF0AF-31AB-BA32-B484-DB7914E2A38A}"/>
              </a:ext>
            </a:extLst>
          </p:cNvPr>
          <p:cNvSpPr txBox="1"/>
          <p:nvPr/>
        </p:nvSpPr>
        <p:spPr>
          <a:xfrm>
            <a:off x="633214" y="2636912"/>
            <a:ext cx="4406330" cy="2616101"/>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Submitted by-</a:t>
            </a:r>
          </a:p>
          <a:p>
            <a:r>
              <a:rPr lang="en-IN" dirty="0" err="1">
                <a:latin typeface="Times New Roman" panose="02020603050405020304" pitchFamily="18" charset="0"/>
                <a:cs typeface="Times New Roman" panose="02020603050405020304" pitchFamily="18" charset="0"/>
              </a:rPr>
              <a:t>Shivam</a:t>
            </a:r>
            <a:r>
              <a:rPr lang="en-IN" dirty="0">
                <a:latin typeface="Times New Roman" panose="02020603050405020304" pitchFamily="18" charset="0"/>
                <a:cs typeface="Times New Roman" panose="02020603050405020304" pitchFamily="18" charset="0"/>
              </a:rPr>
              <a:t> Singh(ECE 4</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(190013125050)</a:t>
            </a:r>
          </a:p>
          <a:p>
            <a:r>
              <a:rPr lang="en-IN" dirty="0">
                <a:latin typeface="Times New Roman" panose="02020603050405020304" pitchFamily="18" charset="0"/>
                <a:cs typeface="Times New Roman" panose="02020603050405020304" pitchFamily="18" charset="0"/>
              </a:rPr>
              <a:t>Saumya(ECE 4</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(190013125047)</a:t>
            </a:r>
          </a:p>
          <a:p>
            <a:r>
              <a:rPr lang="en-IN" dirty="0" err="1">
                <a:latin typeface="Times New Roman" panose="02020603050405020304" pitchFamily="18" charset="0"/>
                <a:cs typeface="Times New Roman" panose="02020603050405020304" pitchFamily="18" charset="0"/>
              </a:rPr>
              <a:t>Jijeevisha</a:t>
            </a:r>
            <a:r>
              <a:rPr lang="en-IN" dirty="0">
                <a:latin typeface="Times New Roman" panose="02020603050405020304" pitchFamily="18" charset="0"/>
                <a:cs typeface="Times New Roman" panose="02020603050405020304" pitchFamily="18" charset="0"/>
              </a:rPr>
              <a:t> Giri(ECE 4</a:t>
            </a:r>
            <a:r>
              <a:rPr lang="en-IN" baseline="30000" dirty="0">
                <a:latin typeface="Times New Roman" panose="02020603050405020304" pitchFamily="18" charset="0"/>
                <a:cs typeface="Times New Roman" panose="02020603050405020304" pitchFamily="18" charset="0"/>
              </a:rPr>
              <a:t>th)</a:t>
            </a:r>
          </a:p>
          <a:p>
            <a:r>
              <a:rPr lang="en-IN" dirty="0">
                <a:latin typeface="Times New Roman" panose="02020603050405020304" pitchFamily="18" charset="0"/>
                <a:cs typeface="Times New Roman" panose="02020603050405020304" pitchFamily="18" charset="0"/>
              </a:rPr>
              <a:t>(190013125024)</a:t>
            </a:r>
          </a:p>
          <a:p>
            <a:r>
              <a:rPr lang="en-IN" dirty="0">
                <a:latin typeface="Times New Roman" panose="02020603050405020304" pitchFamily="18" charset="0"/>
                <a:cs typeface="Times New Roman" panose="02020603050405020304" pitchFamily="18" charset="0"/>
              </a:rPr>
              <a:t>Anamika </a:t>
            </a:r>
            <a:r>
              <a:rPr lang="en-IN" dirty="0" err="1">
                <a:latin typeface="Times New Roman" panose="02020603050405020304" pitchFamily="18" charset="0"/>
                <a:cs typeface="Times New Roman" panose="02020603050405020304" pitchFamily="18" charset="0"/>
              </a:rPr>
              <a:t>singh</a:t>
            </a:r>
            <a:r>
              <a:rPr lang="en-IN" dirty="0">
                <a:latin typeface="Times New Roman" panose="02020603050405020304" pitchFamily="18" charset="0"/>
                <a:cs typeface="Times New Roman" panose="02020603050405020304" pitchFamily="18" charset="0"/>
              </a:rPr>
              <a:t>(ECE 4</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(190013135013)</a:t>
            </a:r>
          </a:p>
        </p:txBody>
      </p:sp>
      <p:pic>
        <p:nvPicPr>
          <p:cNvPr id="8" name="Picture 2">
            <a:extLst>
              <a:ext uri="{FF2B5EF4-FFF2-40B4-BE49-F238E27FC236}">
                <a16:creationId xmlns:a16="http://schemas.microsoft.com/office/drawing/2014/main" id="{B97D6863-6917-ACA9-DBA3-339A6408B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2712719"/>
            <a:ext cx="4370834" cy="261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813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5B38B6-7549-6F8B-254D-743F4F3A2C53}"/>
              </a:ext>
            </a:extLst>
          </p:cNvPr>
          <p:cNvSpPr txBox="1"/>
          <p:nvPr/>
        </p:nvSpPr>
        <p:spPr>
          <a:xfrm>
            <a:off x="1187624" y="692696"/>
            <a:ext cx="6840760" cy="4278094"/>
          </a:xfrm>
          <a:prstGeom prst="rect">
            <a:avLst/>
          </a:prstGeom>
          <a:noFill/>
        </p:spPr>
        <p:txBody>
          <a:bodyPr wrap="square">
            <a:spAutoFit/>
          </a:bodyPr>
          <a:lstStyle/>
          <a:p>
            <a:pPr algn="l" fontAlgn="base"/>
            <a:r>
              <a:rPr lang="en-US" sz="2800" b="1" i="0" u="sng" dirty="0">
                <a:effectLst/>
                <a:latin typeface="Times New Roman" panose="02020603050405020304" pitchFamily="18" charset="0"/>
                <a:cs typeface="Times New Roman" panose="02020603050405020304" pitchFamily="18" charset="0"/>
              </a:rPr>
              <a:t>Raspberry Pi Operating Systems-</a:t>
            </a:r>
          </a:p>
          <a:p>
            <a:pPr algn="l" fontAlgn="base"/>
            <a:endParaRPr lang="en-US" sz="2800" b="1" i="0" u="sng" dirty="0">
              <a:effectLst/>
              <a:latin typeface="Times New Roman" panose="02020603050405020304" pitchFamily="18" charset="0"/>
              <a:cs typeface="Times New Roman" panose="02020603050405020304" pitchFamily="18" charset="0"/>
            </a:endParaRPr>
          </a:p>
          <a:p>
            <a:pPr algn="just" fontAlgn="base"/>
            <a:r>
              <a:rPr lang="en-US" b="0" i="0" dirty="0">
                <a:solidFill>
                  <a:srgbClr val="0A0A23"/>
                </a:solidFill>
                <a:effectLst/>
                <a:latin typeface="Lato" panose="020F0502020204030203" pitchFamily="34" charset="0"/>
              </a:rPr>
              <a:t>The Raspberry Pi often runs some form of Linux, but there are a ton of operating systems that you can use.</a:t>
            </a:r>
          </a:p>
          <a:p>
            <a:pPr algn="just" fontAlgn="base"/>
            <a:r>
              <a:rPr lang="en-US" b="0" i="0" dirty="0">
                <a:solidFill>
                  <a:srgbClr val="0A0A23"/>
                </a:solidFill>
                <a:effectLst/>
                <a:latin typeface="Lato" panose="020F0502020204030203" pitchFamily="34" charset="0"/>
              </a:rPr>
              <a:t>On the official website, you will find a list of </a:t>
            </a:r>
            <a:r>
              <a:rPr lang="en-US" u="sng" dirty="0">
                <a:solidFill>
                  <a:srgbClr val="0A0A23"/>
                </a:solidFill>
                <a:latin typeface="inherit"/>
              </a:rPr>
              <a:t>operating system images</a:t>
            </a:r>
            <a:r>
              <a:rPr lang="en-US" b="0" i="0" dirty="0">
                <a:solidFill>
                  <a:srgbClr val="0A0A23"/>
                </a:solidFill>
                <a:effectLst/>
                <a:latin typeface="Lato" panose="020F0502020204030203" pitchFamily="34" charset="0"/>
              </a:rPr>
              <a:t> available for download. These include the official Raspberry Pi OS, Debian Buster, and Ubuntu (desktop, core, and server.)</a:t>
            </a:r>
          </a:p>
          <a:p>
            <a:pPr algn="just" fontAlgn="base"/>
            <a:r>
              <a:rPr lang="en-US" b="0" i="0" dirty="0">
                <a:solidFill>
                  <a:srgbClr val="0A0A23"/>
                </a:solidFill>
                <a:effectLst/>
                <a:latin typeface="Lato" panose="020F0502020204030203" pitchFamily="34" charset="0"/>
              </a:rPr>
              <a:t>You will also find RetroPie, a specialized gaming platform operating system, and </a:t>
            </a:r>
            <a:r>
              <a:rPr lang="en-US" b="0" i="0" dirty="0" err="1">
                <a:solidFill>
                  <a:srgbClr val="0A0A23"/>
                </a:solidFill>
                <a:effectLst/>
                <a:latin typeface="Lato" panose="020F0502020204030203" pitchFamily="34" charset="0"/>
              </a:rPr>
              <a:t>LibreELEC</a:t>
            </a:r>
            <a:r>
              <a:rPr lang="en-US" b="0" i="0" dirty="0">
                <a:solidFill>
                  <a:srgbClr val="0A0A23"/>
                </a:solidFill>
                <a:effectLst/>
                <a:latin typeface="Lato" panose="020F0502020204030203" pitchFamily="34" charset="0"/>
              </a:rPr>
              <a:t>, a lightweight Linux distribution specifically created for use with the open source media player </a:t>
            </a:r>
            <a:r>
              <a:rPr lang="en-US" u="sng" dirty="0">
                <a:solidFill>
                  <a:srgbClr val="0A0A23"/>
                </a:solidFill>
                <a:latin typeface="inherit"/>
              </a:rPr>
              <a:t>Kodi.</a:t>
            </a:r>
            <a:endParaRPr lang="en-US" b="0" i="0" dirty="0">
              <a:solidFill>
                <a:srgbClr val="0A0A23"/>
              </a:solidFill>
              <a:effectLst/>
              <a:latin typeface="Lato" panose="020F0502020204030203" pitchFamily="34" charset="0"/>
            </a:endParaRPr>
          </a:p>
          <a:p>
            <a:br>
              <a:rPr lang="en-US" dirty="0"/>
            </a:br>
            <a:endParaRPr lang="en-IN" dirty="0"/>
          </a:p>
        </p:txBody>
      </p:sp>
    </p:spTree>
    <p:extLst>
      <p:ext uri="{BB962C8B-B14F-4D97-AF65-F5344CB8AC3E}">
        <p14:creationId xmlns:p14="http://schemas.microsoft.com/office/powerpoint/2010/main" val="3389248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6A0E57-179B-6091-49CE-96BBD2DFA155}"/>
              </a:ext>
            </a:extLst>
          </p:cNvPr>
          <p:cNvSpPr txBox="1"/>
          <p:nvPr/>
        </p:nvSpPr>
        <p:spPr>
          <a:xfrm>
            <a:off x="899592" y="476701"/>
            <a:ext cx="7344816" cy="4401205"/>
          </a:xfrm>
          <a:prstGeom prst="rect">
            <a:avLst/>
          </a:prstGeom>
          <a:noFill/>
        </p:spPr>
        <p:txBody>
          <a:bodyPr wrap="square">
            <a:spAutoFit/>
          </a:bodyPr>
          <a:lstStyle/>
          <a:p>
            <a:pPr algn="l" fontAlgn="base"/>
            <a:r>
              <a:rPr lang="en-US" sz="2800" b="1" i="0" u="sng" dirty="0">
                <a:effectLst/>
                <a:latin typeface="Times New Roman" panose="02020603050405020304" pitchFamily="18" charset="0"/>
                <a:cs typeface="Times New Roman" panose="02020603050405020304" pitchFamily="18" charset="0"/>
              </a:rPr>
              <a:t>Raspberry Pi VS Arduino-</a:t>
            </a:r>
          </a:p>
          <a:p>
            <a:pPr algn="l" fontAlgn="base"/>
            <a:endParaRPr lang="en-US" b="1" i="0" dirty="0">
              <a:effectLst/>
              <a:latin typeface="-apple-system"/>
            </a:endParaRPr>
          </a:p>
          <a:p>
            <a:pPr algn="just" fontAlgn="base"/>
            <a:r>
              <a:rPr lang="en-US" b="0" i="0" dirty="0">
                <a:solidFill>
                  <a:srgbClr val="0A0A23"/>
                </a:solidFill>
                <a:effectLst/>
                <a:latin typeface="Lato" panose="020F0502020204030203" pitchFamily="34" charset="0"/>
              </a:rPr>
              <a:t>You may have heard of Arduino boards and wondered what the difference is between them and the Raspberry Pi.</a:t>
            </a:r>
          </a:p>
          <a:p>
            <a:pPr algn="just" fontAlgn="base"/>
            <a:r>
              <a:rPr lang="en-US" b="0" i="0" dirty="0">
                <a:solidFill>
                  <a:srgbClr val="0A0A23"/>
                </a:solidFill>
                <a:effectLst/>
                <a:latin typeface="Lato" panose="020F0502020204030203" pitchFamily="34" charset="0"/>
              </a:rPr>
              <a:t>The main difference is that </a:t>
            </a:r>
            <a:r>
              <a:rPr lang="en-US" b="0" i="0" dirty="0" err="1">
                <a:solidFill>
                  <a:srgbClr val="0A0A23"/>
                </a:solidFill>
                <a:effectLst/>
                <a:latin typeface="Lato" panose="020F0502020204030203" pitchFamily="34" charset="0"/>
              </a:rPr>
              <a:t>Pis</a:t>
            </a:r>
            <a:r>
              <a:rPr lang="en-US" b="0" i="0" dirty="0">
                <a:solidFill>
                  <a:srgbClr val="0A0A23"/>
                </a:solidFill>
                <a:effectLst/>
                <a:latin typeface="Lato" panose="020F0502020204030203" pitchFamily="34" charset="0"/>
              </a:rPr>
              <a:t> (with the exception of the Pico and the RP2040) are full computers with operating systems. You can connect your Pi to a keyboard, mouse, and monitor and use it like you would use a Mac or PC.</a:t>
            </a:r>
          </a:p>
          <a:p>
            <a:pPr algn="just" fontAlgn="base"/>
            <a:r>
              <a:rPr lang="en-US" b="0" i="0" dirty="0">
                <a:solidFill>
                  <a:srgbClr val="0A0A23"/>
                </a:solidFill>
                <a:effectLst/>
                <a:latin typeface="Lato" panose="020F0502020204030203" pitchFamily="34" charset="0"/>
              </a:rPr>
              <a:t>The Arduino, on the other hand, is a microcontroller. It cannot function independently as a computer, but is programmed using a computer and then used to control things like cameras, lights, robots, and so on.</a:t>
            </a:r>
          </a:p>
          <a:p>
            <a:pPr algn="just" fontAlgn="base"/>
            <a:r>
              <a:rPr lang="en-US" b="0" i="0" dirty="0">
                <a:solidFill>
                  <a:srgbClr val="0A0A23"/>
                </a:solidFill>
                <a:effectLst/>
                <a:latin typeface="Lato" panose="020F0502020204030203" pitchFamily="34" charset="0"/>
              </a:rPr>
              <a:t>As the official Arduino website puts it: “Arduino boards are able to read inputs… and turn it into an output.”</a:t>
            </a:r>
          </a:p>
          <a:p>
            <a:pPr algn="just"/>
            <a:br>
              <a:rPr lang="en-US" dirty="0"/>
            </a:br>
            <a:endParaRPr lang="en-IN" dirty="0"/>
          </a:p>
        </p:txBody>
      </p:sp>
    </p:spTree>
    <p:extLst>
      <p:ext uri="{BB962C8B-B14F-4D97-AF65-F5344CB8AC3E}">
        <p14:creationId xmlns:p14="http://schemas.microsoft.com/office/powerpoint/2010/main" val="1950699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3C7DAB-58B5-B7F0-DF0B-7120975243D5}"/>
              </a:ext>
            </a:extLst>
          </p:cNvPr>
          <p:cNvSpPr txBox="1"/>
          <p:nvPr/>
        </p:nvSpPr>
        <p:spPr>
          <a:xfrm>
            <a:off x="827584" y="620688"/>
            <a:ext cx="7704856" cy="5663089"/>
          </a:xfrm>
          <a:prstGeom prst="rect">
            <a:avLst/>
          </a:prstGeom>
          <a:noFill/>
        </p:spPr>
        <p:txBody>
          <a:bodyPr wrap="square">
            <a:spAutoFit/>
          </a:bodyPr>
          <a:lstStyle/>
          <a:p>
            <a:r>
              <a:rPr lang="en-IN" sz="2800" b="1" u="sng" dirty="0">
                <a:latin typeface="Times New Roman" panose="02020603050405020304" pitchFamily="18" charset="0"/>
                <a:cs typeface="Times New Roman" panose="02020603050405020304" pitchFamily="18" charset="0"/>
              </a:rPr>
              <a:t>How does it work</a:t>
            </a:r>
          </a:p>
          <a:p>
            <a:endParaRPr lang="en-IN" sz="2800" b="1" u="sng" dirty="0">
              <a:latin typeface="Times New Roman" panose="02020603050405020304" pitchFamily="18" charset="0"/>
              <a:cs typeface="Times New Roman" panose="02020603050405020304" pitchFamily="18" charset="0"/>
            </a:endParaRPr>
          </a:p>
          <a:p>
            <a:pPr algn="just"/>
            <a:r>
              <a:rPr lang="en-IN" dirty="0"/>
              <a:t>Face Mask Model Training (Long Method) Now that you have your face mask detector up and running, you’re probably wondering, “How does it work?” Over one thousand photos were used to train the model that detect_mask_webcam.py uses to make the mask or no mask determination. The more examples provided, the better the machine learning because fewer photos = less accuracy. Photos were divided into 2 folders in our dataset, </a:t>
            </a:r>
            <a:r>
              <a:rPr lang="en-IN" dirty="0" err="1"/>
              <a:t>with_mask</a:t>
            </a:r>
            <a:r>
              <a:rPr lang="en-IN" dirty="0"/>
              <a:t> and </a:t>
            </a:r>
            <a:r>
              <a:rPr lang="en-IN" dirty="0" err="1"/>
              <a:t>without_mask</a:t>
            </a:r>
            <a:r>
              <a:rPr lang="en-IN" dirty="0"/>
              <a:t> and the training algorithm created a model of mask vs. no mask based on the dataset. The sample photos provided in the dataset folder you downloaded from GitHub are my own photos. What if instead of hundreds of photos, we trained our Raspberry Pi Mask Detection system on 20 photos? Fortunately, we have a pre-trained model for you to test </a:t>
            </a:r>
            <a:r>
              <a:rPr lang="en-IN" dirty="0" err="1"/>
              <a:t>out.From</a:t>
            </a:r>
            <a:r>
              <a:rPr lang="en-IN" dirty="0"/>
              <a:t> your </a:t>
            </a:r>
            <a:r>
              <a:rPr lang="en-IN" dirty="0" err="1"/>
              <a:t>face_mask_detection</a:t>
            </a:r>
            <a:r>
              <a:rPr lang="en-IN" dirty="0"/>
              <a:t> folder in your terminal, run the Python 3 code to open up your webcam with the 20 photo model.  python3 detect_mask_webcam.py --model mask_detector-20.modelIf you are using a Pi Camera, enter python3 detect_mask_picam.py --model mask_detector-20.modelAfter a few seconds, you should see your camera view pop-up window and see a green box or a red box. You’ll find this model is not very accurate.</a:t>
            </a:r>
          </a:p>
        </p:txBody>
      </p:sp>
    </p:spTree>
    <p:extLst>
      <p:ext uri="{BB962C8B-B14F-4D97-AF65-F5344CB8AC3E}">
        <p14:creationId xmlns:p14="http://schemas.microsoft.com/office/powerpoint/2010/main" val="4098249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3768" y="2564904"/>
            <a:ext cx="3312368" cy="1446550"/>
          </a:xfrm>
          <a:prstGeom prst="rect">
            <a:avLst/>
          </a:prstGeom>
          <a:noFill/>
        </p:spPr>
        <p:txBody>
          <a:bodyPr wrap="square" rtlCol="0">
            <a:spAutoFit/>
          </a:bodyPr>
          <a:lstStyle/>
          <a:p>
            <a:r>
              <a:rPr lang="en-US" sz="8800" dirty="0">
                <a:latin typeface="Freestyle Script" pitchFamily="66" charset="0"/>
              </a:rPr>
              <a:t>Thank you</a:t>
            </a:r>
          </a:p>
        </p:txBody>
      </p:sp>
      <p:sp>
        <p:nvSpPr>
          <p:cNvPr id="4" name="TextBox 3"/>
          <p:cNvSpPr txBox="1"/>
          <p:nvPr/>
        </p:nvSpPr>
        <p:spPr>
          <a:xfrm>
            <a:off x="5508104" y="2780928"/>
            <a:ext cx="864096" cy="1107996"/>
          </a:xfrm>
          <a:prstGeom prst="rect">
            <a:avLst/>
          </a:prstGeom>
          <a:noFill/>
        </p:spPr>
        <p:txBody>
          <a:bodyPr wrap="square" rtlCol="0">
            <a:spAutoFit/>
          </a:bodyPr>
          <a:lstStyle/>
          <a:p>
            <a:r>
              <a:rPr lang="en-US" sz="6600" dirty="0">
                <a:latin typeface="Algerian" pitchFamily="82"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35896" y="548680"/>
            <a:ext cx="2664296" cy="523220"/>
          </a:xfrm>
          <a:prstGeom prst="rect">
            <a:avLst/>
          </a:prstGeom>
          <a:noFill/>
        </p:spPr>
        <p:txBody>
          <a:bodyPr wrap="square" rtlCol="0">
            <a:spAutoFit/>
          </a:bodyPr>
          <a:lstStyle/>
          <a:p>
            <a:pPr algn="just"/>
            <a:r>
              <a:rPr lang="en-US" sz="2800" b="1" u="sng" dirty="0">
                <a:latin typeface="Times New Roman" pitchFamily="18" charset="0"/>
                <a:cs typeface="Times New Roman" pitchFamily="18" charset="0"/>
              </a:rPr>
              <a:t>Content</a:t>
            </a:r>
          </a:p>
        </p:txBody>
      </p:sp>
      <p:sp>
        <p:nvSpPr>
          <p:cNvPr id="4" name="TextBox 3"/>
          <p:cNvSpPr txBox="1"/>
          <p:nvPr/>
        </p:nvSpPr>
        <p:spPr>
          <a:xfrm>
            <a:off x="827584" y="1988840"/>
            <a:ext cx="6264696" cy="295465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Abstract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Introduction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Components</a:t>
            </a:r>
          </a:p>
          <a:p>
            <a:endParaRPr lang="en-US"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itchFamily="18" charset="0"/>
              </a:rPr>
              <a:t>4)</a:t>
            </a:r>
            <a:r>
              <a:rPr lang="en-US" sz="2000" dirty="0">
                <a:latin typeface="Times New Roman" panose="02020603050405020304" pitchFamily="18" charset="0"/>
                <a:cs typeface="Times New Roman" panose="02020603050405020304" pitchFamily="18" charset="0"/>
              </a:rPr>
              <a:t> Raspberry pi </a:t>
            </a:r>
          </a:p>
          <a:p>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itchFamily="18" charset="0"/>
              </a:rPr>
              <a:t>5) How does it works</a:t>
            </a:r>
            <a:endParaRPr lang="en-US"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6E3691-8FF9-9945-E75E-7ADED7735DB4}"/>
              </a:ext>
            </a:extLst>
          </p:cNvPr>
          <p:cNvSpPr txBox="1"/>
          <p:nvPr/>
        </p:nvSpPr>
        <p:spPr>
          <a:xfrm>
            <a:off x="899592" y="980728"/>
            <a:ext cx="6984776" cy="3570208"/>
          </a:xfrm>
          <a:prstGeom prst="rect">
            <a:avLst/>
          </a:prstGeom>
          <a:noFill/>
        </p:spPr>
        <p:txBody>
          <a:bodyPr wrap="square">
            <a:spAutoFit/>
          </a:bodyPr>
          <a:lstStyle/>
          <a:p>
            <a:pPr algn="l"/>
            <a:r>
              <a:rPr lang="en-US" sz="2800" b="1" i="0" u="sng" dirty="0">
                <a:effectLst/>
                <a:latin typeface="ff4"/>
              </a:rPr>
              <a:t>ABSTRACT-</a:t>
            </a:r>
          </a:p>
          <a:p>
            <a:pPr algn="l"/>
            <a:endParaRPr lang="en-US" b="0" i="0" dirty="0">
              <a:effectLst/>
              <a:latin typeface="ff4"/>
            </a:endParaRPr>
          </a:p>
          <a:p>
            <a:pPr algn="just"/>
            <a:r>
              <a:rPr lang="en-US" b="0" i="0" dirty="0">
                <a:effectLst/>
                <a:latin typeface="ff4"/>
              </a:rPr>
              <a:t>in today</a:t>
            </a:r>
            <a:r>
              <a:rPr lang="en-US" b="0" i="0" dirty="0">
                <a:effectLst/>
                <a:latin typeface="ff7"/>
              </a:rPr>
              <a:t>’</a:t>
            </a:r>
            <a:r>
              <a:rPr lang="en-US" b="0" i="0" dirty="0">
                <a:effectLst/>
                <a:latin typeface="ff4"/>
              </a:rPr>
              <a:t>s world, face recognition is an important part for the purpose of security and surveillance. Hence there is a need for an efficient and cost effective system. Our goal is to explore the feasibility of implementing Raspberry Pi based face recognition system using conventional face detection and recognition techniques such as </a:t>
            </a:r>
            <a:r>
              <a:rPr lang="en-US" b="0" i="0" dirty="0" err="1">
                <a:effectLst/>
                <a:latin typeface="ff4"/>
              </a:rPr>
              <a:t>Haar</a:t>
            </a:r>
            <a:r>
              <a:rPr lang="en-US" b="0" i="0" dirty="0">
                <a:effectLst/>
                <a:latin typeface="ff4"/>
              </a:rPr>
              <a:t> detection and PCA. This paper aims at taking face recognition to a level in which the system can replace the use of passwords and RF I-Cards for access to high security systems and buildings. With the use of the Raspberry Pi kit, we aim at making the system cost effective and easy to use, with high performance</a:t>
            </a:r>
          </a:p>
        </p:txBody>
      </p:sp>
    </p:spTree>
    <p:extLst>
      <p:ext uri="{BB962C8B-B14F-4D97-AF65-F5344CB8AC3E}">
        <p14:creationId xmlns:p14="http://schemas.microsoft.com/office/powerpoint/2010/main" val="3066712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21CD91-DA4B-2FD8-F5BA-11AD5A87860B}"/>
              </a:ext>
            </a:extLst>
          </p:cNvPr>
          <p:cNvSpPr txBox="1"/>
          <p:nvPr/>
        </p:nvSpPr>
        <p:spPr>
          <a:xfrm>
            <a:off x="755576" y="692696"/>
            <a:ext cx="7632848" cy="6063198"/>
          </a:xfrm>
          <a:prstGeom prst="rect">
            <a:avLst/>
          </a:prstGeom>
          <a:noFill/>
        </p:spPr>
        <p:txBody>
          <a:bodyPr wrap="square">
            <a:spAutoFit/>
          </a:bodyPr>
          <a:lstStyle/>
          <a:p>
            <a:pPr marL="342900" indent="-342900" algn="l">
              <a:buAutoNum type="arabicPeriod"/>
            </a:pPr>
            <a:r>
              <a:rPr lang="en-US" sz="2800" b="1" i="0" u="sng" dirty="0">
                <a:effectLst/>
                <a:latin typeface="ff3"/>
              </a:rPr>
              <a:t>INTRODUCTION </a:t>
            </a:r>
          </a:p>
          <a:p>
            <a:pPr algn="l"/>
            <a:endParaRPr lang="en-US" b="0" i="0" dirty="0">
              <a:effectLst/>
              <a:latin typeface="ff3"/>
            </a:endParaRPr>
          </a:p>
          <a:p>
            <a:pPr algn="l"/>
            <a:r>
              <a:rPr lang="en-US" b="0" i="0" dirty="0">
                <a:effectLst/>
                <a:latin typeface="ff3"/>
              </a:rPr>
              <a:t>The information age is quickly revolutionizing the way transactions are completed. </a:t>
            </a:r>
          </a:p>
          <a:p>
            <a:pPr algn="l"/>
            <a:r>
              <a:rPr lang="en-US" b="0" i="0" dirty="0">
                <a:effectLst/>
                <a:latin typeface="ff3"/>
              </a:rPr>
              <a:t>There is a need for a faster and accurate user identification and authentication </a:t>
            </a:r>
          </a:p>
          <a:p>
            <a:pPr algn="l"/>
            <a:r>
              <a:rPr lang="en-US" b="0" i="0" dirty="0">
                <a:effectLst/>
                <a:latin typeface="ff3"/>
              </a:rPr>
              <a:t>method. Face recognition has become one of the most important user identification methods. Literature survey statistics shows that research work in face recognition system is in its booming era, and in the past forty years, the research in this field has increased exponentially.</a:t>
            </a:r>
          </a:p>
          <a:p>
            <a:pPr algn="l"/>
            <a:endParaRPr lang="en-US" b="0" i="0" dirty="0">
              <a:effectLst/>
              <a:latin typeface="ff3"/>
            </a:endParaRPr>
          </a:p>
          <a:p>
            <a:pPr algn="just"/>
            <a:r>
              <a:rPr lang="en-US" b="0" i="0" dirty="0">
                <a:effectLst/>
                <a:latin typeface="ff3"/>
              </a:rPr>
              <a:t> Face recognition technology emulates the capabilities of human eyes to detect </a:t>
            </a:r>
          </a:p>
          <a:p>
            <a:pPr algn="just"/>
            <a:r>
              <a:rPr lang="en-US" b="0" i="0" dirty="0">
                <a:effectLst/>
                <a:latin typeface="ff3"/>
              </a:rPr>
              <a:t>faces. This is done by smart computing that creates </a:t>
            </a:r>
            <a:r>
              <a:rPr lang="en-US" b="0" i="0" dirty="0">
                <a:effectLst/>
                <a:latin typeface="ff9"/>
              </a:rPr>
              <a:t>“</a:t>
            </a:r>
            <a:r>
              <a:rPr lang="en-US" b="0" i="0" dirty="0">
                <a:effectLst/>
                <a:latin typeface="ff3"/>
              </a:rPr>
              <a:t>face bunch</a:t>
            </a:r>
            <a:r>
              <a:rPr lang="en-US" b="0" i="0" dirty="0">
                <a:effectLst/>
                <a:latin typeface="ff9"/>
              </a:rPr>
              <a:t>”</a:t>
            </a:r>
            <a:r>
              <a:rPr lang="en-US" b="0" i="0" dirty="0">
                <a:effectLst/>
                <a:latin typeface="ff3"/>
              </a:rPr>
              <a:t> that consists of 70 nodal points. Features are extracted from the face and saved as templates. These templates are compared to the face detected. For this research, we interfaced an LCD, Camera and a Motor to the Raspberry Pi board. We have made a real time application, which compares the scans to records stored in the Raspberry Pi which in turn is used as a gate pass, wherein the name of the detected person is displayed on LCD and the motor will rotate </a:t>
            </a:r>
          </a:p>
          <a:p>
            <a:pPr algn="just"/>
            <a:r>
              <a:rPr lang="en-US" b="0" i="0" dirty="0">
                <a:effectLst/>
                <a:latin typeface="ff3"/>
              </a:rPr>
              <a:t>indicating opening and closing of the gate.</a:t>
            </a:r>
          </a:p>
          <a:p>
            <a:pPr algn="l"/>
            <a:endParaRPr lang="en-US" b="0" i="0" dirty="0">
              <a:solidFill>
                <a:srgbClr val="000000"/>
              </a:solidFill>
              <a:effectLst/>
              <a:latin typeface="ff3"/>
            </a:endParaRPr>
          </a:p>
          <a:p>
            <a:pPr algn="l"/>
            <a:endParaRPr lang="en-US" b="0" i="0" dirty="0">
              <a:solidFill>
                <a:srgbClr val="000000"/>
              </a:solidFill>
              <a:effectLst/>
              <a:latin typeface="ff3"/>
            </a:endParaRPr>
          </a:p>
        </p:txBody>
      </p:sp>
    </p:spTree>
    <p:extLst>
      <p:ext uri="{BB962C8B-B14F-4D97-AF65-F5344CB8AC3E}">
        <p14:creationId xmlns:p14="http://schemas.microsoft.com/office/powerpoint/2010/main" val="3724598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58F657-2489-3BF5-B2DB-5F9019BB69EC}"/>
              </a:ext>
            </a:extLst>
          </p:cNvPr>
          <p:cNvSpPr txBox="1"/>
          <p:nvPr/>
        </p:nvSpPr>
        <p:spPr>
          <a:xfrm>
            <a:off x="1331640" y="753700"/>
            <a:ext cx="6912768" cy="4031873"/>
          </a:xfrm>
          <a:prstGeom prst="rect">
            <a:avLst/>
          </a:prstGeom>
          <a:noFill/>
        </p:spPr>
        <p:txBody>
          <a:bodyPr wrap="square">
            <a:spAutoFit/>
          </a:bodyPr>
          <a:lstStyle/>
          <a:p>
            <a:r>
              <a:rPr lang="en-IN" sz="2000" b="1" u="sng" dirty="0">
                <a:latin typeface="Times New Roman" panose="02020603050405020304" pitchFamily="18" charset="0"/>
                <a:cs typeface="Times New Roman" panose="02020603050405020304" pitchFamily="18" charset="0"/>
              </a:rPr>
              <a:t>What You’ll Need for Raspberry Pi Face Mask Detection</a:t>
            </a:r>
          </a:p>
          <a:p>
            <a:r>
              <a:rPr lang="en-IN" sz="2000" b="1" u="sng"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IN" dirty="0"/>
              <a:t>Raspberry Pi 4 (Raspberry Pi Zero is not recommended for this project, and the Raspberry Pi 3 ran very slowly.)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16GB (or larger) microSD card (see best Raspberry Pi microSD cards) with a fresh install of Raspberry Pi OS Power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supply/Keyboard/Mouse/Monitor/HDMI Cable (for your Raspberry Pi)</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USB Webcam or Raspberry Pi Camera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7-inch Raspberry Pi touchscreen</a:t>
            </a:r>
          </a:p>
        </p:txBody>
      </p:sp>
    </p:spTree>
    <p:extLst>
      <p:ext uri="{BB962C8B-B14F-4D97-AF65-F5344CB8AC3E}">
        <p14:creationId xmlns:p14="http://schemas.microsoft.com/office/powerpoint/2010/main" val="3704046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2EABF3-C1A8-932B-BC8B-FFF4DC2B3043}"/>
              </a:ext>
            </a:extLst>
          </p:cNvPr>
          <p:cNvSpPr txBox="1"/>
          <p:nvPr/>
        </p:nvSpPr>
        <p:spPr>
          <a:xfrm>
            <a:off x="827584" y="1150799"/>
            <a:ext cx="6975648" cy="4401205"/>
          </a:xfrm>
          <a:prstGeom prst="rect">
            <a:avLst/>
          </a:prstGeom>
          <a:noFill/>
        </p:spPr>
        <p:txBody>
          <a:bodyPr wrap="square">
            <a:spAutoFit/>
          </a:bodyPr>
          <a:lstStyle/>
          <a:p>
            <a:pPr algn="l" fontAlgn="t">
              <a:buFont typeface="Arial" panose="020B0604020202020204" pitchFamily="34" charset="0"/>
              <a:buChar char="•"/>
            </a:pPr>
            <a:endParaRPr lang="en-US" dirty="0">
              <a:solidFill>
                <a:srgbClr val="4D5156"/>
              </a:solidFill>
              <a:latin typeface="Roboto" panose="02000000000000000000" pitchFamily="2" charset="0"/>
            </a:endParaRPr>
          </a:p>
          <a:p>
            <a:pPr algn="l" fontAlgn="base"/>
            <a:r>
              <a:rPr lang="en-US" sz="2800" b="1" i="0" u="sng" dirty="0">
                <a:effectLst/>
                <a:latin typeface="Times New Roman" panose="02020603050405020304" pitchFamily="18" charset="0"/>
                <a:cs typeface="Times New Roman" panose="02020603050405020304" pitchFamily="18" charset="0"/>
              </a:rPr>
              <a:t>What is Raspberry Pi?</a:t>
            </a:r>
          </a:p>
          <a:p>
            <a:pPr algn="l" fontAlgn="base"/>
            <a:endParaRPr lang="en-US" b="1" i="0" dirty="0">
              <a:effectLst/>
              <a:latin typeface="-apple-system"/>
            </a:endParaRPr>
          </a:p>
          <a:p>
            <a:pPr algn="just" fontAlgn="base"/>
            <a:r>
              <a:rPr lang="en-US" b="0" i="0" dirty="0">
                <a:solidFill>
                  <a:srgbClr val="0A0A23"/>
                </a:solidFill>
                <a:effectLst/>
                <a:latin typeface="Lato" panose="020F0502020204030203" pitchFamily="34" charset="0"/>
              </a:rPr>
              <a:t>A Raspberry Pi is a single board computer (SBC) created in the United Kingdom by the </a:t>
            </a:r>
            <a:r>
              <a:rPr lang="en-US" b="0" i="0" dirty="0">
                <a:effectLst/>
                <a:latin typeface="inherit"/>
                <a:hlinkClick r:id="rId2">
                  <a:extLst>
                    <a:ext uri="{A12FA001-AC4F-418D-AE19-62706E023703}">
                      <ahyp:hlinkClr xmlns:ahyp="http://schemas.microsoft.com/office/drawing/2018/hyperlinkcolor" val="tx"/>
                    </a:ext>
                  </a:extLst>
                </a:hlinkClick>
              </a:rPr>
              <a:t>Raspberry Pi Foundation</a:t>
            </a:r>
            <a:r>
              <a:rPr lang="en-US" b="0" i="0" dirty="0">
                <a:solidFill>
                  <a:srgbClr val="0A0A23"/>
                </a:solidFill>
                <a:effectLst/>
                <a:latin typeface="Lato" panose="020F0502020204030203" pitchFamily="34" charset="0"/>
              </a:rPr>
              <a:t>. It's a charity that "works to put the power of computing and digital making into the hands of people all over the world."</a:t>
            </a:r>
          </a:p>
          <a:p>
            <a:pPr algn="just" fontAlgn="base"/>
            <a:r>
              <a:rPr lang="en-US" b="0" i="0" dirty="0">
                <a:solidFill>
                  <a:srgbClr val="0A0A23"/>
                </a:solidFill>
                <a:effectLst/>
                <a:latin typeface="Lato" panose="020F0502020204030203" pitchFamily="34" charset="0"/>
              </a:rPr>
              <a:t>The first model of the Raspberry Pi was released in 2012, and as of 2021 there have been five generations of the boards. A microcontroller (more about that later), called the Pico was released in early 2021.</a:t>
            </a:r>
          </a:p>
          <a:p>
            <a:br>
              <a:rPr lang="en-US" dirty="0"/>
            </a:br>
            <a:endParaRPr lang="en-US" b="0" i="0" dirty="0">
              <a:solidFill>
                <a:srgbClr val="4D5156"/>
              </a:solidFill>
              <a:effectLst/>
              <a:latin typeface="Roboto" panose="02000000000000000000" pitchFamily="2" charset="0"/>
            </a:endParaRPr>
          </a:p>
          <a:p>
            <a:br>
              <a:rPr lang="en-US" dirty="0"/>
            </a:br>
            <a:endParaRPr lang="en-IN" dirty="0"/>
          </a:p>
        </p:txBody>
      </p:sp>
    </p:spTree>
    <p:extLst>
      <p:ext uri="{BB962C8B-B14F-4D97-AF65-F5344CB8AC3E}">
        <p14:creationId xmlns:p14="http://schemas.microsoft.com/office/powerpoint/2010/main" val="2311275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D2DDE80-D1DC-3EBE-E5E7-679303E25D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980728"/>
            <a:ext cx="5544616" cy="4082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185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019983-13FC-8C08-F97F-45A31E1A647D}"/>
              </a:ext>
            </a:extLst>
          </p:cNvPr>
          <p:cNvSpPr txBox="1"/>
          <p:nvPr/>
        </p:nvSpPr>
        <p:spPr>
          <a:xfrm>
            <a:off x="1403648" y="836712"/>
            <a:ext cx="6696744" cy="3447098"/>
          </a:xfrm>
          <a:prstGeom prst="rect">
            <a:avLst/>
          </a:prstGeom>
          <a:noFill/>
        </p:spPr>
        <p:txBody>
          <a:bodyPr wrap="square">
            <a:spAutoFit/>
          </a:bodyPr>
          <a:lstStyle/>
          <a:p>
            <a:pPr algn="l" fontAlgn="base"/>
            <a:r>
              <a:rPr lang="en-US" sz="2800" b="1" i="0" u="sng" dirty="0">
                <a:effectLst/>
                <a:latin typeface="Times New Roman" panose="02020603050405020304" pitchFamily="18" charset="0"/>
                <a:cs typeface="Times New Roman" panose="02020603050405020304" pitchFamily="18" charset="0"/>
              </a:rPr>
              <a:t>GPIO Pins-</a:t>
            </a:r>
          </a:p>
          <a:p>
            <a:pPr algn="l" fontAlgn="base"/>
            <a:endParaRPr lang="en-US" sz="2800" b="1" i="0" u="sng" dirty="0">
              <a:effectLst/>
              <a:latin typeface="Times New Roman" panose="02020603050405020304" pitchFamily="18" charset="0"/>
              <a:cs typeface="Times New Roman" panose="02020603050405020304" pitchFamily="18" charset="0"/>
            </a:endParaRPr>
          </a:p>
          <a:p>
            <a:pPr algn="just" fontAlgn="base"/>
            <a:r>
              <a:rPr lang="en-US" b="0" i="0" dirty="0">
                <a:solidFill>
                  <a:srgbClr val="0A0A23"/>
                </a:solidFill>
                <a:effectLst/>
                <a:latin typeface="Lato" panose="020F0502020204030203" pitchFamily="34" charset="0"/>
              </a:rPr>
              <a:t>Something that sets the Pi apart from your average computer is the set of 40 GPIO (General Purpose Input Output) pins.</a:t>
            </a:r>
          </a:p>
          <a:p>
            <a:pPr algn="just" fontAlgn="base"/>
            <a:endParaRPr lang="en-US" b="0" i="0" dirty="0">
              <a:solidFill>
                <a:srgbClr val="0A0A23"/>
              </a:solidFill>
              <a:effectLst/>
              <a:latin typeface="Lato" panose="020F0502020204030203" pitchFamily="34" charset="0"/>
            </a:endParaRPr>
          </a:p>
          <a:p>
            <a:pPr algn="just" fontAlgn="base"/>
            <a:r>
              <a:rPr lang="en-US" b="0" i="0" dirty="0">
                <a:solidFill>
                  <a:srgbClr val="0A0A23"/>
                </a:solidFill>
                <a:effectLst/>
                <a:latin typeface="Lato" panose="020F0502020204030203" pitchFamily="34" charset="0"/>
              </a:rPr>
              <a:t>GPIO pins are pretty much exactly what they sound like. They are designed to input and output single bits. This means that you can use them to add all sorts of functionality to your Raspberry Pi using switches, buzzers, lights, sensors, and so on.</a:t>
            </a:r>
          </a:p>
          <a:p>
            <a:pPr algn="just"/>
            <a:br>
              <a:rPr lang="en-US" dirty="0"/>
            </a:br>
            <a:endParaRPr lang="en-IN" dirty="0"/>
          </a:p>
        </p:txBody>
      </p:sp>
    </p:spTree>
    <p:extLst>
      <p:ext uri="{BB962C8B-B14F-4D97-AF65-F5344CB8AC3E}">
        <p14:creationId xmlns:p14="http://schemas.microsoft.com/office/powerpoint/2010/main" val="3014190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9CEF8E-6FD5-28D0-9B8B-79D5EC0899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404664"/>
            <a:ext cx="7560840" cy="5616624"/>
          </a:xfrm>
          <a:prstGeom prst="rect">
            <a:avLst/>
          </a:prstGeom>
        </p:spPr>
      </p:pic>
    </p:spTree>
    <p:extLst>
      <p:ext uri="{BB962C8B-B14F-4D97-AF65-F5344CB8AC3E}">
        <p14:creationId xmlns:p14="http://schemas.microsoft.com/office/powerpoint/2010/main" val="125124432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353</TotalTime>
  <Words>1152</Words>
  <Application>Microsoft Office PowerPoint</Application>
  <PresentationFormat>On-screen Show (4:3)</PresentationFormat>
  <Paragraphs>75</Paragraphs>
  <Slides>13</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13</vt:i4>
      </vt:variant>
    </vt:vector>
  </HeadingPairs>
  <TitlesOfParts>
    <vt:vector size="28" baseType="lpstr">
      <vt:lpstr>Algerian</vt:lpstr>
      <vt:lpstr>-apple-system</vt:lpstr>
      <vt:lpstr>Arial</vt:lpstr>
      <vt:lpstr>Calibri</vt:lpstr>
      <vt:lpstr>Calibri Light</vt:lpstr>
      <vt:lpstr>ff3</vt:lpstr>
      <vt:lpstr>ff4</vt:lpstr>
      <vt:lpstr>ff7</vt:lpstr>
      <vt:lpstr>ff9</vt:lpstr>
      <vt:lpstr>Freestyle Script</vt:lpstr>
      <vt:lpstr>inherit</vt:lpstr>
      <vt:lpstr>Lato</vt:lpstr>
      <vt:lpstr>Roboto</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Training Presentation</dc:title>
  <dc:creator>HP!!</dc:creator>
  <cp:lastModifiedBy>Saumya Verma</cp:lastModifiedBy>
  <cp:revision>26</cp:revision>
  <dcterms:created xsi:type="dcterms:W3CDTF">2023-01-06T15:53:43Z</dcterms:created>
  <dcterms:modified xsi:type="dcterms:W3CDTF">2023-03-20T19:30:15Z</dcterms:modified>
</cp:coreProperties>
</file>