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0" r:id="rId4"/>
    <p:sldId id="264" r:id="rId5"/>
    <p:sldId id="259" r:id="rId6"/>
    <p:sldId id="257" r:id="rId7"/>
    <p:sldId id="265" r:id="rId8"/>
    <p:sldId id="276" r:id="rId9"/>
    <p:sldId id="275" r:id="rId10"/>
    <p:sldId id="261" r:id="rId11"/>
    <p:sldId id="273" r:id="rId12"/>
    <p:sldId id="274" r:id="rId13"/>
    <p:sldId id="269" r:id="rId14"/>
    <p:sldId id="263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CD"/>
    <a:srgbClr val="E3F1E7"/>
    <a:srgbClr val="283F19"/>
    <a:srgbClr val="E1DFE5"/>
    <a:srgbClr val="F2F2F2"/>
    <a:srgbClr val="E8E8E8"/>
    <a:srgbClr val="E1DFDF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2" autoAdjust="0"/>
    <p:restoredTop sz="94632" autoAdjust="0"/>
  </p:normalViewPr>
  <p:slideViewPr>
    <p:cSldViewPr snapToGrid="0">
      <p:cViewPr varScale="1">
        <p:scale>
          <a:sx n="66" d="100"/>
          <a:sy n="66" d="100"/>
        </p:scale>
        <p:origin x="84" y="1014"/>
      </p:cViewPr>
      <p:guideLst/>
    </p:cSldViewPr>
  </p:slideViewPr>
  <p:outlineViewPr>
    <p:cViewPr>
      <p:scale>
        <a:sx n="33" d="100"/>
        <a:sy n="33" d="100"/>
      </p:scale>
      <p:origin x="0" y="-7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notesViewPr>
    <p:cSldViewPr snapToGrid="0">
      <p:cViewPr varScale="1">
        <p:scale>
          <a:sx n="87" d="100"/>
          <a:sy n="87" d="100"/>
        </p:scale>
        <p:origin x="16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Premium Price Dataset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DCE-4572-9AE9-7ADDEABFA3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DCE-4572-9AE9-7ADDEABFA3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788</c:v>
                </c:pt>
                <c:pt idx="1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E-4572-9AE9-7ADDEABFA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545840232"/>
        <c:axId val="545844168"/>
      </c:barChart>
      <c:catAx>
        <c:axId val="545840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5844168"/>
        <c:crosses val="autoZero"/>
        <c:auto val="1"/>
        <c:lblAlgn val="ctr"/>
        <c:lblOffset val="100"/>
        <c:noMultiLvlLbl val="0"/>
      </c:catAx>
      <c:valAx>
        <c:axId val="5458441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5840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772A2-F39E-41FF-9265-052A0D9DFC52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2A672-97B2-4A8C-BCA0-AAD09144C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29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9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0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5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9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1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4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2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2A672-97B2-4A8C-BCA0-AAD09144C0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9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A0F-E73F-4226-9860-00F2B04C49E0}" type="datetime1">
              <a:rPr lang="ko-KR" altLang="en-US" smtClean="0"/>
              <a:t>2024-11-08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81500" y="6364151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57211" y="6356350"/>
            <a:ext cx="2743200" cy="365125"/>
          </a:xfrm>
        </p:spPr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2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A75F-B372-4710-8F51-59DEE56B0DCE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1DCC-57AA-4990-A47D-315597651DDF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7371-EFB9-42EB-890F-69C8D904A383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71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207E-5D56-43F9-8F8A-F51B098D3606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74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4B9B-3FFA-4A34-BD06-1267A84044D5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7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E294-5F16-43E6-933D-D3D99DF278A0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2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8AF1-AEAD-4599-BF83-49A1DF3B2B58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18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627-F046-4B00-BA81-911E4679B1C8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59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6912-8B2D-4E25-92C8-F3195321C18B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680C-34B5-4D77-A45E-F09F3CA36728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2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5196114"/>
            <a:ext cx="12192000" cy="1661887"/>
          </a:xfrm>
          <a:prstGeom prst="rect">
            <a:avLst/>
          </a:prstGeom>
          <a:gradFill flip="none" rotWithShape="1">
            <a:gsLst>
              <a:gs pos="0">
                <a:srgbClr val="D8EBCD"/>
              </a:gs>
              <a:gs pos="75000">
                <a:srgbClr val="EEF7E9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4093-6246-441C-BCE2-CB066E5A5DA9}" type="datetime1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29532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240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D3F5-A331-4832-B9D3-FB84DA1ACD4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286429"/>
            <a:ext cx="12191999" cy="786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-6847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한국인공지능융합기술학회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건양대학교 로고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722" b="89583" l="4839" r="96313">
                        <a14:foregroundMark x1="6732" y1="44020" x2="6732" y2="44020"/>
                        <a14:foregroundMark x1="12066" y1="40585" x2="12066" y2="40585"/>
                        <a14:foregroundMark x1="12066" y1="40585" x2="12066" y2="40585"/>
                        <a14:foregroundMark x1="13209" y1="42875" x2="13209" y2="42875"/>
                        <a14:foregroundMark x1="4996" y1="28626" x2="4996" y2="28626"/>
                        <a14:foregroundMark x1="28408" y1="48092" x2="28408" y2="48092"/>
                        <a14:foregroundMark x1="27477" y1="33715" x2="27477" y2="33715"/>
                        <a14:foregroundMark x1="33954" y1="37786" x2="33954" y2="37786"/>
                        <a14:foregroundMark x1="31837" y1="38931" x2="31837" y2="38931"/>
                        <a14:foregroundMark x1="33954" y1="29135" x2="33954" y2="29135"/>
                        <a14:foregroundMark x1="33954" y1="29135" x2="33954" y2="29135"/>
                        <a14:foregroundMark x1="24979" y1="32570" x2="24979" y2="32570"/>
                        <a14:foregroundMark x1="24979" y1="32570" x2="24979" y2="32570"/>
                        <a14:foregroundMark x1="23285" y1="25191" x2="23285" y2="25191"/>
                        <a14:foregroundMark x1="25572" y1="22265" x2="25572" y2="22265"/>
                        <a14:foregroundMark x1="27096" y1="65267" x2="27096" y2="65267"/>
                        <a14:foregroundMark x1="23074" y1="70356" x2="23074" y2="70356"/>
                        <a14:foregroundMark x1="46698" y1="33715" x2="46698" y2="33715"/>
                        <a14:foregroundMark x1="49958" y1="31425" x2="49958" y2="31425"/>
                        <a14:foregroundMark x1="47079" y1="50891" x2="47079" y2="50891"/>
                        <a14:foregroundMark x1="58340" y1="34351" x2="58340" y2="34351"/>
                        <a14:foregroundMark x1="61389" y1="30916" x2="61389" y2="30916"/>
                        <a14:foregroundMark x1="61389" y1="47455" x2="61389" y2="47455"/>
                        <a14:foregroundMark x1="66130" y1="26336" x2="66130" y2="26336"/>
                        <a14:foregroundMark x1="71253" y1="36641" x2="71253" y2="36641"/>
                        <a14:foregroundMark x1="81160" y1="33715" x2="81160" y2="33715"/>
                        <a14:foregroundMark x1="84589" y1="25700" x2="84589" y2="25700"/>
                        <a14:foregroundMark x1="84420" y1="44020" x2="84420" y2="44020"/>
                        <a14:foregroundMark x1="95470" y1="26336" x2="95470" y2="26336"/>
                        <a14:foregroundMark x1="71253" y1="33206" x2="71253" y2="33206"/>
                        <a14:foregroundMark x1="71253" y1="26336" x2="71253" y2="26336"/>
                        <a14:foregroundMark x1="73370" y1="31425" x2="73370" y2="31425"/>
                        <a14:foregroundMark x1="54530" y1="27990" x2="54530" y2="27990"/>
                        <a14:foregroundMark x1="61770" y1="28626" x2="61770" y2="28626"/>
                        <a14:foregroundMark x1="57748" y1="45165" x2="57748" y2="45165"/>
                        <a14:foregroundMark x1="93184" y1="46947" x2="93184" y2="46947"/>
                        <a14:foregroundMark x1="44073" y1="66921" x2="44073" y2="66921"/>
                        <a14:foregroundMark x1="44708" y1="66667" x2="44708" y2="66667"/>
                        <a14:foregroundMark x1="46867" y1="67176" x2="46867" y2="67176"/>
                        <a14:foregroundMark x1="49153" y1="68830" x2="49153" y2="68830"/>
                        <a14:foregroundMark x1="50635" y1="66412" x2="50635" y2="66412"/>
                        <a14:foregroundMark x1="52879" y1="70865" x2="52879" y2="70865"/>
                        <a14:foregroundMark x1="55292" y1="67812" x2="55292" y2="67812"/>
                        <a14:foregroundMark x1="55843" y1="65013" x2="55843" y2="65013"/>
                        <a14:foregroundMark x1="57324" y1="68066" x2="57324" y2="68066"/>
                        <a14:foregroundMark x1="58891" y1="67430" x2="58891" y2="67430"/>
                        <a14:foregroundMark x1="60669" y1="66794" x2="60669" y2="66794"/>
                        <a14:foregroundMark x1="62997" y1="69211" x2="62997" y2="69211"/>
                        <a14:foregroundMark x1="64310" y1="65394" x2="64310" y2="65394"/>
                        <a14:foregroundMark x1="66638" y1="67048" x2="66638" y2="67048"/>
                        <a14:foregroundMark x1="69517" y1="67048" x2="69517" y2="67048"/>
                        <a14:foregroundMark x1="70914" y1="70611" x2="70914" y2="70611"/>
                        <a14:foregroundMark x1="71465" y1="69211" x2="71465" y2="69211"/>
                        <a14:foregroundMark x1="72989" y1="64504" x2="72989" y2="64504"/>
                        <a14:foregroundMark x1="75318" y1="70356" x2="75318" y2="70356"/>
                        <a14:foregroundMark x1="76842" y1="64758" x2="76842" y2="64758"/>
                        <a14:foregroundMark x1="78620" y1="66794" x2="78620" y2="66794"/>
                        <a14:foregroundMark x1="79932" y1="65394" x2="79932" y2="65394"/>
                        <a14:foregroundMark x1="81753" y1="65013" x2="81753" y2="65013"/>
                        <a14:foregroundMark x1="85224" y1="66667" x2="85224" y2="66667"/>
                        <a14:foregroundMark x1="87257" y1="63104" x2="87257" y2="63104"/>
                        <a14:foregroundMark x1="88823" y1="68448" x2="88823" y2="68448"/>
                        <a14:foregroundMark x1="90093" y1="65013" x2="90093" y2="65013"/>
                        <a14:foregroundMark x1="92549" y1="62214" x2="92549" y2="62214"/>
                        <a14:foregroundMark x1="94666" y1="63359" x2="94666" y2="63359"/>
                        <a14:foregroundMark x1="51152" y1="34028" x2="51152" y2="34028"/>
                        <a14:foregroundMark x1="78802" y1="27778" x2="78802" y2="27778"/>
                        <a14:foregroundMark x1="91705" y1="26389" x2="91705" y2="26389"/>
                        <a14:foregroundMark x1="90092" y1="48611" x2="90092" y2="48611"/>
                        <a14:foregroundMark x1="46544" y1="65278" x2="46544" y2="65278"/>
                        <a14:foregroundMark x1="49078" y1="62500" x2="49078" y2="62500"/>
                        <a14:foregroundMark x1="51152" y1="65278" x2="51152" y2="65278"/>
                        <a14:foregroundMark x1="55069" y1="70833" x2="55069" y2="70833"/>
                        <a14:foregroundMark x1="69585" y1="64583" x2="69585" y2="64583"/>
                        <a14:foregroundMark x1="64977" y1="62500" x2="64977" y2="62500"/>
                        <a14:foregroundMark x1="66129" y1="61806" x2="66129" y2="61806"/>
                        <a14:foregroundMark x1="75346" y1="68056" x2="75346" y2="68056"/>
                        <a14:foregroundMark x1="75346" y1="63889" x2="75346" y2="63889"/>
                        <a14:foregroundMark x1="75576" y1="61806" x2="75576" y2="61806"/>
                        <a14:foregroundMark x1="81797" y1="70833" x2="81797" y2="70833"/>
                        <a14:foregroundMark x1="76728" y1="69444" x2="76728" y2="69444"/>
                        <a14:foregroundMark x1="58295" y1="61111" x2="58295" y2="61111"/>
                        <a14:foregroundMark x1="84101" y1="65278" x2="84101" y2="65278"/>
                        <a14:foregroundMark x1="87558" y1="70833" x2="87558" y2="70833"/>
                        <a14:foregroundMark x1="92166" y1="67361" x2="92166" y2="67361"/>
                        <a14:foregroundMark x1="94931" y1="67361" x2="94931" y2="67361"/>
                        <a14:foregroundMark x1="96313" y1="64583" x2="96313" y2="64583"/>
                        <a14:backgroundMark x1="58213" y1="66539" x2="58213" y2="66539"/>
                        <a14:backgroundMark x1="84843" y1="63868" x2="84843" y2="63868"/>
                        <a14:backgroundMark x1="65207" y1="67361" x2="65207" y2="67361"/>
                        <a14:backgroundMark x1="65668" y1="64583" x2="65668" y2="64583"/>
                        <a14:backgroundMark x1="76037" y1="66667" x2="76037" y2="66667"/>
                        <a14:backgroundMark x1="96313" y1="65972" x2="96313" y2="65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" y="6266579"/>
            <a:ext cx="1777275" cy="59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38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45208"/>
            <a:ext cx="9144000" cy="202601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400" b="1" dirty="0" smtClean="0"/>
              <a:t>합성 데이터를 활용한 </a:t>
            </a:r>
            <a:r>
              <a:rPr lang="ko-KR" altLang="en-US" sz="3400" b="1" dirty="0" err="1" smtClean="0"/>
              <a:t>머신러닝</a:t>
            </a:r>
            <a:r>
              <a:rPr lang="ko-KR" altLang="en-US" sz="3400" b="1" dirty="0" smtClean="0"/>
              <a:t> 모델의</a:t>
            </a:r>
            <a:r>
              <a:rPr lang="en-US" altLang="ko-KR" sz="3400" b="1" dirty="0" smtClean="0"/>
              <a:t/>
            </a:r>
            <a:br>
              <a:rPr lang="en-US" altLang="ko-KR" sz="3400" b="1" dirty="0" smtClean="0"/>
            </a:br>
            <a:r>
              <a:rPr lang="ko-KR" altLang="en-US" sz="3400" b="1" dirty="0" smtClean="0"/>
              <a:t>의료 보험료 예측 최적화</a:t>
            </a:r>
            <a:endParaRPr lang="ko-KR" altLang="en-US" sz="3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198326"/>
            <a:ext cx="9144000" cy="682579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1800" b="1" dirty="0" err="1" smtClean="0"/>
              <a:t>지정원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건양대학교 의료인공지능학과</a:t>
            </a:r>
            <a:endParaRPr lang="ko-KR" altLang="en-US" sz="1800" b="1" dirty="0"/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24043" y="6356350"/>
            <a:ext cx="2743200" cy="365125"/>
          </a:xfrm>
        </p:spPr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4278" y="1572258"/>
            <a:ext cx="3414164" cy="3737505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128336" y="509361"/>
            <a:ext cx="3529263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실험 결과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279" y="1906661"/>
            <a:ext cx="3414163" cy="7981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첫 번째 실험</a:t>
            </a:r>
            <a:endParaRPr lang="en-US" altLang="ko-KR" dirty="0" smtClean="0"/>
          </a:p>
          <a:p>
            <a:pPr algn="ctr"/>
            <a:r>
              <a:rPr lang="en-US" altLang="ko-KR" sz="1200" dirty="0" smtClean="0"/>
              <a:t>–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기본 데이터세트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84506" y="3192224"/>
            <a:ext cx="4253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전처리되지</a:t>
            </a:r>
            <a:r>
              <a:rPr lang="ko-KR" altLang="en-US" sz="1200" b="1" dirty="0" smtClean="0"/>
              <a:t> 않은 기본 데이터 세트로 실험</a:t>
            </a: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성능 평가 지표 </a:t>
            </a:r>
            <a:r>
              <a:rPr lang="en-US" altLang="ko-KR" sz="1200" b="1" dirty="0" smtClean="0"/>
              <a:t>: R-squared</a:t>
            </a:r>
            <a:endParaRPr lang="en-US" altLang="ko-KR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52214"/>
                  </p:ext>
                </p:extLst>
              </p:nvPr>
            </p:nvGraphicFramePr>
            <p:xfrm>
              <a:off x="4725191" y="1745607"/>
              <a:ext cx="6133310" cy="3076754"/>
            </p:xfrm>
            <a:graphic>
              <a:graphicData uri="http://schemas.openxmlformats.org/drawingml/2006/table">
                <a:tbl>
                  <a:tblPr/>
                  <a:tblGrid>
                    <a:gridCol w="2312707">
                      <a:extLst>
                        <a:ext uri="{9D8B030D-6E8A-4147-A177-3AD203B41FA5}">
                          <a16:colId xmlns:a16="http://schemas.microsoft.com/office/drawing/2014/main" val="3550707363"/>
                        </a:ext>
                      </a:extLst>
                    </a:gridCol>
                    <a:gridCol w="1286411">
                      <a:extLst>
                        <a:ext uri="{9D8B030D-6E8A-4147-A177-3AD203B41FA5}">
                          <a16:colId xmlns:a16="http://schemas.microsoft.com/office/drawing/2014/main" val="12737991"/>
                        </a:ext>
                      </a:extLst>
                    </a:gridCol>
                    <a:gridCol w="1267096">
                      <a:extLst>
                        <a:ext uri="{9D8B030D-6E8A-4147-A177-3AD203B41FA5}">
                          <a16:colId xmlns:a16="http://schemas.microsoft.com/office/drawing/2014/main" val="691736141"/>
                        </a:ext>
                      </a:extLst>
                    </a:gridCol>
                    <a:gridCol w="1267096">
                      <a:extLst>
                        <a:ext uri="{9D8B030D-6E8A-4147-A177-3AD203B41FA5}">
                          <a16:colId xmlns:a16="http://schemas.microsoft.com/office/drawing/2014/main" val="4073387170"/>
                        </a:ext>
                      </a:extLst>
                    </a:gridCol>
                  </a:tblGrid>
                  <a:tr h="441316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2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9236804"/>
                      </a:ext>
                    </a:extLst>
                  </a:tr>
                  <a:tr h="410181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Decision Tree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2,271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1,368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0.878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9585486"/>
                      </a:ext>
                    </a:extLst>
                  </a:tr>
                  <a:tr h="497357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Random Forest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2,047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991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0.901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506539"/>
                      </a:ext>
                    </a:extLst>
                  </a:tr>
                  <a:tr h="410181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Linear Regression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3,495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2,586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0.713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6115"/>
                      </a:ext>
                    </a:extLst>
                  </a:tr>
                  <a:tr h="497357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GBM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2,278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1,121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0.878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223683"/>
                      </a:ext>
                    </a:extLst>
                  </a:tr>
                  <a:tr h="410181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LightGBM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2,255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1,387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0.880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8946335"/>
                      </a:ext>
                    </a:extLst>
                  </a:tr>
                  <a:tr h="410181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AdaBoost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2,924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2,047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0.799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8637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452214"/>
                  </p:ext>
                </p:extLst>
              </p:nvPr>
            </p:nvGraphicFramePr>
            <p:xfrm>
              <a:off x="4725191" y="1745607"/>
              <a:ext cx="6133310" cy="3076754"/>
            </p:xfrm>
            <a:graphic>
              <a:graphicData uri="http://schemas.openxmlformats.org/drawingml/2006/table">
                <a:tbl>
                  <a:tblPr/>
                  <a:tblGrid>
                    <a:gridCol w="2312707">
                      <a:extLst>
                        <a:ext uri="{9D8B030D-6E8A-4147-A177-3AD203B41FA5}">
                          <a16:colId xmlns:a16="http://schemas.microsoft.com/office/drawing/2014/main" val="3550707363"/>
                        </a:ext>
                      </a:extLst>
                    </a:gridCol>
                    <a:gridCol w="1286411">
                      <a:extLst>
                        <a:ext uri="{9D8B030D-6E8A-4147-A177-3AD203B41FA5}">
                          <a16:colId xmlns:a16="http://schemas.microsoft.com/office/drawing/2014/main" val="12737991"/>
                        </a:ext>
                      </a:extLst>
                    </a:gridCol>
                    <a:gridCol w="1267096">
                      <a:extLst>
                        <a:ext uri="{9D8B030D-6E8A-4147-A177-3AD203B41FA5}">
                          <a16:colId xmlns:a16="http://schemas.microsoft.com/office/drawing/2014/main" val="691736141"/>
                        </a:ext>
                      </a:extLst>
                    </a:gridCol>
                    <a:gridCol w="1267096">
                      <a:extLst>
                        <a:ext uri="{9D8B030D-6E8A-4147-A177-3AD203B41FA5}">
                          <a16:colId xmlns:a16="http://schemas.microsoft.com/office/drawing/2014/main" val="4073387170"/>
                        </a:ext>
                      </a:extLst>
                    </a:gridCol>
                  </a:tblGrid>
                  <a:tr h="441316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4615" b="-593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9236804"/>
                      </a:ext>
                    </a:extLst>
                  </a:tr>
                  <a:tr h="410181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Decision Tree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2,271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1,368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0.878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9585486"/>
                      </a:ext>
                    </a:extLst>
                  </a:tr>
                  <a:tr h="497357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Random Forest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2,047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991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0.901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506539"/>
                      </a:ext>
                    </a:extLst>
                  </a:tr>
                  <a:tr h="410181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Linear Regression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3,495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2,586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0.713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6115"/>
                      </a:ext>
                    </a:extLst>
                  </a:tr>
                  <a:tr h="497357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GBM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2,278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1,121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0.878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223683"/>
                      </a:ext>
                    </a:extLst>
                  </a:tr>
                  <a:tr h="410181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 err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LightGBM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2,255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1,387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0.880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8946335"/>
                      </a:ext>
                    </a:extLst>
                  </a:tr>
                  <a:tr h="410181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AdaBoost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2,924</a:t>
                          </a:r>
                          <a:endParaRPr lang="en-US" sz="10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2,047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0.799</a:t>
                          </a:r>
                          <a:endParaRPr lang="en-US" sz="10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8637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83113" y="299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26891" y="5097818"/>
            <a:ext cx="5594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+mn-ea"/>
              </a:rPr>
              <a:t>→ 여러 가지 모델 중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Random Forest</a:t>
            </a:r>
            <a:r>
              <a:rPr lang="ko-KR" altLang="en-US" sz="1400" b="1" dirty="0" smtClean="0">
                <a:latin typeface="+mn-ea"/>
              </a:rPr>
              <a:t>와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</a:rPr>
              <a:t>GBM</a:t>
            </a:r>
            <a:r>
              <a:rPr lang="en-US" altLang="ko-KR" sz="1400" b="1" dirty="0" smtClean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성능 우수</a:t>
            </a:r>
            <a:endParaRPr lang="ko-KR" altLang="en-US" sz="14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45392" y="4301897"/>
                <a:ext cx="2851935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92" y="4301897"/>
                <a:ext cx="2851935" cy="520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4725191" y="1269269"/>
            <a:ext cx="274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6. </a:t>
            </a:r>
            <a:r>
              <a:rPr lang="ko-KR" altLang="en-US" sz="1200" b="1" dirty="0" smtClean="0"/>
              <a:t>여러 가지 </a:t>
            </a:r>
            <a:r>
              <a:rPr lang="ko-KR" altLang="en-US" sz="1200" b="1" dirty="0" err="1" smtClean="0"/>
              <a:t>머신러닝</a:t>
            </a:r>
            <a:r>
              <a:rPr lang="ko-KR" altLang="en-US" sz="1200" b="1" dirty="0" smtClean="0"/>
              <a:t> 모델 결과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6389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4279" y="1587236"/>
            <a:ext cx="3414164" cy="3737505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128336" y="509361"/>
            <a:ext cx="3529263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실험 결과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279" y="1906661"/>
            <a:ext cx="3414163" cy="7981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두 번째 실험</a:t>
            </a:r>
            <a:endParaRPr lang="en-US" altLang="ko-KR" dirty="0" smtClean="0"/>
          </a:p>
          <a:p>
            <a:pPr algn="ctr"/>
            <a:r>
              <a:rPr lang="en-US" altLang="ko-KR" sz="1200" dirty="0" smtClean="0"/>
              <a:t>–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합성 데이터 추가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53437" y="3215739"/>
            <a:ext cx="358990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모든 특성 간의 상관관계 분석</a:t>
            </a: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상관계수 높은 </a:t>
            </a:r>
            <a:r>
              <a:rPr lang="ko-KR" altLang="en-US" sz="1200" b="1" dirty="0" err="1" smtClean="0"/>
              <a:t>특성끼리</a:t>
            </a:r>
            <a:r>
              <a:rPr lang="ko-KR" altLang="en-US" sz="1200" b="1" dirty="0" smtClean="0"/>
              <a:t> 합성해 새로운 두 개의 </a:t>
            </a:r>
            <a:r>
              <a:rPr lang="en-US" altLang="ko-KR" sz="1200" b="1" dirty="0" smtClean="0"/>
              <a:t>feature </a:t>
            </a:r>
            <a:r>
              <a:rPr lang="ko-KR" altLang="en-US" sz="1200" b="1" dirty="0" smtClean="0"/>
              <a:t>추가</a:t>
            </a:r>
            <a:endParaRPr lang="en-US" altLang="ko-KR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901137"/>
                  </p:ext>
                </p:extLst>
              </p:nvPr>
            </p:nvGraphicFramePr>
            <p:xfrm>
              <a:off x="4600126" y="1643748"/>
              <a:ext cx="5184919" cy="1480995"/>
            </p:xfrm>
            <a:graphic>
              <a:graphicData uri="http://schemas.openxmlformats.org/drawingml/2006/table">
                <a:tbl>
                  <a:tblPr/>
                  <a:tblGrid>
                    <a:gridCol w="1954004">
                      <a:extLst>
                        <a:ext uri="{9D8B030D-6E8A-4147-A177-3AD203B41FA5}">
                          <a16:colId xmlns:a16="http://schemas.microsoft.com/office/drawing/2014/main" val="913451876"/>
                        </a:ext>
                      </a:extLst>
                    </a:gridCol>
                    <a:gridCol w="1088583">
                      <a:extLst>
                        <a:ext uri="{9D8B030D-6E8A-4147-A177-3AD203B41FA5}">
                          <a16:colId xmlns:a16="http://schemas.microsoft.com/office/drawing/2014/main" val="125670571"/>
                        </a:ext>
                      </a:extLst>
                    </a:gridCol>
                    <a:gridCol w="1071166">
                      <a:extLst>
                        <a:ext uri="{9D8B030D-6E8A-4147-A177-3AD203B41FA5}">
                          <a16:colId xmlns:a16="http://schemas.microsoft.com/office/drawing/2014/main" val="3628898791"/>
                        </a:ext>
                      </a:extLst>
                    </a:gridCol>
                    <a:gridCol w="1071166">
                      <a:extLst>
                        <a:ext uri="{9D8B030D-6E8A-4147-A177-3AD203B41FA5}">
                          <a16:colId xmlns:a16="http://schemas.microsoft.com/office/drawing/2014/main" val="959447744"/>
                        </a:ext>
                      </a:extLst>
                    </a:gridCol>
                  </a:tblGrid>
                  <a:tr h="517827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4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551643"/>
                      </a:ext>
                    </a:extLst>
                  </a:tr>
                  <a:tr h="470543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GBM 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2,249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1,201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0.881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5398751"/>
                      </a:ext>
                    </a:extLst>
                  </a:tr>
                  <a:tr h="470543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Random </a:t>
                          </a:r>
                          <a:r>
                            <a:rPr lang="en-US" sz="1200" kern="0" spc="0" dirty="0" smtClean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Forest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2,075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944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0.898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99813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901137"/>
                  </p:ext>
                </p:extLst>
              </p:nvPr>
            </p:nvGraphicFramePr>
            <p:xfrm>
              <a:off x="4600126" y="1643748"/>
              <a:ext cx="5184919" cy="1480995"/>
            </p:xfrm>
            <a:graphic>
              <a:graphicData uri="http://schemas.openxmlformats.org/drawingml/2006/table">
                <a:tbl>
                  <a:tblPr/>
                  <a:tblGrid>
                    <a:gridCol w="1954004">
                      <a:extLst>
                        <a:ext uri="{9D8B030D-6E8A-4147-A177-3AD203B41FA5}">
                          <a16:colId xmlns:a16="http://schemas.microsoft.com/office/drawing/2014/main" val="913451876"/>
                        </a:ext>
                      </a:extLst>
                    </a:gridCol>
                    <a:gridCol w="1088583">
                      <a:extLst>
                        <a:ext uri="{9D8B030D-6E8A-4147-A177-3AD203B41FA5}">
                          <a16:colId xmlns:a16="http://schemas.microsoft.com/office/drawing/2014/main" val="125670571"/>
                        </a:ext>
                      </a:extLst>
                    </a:gridCol>
                    <a:gridCol w="1071166">
                      <a:extLst>
                        <a:ext uri="{9D8B030D-6E8A-4147-A177-3AD203B41FA5}">
                          <a16:colId xmlns:a16="http://schemas.microsoft.com/office/drawing/2014/main" val="3628898791"/>
                        </a:ext>
                      </a:extLst>
                    </a:gridCol>
                    <a:gridCol w="1071166">
                      <a:extLst>
                        <a:ext uri="{9D8B030D-6E8A-4147-A177-3AD203B41FA5}">
                          <a16:colId xmlns:a16="http://schemas.microsoft.com/office/drawing/2014/main" val="959447744"/>
                        </a:ext>
                      </a:extLst>
                    </a:gridCol>
                  </a:tblGrid>
                  <a:tr h="517827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4091" b="-19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551643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GBM 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2,249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1,201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0.881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5398751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Random </a:t>
                          </a:r>
                          <a:r>
                            <a:rPr lang="en-US" sz="1200" kern="0" spc="0" dirty="0" smtClean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Forest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2,075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944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0.898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998133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61079"/>
              </p:ext>
            </p:extLst>
          </p:nvPr>
        </p:nvGraphicFramePr>
        <p:xfrm>
          <a:off x="4613905" y="3685274"/>
          <a:ext cx="6039818" cy="1926251"/>
        </p:xfrm>
        <a:graphic>
          <a:graphicData uri="http://schemas.openxmlformats.org/drawingml/2006/table">
            <a:tbl>
              <a:tblPr/>
              <a:tblGrid>
                <a:gridCol w="2257542">
                  <a:extLst>
                    <a:ext uri="{9D8B030D-6E8A-4147-A177-3AD203B41FA5}">
                      <a16:colId xmlns:a16="http://schemas.microsoft.com/office/drawing/2014/main" val="2433495990"/>
                    </a:ext>
                  </a:extLst>
                </a:gridCol>
                <a:gridCol w="3782276">
                  <a:extLst>
                    <a:ext uri="{9D8B030D-6E8A-4147-A177-3AD203B41FA5}">
                      <a16:colId xmlns:a16="http://schemas.microsoft.com/office/drawing/2014/main" val="838076080"/>
                    </a:ext>
                  </a:extLst>
                </a:gridCol>
              </a:tblGrid>
              <a:tr h="346422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Model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Hyper parameter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00203"/>
                  </a:ext>
                </a:extLst>
              </a:tr>
              <a:tr h="605984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GBM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(10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           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n_estimators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(50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min_samples_leaf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(10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learning_rate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(0.1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643527"/>
                  </a:ext>
                </a:extLst>
              </a:tr>
              <a:tr h="865547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Random Forest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(30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         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n_estimators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(70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min_samples_leaf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(2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min_samples_split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(2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6592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85045" y="228819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&lt;- 0.003 </a:t>
            </a:r>
            <a:r>
              <a:rPr lang="ko-KR" altLang="en-US" sz="1000" dirty="0" smtClean="0">
                <a:solidFill>
                  <a:srgbClr val="FF0000"/>
                </a:solidFill>
              </a:rPr>
              <a:t>향상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85045" y="272925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&lt;- 0.003 </a:t>
            </a:r>
            <a:r>
              <a:rPr lang="ko-KR" altLang="en-US" sz="1000" dirty="0" smtClean="0">
                <a:solidFill>
                  <a:srgbClr val="FF0000"/>
                </a:solidFill>
              </a:rPr>
              <a:t>하락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4613905" y="1206834"/>
            <a:ext cx="274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7. </a:t>
            </a:r>
            <a:r>
              <a:rPr lang="ko-KR" altLang="en-US" sz="1200" b="1" dirty="0" err="1" smtClean="0"/>
              <a:t>합성데이터</a:t>
            </a:r>
            <a:r>
              <a:rPr lang="ko-KR" altLang="en-US" sz="1200" b="1" dirty="0" smtClean="0"/>
              <a:t> 추가 모델 결과</a:t>
            </a:r>
            <a:endParaRPr lang="en-US" altLang="ko-KR" sz="1200" b="1" dirty="0" smtClean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4613905" y="3265350"/>
            <a:ext cx="34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8. </a:t>
            </a:r>
            <a:r>
              <a:rPr lang="ko-KR" altLang="en-US" sz="1200" b="1" dirty="0" err="1" smtClean="0"/>
              <a:t>합성데이터</a:t>
            </a:r>
            <a:r>
              <a:rPr lang="ko-KR" altLang="en-US" sz="1200" b="1" dirty="0" smtClean="0"/>
              <a:t> 추가 모델 </a:t>
            </a:r>
            <a:r>
              <a:rPr lang="ko-KR" altLang="en-US" sz="1200" b="1" dirty="0" err="1" smtClean="0"/>
              <a:t>하이퍼파라미터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6991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4279" y="1587236"/>
            <a:ext cx="3414164" cy="3737505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128336" y="509361"/>
            <a:ext cx="3529263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실험 결과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4279" y="1906661"/>
            <a:ext cx="3414163" cy="7981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</a:t>
            </a:r>
            <a:r>
              <a:rPr lang="ko-KR" altLang="en-US" dirty="0" smtClean="0"/>
              <a:t>세 번째 실험</a:t>
            </a:r>
            <a:endParaRPr lang="en-US" altLang="ko-KR" dirty="0" smtClean="0"/>
          </a:p>
          <a:p>
            <a:pPr algn="ctr"/>
            <a:r>
              <a:rPr lang="en-US" altLang="ko-KR" sz="1200" dirty="0" smtClean="0"/>
              <a:t>–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Optuna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활용 </a:t>
            </a:r>
            <a:r>
              <a:rPr lang="ko-KR" altLang="en-US" sz="1200" dirty="0" err="1" smtClean="0"/>
              <a:t>하이퍼파라미터</a:t>
            </a:r>
            <a:r>
              <a:rPr lang="ko-KR" altLang="en-US" sz="1200" dirty="0" smtClean="0"/>
              <a:t> 최적화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241986"/>
              </p:ext>
            </p:extLst>
          </p:nvPr>
        </p:nvGraphicFramePr>
        <p:xfrm>
          <a:off x="4587556" y="3536097"/>
          <a:ext cx="6113785" cy="2236058"/>
        </p:xfrm>
        <a:graphic>
          <a:graphicData uri="http://schemas.openxmlformats.org/drawingml/2006/table">
            <a:tbl>
              <a:tblPr/>
              <a:tblGrid>
                <a:gridCol w="2241869">
                  <a:extLst>
                    <a:ext uri="{9D8B030D-6E8A-4147-A177-3AD203B41FA5}">
                      <a16:colId xmlns:a16="http://schemas.microsoft.com/office/drawing/2014/main" val="2485553020"/>
                    </a:ext>
                  </a:extLst>
                </a:gridCol>
                <a:gridCol w="3871916">
                  <a:extLst>
                    <a:ext uri="{9D8B030D-6E8A-4147-A177-3AD203B41FA5}">
                      <a16:colId xmlns:a16="http://schemas.microsoft.com/office/drawing/2014/main" val="3875470825"/>
                    </a:ext>
                  </a:extLst>
                </a:gridCol>
              </a:tblGrid>
              <a:tr h="443437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Model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Hyper parameter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838706"/>
                  </a:ext>
                </a:extLst>
              </a:tr>
              <a:tr h="745353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GBM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(6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           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n_estimators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(201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min_samples_leaf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(5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learning_rate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(0.02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649799"/>
                  </a:ext>
                </a:extLst>
              </a:tr>
              <a:tr h="1047268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Random Forest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max_depth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(13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         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n_estimators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(365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3500" marR="6350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min_samples_leaf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(1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⦁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min_samples_split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(10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6602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90538"/>
                  </p:ext>
                </p:extLst>
              </p:nvPr>
            </p:nvGraphicFramePr>
            <p:xfrm>
              <a:off x="4587555" y="1606354"/>
              <a:ext cx="5173000" cy="1429426"/>
            </p:xfrm>
            <a:graphic>
              <a:graphicData uri="http://schemas.openxmlformats.org/drawingml/2006/table">
                <a:tbl>
                  <a:tblPr/>
                  <a:tblGrid>
                    <a:gridCol w="1642153">
                      <a:extLst>
                        <a:ext uri="{9D8B030D-6E8A-4147-A177-3AD203B41FA5}">
                          <a16:colId xmlns:a16="http://schemas.microsoft.com/office/drawing/2014/main" val="169930306"/>
                        </a:ext>
                      </a:extLst>
                    </a:gridCol>
                    <a:gridCol w="1393441">
                      <a:extLst>
                        <a:ext uri="{9D8B030D-6E8A-4147-A177-3AD203B41FA5}">
                          <a16:colId xmlns:a16="http://schemas.microsoft.com/office/drawing/2014/main" val="833901634"/>
                        </a:ext>
                      </a:extLst>
                    </a:gridCol>
                    <a:gridCol w="1068703">
                      <a:extLst>
                        <a:ext uri="{9D8B030D-6E8A-4147-A177-3AD203B41FA5}">
                          <a16:colId xmlns:a16="http://schemas.microsoft.com/office/drawing/2014/main" val="787443546"/>
                        </a:ext>
                      </a:extLst>
                    </a:gridCol>
                    <a:gridCol w="1068703">
                      <a:extLst>
                        <a:ext uri="{9D8B030D-6E8A-4147-A177-3AD203B41FA5}">
                          <a16:colId xmlns:a16="http://schemas.microsoft.com/office/drawing/2014/main" val="2540675968"/>
                        </a:ext>
                      </a:extLst>
                    </a:gridCol>
                  </a:tblGrid>
                  <a:tr h="466258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2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705811"/>
                      </a:ext>
                    </a:extLst>
                  </a:tr>
                  <a:tr h="466258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GBM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2,148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1,192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0.891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073362"/>
                      </a:ext>
                    </a:extLst>
                  </a:tr>
                  <a:tr h="466258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Random Forest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2,041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932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0.902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42454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90538"/>
                  </p:ext>
                </p:extLst>
              </p:nvPr>
            </p:nvGraphicFramePr>
            <p:xfrm>
              <a:off x="4587555" y="1606354"/>
              <a:ext cx="5173000" cy="1429426"/>
            </p:xfrm>
            <a:graphic>
              <a:graphicData uri="http://schemas.openxmlformats.org/drawingml/2006/table">
                <a:tbl>
                  <a:tblPr/>
                  <a:tblGrid>
                    <a:gridCol w="1642153">
                      <a:extLst>
                        <a:ext uri="{9D8B030D-6E8A-4147-A177-3AD203B41FA5}">
                          <a16:colId xmlns:a16="http://schemas.microsoft.com/office/drawing/2014/main" val="169930306"/>
                        </a:ext>
                      </a:extLst>
                    </a:gridCol>
                    <a:gridCol w="1393441">
                      <a:extLst>
                        <a:ext uri="{9D8B030D-6E8A-4147-A177-3AD203B41FA5}">
                          <a16:colId xmlns:a16="http://schemas.microsoft.com/office/drawing/2014/main" val="833901634"/>
                        </a:ext>
                      </a:extLst>
                    </a:gridCol>
                    <a:gridCol w="1068703">
                      <a:extLst>
                        <a:ext uri="{9D8B030D-6E8A-4147-A177-3AD203B41FA5}">
                          <a16:colId xmlns:a16="http://schemas.microsoft.com/office/drawing/2014/main" val="787443546"/>
                        </a:ext>
                      </a:extLst>
                    </a:gridCol>
                    <a:gridCol w="1068703">
                      <a:extLst>
                        <a:ext uri="{9D8B030D-6E8A-4147-A177-3AD203B41FA5}">
                          <a16:colId xmlns:a16="http://schemas.microsoft.com/office/drawing/2014/main" val="2540675968"/>
                        </a:ext>
                      </a:extLst>
                    </a:gridCol>
                  </a:tblGrid>
                  <a:tr h="466258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Model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2955" b="-211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705811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GBM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2,148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1,192</a:t>
                          </a:r>
                          <a:endParaRPr lang="en-US" sz="1200" kern="0" spc="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0.891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073362"/>
                      </a:ext>
                    </a:extLst>
                  </a:tr>
                  <a:tr h="481584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Random Forest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2,041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kern="0" spc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932</a:t>
                          </a:r>
                          <a:endParaRPr lang="en-US" sz="1200" kern="0" spc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kern="0" spc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0.902</a:t>
                          </a:r>
                          <a:endParaRPr lang="en-US" sz="1600" b="1" kern="0" spc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42454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/>
          <p:cNvSpPr txBox="1"/>
          <p:nvPr/>
        </p:nvSpPr>
        <p:spPr>
          <a:xfrm>
            <a:off x="9747026" y="2168291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&lt;- 0.01 </a:t>
            </a:r>
            <a:r>
              <a:rPr lang="ko-KR" altLang="en-US" sz="1000" dirty="0" smtClean="0">
                <a:solidFill>
                  <a:srgbClr val="FF0000"/>
                </a:solidFill>
              </a:rPr>
              <a:t>향상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7026" y="268079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&lt;- 0.004 </a:t>
            </a:r>
            <a:r>
              <a:rPr lang="ko-KR" altLang="en-US" sz="1000" dirty="0" smtClean="0">
                <a:solidFill>
                  <a:srgbClr val="FF0000"/>
                </a:solidFill>
              </a:rPr>
              <a:t>향상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4587555" y="1193976"/>
            <a:ext cx="274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9. </a:t>
            </a:r>
            <a:r>
              <a:rPr lang="en-US" altLang="ko-KR" sz="1200" b="1" dirty="0" err="1" smtClean="0"/>
              <a:t>Optuna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활용 모델 결과</a:t>
            </a:r>
            <a:endParaRPr lang="en-US" altLang="ko-KR" sz="1200" b="1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4587555" y="3117195"/>
            <a:ext cx="34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10. </a:t>
            </a:r>
            <a:r>
              <a:rPr lang="en-US" altLang="ko-KR" sz="1200" b="1" dirty="0" err="1" smtClean="0"/>
              <a:t>Opunta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적용 </a:t>
            </a:r>
            <a:r>
              <a:rPr lang="ko-KR" altLang="en-US" sz="1200" b="1" dirty="0" err="1" smtClean="0"/>
              <a:t>하이퍼파라미터</a:t>
            </a:r>
            <a:r>
              <a:rPr lang="ko-KR" altLang="en-US" sz="1200" b="1" dirty="0" smtClean="0"/>
              <a:t> 최적화</a:t>
            </a:r>
            <a:endParaRPr lang="en-US" altLang="ko-KR" sz="12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253437" y="3077240"/>
            <a:ext cx="3589901" cy="147732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머신러닝</a:t>
            </a:r>
            <a:r>
              <a:rPr lang="ko-KR" altLang="en-US" sz="1200" b="1" dirty="0" smtClean="0"/>
              <a:t> 성능 개선 가능한 최적의</a:t>
            </a:r>
            <a:endParaRPr lang="en-US" altLang="ko-KR" sz="1200" b="1" dirty="0" smtClean="0"/>
          </a:p>
          <a:p>
            <a:pPr lvl="1">
              <a:lnSpc>
                <a:spcPct val="150000"/>
              </a:lnSpc>
            </a:pPr>
            <a:r>
              <a:rPr lang="en-US" altLang="ko-KR" sz="1200" b="1" dirty="0" smtClean="0"/>
              <a:t>   </a:t>
            </a:r>
            <a:r>
              <a:rPr lang="ko-KR" altLang="en-US" sz="1200" b="1" dirty="0" err="1" smtClean="0"/>
              <a:t>하이퍼파라미터</a:t>
            </a:r>
            <a:r>
              <a:rPr lang="ko-KR" altLang="en-US" sz="1200" b="1" dirty="0" smtClean="0"/>
              <a:t> 탐색</a:t>
            </a: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트리 기반 구조화된 </a:t>
            </a:r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최적화</a:t>
            </a:r>
            <a:r>
              <a:rPr lang="en-US" altLang="ko-KR" sz="1200" b="1" dirty="0" smtClean="0"/>
              <a:t>(TPE), </a:t>
            </a:r>
            <a:r>
              <a:rPr lang="ko-KR" altLang="en-US" sz="1200" b="1" dirty="0" err="1" smtClean="0"/>
              <a:t>프루닝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매커니즘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659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9979" y="1337607"/>
            <a:ext cx="5007427" cy="4720293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257471" y="1337607"/>
            <a:ext cx="5086804" cy="4720293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128336" y="509361"/>
            <a:ext cx="3529263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실험 결과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84392" y="2860444"/>
            <a:ext cx="4757265" cy="3045522"/>
            <a:chOff x="884393" y="1544532"/>
            <a:chExt cx="4757265" cy="3045522"/>
          </a:xfrm>
        </p:grpSpPr>
        <p:pic>
          <p:nvPicPr>
            <p:cNvPr id="1026" name="_x109120168" descr="EMB0000162c68e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555" r="350"/>
            <a:stretch/>
          </p:blipFill>
          <p:spPr bwMode="auto">
            <a:xfrm>
              <a:off x="977086" y="1544532"/>
              <a:ext cx="4664572" cy="2639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585868-69E5-32FD-F067-708AD10D80A7}"/>
                </a:ext>
              </a:extLst>
            </p:cNvPr>
            <p:cNvSpPr txBox="1"/>
            <p:nvPr/>
          </p:nvSpPr>
          <p:spPr>
            <a:xfrm>
              <a:off x="884393" y="4220722"/>
              <a:ext cx="46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/>
                <a:t>그림 </a:t>
              </a:r>
              <a:r>
                <a:rPr lang="en-US" altLang="ko-KR" sz="1200" b="1" dirty="0" smtClean="0"/>
                <a:t>5. </a:t>
              </a:r>
              <a:r>
                <a:rPr lang="ko-KR" altLang="en-US" sz="1200" b="1" dirty="0" smtClean="0"/>
                <a:t>세</a:t>
              </a:r>
              <a:r>
                <a:rPr lang="en-US" altLang="ko-KR" sz="1200" b="1" dirty="0" smtClean="0"/>
                <a:t> </a:t>
              </a:r>
              <a:r>
                <a:rPr lang="ko-KR" altLang="en-US" sz="1200" b="1" dirty="0" smtClean="0"/>
                <a:t>번째 실험 </a:t>
              </a:r>
              <a:r>
                <a:rPr lang="en-US" altLang="ko-KR" sz="1200" b="1" dirty="0" smtClean="0"/>
                <a:t>GBM </a:t>
              </a:r>
              <a:r>
                <a:rPr lang="ko-KR" altLang="en-US" sz="1200" b="1" dirty="0" smtClean="0"/>
                <a:t>모델 </a:t>
              </a:r>
              <a:r>
                <a:rPr lang="ko-KR" altLang="en-US" sz="1200" b="1" dirty="0" err="1" smtClean="0"/>
                <a:t>예측값과</a:t>
              </a:r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실제값의</a:t>
              </a:r>
              <a:r>
                <a:rPr lang="ko-KR" altLang="en-US" sz="1200" b="1" dirty="0" smtClean="0"/>
                <a:t> 차이</a:t>
              </a:r>
              <a:endParaRPr lang="en-US" altLang="ko-KR" sz="1200" b="1" dirty="0" smtClean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374520" y="2858367"/>
            <a:ext cx="4852706" cy="3046067"/>
            <a:chOff x="6317778" y="1543987"/>
            <a:chExt cx="4852706" cy="3046067"/>
          </a:xfrm>
        </p:grpSpPr>
        <p:pic>
          <p:nvPicPr>
            <p:cNvPr id="1025" name="_x109126792" descr="EMB0000162c68e6"/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8" r="692"/>
            <a:stretch/>
          </p:blipFill>
          <p:spPr bwMode="auto">
            <a:xfrm>
              <a:off x="6412192" y="1543987"/>
              <a:ext cx="4665600" cy="26402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585868-69E5-32FD-F067-708AD10D80A7}"/>
                </a:ext>
              </a:extLst>
            </p:cNvPr>
            <p:cNvSpPr txBox="1"/>
            <p:nvPr/>
          </p:nvSpPr>
          <p:spPr>
            <a:xfrm>
              <a:off x="6317778" y="4220722"/>
              <a:ext cx="4852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 smtClean="0"/>
                <a:t>그림 </a:t>
              </a:r>
              <a:r>
                <a:rPr lang="en-US" altLang="ko-KR" sz="1200" b="1" dirty="0" smtClean="0"/>
                <a:t>6. </a:t>
              </a:r>
              <a:r>
                <a:rPr lang="ko-KR" altLang="en-US" sz="1200" b="1" dirty="0" smtClean="0"/>
                <a:t>세 번째 실험 </a:t>
              </a:r>
              <a:r>
                <a:rPr lang="en-US" altLang="ko-KR" sz="1200" b="1" dirty="0" smtClean="0"/>
                <a:t>Random Forest </a:t>
              </a:r>
              <a:r>
                <a:rPr lang="ko-KR" altLang="en-US" sz="1200" b="1" dirty="0" smtClean="0"/>
                <a:t>모델 </a:t>
              </a:r>
              <a:r>
                <a:rPr lang="ko-KR" altLang="en-US" sz="1200" b="1" dirty="0" err="1" smtClean="0"/>
                <a:t>예측값과</a:t>
              </a:r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실제값의</a:t>
              </a:r>
              <a:r>
                <a:rPr lang="ko-KR" altLang="en-US" sz="1200" b="1" dirty="0" smtClean="0"/>
                <a:t> 차이</a:t>
              </a:r>
              <a:endParaRPr lang="en-US" altLang="ko-KR" sz="1200" b="1" dirty="0" smtClean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269027"/>
                  </p:ext>
                </p:extLst>
              </p:nvPr>
            </p:nvGraphicFramePr>
            <p:xfrm>
              <a:off x="977086" y="1807110"/>
              <a:ext cx="2051863" cy="694929"/>
            </p:xfrm>
            <a:graphic>
              <a:graphicData uri="http://schemas.openxmlformats.org/drawingml/2006/table">
                <a:tbl>
                  <a:tblPr/>
                  <a:tblGrid>
                    <a:gridCol w="690869">
                      <a:extLst>
                        <a:ext uri="{9D8B030D-6E8A-4147-A177-3AD203B41FA5}">
                          <a16:colId xmlns:a16="http://schemas.microsoft.com/office/drawing/2014/main" val="1947157404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4053037755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3783109109"/>
                        </a:ext>
                      </a:extLst>
                    </a:gridCol>
                  </a:tblGrid>
                  <a:tr h="286808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000" b="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16086"/>
                      </a:ext>
                    </a:extLst>
                  </a:tr>
                  <a:tr h="359649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2,278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1,121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0.878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526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5269027"/>
                  </p:ext>
                </p:extLst>
              </p:nvPr>
            </p:nvGraphicFramePr>
            <p:xfrm>
              <a:off x="977086" y="1807110"/>
              <a:ext cx="2051863" cy="694929"/>
            </p:xfrm>
            <a:graphic>
              <a:graphicData uri="http://schemas.openxmlformats.org/drawingml/2006/table">
                <a:tbl>
                  <a:tblPr/>
                  <a:tblGrid>
                    <a:gridCol w="690869">
                      <a:extLst>
                        <a:ext uri="{9D8B030D-6E8A-4147-A177-3AD203B41FA5}">
                          <a16:colId xmlns:a16="http://schemas.microsoft.com/office/drawing/2014/main" val="1947157404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4053037755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378310910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786" r="-893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16086"/>
                      </a:ext>
                    </a:extLst>
                  </a:tr>
                  <a:tr h="359649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2,278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1,121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0.878</a:t>
                          </a: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526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1968060"/>
                  </p:ext>
                </p:extLst>
              </p:nvPr>
            </p:nvGraphicFramePr>
            <p:xfrm>
              <a:off x="3589795" y="1807110"/>
              <a:ext cx="2051863" cy="694929"/>
            </p:xfrm>
            <a:graphic>
              <a:graphicData uri="http://schemas.openxmlformats.org/drawingml/2006/table">
                <a:tbl>
                  <a:tblPr/>
                  <a:tblGrid>
                    <a:gridCol w="690869">
                      <a:extLst>
                        <a:ext uri="{9D8B030D-6E8A-4147-A177-3AD203B41FA5}">
                          <a16:colId xmlns:a16="http://schemas.microsoft.com/office/drawing/2014/main" val="1947157404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4053037755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3783109109"/>
                        </a:ext>
                      </a:extLst>
                    </a:gridCol>
                  </a:tblGrid>
                  <a:tr h="286808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000" b="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16086"/>
                      </a:ext>
                    </a:extLst>
                  </a:tr>
                  <a:tr h="359649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2,148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1,192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0.891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526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1968060"/>
                  </p:ext>
                </p:extLst>
              </p:nvPr>
            </p:nvGraphicFramePr>
            <p:xfrm>
              <a:off x="3589795" y="1807110"/>
              <a:ext cx="2051863" cy="694929"/>
            </p:xfrm>
            <a:graphic>
              <a:graphicData uri="http://schemas.openxmlformats.org/drawingml/2006/table">
                <a:tbl>
                  <a:tblPr/>
                  <a:tblGrid>
                    <a:gridCol w="690869">
                      <a:extLst>
                        <a:ext uri="{9D8B030D-6E8A-4147-A177-3AD203B41FA5}">
                          <a16:colId xmlns:a16="http://schemas.microsoft.com/office/drawing/2014/main" val="1947157404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4053037755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378310910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786" r="-893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16086"/>
                      </a:ext>
                    </a:extLst>
                  </a:tr>
                  <a:tr h="359649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2,148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1,192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0.891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526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오른쪽 화살표 15"/>
          <p:cNvSpPr/>
          <p:nvPr/>
        </p:nvSpPr>
        <p:spPr>
          <a:xfrm>
            <a:off x="3139290" y="2071811"/>
            <a:ext cx="379211" cy="2645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884392" y="1385133"/>
            <a:ext cx="19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 </a:t>
            </a:r>
            <a:r>
              <a:rPr lang="en-US" altLang="ko-KR" sz="1200" b="1" dirty="0" smtClean="0"/>
              <a:t>11. </a:t>
            </a:r>
            <a:r>
              <a:rPr lang="ko-KR" altLang="en-US" sz="1200" b="1" dirty="0" smtClean="0"/>
              <a:t>첫 번째 실험 결과</a:t>
            </a:r>
            <a:endParaRPr lang="en-US" altLang="ko-KR" sz="1200" b="1" dirty="0" smtClean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3518501" y="1385133"/>
            <a:ext cx="19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 </a:t>
            </a:r>
            <a:r>
              <a:rPr lang="en-US" altLang="ko-KR" sz="1200" b="1" dirty="0" smtClean="0"/>
              <a:t>12. </a:t>
            </a:r>
            <a:r>
              <a:rPr lang="ko-KR" altLang="en-US" sz="1200" b="1" dirty="0"/>
              <a:t>세</a:t>
            </a:r>
            <a:r>
              <a:rPr lang="ko-KR" altLang="en-US" sz="1200" b="1" dirty="0" smtClean="0"/>
              <a:t> 번째 실험 결과</a:t>
            </a:r>
            <a:endParaRPr lang="en-US" altLang="ko-KR" sz="12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948407"/>
                  </p:ext>
                </p:extLst>
              </p:nvPr>
            </p:nvGraphicFramePr>
            <p:xfrm>
              <a:off x="6411907" y="1807110"/>
              <a:ext cx="2051863" cy="694929"/>
            </p:xfrm>
            <a:graphic>
              <a:graphicData uri="http://schemas.openxmlformats.org/drawingml/2006/table">
                <a:tbl>
                  <a:tblPr/>
                  <a:tblGrid>
                    <a:gridCol w="690869">
                      <a:extLst>
                        <a:ext uri="{9D8B030D-6E8A-4147-A177-3AD203B41FA5}">
                          <a16:colId xmlns:a16="http://schemas.microsoft.com/office/drawing/2014/main" val="1947157404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4053037755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3783109109"/>
                        </a:ext>
                      </a:extLst>
                    </a:gridCol>
                  </a:tblGrid>
                  <a:tr h="286808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000" b="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16086"/>
                      </a:ext>
                    </a:extLst>
                  </a:tr>
                  <a:tr h="359649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2,075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944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0.898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526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표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5948407"/>
                  </p:ext>
                </p:extLst>
              </p:nvPr>
            </p:nvGraphicFramePr>
            <p:xfrm>
              <a:off x="6411907" y="1807110"/>
              <a:ext cx="2051863" cy="694929"/>
            </p:xfrm>
            <a:graphic>
              <a:graphicData uri="http://schemas.openxmlformats.org/drawingml/2006/table">
                <a:tbl>
                  <a:tblPr/>
                  <a:tblGrid>
                    <a:gridCol w="690869">
                      <a:extLst>
                        <a:ext uri="{9D8B030D-6E8A-4147-A177-3AD203B41FA5}">
                          <a16:colId xmlns:a16="http://schemas.microsoft.com/office/drawing/2014/main" val="1947157404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4053037755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378310910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786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16086"/>
                      </a:ext>
                    </a:extLst>
                  </a:tr>
                  <a:tr h="359649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2,075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944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0.898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526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44456"/>
                  </p:ext>
                </p:extLst>
              </p:nvPr>
            </p:nvGraphicFramePr>
            <p:xfrm>
              <a:off x="9102698" y="1807109"/>
              <a:ext cx="2051863" cy="694929"/>
            </p:xfrm>
            <a:graphic>
              <a:graphicData uri="http://schemas.openxmlformats.org/drawingml/2006/table">
                <a:tbl>
                  <a:tblPr/>
                  <a:tblGrid>
                    <a:gridCol w="690869">
                      <a:extLst>
                        <a:ext uri="{9D8B030D-6E8A-4147-A177-3AD203B41FA5}">
                          <a16:colId xmlns:a16="http://schemas.microsoft.com/office/drawing/2014/main" val="1947157404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4053037755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3783109109"/>
                        </a:ext>
                      </a:extLst>
                    </a:gridCol>
                  </a:tblGrid>
                  <a:tr h="286808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000" b="0" i="1" kern="0" spc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16086"/>
                      </a:ext>
                    </a:extLst>
                  </a:tr>
                  <a:tr h="359649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2,041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932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0.902</a:t>
                          </a:r>
                          <a:endParaRPr lang="en-US" sz="1000" b="1" kern="0" spc="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526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344456"/>
                  </p:ext>
                </p:extLst>
              </p:nvPr>
            </p:nvGraphicFramePr>
            <p:xfrm>
              <a:off x="9102698" y="1807109"/>
              <a:ext cx="2051863" cy="694929"/>
            </p:xfrm>
            <a:graphic>
              <a:graphicData uri="http://schemas.openxmlformats.org/drawingml/2006/table">
                <a:tbl>
                  <a:tblPr/>
                  <a:tblGrid>
                    <a:gridCol w="690869">
                      <a:extLst>
                        <a:ext uri="{9D8B030D-6E8A-4147-A177-3AD203B41FA5}">
                          <a16:colId xmlns:a16="http://schemas.microsoft.com/office/drawing/2014/main" val="1947157404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4053037755"/>
                        </a:ext>
                      </a:extLst>
                    </a:gridCol>
                    <a:gridCol w="680497">
                      <a:extLst>
                        <a:ext uri="{9D8B030D-6E8A-4147-A177-3AD203B41FA5}">
                          <a16:colId xmlns:a16="http://schemas.microsoft.com/office/drawing/2014/main" val="378310910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RMSE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kern="0" spc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MAE</a:t>
                          </a:r>
                          <a:endParaRPr lang="en-US" sz="1000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1786" r="-893" b="-11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16086"/>
                      </a:ext>
                    </a:extLst>
                  </a:tr>
                  <a:tr h="359649"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2,041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932</a:t>
                          </a:r>
                          <a:endParaRPr lang="en-US" sz="1000" b="1" kern="0" spc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63500" marR="63500" indent="0" algn="ctr" defTabSz="914400" rtl="0" eaLnBrk="1" fontAlgn="base" latinLnBrk="0" hangingPunct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b="1" kern="0" spc="0" dirty="0" smtClean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휴먼명조"/>
                              <a:cs typeface="Arial" panose="020B0604020202020204" pitchFamily="34" charset="0"/>
                            </a:rPr>
                            <a:t>0.902</a:t>
                          </a:r>
                          <a:endParaRPr lang="en-US" sz="1000" b="1" kern="0" spc="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휴먼명조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6526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오른쪽 화살표 20"/>
          <p:cNvSpPr/>
          <p:nvPr/>
        </p:nvSpPr>
        <p:spPr>
          <a:xfrm>
            <a:off x="8613150" y="2043238"/>
            <a:ext cx="379211" cy="2645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6358252" y="1356560"/>
            <a:ext cx="19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 </a:t>
            </a:r>
            <a:r>
              <a:rPr lang="en-US" altLang="ko-KR" sz="1200" b="1" dirty="0" smtClean="0"/>
              <a:t>13. </a:t>
            </a:r>
            <a:r>
              <a:rPr lang="ko-KR" altLang="en-US" sz="1200" b="1" dirty="0"/>
              <a:t>두</a:t>
            </a:r>
            <a:r>
              <a:rPr lang="ko-KR" altLang="en-US" sz="1200" b="1" dirty="0" smtClean="0"/>
              <a:t> 번째 실험 결과</a:t>
            </a:r>
            <a:endParaRPr lang="en-US" altLang="ko-KR" sz="1200" b="1" dirty="0" smtClean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8992361" y="1356560"/>
            <a:ext cx="19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 </a:t>
            </a:r>
            <a:r>
              <a:rPr lang="en-US" altLang="ko-KR" sz="1200" b="1" dirty="0" smtClean="0"/>
              <a:t>14. </a:t>
            </a:r>
            <a:r>
              <a:rPr lang="ko-KR" altLang="en-US" sz="1200" b="1" dirty="0"/>
              <a:t>세</a:t>
            </a:r>
            <a:r>
              <a:rPr lang="ko-KR" altLang="en-US" sz="1200" b="1" dirty="0" smtClean="0"/>
              <a:t> 번째 실험 결과</a:t>
            </a:r>
            <a:endParaRPr lang="en-US" altLang="ko-KR" sz="12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927590" y="2549813"/>
            <a:ext cx="914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0.013 </a:t>
            </a:r>
            <a:r>
              <a:rPr lang="ko-KR" altLang="en-US" sz="1000" dirty="0" smtClean="0">
                <a:solidFill>
                  <a:srgbClr val="FF0000"/>
                </a:solidFill>
              </a:rPr>
              <a:t>향상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5712" y="2549813"/>
            <a:ext cx="914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0.004 </a:t>
            </a:r>
            <a:r>
              <a:rPr lang="ko-KR" altLang="en-US" sz="1000" dirty="0" smtClean="0">
                <a:solidFill>
                  <a:srgbClr val="FF0000"/>
                </a:solidFill>
              </a:rPr>
              <a:t>향상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제목 12"/>
          <p:cNvSpPr txBox="1">
            <a:spLocks/>
          </p:cNvSpPr>
          <p:nvPr/>
        </p:nvSpPr>
        <p:spPr>
          <a:xfrm>
            <a:off x="128336" y="509361"/>
            <a:ext cx="4443664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결론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3667595" y="1318181"/>
            <a:ext cx="5720245" cy="58673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기본 데이터세트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Best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R2-Score :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0.901</a:t>
            </a:r>
            <a:endParaRPr lang="ko-KR" altLang="en-US" sz="1400" b="1" dirty="0">
              <a:solidFill>
                <a:schemeClr val="tx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83737" y="4238840"/>
            <a:ext cx="9874550" cy="1803314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2611370" y="4490190"/>
            <a:ext cx="8346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① 합성데이터를 추가하고 </a:t>
            </a:r>
            <a:r>
              <a:rPr lang="en-US" altLang="ko-KR" sz="1600" b="1" dirty="0" err="1" smtClean="0">
                <a:latin typeface="+mn-ea"/>
                <a:cs typeface="함초롬돋움" panose="020B0604000101010101" pitchFamily="50" charset="-127"/>
              </a:rPr>
              <a:t>Optunta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를 활용해 </a:t>
            </a:r>
            <a:r>
              <a:rPr lang="ko-KR" altLang="en-US" sz="1600" b="1" dirty="0" err="1" smtClean="0">
                <a:latin typeface="+mn-ea"/>
                <a:cs typeface="함초롬돋움" panose="020B0604000101010101" pitchFamily="50" charset="-127"/>
              </a:rPr>
              <a:t>하이퍼파라미터를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 최적화한</a:t>
            </a:r>
            <a:endParaRPr lang="en-US" altLang="ko-KR" sz="1600" b="1" dirty="0" smtClean="0">
              <a:latin typeface="+mn-ea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Random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Forest 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모델에서 가장 우수한 성능 </a:t>
            </a:r>
            <a:r>
              <a:rPr lang="en-US" altLang="ko-KR" sz="1600" b="1" dirty="0" smtClean="0">
                <a:latin typeface="+mn-ea"/>
                <a:cs typeface="함초롬돋움" panose="020B0604000101010101" pitchFamily="50" charset="-127"/>
              </a:rPr>
              <a:t>(R2-Score :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cs typeface="함초롬돋움" panose="020B0604000101010101" pitchFamily="50" charset="-127"/>
              </a:rPr>
              <a:t>0.902</a:t>
            </a:r>
            <a:r>
              <a:rPr lang="en-US" altLang="ko-KR" sz="1600" b="1" dirty="0" smtClean="0">
                <a:latin typeface="+mn-ea"/>
                <a:cs typeface="함초롬돋움" panose="020B0604000101010101" pitchFamily="50" charset="-127"/>
              </a:rPr>
              <a:t>) </a:t>
            </a:r>
            <a:endParaRPr lang="en-US" altLang="ko-KR" sz="1600" b="1" dirty="0" smtClean="0">
              <a:latin typeface="+mn-ea"/>
              <a:cs typeface="함초롬돋움" panose="020B0604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② 데이터 </a:t>
            </a:r>
            <a:r>
              <a:rPr lang="ko-KR" altLang="en-US" sz="1600" b="1" dirty="0">
                <a:latin typeface="+mn-ea"/>
                <a:cs typeface="함초롬돋움" panose="020B0604000101010101" pitchFamily="50" charset="-127"/>
              </a:rPr>
              <a:t>다양성 확보해</a:t>
            </a:r>
            <a:r>
              <a:rPr lang="en-US" altLang="ko-KR" sz="1600" b="1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모델 일반화 능력 향상</a:t>
            </a:r>
            <a:r>
              <a:rPr lang="en-US" altLang="ko-KR" sz="1600" b="1" dirty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함초롬돋움" panose="020B0604000101010101" pitchFamily="50" charset="-127"/>
              </a:rPr>
              <a:t>다양한 상황 </a:t>
            </a:r>
            <a:r>
              <a:rPr lang="ko-KR" altLang="en-US" sz="1600" b="1" dirty="0">
                <a:latin typeface="+mn-ea"/>
                <a:cs typeface="함초롬돋움" panose="020B0604000101010101" pitchFamily="50" charset="-127"/>
              </a:rPr>
              <a:t>안정적 예측 </a:t>
            </a:r>
            <a:r>
              <a:rPr lang="ko-KR" altLang="en-US" sz="1600" b="1" dirty="0" smtClean="0">
                <a:latin typeface="+mn-ea"/>
                <a:cs typeface="함초롬돋움" panose="020B0604000101010101" pitchFamily="50" charset="-127"/>
              </a:rPr>
              <a:t>가능</a:t>
            </a:r>
            <a:endParaRPr lang="ko-KR" altLang="en-US" sz="1600" b="1" dirty="0">
              <a:solidFill>
                <a:srgbClr val="FF0000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71999" y="3547111"/>
            <a:ext cx="3986214" cy="581406"/>
          </a:xfrm>
          <a:prstGeom prst="downArrow">
            <a:avLst>
              <a:gd name="adj1" fmla="val 67476"/>
              <a:gd name="adj2" fmla="val 83874"/>
            </a:avLst>
          </a:prstGeom>
          <a:gradFill flip="none" rotWithShape="1">
            <a:gsLst>
              <a:gs pos="51400">
                <a:srgbClr val="D8D6D6"/>
              </a:gs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947684" y="1226900"/>
            <a:ext cx="777574" cy="7173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15" name="순서도: 대체 처리 14"/>
          <p:cNvSpPr/>
          <p:nvPr/>
        </p:nvSpPr>
        <p:spPr>
          <a:xfrm>
            <a:off x="3667595" y="2062553"/>
            <a:ext cx="5720245" cy="58673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합성 데이터 추가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Best R2-Score :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0.898</a:t>
            </a:r>
            <a:endParaRPr lang="ko-KR" altLang="en-US" sz="1400" b="1" dirty="0">
              <a:solidFill>
                <a:schemeClr val="tx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47684" y="1971272"/>
            <a:ext cx="777574" cy="7173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83736" y="4238840"/>
            <a:ext cx="1389910" cy="180331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순서도: 대체 처리 22"/>
          <p:cNvSpPr/>
          <p:nvPr/>
        </p:nvSpPr>
        <p:spPr>
          <a:xfrm>
            <a:off x="3667595" y="2797688"/>
            <a:ext cx="5720245" cy="58673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Optuna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활용 </a:t>
            </a:r>
            <a:r>
              <a:rPr lang="ko-KR" altLang="en-US" sz="1400" dirty="0" err="1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하이퍼파라미터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 최적화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Best R2-Score : 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  <a:cs typeface="함초롬돋움" panose="020B0604000101010101" pitchFamily="50" charset="-127"/>
              </a:rPr>
              <a:t>0.902</a:t>
            </a:r>
            <a:endParaRPr lang="ko-KR" altLang="en-US" sz="1400" b="1" dirty="0">
              <a:solidFill>
                <a:schemeClr val="tx1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47684" y="2706407"/>
            <a:ext cx="777574" cy="7173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7175" y="1757363"/>
            <a:ext cx="11610068" cy="33718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Y. Jung and S. I. Huh, “Changes in the level and the composition of health expenditures by income levels”, vol. 18, no. 4, pp. 21-39, 2012.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M. B.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Savadatti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and M.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Dhivya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“An Overview of Predictive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based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on Machine learning Techniques”, IEEE Conf., 2022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https://www.kaggle.com/datasets/mirichoi0218/insurance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https://scikit-learn.org/1.5/modules/generated/sklearn.metrics.r2_re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J. H. Friedman, “Greedy Function Approximation: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Boosting Machine”, vol. 29, no. 5, pp. 1189-1232, 2008.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Leo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Breiman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“Random Forests”, volume. 45, pp. 5-32, 2001.</a:t>
            </a:r>
          </a:p>
          <a:p>
            <a:pPr marL="0" indent="0" fontAlgn="base">
              <a:lnSpc>
                <a:spcPct val="150000"/>
              </a:lnSpc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제목 12"/>
          <p:cNvSpPr txBox="1">
            <a:spLocks/>
          </p:cNvSpPr>
          <p:nvPr/>
        </p:nvSpPr>
        <p:spPr>
          <a:xfrm>
            <a:off x="128336" y="509361"/>
            <a:ext cx="4443664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</a:rPr>
              <a:t>References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4811" y="1744419"/>
            <a:ext cx="9144000" cy="238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발표를 경청해 주셔서 감사합니다</a:t>
            </a: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0167" y="741769"/>
            <a:ext cx="4635676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합성 데이터를 활용한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모델의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 smtClean="0"/>
              <a:t>의료 </a:t>
            </a:r>
            <a:r>
              <a:rPr lang="ko-KR" altLang="en-US" sz="1400" b="1" dirty="0"/>
              <a:t>보험료 예측 최적화</a:t>
            </a:r>
            <a:endParaRPr lang="ko-KR" altLang="en-US" sz="1400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1524000" y="4901709"/>
            <a:ext cx="9144000" cy="682579"/>
          </a:xfrm>
        </p:spPr>
        <p:txBody>
          <a:bodyPr anchor="ctr">
            <a:normAutofit/>
          </a:bodyPr>
          <a:lstStyle/>
          <a:p>
            <a:r>
              <a:rPr lang="ko-KR" altLang="en-US" sz="1600" dirty="0" err="1" smtClean="0"/>
              <a:t>지정원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〮 </a:t>
            </a:r>
            <a:r>
              <a:rPr lang="ko-KR" altLang="en-US" sz="1600" dirty="0" smtClean="0"/>
              <a:t>건양대학교 </a:t>
            </a:r>
            <a:r>
              <a:rPr lang="ko-KR" altLang="en-US" sz="1600" dirty="0" smtClean="0"/>
              <a:t>의료인공지능학과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0668000" y="741769"/>
            <a:ext cx="141417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2024. 11. 08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71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717017" y="1498347"/>
            <a:ext cx="1399174" cy="651782"/>
          </a:xfrm>
        </p:spPr>
        <p:txBody>
          <a:bodyPr>
            <a:noAutofit/>
          </a:bodyPr>
          <a:lstStyle/>
          <a:p>
            <a:r>
              <a:rPr lang="ko-KR" altLang="en-US" sz="3600" b="1" dirty="0" smtClean="0"/>
              <a:t>목차</a:t>
            </a:r>
            <a:endParaRPr lang="ko-KR" altLang="en-US" sz="3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618158" y="1072045"/>
            <a:ext cx="10742" cy="47286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3412827" y="1498347"/>
            <a:ext cx="94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</a:rPr>
              <a:t>01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93737" y="1596820"/>
            <a:ext cx="0" cy="15273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892055" y="2133740"/>
            <a:ext cx="3113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연구의 필요성 및 연구 </a:t>
            </a:r>
            <a:r>
              <a:rPr lang="ko-KR" altLang="en-US" sz="1200" b="1" dirty="0"/>
              <a:t>목표</a:t>
            </a:r>
            <a:endParaRPr lang="en-US" altLang="ko-KR" sz="1200" b="1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연구 </a:t>
            </a:r>
            <a:r>
              <a:rPr lang="ko-KR" altLang="en-US" sz="1200" b="1" dirty="0" err="1"/>
              <a:t>플로우차트</a:t>
            </a:r>
            <a:endParaRPr lang="en-US" altLang="ko-KR" sz="1200" b="1" dirty="0"/>
          </a:p>
        </p:txBody>
      </p:sp>
      <p:sp>
        <p:nvSpPr>
          <p:cNvPr id="14" name="직사각형 13"/>
          <p:cNvSpPr/>
          <p:nvPr/>
        </p:nvSpPr>
        <p:spPr>
          <a:xfrm>
            <a:off x="3892055" y="1481958"/>
            <a:ext cx="31136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서론</a:t>
            </a:r>
            <a:endParaRPr lang="en-US" altLang="ko-KR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7662415" y="1498347"/>
            <a:ext cx="94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</a:rPr>
              <a:t>02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41643" y="2133740"/>
            <a:ext cx="3113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실험 방법</a:t>
            </a: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데이터세트 소개</a:t>
            </a: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합성 데이터 생성</a:t>
            </a: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err="1" smtClean="0"/>
              <a:t>하이퍼파라미터</a:t>
            </a:r>
            <a:r>
              <a:rPr lang="ko-KR" altLang="en-US" sz="1200" b="1" dirty="0" smtClean="0"/>
              <a:t> 최적화</a:t>
            </a:r>
            <a:endParaRPr lang="en-US" altLang="ko-KR" sz="1200" b="1" dirty="0" smtClean="0"/>
          </a:p>
        </p:txBody>
      </p:sp>
      <p:sp>
        <p:nvSpPr>
          <p:cNvPr id="26" name="직사각형 25"/>
          <p:cNvSpPr/>
          <p:nvPr/>
        </p:nvSpPr>
        <p:spPr>
          <a:xfrm>
            <a:off x="8141643" y="1481958"/>
            <a:ext cx="31136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본론</a:t>
            </a:r>
            <a:endParaRPr lang="en-US" altLang="ko-KR" sz="2000" b="1" dirty="0"/>
          </a:p>
        </p:txBody>
      </p:sp>
      <p:sp>
        <p:nvSpPr>
          <p:cNvPr id="15" name="직사각형 14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3412827" y="3763245"/>
            <a:ext cx="94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</a:rPr>
              <a:t>03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92055" y="4398638"/>
            <a:ext cx="311364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연구 결과 비교</a:t>
            </a:r>
            <a:endParaRPr lang="en-US" altLang="ko-KR" sz="1200" b="1" dirty="0"/>
          </a:p>
        </p:txBody>
      </p:sp>
      <p:sp>
        <p:nvSpPr>
          <p:cNvPr id="53" name="직사각형 52"/>
          <p:cNvSpPr/>
          <p:nvPr/>
        </p:nvSpPr>
        <p:spPr>
          <a:xfrm>
            <a:off x="3892055" y="3746856"/>
            <a:ext cx="31136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실험 결과</a:t>
            </a:r>
            <a:endParaRPr lang="en-US" altLang="ko-KR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7662415" y="3763245"/>
            <a:ext cx="94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6">
                    <a:lumMod val="50000"/>
                  </a:schemeClr>
                </a:solidFill>
              </a:rPr>
              <a:t>04</a:t>
            </a:r>
            <a:endParaRPr lang="ko-KR" altLang="en-US" sz="3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41643" y="4398638"/>
            <a:ext cx="3113649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논문 요약</a:t>
            </a:r>
            <a:endParaRPr lang="en-US" altLang="ko-KR" sz="1200" b="1" dirty="0" smtClean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향후 연구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방향 및 발전 가능성</a:t>
            </a:r>
            <a:endParaRPr lang="en-US" altLang="ko-KR" sz="1200" b="1" dirty="0"/>
          </a:p>
        </p:txBody>
      </p:sp>
      <p:sp>
        <p:nvSpPr>
          <p:cNvPr id="58" name="직사각형 57"/>
          <p:cNvSpPr/>
          <p:nvPr/>
        </p:nvSpPr>
        <p:spPr>
          <a:xfrm>
            <a:off x="8141643" y="3746856"/>
            <a:ext cx="31136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b="1" dirty="0" smtClean="0"/>
              <a:t>결론</a:t>
            </a:r>
            <a:endParaRPr lang="en-US" altLang="ko-KR" sz="2000" b="1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8443325" y="1596820"/>
            <a:ext cx="0" cy="15273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193737" y="3886163"/>
            <a:ext cx="0" cy="15273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443325" y="3886163"/>
            <a:ext cx="0" cy="15273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9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337" y="509361"/>
            <a:ext cx="6011206" cy="651782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solidFill>
                  <a:srgbClr val="283F19"/>
                </a:solidFill>
              </a:rPr>
              <a:t>1</a:t>
            </a:r>
            <a:r>
              <a:rPr lang="en-US" altLang="ko-KR" sz="3600" b="1" dirty="0" smtClean="0">
                <a:solidFill>
                  <a:srgbClr val="283F19"/>
                </a:solidFill>
              </a:rPr>
              <a:t>. </a:t>
            </a:r>
            <a:r>
              <a:rPr lang="ko-KR" altLang="en-US" sz="3600" b="1" dirty="0" smtClean="0">
                <a:solidFill>
                  <a:srgbClr val="283F19"/>
                </a:solidFill>
              </a:rPr>
              <a:t>서론</a:t>
            </a:r>
            <a:r>
              <a:rPr lang="ko-KR" altLang="en-US" sz="1600" b="1" dirty="0" smtClean="0">
                <a:solidFill>
                  <a:srgbClr val="283F19"/>
                </a:solidFill>
              </a:rPr>
              <a:t> </a:t>
            </a:r>
            <a:r>
              <a:rPr lang="en-US" altLang="ko-KR" sz="1600" b="1" dirty="0" smtClean="0">
                <a:solidFill>
                  <a:srgbClr val="283F19"/>
                </a:solidFill>
              </a:rPr>
              <a:t>– </a:t>
            </a:r>
            <a:r>
              <a:rPr lang="ko-KR" altLang="en-US" sz="1600" b="1" dirty="0" smtClean="0">
                <a:solidFill>
                  <a:srgbClr val="283F19"/>
                </a:solidFill>
              </a:rPr>
              <a:t>연구의 필요성 및 목표</a:t>
            </a:r>
            <a:endParaRPr lang="ko-KR" altLang="en-US" sz="1600" b="1" dirty="0">
              <a:solidFill>
                <a:srgbClr val="283F19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72508" y="1660559"/>
            <a:ext cx="3521607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연구의 필요성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799828" y="1660559"/>
            <a:ext cx="3521607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연구 목표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39063" y="2695439"/>
            <a:ext cx="4788496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최근 몇 년간 </a:t>
            </a:r>
            <a:r>
              <a:rPr lang="ko-KR" altLang="en-US" sz="1200" b="1" dirty="0" smtClean="0">
                <a:solidFill>
                  <a:schemeClr val="accent4">
                    <a:lumMod val="75000"/>
                  </a:schemeClr>
                </a:solidFill>
              </a:rPr>
              <a:t>의료 수술비용 급증</a:t>
            </a:r>
            <a:r>
              <a:rPr lang="ko-KR" altLang="en-US" sz="1200" b="1" dirty="0" smtClean="0"/>
              <a:t>과 함께 의료 보험료도 상승해 개인과 가정의 경제적 부담 증가</a:t>
            </a:r>
            <a:endParaRPr lang="en-US" altLang="ko-KR" sz="1200" b="1" dirty="0" smtClean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의료 보험료는 다양한 요인에 의해 결정되며 복잡하게</a:t>
            </a:r>
            <a:endParaRPr lang="en-US" altLang="ko-KR" sz="1200" b="1" dirty="0" smtClean="0"/>
          </a:p>
          <a:p>
            <a:pPr lvl="1">
              <a:lnSpc>
                <a:spcPct val="200000"/>
              </a:lnSpc>
            </a:pPr>
            <a:r>
              <a:rPr lang="en-US" altLang="ko-KR" sz="1200" b="1" dirty="0" smtClean="0"/>
              <a:t>   </a:t>
            </a:r>
            <a:r>
              <a:rPr lang="ko-KR" altLang="en-US" sz="1200" b="1" dirty="0" smtClean="0"/>
              <a:t>상호작용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그러나</a:t>
            </a:r>
            <a:r>
              <a:rPr lang="en-US" altLang="ko-KR" sz="1200" b="1" dirty="0" smtClean="0"/>
              <a:t>,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기존 예측 방법은 이를 충분히 반영하지</a:t>
            </a:r>
            <a:endParaRPr lang="en-US" altLang="ko-KR" sz="12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못해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예측 정확도 하락 </a:t>
            </a:r>
            <a:r>
              <a:rPr lang="ko-KR" altLang="en-US" sz="1200" b="1" dirty="0" smtClean="0"/>
              <a:t>문제점 발생</a:t>
            </a:r>
            <a:r>
              <a:rPr lang="en-US" altLang="ko-KR" sz="1200" b="1" dirty="0" smtClean="0"/>
              <a:t>.</a:t>
            </a:r>
            <a:endParaRPr lang="en-US" altLang="ko-KR" sz="1200" b="1" u="sng" dirty="0"/>
          </a:p>
        </p:txBody>
      </p:sp>
      <p:sp>
        <p:nvSpPr>
          <p:cNvPr id="22" name="직사각형 21"/>
          <p:cNvSpPr/>
          <p:nvPr/>
        </p:nvSpPr>
        <p:spPr>
          <a:xfrm>
            <a:off x="6324336" y="2695439"/>
            <a:ext cx="4472589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다양한 변수와 패턴을 고려할 수 있는 </a:t>
            </a:r>
            <a:r>
              <a:rPr lang="ko-KR" altLang="en-US" sz="1200" b="1" dirty="0" err="1" smtClean="0"/>
              <a:t>머신러닝</a:t>
            </a:r>
            <a:r>
              <a:rPr lang="ko-KR" altLang="en-US" sz="1200" b="1" dirty="0" smtClean="0"/>
              <a:t> 기법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통해 의료 보험료 예측 정확도 향상</a:t>
            </a:r>
            <a:endParaRPr lang="en-US" altLang="ko-KR" sz="1200" b="1" dirty="0" smtClean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정교하고 신뢰할 수 있는 의료 보험료 예측 결과</a:t>
            </a:r>
            <a:r>
              <a:rPr lang="en-US" altLang="ko-KR" sz="1200" b="1" dirty="0"/>
              <a:t>  </a:t>
            </a:r>
            <a:r>
              <a:rPr lang="en-US" altLang="ko-KR" sz="1200" b="1" dirty="0" smtClean="0"/>
              <a:t>   </a:t>
            </a:r>
            <a:r>
              <a:rPr lang="ko-KR" altLang="en-US" sz="1200" b="1" dirty="0" smtClean="0"/>
              <a:t>도출에 기여</a:t>
            </a:r>
            <a:endParaRPr lang="en-US" altLang="ko-KR" sz="1200" b="1" u="sng" dirty="0"/>
          </a:p>
        </p:txBody>
      </p:sp>
    </p:spTree>
    <p:extLst>
      <p:ext uri="{BB962C8B-B14F-4D97-AF65-F5344CB8AC3E}">
        <p14:creationId xmlns:p14="http://schemas.microsoft.com/office/powerpoint/2010/main" val="290085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DD83DB3-E6E4-02A1-2CE7-4E87FBECE20C}"/>
              </a:ext>
            </a:extLst>
          </p:cNvPr>
          <p:cNvSpPr/>
          <p:nvPr/>
        </p:nvSpPr>
        <p:spPr>
          <a:xfrm>
            <a:off x="581158" y="2493513"/>
            <a:ext cx="1959238" cy="743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Medical Insurance Price Data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C10C41E-541F-CE8A-C830-6FD01BA74F9C}"/>
              </a:ext>
            </a:extLst>
          </p:cNvPr>
          <p:cNvSpPr/>
          <p:nvPr/>
        </p:nvSpPr>
        <p:spPr>
          <a:xfrm>
            <a:off x="3258082" y="2493513"/>
            <a:ext cx="1959238" cy="743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Data Correlation Analysis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5829525" y="2506410"/>
            <a:ext cx="1959238" cy="743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Synthetic Data Addition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2656893" y="2732807"/>
            <a:ext cx="379211" cy="2645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150677" y="2077270"/>
            <a:ext cx="4743567" cy="16256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5333817" y="2745704"/>
            <a:ext cx="379211" cy="2645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40491" y="1591851"/>
            <a:ext cx="14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Data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25730" y="1597749"/>
            <a:ext cx="239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Data Preprocessing</a:t>
            </a:r>
            <a:endParaRPr lang="ko-KR" altLang="en-US" b="1" dirty="0"/>
          </a:p>
        </p:txBody>
      </p:sp>
      <p:sp>
        <p:nvSpPr>
          <p:cNvPr id="40" name="오른쪽 화살표 39"/>
          <p:cNvSpPr/>
          <p:nvPr/>
        </p:nvSpPr>
        <p:spPr>
          <a:xfrm>
            <a:off x="8012665" y="2745704"/>
            <a:ext cx="379211" cy="2645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C10C41E-541F-CE8A-C830-6FD01BA74F9C}"/>
              </a:ext>
            </a:extLst>
          </p:cNvPr>
          <p:cNvSpPr/>
          <p:nvPr/>
        </p:nvSpPr>
        <p:spPr>
          <a:xfrm>
            <a:off x="8600318" y="2247510"/>
            <a:ext cx="1388433" cy="3122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Random Forest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8600318" y="2611912"/>
            <a:ext cx="1388433" cy="542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Gradient Boosting Machine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8600318" y="3204892"/>
            <a:ext cx="1388433" cy="2811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Decision Tree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10025185" y="2247510"/>
            <a:ext cx="1388433" cy="312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LightGBM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10025185" y="2611912"/>
            <a:ext cx="1388433" cy="542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Linear Regression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10025185" y="3206220"/>
            <a:ext cx="1388433" cy="2811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AdaBoost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478547" y="2077270"/>
            <a:ext cx="3073297" cy="38091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046895" y="1591851"/>
            <a:ext cx="19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 Training</a:t>
            </a:r>
            <a:endParaRPr lang="ko-KR" altLang="en-US" b="1" dirty="0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8600318" y="4898157"/>
            <a:ext cx="2813300" cy="743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Optuna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883564" y="4394707"/>
            <a:ext cx="252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 Optimization</a:t>
            </a:r>
            <a:endParaRPr lang="ko-KR" altLang="en-US" b="1" dirty="0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9741803" y="3843981"/>
            <a:ext cx="557718" cy="27550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flipH="1">
            <a:off x="8012665" y="5137451"/>
            <a:ext cx="379211" cy="2645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23708" y="4395442"/>
            <a:ext cx="1025427" cy="368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Output</a:t>
            </a:r>
            <a:endParaRPr lang="ko-KR" altLang="en-US" b="1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5346851" y="4898157"/>
            <a:ext cx="2579143" cy="7431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Medical Insurance Price Prediction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제목 12"/>
          <p:cNvSpPr txBox="1">
            <a:spLocks/>
          </p:cNvSpPr>
          <p:nvPr/>
        </p:nvSpPr>
        <p:spPr>
          <a:xfrm>
            <a:off x="128337" y="509361"/>
            <a:ext cx="3930316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rgbClr val="283F1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 smtClean="0"/>
              <a:t>서론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– </a:t>
            </a:r>
            <a:r>
              <a:rPr lang="ko-KR" altLang="en-US" sz="1600" dirty="0" smtClean="0">
                <a:solidFill>
                  <a:schemeClr val="tx1"/>
                </a:solidFill>
              </a:rPr>
              <a:t>연구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플로우차트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128336" y="509361"/>
            <a:ext cx="3529263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본론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실험 방법</a:t>
            </a:r>
            <a:endParaRPr lang="ko-KR" altLang="en-US" sz="16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4278" y="1337607"/>
            <a:ext cx="3414164" cy="4716379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75329" y="1337606"/>
            <a:ext cx="3414164" cy="4716379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86380" y="1337606"/>
            <a:ext cx="3414164" cy="4716379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DD83DB3-E6E4-02A1-2CE7-4E87FBECE20C}"/>
              </a:ext>
            </a:extLst>
          </p:cNvPr>
          <p:cNvSpPr/>
          <p:nvPr/>
        </p:nvSpPr>
        <p:spPr>
          <a:xfrm>
            <a:off x="1288038" y="2199035"/>
            <a:ext cx="1959238" cy="7431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Medical Insurance Price Data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 rot="5400000">
            <a:off x="2078052" y="3145608"/>
            <a:ext cx="379211" cy="2645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C10C41E-541F-CE8A-C830-6FD01BA74F9C}"/>
              </a:ext>
            </a:extLst>
          </p:cNvPr>
          <p:cNvSpPr/>
          <p:nvPr/>
        </p:nvSpPr>
        <p:spPr>
          <a:xfrm>
            <a:off x="4431809" y="2751006"/>
            <a:ext cx="1436680" cy="5744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Data Correlation Analysis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6246891" y="2751006"/>
            <a:ext cx="1457540" cy="5744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Synthetic Data Addition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덧셈 기호 20"/>
          <p:cNvSpPr/>
          <p:nvPr/>
        </p:nvSpPr>
        <p:spPr>
          <a:xfrm>
            <a:off x="5905233" y="2935965"/>
            <a:ext cx="322949" cy="204495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6" name="그룹 5"/>
          <p:cNvGrpSpPr/>
          <p:nvPr/>
        </p:nvGrpSpPr>
        <p:grpSpPr>
          <a:xfrm>
            <a:off x="732516" y="4070884"/>
            <a:ext cx="3073297" cy="1625600"/>
            <a:chOff x="732516" y="3893857"/>
            <a:chExt cx="3073297" cy="16256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EC10C41E-541F-CE8A-C830-6FD01BA74F9C}"/>
                </a:ext>
              </a:extLst>
            </p:cNvPr>
            <p:cNvSpPr/>
            <p:nvPr/>
          </p:nvSpPr>
          <p:spPr>
            <a:xfrm>
              <a:off x="844299" y="4071157"/>
              <a:ext cx="1388433" cy="3122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Random Forest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7DE42D51-2DC2-EDAB-ED49-590FF8B70F7F}"/>
                </a:ext>
              </a:extLst>
            </p:cNvPr>
            <p:cNvSpPr/>
            <p:nvPr/>
          </p:nvSpPr>
          <p:spPr>
            <a:xfrm>
              <a:off x="844299" y="4435559"/>
              <a:ext cx="1388433" cy="5421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Gradient Boosting Machine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7DE42D51-2DC2-EDAB-ED49-590FF8B70F7F}"/>
                </a:ext>
              </a:extLst>
            </p:cNvPr>
            <p:cNvSpPr/>
            <p:nvPr/>
          </p:nvSpPr>
          <p:spPr>
            <a:xfrm>
              <a:off x="844299" y="5028539"/>
              <a:ext cx="1388433" cy="2811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Decision Tree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7DE42D51-2DC2-EDAB-ED49-590FF8B70F7F}"/>
                </a:ext>
              </a:extLst>
            </p:cNvPr>
            <p:cNvSpPr/>
            <p:nvPr/>
          </p:nvSpPr>
          <p:spPr>
            <a:xfrm>
              <a:off x="2269166" y="4071157"/>
              <a:ext cx="1388433" cy="3122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</a:rPr>
                <a:t>LightGBM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7DE42D51-2DC2-EDAB-ED49-590FF8B70F7F}"/>
                </a:ext>
              </a:extLst>
            </p:cNvPr>
            <p:cNvSpPr/>
            <p:nvPr/>
          </p:nvSpPr>
          <p:spPr>
            <a:xfrm>
              <a:off x="2269166" y="4435559"/>
              <a:ext cx="1388433" cy="5421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Linear Regression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7DE42D51-2DC2-EDAB-ED49-590FF8B70F7F}"/>
                </a:ext>
              </a:extLst>
            </p:cNvPr>
            <p:cNvSpPr/>
            <p:nvPr/>
          </p:nvSpPr>
          <p:spPr>
            <a:xfrm>
              <a:off x="2269166" y="5029867"/>
              <a:ext cx="1388433" cy="2811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err="1" smtClean="0">
                  <a:solidFill>
                    <a:schemeClr val="tx1"/>
                  </a:solidFill>
                </a:rPr>
                <a:t>AdaBoost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2516" y="3893857"/>
              <a:ext cx="3073297" cy="1625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385213" y="3572760"/>
            <a:ext cx="19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Model Training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8356813" y="2194803"/>
            <a:ext cx="3073297" cy="3494577"/>
            <a:chOff x="8357278" y="1948333"/>
            <a:chExt cx="3073297" cy="3494577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C10C41E-541F-CE8A-C830-6FD01BA74F9C}"/>
                </a:ext>
              </a:extLst>
            </p:cNvPr>
            <p:cNvSpPr/>
            <p:nvPr/>
          </p:nvSpPr>
          <p:spPr>
            <a:xfrm>
              <a:off x="8505029" y="2595928"/>
              <a:ext cx="1388433" cy="54081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Random Forest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7DE42D51-2DC2-EDAB-ED49-590FF8B70F7F}"/>
                </a:ext>
              </a:extLst>
            </p:cNvPr>
            <p:cNvSpPr/>
            <p:nvPr/>
          </p:nvSpPr>
          <p:spPr>
            <a:xfrm>
              <a:off x="9944942" y="2594546"/>
              <a:ext cx="1337307" cy="5421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Gradient Boosting Machine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357278" y="2456221"/>
              <a:ext cx="3073297" cy="298668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43379" y="1948333"/>
              <a:ext cx="193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Model Training</a:t>
              </a:r>
              <a:endParaRPr lang="ko-KR" altLang="en-US" b="1" dirty="0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7DE42D51-2DC2-EDAB-ED49-590FF8B70F7F}"/>
                </a:ext>
              </a:extLst>
            </p:cNvPr>
            <p:cNvSpPr/>
            <p:nvPr/>
          </p:nvSpPr>
          <p:spPr>
            <a:xfrm>
              <a:off x="8505029" y="4435559"/>
              <a:ext cx="2813300" cy="7431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Optuna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88275" y="3932109"/>
              <a:ext cx="2527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Model Optimization</a:t>
              </a:r>
              <a:endParaRPr lang="ko-KR" altLang="en-US" b="1" dirty="0"/>
            </a:p>
          </p:txBody>
        </p:sp>
        <p:sp>
          <p:nvSpPr>
            <p:cNvPr id="34" name="왼쪽/오른쪽 화살표 33"/>
            <p:cNvSpPr/>
            <p:nvPr/>
          </p:nvSpPr>
          <p:spPr>
            <a:xfrm rot="5400000">
              <a:off x="9646514" y="3381383"/>
              <a:ext cx="557718" cy="27550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C10C41E-541F-CE8A-C830-6FD01BA74F9C}"/>
              </a:ext>
            </a:extLst>
          </p:cNvPr>
          <p:cNvSpPr/>
          <p:nvPr/>
        </p:nvSpPr>
        <p:spPr>
          <a:xfrm>
            <a:off x="4698342" y="4797619"/>
            <a:ext cx="1388433" cy="540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Random Forest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7DE42D51-2DC2-EDAB-ED49-590FF8B70F7F}"/>
              </a:ext>
            </a:extLst>
          </p:cNvPr>
          <p:cNvSpPr/>
          <p:nvPr/>
        </p:nvSpPr>
        <p:spPr>
          <a:xfrm>
            <a:off x="6138255" y="4796237"/>
            <a:ext cx="1337307" cy="5421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Gradient Boosting Machine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6692" y="4150024"/>
            <a:ext cx="19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Model Training</a:t>
            </a:r>
            <a:endParaRPr lang="ko-KR" altLang="en-US" b="1" dirty="0"/>
          </a:p>
        </p:txBody>
      </p:sp>
      <p:sp>
        <p:nvSpPr>
          <p:cNvPr id="41" name="직사각형 40"/>
          <p:cNvSpPr/>
          <p:nvPr/>
        </p:nvSpPr>
        <p:spPr>
          <a:xfrm>
            <a:off x="4550126" y="4612126"/>
            <a:ext cx="3073297" cy="9112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5400000">
            <a:off x="5892805" y="3722574"/>
            <a:ext cx="379211" cy="2645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715779" y="1321653"/>
            <a:ext cx="308202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기본 데이터세트 </a:t>
            </a:r>
            <a:r>
              <a:rPr lang="ko-KR" altLang="en-US" sz="2000" b="1" dirty="0" smtClean="0"/>
              <a:t>실험</a:t>
            </a:r>
            <a:endParaRPr lang="en-US" altLang="ko-KR" sz="2000" b="1" dirty="0" smtClean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4555970" y="1321653"/>
            <a:ext cx="308202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2</a:t>
            </a:r>
            <a:r>
              <a:rPr lang="en-US" altLang="ko-KR" sz="2000" b="1" dirty="0"/>
              <a:t>.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합성 데이터</a:t>
            </a:r>
            <a:r>
              <a:rPr lang="ko-KR" altLang="en-US" sz="2000" b="1" dirty="0" smtClean="0"/>
              <a:t> 생성 실험</a:t>
            </a:r>
            <a:endParaRPr lang="en-US" altLang="ko-KR" sz="2000" b="1" dirty="0" smtClean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8144476" y="1332980"/>
            <a:ext cx="349704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3.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하이퍼파라미터</a:t>
            </a:r>
            <a:r>
              <a:rPr lang="ko-KR" altLang="en-US" b="1" dirty="0" smtClean="0">
                <a:solidFill>
                  <a:srgbClr val="0070C0"/>
                </a:solidFill>
              </a:rPr>
              <a:t> 최적화 </a:t>
            </a:r>
            <a:r>
              <a:rPr lang="ko-KR" altLang="en-US" b="1" dirty="0" smtClean="0"/>
              <a:t>실험</a:t>
            </a:r>
            <a:endParaRPr lang="en-US" altLang="ko-KR" b="1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4405281" y="2637287"/>
            <a:ext cx="3359828" cy="863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850336" y="2165635"/>
            <a:ext cx="250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Data Preprocessing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2194" y="1321563"/>
            <a:ext cx="7276782" cy="4716379"/>
          </a:xfrm>
          <a:prstGeom prst="roundRect">
            <a:avLst>
              <a:gd name="adj" fmla="val 82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955279" y="1321564"/>
            <a:ext cx="3716403" cy="4716379"/>
          </a:xfrm>
          <a:prstGeom prst="roundRect">
            <a:avLst>
              <a:gd name="adj" fmla="val 82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2"/>
          <p:cNvSpPr txBox="1">
            <a:spLocks/>
          </p:cNvSpPr>
          <p:nvPr/>
        </p:nvSpPr>
        <p:spPr>
          <a:xfrm>
            <a:off x="128336" y="509361"/>
            <a:ext cx="3609475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2. </a:t>
            </a:r>
            <a:r>
              <a:rPr lang="ko-KR" altLang="en-US" sz="3600" b="1" dirty="0" smtClean="0">
                <a:solidFill>
                  <a:srgbClr val="283F19"/>
                </a:solidFill>
              </a:rPr>
              <a:t>본론</a:t>
            </a:r>
            <a:r>
              <a:rPr lang="ko-KR" altLang="en-US" sz="1600" b="1" dirty="0" smtClean="0">
                <a:solidFill>
                  <a:srgbClr val="283F19"/>
                </a:solidFill>
              </a:rPr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데이터세트 소개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532194" y="4299726"/>
            <a:ext cx="7234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〮 A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나이</a:t>
            </a:r>
            <a:r>
              <a:rPr lang="en-US" altLang="ko-KR" sz="1200" dirty="0" smtClean="0"/>
              <a:t>(Age),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〮 B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당뇨병</a:t>
            </a:r>
            <a:r>
              <a:rPr lang="en-US" altLang="ko-KR" sz="1200" dirty="0" smtClean="0"/>
              <a:t>(Diabetes), 〮 </a:t>
            </a:r>
            <a:r>
              <a:rPr lang="en-US" altLang="ko-KR" sz="1200" dirty="0"/>
              <a:t>C : </a:t>
            </a:r>
            <a:r>
              <a:rPr lang="ko-KR" altLang="en-US" sz="1200" dirty="0" smtClean="0"/>
              <a:t>혈압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문제</a:t>
            </a:r>
            <a:r>
              <a:rPr lang="en-US" altLang="ko-KR" sz="1200" dirty="0" smtClean="0"/>
              <a:t>(Blood Pressure Problems),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〮 D : </a:t>
            </a:r>
            <a:r>
              <a:rPr lang="ko-KR" altLang="en-US" sz="1200" dirty="0"/>
              <a:t>장기 이식 </a:t>
            </a:r>
            <a:r>
              <a:rPr lang="ko-KR" altLang="en-US" sz="1200" dirty="0" smtClean="0"/>
              <a:t>경험</a:t>
            </a:r>
            <a:r>
              <a:rPr lang="en-US" altLang="ko-KR" sz="1200" dirty="0" smtClean="0"/>
              <a:t>(Any Transplants), 〮 </a:t>
            </a:r>
            <a:r>
              <a:rPr lang="en-US" altLang="ko-KR" sz="1200" dirty="0"/>
              <a:t>E : </a:t>
            </a:r>
            <a:r>
              <a:rPr lang="ko-KR" altLang="en-US" sz="1200" dirty="0"/>
              <a:t>만성 질환 </a:t>
            </a:r>
            <a:r>
              <a:rPr lang="ko-KR" altLang="en-US" sz="1200" dirty="0" smtClean="0"/>
              <a:t>여부</a:t>
            </a:r>
            <a:r>
              <a:rPr lang="en-US" altLang="ko-KR" sz="1200" dirty="0" smtClean="0"/>
              <a:t>(Any Chronic Diseases),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〮 </a:t>
            </a:r>
            <a:r>
              <a:rPr lang="en-US" altLang="ko-KR" sz="1200" dirty="0"/>
              <a:t>F : 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(Height),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〮 </a:t>
            </a:r>
            <a:r>
              <a:rPr lang="en-US" altLang="ko-KR" sz="1200" dirty="0"/>
              <a:t>G : </a:t>
            </a:r>
            <a:r>
              <a:rPr lang="ko-KR" altLang="en-US" sz="1200" dirty="0" smtClean="0"/>
              <a:t>몸무게</a:t>
            </a:r>
            <a:r>
              <a:rPr lang="en-US" altLang="ko-KR" sz="1200" dirty="0" smtClean="0"/>
              <a:t>(Weight), 〮 </a:t>
            </a:r>
            <a:r>
              <a:rPr lang="en-US" altLang="ko-KR" sz="1200" dirty="0"/>
              <a:t>H : </a:t>
            </a:r>
            <a:r>
              <a:rPr lang="ko-KR" altLang="en-US" sz="1200" dirty="0"/>
              <a:t>알러지 </a:t>
            </a:r>
            <a:r>
              <a:rPr lang="ko-KR" altLang="en-US" sz="1200" dirty="0" smtClean="0"/>
              <a:t>유무</a:t>
            </a:r>
            <a:r>
              <a:rPr lang="en-US" altLang="ko-KR" sz="1200" dirty="0" smtClean="0"/>
              <a:t>(Known Allergies),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〮 I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가족력</a:t>
            </a:r>
            <a:r>
              <a:rPr lang="en-US" altLang="ko-KR" sz="1200" dirty="0" smtClean="0"/>
              <a:t>(History of Cancer in Family),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〮 </a:t>
            </a:r>
            <a:r>
              <a:rPr lang="en-US" altLang="ko-KR" sz="1200" dirty="0"/>
              <a:t>J : </a:t>
            </a:r>
            <a:r>
              <a:rPr lang="ko-KR" altLang="en-US" sz="1200" dirty="0" smtClean="0"/>
              <a:t>주요 </a:t>
            </a:r>
            <a:r>
              <a:rPr lang="ko-KR" altLang="en-US" sz="1200" dirty="0"/>
              <a:t>수술 </a:t>
            </a:r>
            <a:r>
              <a:rPr lang="ko-KR" altLang="en-US" sz="1200" dirty="0" smtClean="0"/>
              <a:t>횟수</a:t>
            </a:r>
            <a:r>
              <a:rPr lang="en-US" altLang="ko-KR" sz="1200" dirty="0" smtClean="0"/>
              <a:t>(Number of Major Surgeries),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〮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K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의료보험료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(Premium Price)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6728385" y="1396904"/>
            <a:ext cx="1038196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</a:rPr>
              <a:t>*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</a:rPr>
              <a:t>0 : 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</a:rPr>
              <a:t>무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</a:rPr>
              <a:t>, 1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</a:rPr>
              <a:t>유</a:t>
            </a:r>
            <a:endParaRPr lang="en-US" altLang="ko-KR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630431" y="1396904"/>
            <a:ext cx="445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 </a:t>
            </a:r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의료 보험료 데이터세트</a:t>
            </a:r>
            <a:endParaRPr lang="en-US" altLang="ko-KR" sz="1200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65670"/>
              </p:ext>
            </p:extLst>
          </p:nvPr>
        </p:nvGraphicFramePr>
        <p:xfrm>
          <a:off x="630431" y="1841576"/>
          <a:ext cx="7080307" cy="2265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150724295"/>
                    </a:ext>
                  </a:extLst>
                </a:gridCol>
                <a:gridCol w="368810">
                  <a:extLst>
                    <a:ext uri="{9D8B030D-6E8A-4147-A177-3AD203B41FA5}">
                      <a16:colId xmlns:a16="http://schemas.microsoft.com/office/drawing/2014/main" val="111039891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185771983"/>
                    </a:ext>
                  </a:extLst>
                </a:gridCol>
                <a:gridCol w="603074">
                  <a:extLst>
                    <a:ext uri="{9D8B030D-6E8A-4147-A177-3AD203B41FA5}">
                      <a16:colId xmlns:a16="http://schemas.microsoft.com/office/drawing/2014/main" val="4143368075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3096990665"/>
                    </a:ext>
                  </a:extLst>
                </a:gridCol>
                <a:gridCol w="578459">
                  <a:extLst>
                    <a:ext uri="{9D8B030D-6E8A-4147-A177-3AD203B41FA5}">
                      <a16:colId xmlns:a16="http://schemas.microsoft.com/office/drawing/2014/main" val="2240915022"/>
                    </a:ext>
                  </a:extLst>
                </a:gridCol>
                <a:gridCol w="470781">
                  <a:extLst>
                    <a:ext uri="{9D8B030D-6E8A-4147-A177-3AD203B41FA5}">
                      <a16:colId xmlns:a16="http://schemas.microsoft.com/office/drawing/2014/main" val="3541545868"/>
                    </a:ext>
                  </a:extLst>
                </a:gridCol>
                <a:gridCol w="516047">
                  <a:extLst>
                    <a:ext uri="{9D8B030D-6E8A-4147-A177-3AD203B41FA5}">
                      <a16:colId xmlns:a16="http://schemas.microsoft.com/office/drawing/2014/main" val="861891125"/>
                    </a:ext>
                  </a:extLst>
                </a:gridCol>
                <a:gridCol w="896293">
                  <a:extLst>
                    <a:ext uri="{9D8B030D-6E8A-4147-A177-3AD203B41FA5}">
                      <a16:colId xmlns:a16="http://schemas.microsoft.com/office/drawing/2014/main" val="3046974067"/>
                    </a:ext>
                  </a:extLst>
                </a:gridCol>
                <a:gridCol w="615636">
                  <a:extLst>
                    <a:ext uri="{9D8B030D-6E8A-4147-A177-3AD203B41FA5}">
                      <a16:colId xmlns:a16="http://schemas.microsoft.com/office/drawing/2014/main" val="3997094431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762539899"/>
                    </a:ext>
                  </a:extLst>
                </a:gridCol>
                <a:gridCol w="633743">
                  <a:extLst>
                    <a:ext uri="{9D8B030D-6E8A-4147-A177-3AD203B41FA5}">
                      <a16:colId xmlns:a16="http://schemas.microsoft.com/office/drawing/2014/main" val="556492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A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B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C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D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E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F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G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H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I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J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+mn-lt"/>
                        </a:rPr>
                        <a:t>K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4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latin typeface="+mn-lt"/>
                        </a:rPr>
                        <a:t>1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Age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Diabetes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Blood Pressure Problems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Any Transplants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Any Chronic Diseases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Height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Weight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Known Allergies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History of Cancer in Family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+mn-lt"/>
                        </a:rPr>
                        <a:t>Number of Major </a:t>
                      </a:r>
                      <a:r>
                        <a:rPr lang="en-US" altLang="ko-KR" sz="700" b="1" dirty="0" err="1" smtClean="0">
                          <a:latin typeface="+mn-lt"/>
                        </a:rPr>
                        <a:t>Suegeries</a:t>
                      </a:r>
                      <a:endParaRPr lang="ko-KR" altLang="en-US" sz="7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Premium Price</a:t>
                      </a:r>
                      <a:endParaRPr lang="ko-KR" altLang="en-US" sz="7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2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45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155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57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25000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8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3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60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180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73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29000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0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4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36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158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59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23000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780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5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52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183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93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2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latin typeface="+mn-lt"/>
                        </a:rPr>
                        <a:t>28000</a:t>
                      </a:r>
                      <a:endParaRPr lang="ko-KR" altLang="en-US" sz="7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39804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712647AC-1D6D-3801-40B9-B8E355A2E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1" t="33172" b="1"/>
          <a:stretch/>
        </p:blipFill>
        <p:spPr>
          <a:xfrm>
            <a:off x="8048493" y="1477596"/>
            <a:ext cx="3529970" cy="18210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8048492" y="5515271"/>
            <a:ext cx="274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그림</a:t>
            </a:r>
            <a:r>
              <a:rPr lang="en-US" altLang="ko-KR" sz="1200" b="1" dirty="0" smtClean="0"/>
              <a:t> 2. </a:t>
            </a:r>
            <a:r>
              <a:rPr lang="ko-KR" altLang="en-US" sz="1200" b="1" dirty="0" smtClean="0"/>
              <a:t>학습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테스트 데이터 개수</a:t>
            </a:r>
            <a:endParaRPr lang="en-US" altLang="ko-KR" sz="1200" b="1" dirty="0" smtClean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8043048" y="3310345"/>
            <a:ext cx="274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그림 </a:t>
            </a:r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의료보험료 분포 및 추세</a:t>
            </a:r>
            <a:endParaRPr lang="en-US" altLang="ko-KR" sz="1200" b="1" dirty="0" smtClean="0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973017340"/>
              </p:ext>
            </p:extLst>
          </p:nvPr>
        </p:nvGraphicFramePr>
        <p:xfrm>
          <a:off x="8048491" y="3833017"/>
          <a:ext cx="3529972" cy="1670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7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532194" y="1321564"/>
            <a:ext cx="5499638" cy="4716379"/>
          </a:xfrm>
          <a:prstGeom prst="roundRect">
            <a:avLst>
              <a:gd name="adj" fmla="val 82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72045" y="1321564"/>
            <a:ext cx="5499638" cy="4716379"/>
          </a:xfrm>
          <a:prstGeom prst="roundRect">
            <a:avLst>
              <a:gd name="adj" fmla="val 82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128337" y="509361"/>
            <a:ext cx="5098372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2. </a:t>
            </a:r>
            <a:r>
              <a:rPr lang="ko-KR" altLang="en-US" sz="3600" b="1" dirty="0" smtClean="0">
                <a:solidFill>
                  <a:srgbClr val="283F19"/>
                </a:solidFill>
              </a:rPr>
              <a:t>본론</a:t>
            </a:r>
            <a:r>
              <a:rPr lang="ko-KR" altLang="en-US" sz="1600" b="1" dirty="0" smtClean="0">
                <a:solidFill>
                  <a:srgbClr val="283F19"/>
                </a:solidFill>
              </a:rPr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합성 데이터 생성</a:t>
            </a:r>
            <a:endParaRPr lang="ko-KR" altLang="en-US" sz="16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C858792-B363-D4AF-5C89-8CC4B7CD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1" y="1443790"/>
            <a:ext cx="5005763" cy="32919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/>
          <p:cNvGrpSpPr/>
          <p:nvPr/>
        </p:nvGrpSpPr>
        <p:grpSpPr>
          <a:xfrm>
            <a:off x="6416842" y="1690896"/>
            <a:ext cx="5078118" cy="2288436"/>
            <a:chOff x="6416842" y="1690896"/>
            <a:chExt cx="5078118" cy="243078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293E353-A9AB-D704-8828-C8773A9E4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02" t="3227" b="1033"/>
            <a:stretch/>
          </p:blipFill>
          <p:spPr>
            <a:xfrm>
              <a:off x="6416842" y="1690896"/>
              <a:ext cx="4511997" cy="24307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F34A2DA-A25A-3FDF-4D66-B786FD757C2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28840" y="1690896"/>
              <a:ext cx="566120" cy="2430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779130" y="4815357"/>
            <a:ext cx="274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그림 </a:t>
            </a:r>
            <a:r>
              <a:rPr lang="en-US" altLang="ko-KR" sz="1200" b="1" dirty="0" smtClean="0"/>
              <a:t>3. </a:t>
            </a:r>
            <a:r>
              <a:rPr lang="ko-KR" altLang="en-US" sz="1200" b="1" dirty="0" smtClean="0"/>
              <a:t>특성 간 상관계수 </a:t>
            </a:r>
            <a:r>
              <a:rPr lang="en-US" altLang="ko-KR" sz="1200" b="1" dirty="0" err="1" smtClean="0"/>
              <a:t>Heatmap</a:t>
            </a:r>
            <a:endParaRPr lang="en-US" altLang="ko-KR" sz="1200" b="1" dirty="0" smtClean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6416841" y="1321564"/>
            <a:ext cx="274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 3. </a:t>
            </a:r>
            <a:r>
              <a:rPr lang="ko-KR" altLang="en-US" sz="1200" b="1" dirty="0" smtClean="0"/>
              <a:t>특성 간 상관계수 분석</a:t>
            </a:r>
            <a:endParaRPr lang="en-US" altLang="ko-KR" sz="1200" b="1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6416840" y="4150617"/>
            <a:ext cx="5078119" cy="1440637"/>
            <a:chOff x="6416840" y="4280887"/>
            <a:chExt cx="5053688" cy="145550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330F26A-BFB3-44A3-C645-A1CC5905C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540" t="12888" r="9089"/>
            <a:stretch/>
          </p:blipFill>
          <p:spPr>
            <a:xfrm>
              <a:off x="8119822" y="4280887"/>
              <a:ext cx="1647726" cy="1455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6C43496-02E6-47D0-EEB9-7B0C0C2A6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6840" y="4280888"/>
              <a:ext cx="1562769" cy="1455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9C5C4F9-AF3D-CA06-9A0F-CEEB75EA499A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07761" y="4280887"/>
              <a:ext cx="1562767" cy="1455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6416841" y="5594439"/>
            <a:ext cx="507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그림 </a:t>
            </a:r>
            <a:r>
              <a:rPr lang="en-US" altLang="ko-KR" sz="1200" b="1" dirty="0" smtClean="0"/>
              <a:t>4. </a:t>
            </a:r>
            <a:r>
              <a:rPr lang="ko-KR" altLang="en-US" sz="1200" b="1" dirty="0" smtClean="0"/>
              <a:t>상관계수 그래프 </a:t>
            </a:r>
            <a:r>
              <a:rPr lang="en-US" altLang="ko-KR" sz="1200" b="1" dirty="0" smtClean="0"/>
              <a:t>(x</a:t>
            </a:r>
            <a:r>
              <a:rPr lang="ko-KR" altLang="en-US" sz="1200" b="1" dirty="0" smtClean="0"/>
              <a:t>축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나이</a:t>
            </a:r>
            <a:r>
              <a:rPr lang="en-US" altLang="ko-KR" sz="1200" b="1" dirty="0" smtClean="0"/>
              <a:t>, y</a:t>
            </a:r>
            <a:r>
              <a:rPr lang="ko-KR" altLang="en-US" sz="1200" b="1" dirty="0" smtClean="0"/>
              <a:t>축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의료보험료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716944" y="5174519"/>
            <a:ext cx="50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의료 보험료와의 상관계수 </a:t>
            </a:r>
            <a:r>
              <a:rPr lang="en-US" altLang="ko-KR" sz="12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장기 이식 여부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0.289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주요 수술 횟수 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0.262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만성 질환 여부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0.208</a:t>
            </a:r>
            <a:r>
              <a:rPr lang="en-US" altLang="ko-KR" sz="1200" dirty="0" smtClean="0"/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779130" y="2127386"/>
            <a:ext cx="14982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Any Transplants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779130" y="2412637"/>
            <a:ext cx="189151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Any Chronic Diseases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779130" y="3626290"/>
            <a:ext cx="2252258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</a:rPr>
              <a:t>Number of Major Surgeries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4872180" y="2186974"/>
            <a:ext cx="354529" cy="296482"/>
          </a:xfrm>
          <a:prstGeom prst="frame">
            <a:avLst>
              <a:gd name="adj1" fmla="val 60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/>
          <p:cNvSpPr/>
          <p:nvPr/>
        </p:nvSpPr>
        <p:spPr>
          <a:xfrm>
            <a:off x="4872180" y="2493866"/>
            <a:ext cx="354529" cy="296482"/>
          </a:xfrm>
          <a:prstGeom prst="frame">
            <a:avLst>
              <a:gd name="adj1" fmla="val 60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4849648" y="3660873"/>
            <a:ext cx="377061" cy="364504"/>
          </a:xfrm>
          <a:prstGeom prst="frame">
            <a:avLst>
              <a:gd name="adj1" fmla="val 734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 rot="16200000">
            <a:off x="4649205" y="4146315"/>
            <a:ext cx="86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Premium Price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액자 5"/>
          <p:cNvSpPr/>
          <p:nvPr/>
        </p:nvSpPr>
        <p:spPr>
          <a:xfrm>
            <a:off x="10870899" y="2451272"/>
            <a:ext cx="682001" cy="249326"/>
          </a:xfrm>
          <a:prstGeom prst="frame">
            <a:avLst>
              <a:gd name="adj1" fmla="val 147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10870899" y="3580980"/>
            <a:ext cx="682001" cy="249326"/>
          </a:xfrm>
          <a:prstGeom prst="frame">
            <a:avLst>
              <a:gd name="adj1" fmla="val 147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10870899" y="2626085"/>
            <a:ext cx="682001" cy="249326"/>
          </a:xfrm>
          <a:prstGeom prst="frame">
            <a:avLst>
              <a:gd name="adj1" fmla="val 147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10609" y="2488667"/>
            <a:ext cx="602580" cy="14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70C0"/>
                </a:solidFill>
              </a:rPr>
              <a:t>0.28905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10609" y="2692485"/>
            <a:ext cx="602580" cy="14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70C0"/>
                </a:solidFill>
              </a:rPr>
              <a:t>0.20861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910609" y="3634329"/>
            <a:ext cx="602580" cy="142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rgbClr val="0070C0"/>
                </a:solidFill>
              </a:rPr>
              <a:t>0.26425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128337" y="509361"/>
            <a:ext cx="5098372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/>
              <a:t>2. </a:t>
            </a:r>
            <a:r>
              <a:rPr lang="ko-KR" altLang="en-US" sz="3600" b="1" dirty="0" smtClean="0">
                <a:solidFill>
                  <a:srgbClr val="283F19"/>
                </a:solidFill>
              </a:rPr>
              <a:t>본론</a:t>
            </a:r>
            <a:r>
              <a:rPr lang="ko-KR" altLang="en-US" sz="1600" b="1" dirty="0" smtClean="0">
                <a:solidFill>
                  <a:srgbClr val="283F19"/>
                </a:solidFill>
              </a:rPr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합성 데이터 생성</a:t>
            </a:r>
            <a:endParaRPr lang="ko-KR" altLang="en-US" sz="1600" b="1" dirty="0"/>
          </a:p>
        </p:txBody>
      </p:sp>
      <p:sp>
        <p:nvSpPr>
          <p:cNvPr id="39" name="직사각형 38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2194" y="1321564"/>
            <a:ext cx="5499638" cy="4716379"/>
          </a:xfrm>
          <a:prstGeom prst="roundRect">
            <a:avLst>
              <a:gd name="adj" fmla="val 82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72045" y="1321564"/>
            <a:ext cx="5499638" cy="4716379"/>
          </a:xfrm>
          <a:prstGeom prst="roundRect">
            <a:avLst>
              <a:gd name="adj" fmla="val 82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06315AF-F1E0-A9F5-01FD-55B144D16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08123"/>
              </p:ext>
            </p:extLst>
          </p:nvPr>
        </p:nvGraphicFramePr>
        <p:xfrm>
          <a:off x="1517844" y="3030072"/>
          <a:ext cx="2105810" cy="579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905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1052905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36464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Number Of Major Surgeries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214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Diabetes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0.122722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6E4BE52-31EF-F60B-E3B5-C67D429FC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6374"/>
              </p:ext>
            </p:extLst>
          </p:nvPr>
        </p:nvGraphicFramePr>
        <p:xfrm>
          <a:off x="1517844" y="3724398"/>
          <a:ext cx="210581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905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1052905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300430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Number Of Major Surgeries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300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Blood Pressure Problems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0.251568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A2AB535-2F76-2632-178F-2FF756E6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65110"/>
              </p:ext>
            </p:extLst>
          </p:nvPr>
        </p:nvGraphicFramePr>
        <p:xfrm>
          <a:off x="1517844" y="2105220"/>
          <a:ext cx="2105810" cy="579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905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1052905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36464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History Of Cancer In Family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214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Known Allergies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0.115383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55917AC-CE78-9ECC-08BE-DF5525908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94648"/>
              </p:ext>
            </p:extLst>
          </p:nvPr>
        </p:nvGraphicFramePr>
        <p:xfrm>
          <a:off x="3846285" y="3030073"/>
          <a:ext cx="2105810" cy="579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905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1052905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36464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Number Of Major Surgeries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214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Known Allergies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0.103923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A40809B-27BB-D0C9-EB66-F5163321B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03278"/>
              </p:ext>
            </p:extLst>
          </p:nvPr>
        </p:nvGraphicFramePr>
        <p:xfrm>
          <a:off x="1533077" y="4762153"/>
          <a:ext cx="131172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863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655863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247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Premium Price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247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Any Transplants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0.289056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8904040-53E9-EB97-7075-B8EF682E7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98144"/>
              </p:ext>
            </p:extLst>
          </p:nvPr>
        </p:nvGraphicFramePr>
        <p:xfrm>
          <a:off x="3086723" y="4762153"/>
          <a:ext cx="131172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863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655863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247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Premium Price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Number Of Major Surgeries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0.264250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0097FA40-15E2-3FA0-B882-ABD4F3ACD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66998"/>
              </p:ext>
            </p:extLst>
          </p:nvPr>
        </p:nvGraphicFramePr>
        <p:xfrm>
          <a:off x="4640369" y="4762153"/>
          <a:ext cx="1311726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863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655863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24788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Premium Price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315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Any Chronic Diseases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0.208610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7F25D03-3342-7714-2BEF-FF261F1D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0673"/>
              </p:ext>
            </p:extLst>
          </p:nvPr>
        </p:nvGraphicFramePr>
        <p:xfrm>
          <a:off x="3846285" y="3724398"/>
          <a:ext cx="210581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905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1052905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30043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Number Of Major Surgeries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300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History Of Cancer In Family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0.212657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C9B40AD5-483D-748C-4661-0B752A8EC423}"/>
              </a:ext>
            </a:extLst>
          </p:cNvPr>
          <p:cNvSpPr txBox="1"/>
          <p:nvPr/>
        </p:nvSpPr>
        <p:spPr>
          <a:xfrm>
            <a:off x="590250" y="2249122"/>
            <a:ext cx="1094850" cy="29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암 가족력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CCF3CC-CF04-CF80-4C19-5FA2CE1D0E6E}"/>
              </a:ext>
            </a:extLst>
          </p:cNvPr>
          <p:cNvSpPr txBox="1"/>
          <p:nvPr/>
        </p:nvSpPr>
        <p:spPr>
          <a:xfrm>
            <a:off x="609141" y="3377702"/>
            <a:ext cx="9535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주요 수술 횟수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BCBA02-53FB-C0B2-F99E-5B0B9D855057}"/>
              </a:ext>
            </a:extLst>
          </p:cNvPr>
          <p:cNvSpPr txBox="1"/>
          <p:nvPr/>
        </p:nvSpPr>
        <p:spPr>
          <a:xfrm>
            <a:off x="508981" y="4968479"/>
            <a:ext cx="121658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/>
              <a:t>&lt;</a:t>
            </a:r>
            <a:r>
              <a:rPr lang="ko-KR" altLang="en-US" sz="1000" b="1" dirty="0" smtClean="0"/>
              <a:t>의료 보험료</a:t>
            </a:r>
            <a:r>
              <a:rPr lang="en-US" altLang="ko-KR" sz="1000" b="1" dirty="0" smtClean="0"/>
              <a:t>&gt;</a:t>
            </a:r>
            <a:endParaRPr lang="ko-KR" altLang="en-US" sz="1000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112332" y="1909395"/>
            <a:ext cx="3414164" cy="1606806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A4F4A8DD-8BA8-900A-E932-C09F67E34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53798"/>
              </p:ext>
            </p:extLst>
          </p:nvPr>
        </p:nvGraphicFramePr>
        <p:xfrm>
          <a:off x="8297873" y="2016714"/>
          <a:ext cx="3043084" cy="681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542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1521542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40694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Premium Price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239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Synthesis_1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0.391348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D8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4CCF3CC-CF04-CF80-4C19-5FA2CE1D0E6E}"/>
              </a:ext>
            </a:extLst>
          </p:cNvPr>
          <p:cNvSpPr txBox="1"/>
          <p:nvPr/>
        </p:nvSpPr>
        <p:spPr>
          <a:xfrm>
            <a:off x="8194712" y="2803418"/>
            <a:ext cx="32494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Synthesis_1 = </a:t>
            </a:r>
            <a:r>
              <a:rPr lang="ko-KR" altLang="en-US" sz="1000" dirty="0" smtClean="0"/>
              <a:t>장기이식 여부</a:t>
            </a:r>
            <a:r>
              <a:rPr lang="en-US" altLang="ko-KR" sz="1000" dirty="0" smtClean="0"/>
              <a:t>(0.28)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만성 질환 여부</a:t>
            </a:r>
            <a:r>
              <a:rPr lang="en-US" altLang="ko-KR" sz="1000" dirty="0" smtClean="0"/>
              <a:t>(0.20)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 </a:t>
            </a:r>
            <a:r>
              <a:rPr lang="ko-KR" altLang="en-US" sz="1000" dirty="0" smtClean="0"/>
              <a:t>주요 수술 </a:t>
            </a:r>
            <a:r>
              <a:rPr lang="ko-KR" altLang="en-US" sz="1000" dirty="0"/>
              <a:t>횟수</a:t>
            </a:r>
            <a:r>
              <a:rPr lang="en-US" altLang="ko-KR" sz="1000" dirty="0"/>
              <a:t>(0.26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8137818" y="1567354"/>
            <a:ext cx="35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. </a:t>
            </a:r>
            <a:r>
              <a:rPr lang="ko-KR" altLang="en-US" sz="1200" b="1" dirty="0" err="1" smtClean="0"/>
              <a:t>합성데이터</a:t>
            </a:r>
            <a:r>
              <a:rPr lang="en-US" altLang="ko-KR" sz="1200" b="1" dirty="0" smtClean="0"/>
              <a:t>_1</a:t>
            </a:r>
            <a:r>
              <a:rPr lang="ko-KR" altLang="en-US" sz="1200" b="1" dirty="0" smtClean="0"/>
              <a:t>과 의료 보험료와의 상관계수</a:t>
            </a:r>
            <a:endParaRPr lang="en-US" altLang="ko-KR" sz="1200" b="1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6215298" y="2607970"/>
            <a:ext cx="1705690" cy="1670873"/>
            <a:chOff x="6291680" y="2607970"/>
            <a:chExt cx="2035405" cy="2000626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0CDF27D8-B927-CC29-A9BE-B70E101E3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1680" y="2681383"/>
              <a:ext cx="579170" cy="192100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B8C72D1-2398-75B2-57C1-7D692BF9C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922"/>
            <a:stretch/>
          </p:blipFill>
          <p:spPr>
            <a:xfrm>
              <a:off x="6870850" y="2607970"/>
              <a:ext cx="1456235" cy="2000626"/>
            </a:xfrm>
            <a:prstGeom prst="rect">
              <a:avLst/>
            </a:prstGeom>
          </p:spPr>
        </p:pic>
      </p:grpSp>
      <p:sp>
        <p:nvSpPr>
          <p:cNvPr id="67" name="모서리가 둥근 직사각형 66"/>
          <p:cNvSpPr/>
          <p:nvPr/>
        </p:nvSpPr>
        <p:spPr>
          <a:xfrm>
            <a:off x="8112332" y="4111578"/>
            <a:ext cx="3414164" cy="1606806"/>
          </a:xfrm>
          <a:prstGeom prst="roundRect">
            <a:avLst>
              <a:gd name="adj" fmla="val 826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FCD39C4-6F87-E72A-F821-E5E8E08FE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94075"/>
              </p:ext>
            </p:extLst>
          </p:nvPr>
        </p:nvGraphicFramePr>
        <p:xfrm>
          <a:off x="8327711" y="4293884"/>
          <a:ext cx="3043084" cy="681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542">
                  <a:extLst>
                    <a:ext uri="{9D8B030D-6E8A-4147-A177-3AD203B41FA5}">
                      <a16:colId xmlns:a16="http://schemas.microsoft.com/office/drawing/2014/main" val="511253942"/>
                    </a:ext>
                  </a:extLst>
                </a:gridCol>
                <a:gridCol w="1521542">
                  <a:extLst>
                    <a:ext uri="{9D8B030D-6E8A-4147-A177-3AD203B41FA5}">
                      <a16:colId xmlns:a16="http://schemas.microsoft.com/office/drawing/2014/main" val="1609680877"/>
                    </a:ext>
                  </a:extLst>
                </a:gridCol>
              </a:tblGrid>
              <a:tr h="406949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Premium Price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115889"/>
                  </a:ext>
                </a:extLst>
              </a:tr>
              <a:tr h="239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Synthesis_2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0.281576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D8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39023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4CCF3CC-CF04-CF80-4C19-5FA2CE1D0E6E}"/>
              </a:ext>
            </a:extLst>
          </p:cNvPr>
          <p:cNvSpPr txBox="1"/>
          <p:nvPr/>
        </p:nvSpPr>
        <p:spPr>
          <a:xfrm>
            <a:off x="8103117" y="5050727"/>
            <a:ext cx="3492272" cy="4770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ko-KR" sz="1000" dirty="0" smtClean="0"/>
              <a:t>Synthesis_2 = </a:t>
            </a:r>
            <a:r>
              <a:rPr lang="ko-KR" altLang="en-US" sz="1000" dirty="0" err="1" smtClean="0"/>
              <a:t>혈압문제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0.16)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ko-KR" altLang="en-US" sz="1000" dirty="0" smtClean="0"/>
              <a:t>주요 수술 </a:t>
            </a:r>
            <a:r>
              <a:rPr lang="ko-KR" altLang="en-US" sz="1000" dirty="0"/>
              <a:t>횟수</a:t>
            </a:r>
            <a:r>
              <a:rPr lang="en-US" altLang="ko-KR" sz="1000" dirty="0"/>
              <a:t>(0.26)</a:t>
            </a:r>
            <a:endParaRPr lang="en-US" altLang="ko-KR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8148892" y="3752412"/>
            <a:ext cx="35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표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5. </a:t>
            </a:r>
            <a:r>
              <a:rPr lang="ko-KR" altLang="en-US" sz="1200" b="1" dirty="0" err="1" smtClean="0"/>
              <a:t>합성데이터</a:t>
            </a:r>
            <a:r>
              <a:rPr lang="en-US" altLang="ko-KR" sz="1200" b="1" dirty="0" smtClean="0"/>
              <a:t>_2</a:t>
            </a:r>
            <a:r>
              <a:rPr lang="ko-KR" altLang="en-US" sz="1200" b="1" dirty="0" smtClean="0"/>
              <a:t>와 의료 보험료와의 상관계수</a:t>
            </a:r>
            <a:endParaRPr lang="en-US" altLang="ko-KR" sz="12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226026" y="2662240"/>
            <a:ext cx="55382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68" name="TextBox 67"/>
          <p:cNvSpPr txBox="1"/>
          <p:nvPr/>
        </p:nvSpPr>
        <p:spPr>
          <a:xfrm>
            <a:off x="7830456" y="2659190"/>
            <a:ext cx="55382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585868-69E5-32FD-F067-708AD10D80A7}"/>
              </a:ext>
            </a:extLst>
          </p:cNvPr>
          <p:cNvSpPr txBox="1"/>
          <p:nvPr/>
        </p:nvSpPr>
        <p:spPr>
          <a:xfrm>
            <a:off x="1562702" y="1420022"/>
            <a:ext cx="35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/>
              <a:t>의료 보험료 외의 특성 간 상관계수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13655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D3F5-A331-4832-B9D3-FB84DA1ACD44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2"/>
          <p:cNvSpPr txBox="1">
            <a:spLocks/>
          </p:cNvSpPr>
          <p:nvPr/>
        </p:nvSpPr>
        <p:spPr>
          <a:xfrm>
            <a:off x="128336" y="509361"/>
            <a:ext cx="4253164" cy="65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 smtClean="0">
                <a:solidFill>
                  <a:schemeClr val="accent6">
                    <a:lumMod val="50000"/>
                  </a:schemeClr>
                </a:solidFill>
              </a:rPr>
              <a:t>2. 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본론</a:t>
            </a:r>
            <a:r>
              <a:rPr lang="ko-KR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b="1" dirty="0" smtClean="0"/>
              <a:t>– </a:t>
            </a:r>
            <a:r>
              <a:rPr lang="ko-KR" altLang="en-US" sz="1600" b="1" dirty="0" err="1" smtClean="0"/>
              <a:t>하이퍼파라미터</a:t>
            </a:r>
            <a:r>
              <a:rPr lang="ko-KR" altLang="en-US" sz="1600" b="1" dirty="0" smtClean="0"/>
              <a:t> 최적화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7231567" y="547727"/>
            <a:ext cx="4635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합성 데이터를 활용한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머신러닝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모델의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의료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보험료 예측 최적화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71857" y="5395103"/>
            <a:ext cx="3414163" cy="7981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최적화 알고리즘 </a:t>
            </a:r>
            <a:r>
              <a:rPr lang="en-US" altLang="ko-KR" b="1" dirty="0" err="1" smtClean="0"/>
              <a:t>Optuna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endParaRPr lang="ko-KR" altLang="en-US" sz="1200" dirty="0"/>
          </a:p>
        </p:txBody>
      </p:sp>
      <p:sp>
        <p:nvSpPr>
          <p:cNvPr id="14" name="아래쪽 화살표 13"/>
          <p:cNvSpPr/>
          <p:nvPr/>
        </p:nvSpPr>
        <p:spPr>
          <a:xfrm>
            <a:off x="4826909" y="4523069"/>
            <a:ext cx="2104061" cy="660207"/>
          </a:xfrm>
          <a:prstGeom prst="downArrow">
            <a:avLst>
              <a:gd name="adj1" fmla="val 54762"/>
              <a:gd name="adj2" fmla="val 79996"/>
            </a:avLst>
          </a:prstGeom>
          <a:gradFill flip="none" rotWithShape="1">
            <a:gsLst>
              <a:gs pos="51400">
                <a:srgbClr val="D8D6D6"/>
              </a:gs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60105"/>
              </p:ext>
            </p:extLst>
          </p:nvPr>
        </p:nvGraphicFramePr>
        <p:xfrm>
          <a:off x="2280962" y="1372970"/>
          <a:ext cx="7195957" cy="2938272"/>
        </p:xfrm>
        <a:graphic>
          <a:graphicData uri="http://schemas.openxmlformats.org/drawingml/2006/table">
            <a:tbl>
              <a:tblPr/>
              <a:tblGrid>
                <a:gridCol w="1799052">
                  <a:extLst>
                    <a:ext uri="{9D8B030D-6E8A-4147-A177-3AD203B41FA5}">
                      <a16:colId xmlns:a16="http://schemas.microsoft.com/office/drawing/2014/main" val="3550707363"/>
                    </a:ext>
                  </a:extLst>
                </a:gridCol>
                <a:gridCol w="1457240">
                  <a:extLst>
                    <a:ext uri="{9D8B030D-6E8A-4147-A177-3AD203B41FA5}">
                      <a16:colId xmlns:a16="http://schemas.microsoft.com/office/drawing/2014/main" val="12737991"/>
                    </a:ext>
                  </a:extLst>
                </a:gridCol>
                <a:gridCol w="1829788">
                  <a:extLst>
                    <a:ext uri="{9D8B030D-6E8A-4147-A177-3AD203B41FA5}">
                      <a16:colId xmlns:a16="http://schemas.microsoft.com/office/drawing/2014/main" val="691736141"/>
                    </a:ext>
                  </a:extLst>
                </a:gridCol>
                <a:gridCol w="2109877">
                  <a:extLst>
                    <a:ext uri="{9D8B030D-6E8A-4147-A177-3AD203B41FA5}">
                      <a16:colId xmlns:a16="http://schemas.microsoft.com/office/drawing/2014/main" val="4073387170"/>
                    </a:ext>
                  </a:extLst>
                </a:gridCol>
              </a:tblGrid>
              <a:tr h="356952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특성</a:t>
                      </a:r>
                      <a:r>
                        <a:rPr lang="en-US" altLang="ko-KR" sz="120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200" kern="0" spc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도구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GridSearchCV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RandomSearchCV</a:t>
                      </a:r>
                      <a:endParaRPr lang="en-US" sz="1200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Optuna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236804"/>
                  </a:ext>
                </a:extLst>
              </a:tr>
              <a:tr h="356952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검색 방식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격자 검색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랜덤 검색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트리 기반의 구조화된 </a:t>
                      </a:r>
                      <a:r>
                        <a:rPr lang="ko-KR" altLang="en-US" sz="14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파라미터</a:t>
                      </a:r>
                      <a:r>
                        <a:rPr lang="ko-KR" altLang="en-US" sz="1400" b="1" kern="0" spc="0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최적화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585486"/>
                  </a:ext>
                </a:extLst>
              </a:tr>
              <a:tr h="356952"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최적화 속도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느림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중간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빠름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506539"/>
                  </a:ext>
                </a:extLst>
              </a:tr>
              <a:tr h="356952"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자원 활용 효율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낮음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중간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높음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16115"/>
                  </a:ext>
                </a:extLst>
              </a:tr>
              <a:tr h="356952"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프루닝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 기능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없음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없음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6350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있음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휴먼명조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23683"/>
                  </a:ext>
                </a:extLst>
              </a:tr>
              <a:tr h="356952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사용자 정의 최적화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제한적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휴먼명조"/>
                          <a:cs typeface="Arial" panose="020B0604020202020204" pitchFamily="34" charset="0"/>
                        </a:rPr>
                        <a:t>유연함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매우 유연함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94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1474</Words>
  <Application>Microsoft Office PowerPoint</Application>
  <PresentationFormat>와이드스크린</PresentationFormat>
  <Paragraphs>427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함초롬돋움</vt:lpstr>
      <vt:lpstr>함초롬바탕</vt:lpstr>
      <vt:lpstr>휴먼명조</vt:lpstr>
      <vt:lpstr>Arial</vt:lpstr>
      <vt:lpstr>Cambria Math</vt:lpstr>
      <vt:lpstr>Office 테마</vt:lpstr>
      <vt:lpstr>합성 데이터를 활용한 머신러닝 모델의 의료 보험료 예측 최적화</vt:lpstr>
      <vt:lpstr>목차</vt:lpstr>
      <vt:lpstr>1. 서론 – 연구의 필요성 및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발표를 경청해 주셔서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konyang</dc:creator>
  <cp:lastModifiedBy>konyang</cp:lastModifiedBy>
  <cp:revision>397</cp:revision>
  <dcterms:created xsi:type="dcterms:W3CDTF">2024-11-04T04:25:57Z</dcterms:created>
  <dcterms:modified xsi:type="dcterms:W3CDTF">2024-11-08T14:51:11Z</dcterms:modified>
</cp:coreProperties>
</file>