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embeddings/oleObject1.wdp" ContentType="image/vnd.ms-photo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9" r:id="rId8"/>
    <p:sldId id="263" r:id="rId9"/>
    <p:sldId id="264" r:id="rId10"/>
    <p:sldId id="265" r:id="rId11"/>
    <p:sldId id="267" r:id="rId12"/>
    <p:sldId id="266" r:id="rId13"/>
    <p:sldId id="268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7030"/>
    <p:restoredTop sz="94716"/>
  </p:normalViewPr>
  <p:slideViewPr>
    <p:cSldViewPr snapToGrid="0">
      <p:cViewPr varScale="1">
        <p:scale>
          <a:sx n="100" d="100"/>
          <a:sy n="100" d="100"/>
        </p:scale>
        <p:origin x="216" y="28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ED69B42-0473-624F-B144-05A47FDFD3B8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BE00EED-345D-1744-9D05-39AB1EE978F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88829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2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00EED-345D-1744-9D05-39AB1EE978F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2379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E00EED-345D-1744-9D05-39AB1EE978F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3967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00EED-345D-1744-9D05-39AB1EE978F8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002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E00EED-345D-1744-9D05-39AB1EE978F8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923307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B460B-4DD2-0FF3-BDAB-5186E98D8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2A992-9522-F1D9-E0A2-4D7E6B2EA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7CB19-8F9A-147C-DB6D-B6EF2BCB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6A17F-553A-4AC2-9593-FF63BDB4C675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9E78E3-F627-D6A4-D7FA-E73BF977A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3FB6E4-3ACA-7806-DE71-2BA852BA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603195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A1B70A-CBE0-4ECC-85FE-CD75B22A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FBFA46-1934-7594-7896-B2829157E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12D6-7A20-ACDD-06F3-DBDD9DB85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813A-B454-4BEE-86E3-EAF2B711DE94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C0E60-DC41-EA71-3B87-BA7CDBC2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9A227-9025-B74B-101C-E7D5311A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622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E75D4C-81B7-E0AF-6772-5400C8A7F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8F4F5D6-9158-8607-32A2-21AF61496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0105D-4E40-447A-F2E3-C7A9BB6D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FC13B-3A1F-4BA4-9E51-94ED05596F1F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0ADA7-AF4E-BB8D-ED25-D2750C2C5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D340F-F387-D51D-9901-2ED26D2C8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2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19376-BAB2-68C6-499D-1B08A21E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9441E-DD6A-0F44-F80E-84B09EDC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281AED-9867-B60D-8EFC-061D1B15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8B91-18E5-4914-962D-C920F0ED4E2C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558D8-9497-38D2-BF4C-32194F0E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16B22E-85CE-604F-5F69-9A7ABB4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1583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73B51-57CB-F989-A258-95A1EF3AC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E5D55-2E20-A985-CE7E-F1854F83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643BD-71F7-D061-9C79-6D26335B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4453B-5FCB-4EF3-904D-48F7FE304F5B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C4CDF7-DCD0-422E-1BA7-E1C33947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687B0-300D-3896-BE77-FC248755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1761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A4D51-5E69-86D1-43C9-A10E8D940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01B591-E451-4EC1-34B9-EA2A134CC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816D7B-4400-875D-1FB6-CA9D616FF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44EF-2D83-30F5-9E64-6D5AD4E10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9462E-50AB-432B-91BA-7DCD4A0C21B6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EF0045-1EF0-FE6B-2F55-6A4A2202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0C1B42-2FBD-E33B-E3D4-E0149262F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83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05FA73-9E41-3370-FA02-A5051328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A05D48-7114-7089-F850-83FEF5B1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06708B-F98C-19D3-45EA-87712344F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B862E6-7D0E-F1B6-21F9-609DA0221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3513AC-310D-5E62-B532-1F7AC75B0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F12090F-374D-F7EF-38FE-732442830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24D6C-82D3-4ED1-881A-455C33DF0902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E63741-B826-053D-125C-E78CA0D05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A8FA6F-690D-1E95-E1C1-E90F14DC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042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BA4AF-2577-464D-0EEE-A1931BB6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7D5915-6E10-D8A7-5371-2155904D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23B94-2767-411E-AC45-869DC3EDAA9C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A031BF-4461-2C94-1D00-CCE43BB0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C0447F-1FB0-8957-5798-E8F88951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77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CC9D62-025F-494F-89AC-645868033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4BA5-B9EC-4F44-AE27-0B3510C324EC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134CFE-D8C2-F0C7-0B75-1F5AF6F8F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92F687-AB2C-8DE9-7C26-58BB37F1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2769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86A9E-5971-C4A3-DA69-1978A627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A8BC0-C305-6457-CC48-BED6852DC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F4513F-8D57-BFAE-C0AF-A65E99CB0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AE0B6C-F6B2-A4E9-DF38-9349A4E8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DE6-3809-41A7-B85F-5434FCA4E377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20401-246A-0EA6-95B0-1EF0A29FC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D438F-B901-794B-40F2-DEC55AE6C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791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1F409-EAC6-1126-7225-CE9C9AC7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AD45373-29BC-61F5-9E14-38E8C5E37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7E4C71-C6F6-B283-93FD-43EA47A6F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5E73A-B14F-A091-2DF4-2B8A421F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C4928-F134-47C3-9DF2-F4F8DC2C498F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1ABCC-7214-334D-1D0C-E108CBF2D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64CCC9-54F6-D69D-8CA9-257430978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202448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7A1863-A3FB-272C-60F3-55DDB3DF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F69D0F-E998-DC5E-EFC0-BFDA404EF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C3145-9F9D-D2A8-AA37-97CA88C93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539EB-AA17-479F-9CC0-F386B955E2D1}" type="datetime1">
              <a:rPr kumimoji="1" lang="ko-KR" altLang="en-US" smtClean="0"/>
              <a:t>2025-05-16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E2511-9364-BA8A-81F0-F349B9384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AC65E8-9680-A31C-892E-AFEFA2A5E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6850" y="230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4B2921A-68F6-E145-8E60-A3528F22D5F6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890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33.jpeg"  /><Relationship Id="rId4" Type="http://schemas.openxmlformats.org/officeDocument/2006/relationships/image" Target="../media/image34.jpeg"  /><Relationship Id="rId5" Type="http://schemas.openxmlformats.org/officeDocument/2006/relationships/image" Target="../media/image35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6.png"  /><Relationship Id="rId3" Type="http://schemas.openxmlformats.org/officeDocument/2006/relationships/image" Target="../media/image37.png"  /><Relationship Id="rId4" Type="http://schemas.openxmlformats.org/officeDocument/2006/relationships/image" Target="../media/image38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3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png"  /><Relationship Id="rId7" Type="http://schemas.microsoft.com/office/2007/relationships/hdphoto" Target="../embeddings/oleObject1.wdp"  /><Relationship Id="rId8" Type="http://schemas.openxmlformats.org/officeDocument/2006/relationships/image" Target="../media/image6.png"  /><Relationship Id="rId9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jpeg"  /><Relationship Id="rId9" Type="http://schemas.openxmlformats.org/officeDocument/2006/relationships/image" Target="../media/image1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jpeg"  /><Relationship Id="rId3" Type="http://schemas.openxmlformats.org/officeDocument/2006/relationships/image" Target="../media/image17.jpeg"  /><Relationship Id="rId4" Type="http://schemas.openxmlformats.org/officeDocument/2006/relationships/image" Target="../media/image18.jpeg"  /><Relationship Id="rId5" Type="http://schemas.openxmlformats.org/officeDocument/2006/relationships/image" Target="../media/image19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Relationship Id="rId4" Type="http://schemas.openxmlformats.org/officeDocument/2006/relationships/image" Target="../media/image22.png"  /><Relationship Id="rId5" Type="http://schemas.openxmlformats.org/officeDocument/2006/relationships/image" Target="../media/image23.png"  /><Relationship Id="rId6" Type="http://schemas.openxmlformats.org/officeDocument/2006/relationships/image" Target="../media/image24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5508DD-5398-E03F-C0FD-843193CD1A64}"/>
              </a:ext>
            </a:extLst>
          </p:cNvPr>
          <p:cNvSpPr/>
          <p:nvPr/>
        </p:nvSpPr>
        <p:spPr>
          <a:xfrm>
            <a:off x="0" y="6241774"/>
            <a:ext cx="12192000" cy="61622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A509-ABDD-E076-784C-25BC4EBA5771}"/>
              </a:ext>
            </a:extLst>
          </p:cNvPr>
          <p:cNvSpPr txBox="1"/>
          <p:nvPr/>
        </p:nvSpPr>
        <p:spPr>
          <a:xfrm>
            <a:off x="2279571" y="1967949"/>
            <a:ext cx="76328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가상 피팅 모델</a:t>
            </a: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ACGPN</a:t>
            </a:r>
            <a:r>
              <a:rPr lang="ko-KR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의 입력 특징 추출 기법 비교</a:t>
            </a: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</a:b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:</a:t>
            </a: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 Otsu Mask vs. Salient Region</a:t>
            </a:r>
            <a:r>
              <a:rPr lang="ko-KR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</a:rPr>
              <a:t> 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0CB17-CD5E-D7F6-1F0A-F1B5902DE1C7}"/>
              </a:ext>
            </a:extLst>
          </p:cNvPr>
          <p:cNvSpPr txBox="1"/>
          <p:nvPr/>
        </p:nvSpPr>
        <p:spPr>
          <a:xfrm>
            <a:off x="3721792" y="1469408"/>
            <a:ext cx="4748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한국 인공지능 융합 기술학회 춘계 학술대회</a:t>
            </a:r>
            <a:endParaRPr kumimoji="1" lang="ko-KR" altLang="en-US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CE770D-0712-3755-6234-6BB5F4754368}"/>
              </a:ext>
            </a:extLst>
          </p:cNvPr>
          <p:cNvSpPr txBox="1"/>
          <p:nvPr/>
        </p:nvSpPr>
        <p:spPr>
          <a:xfrm>
            <a:off x="2423487" y="2928155"/>
            <a:ext cx="7345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b="1" dirty="0"/>
              <a:t>Comparison of Input Features for Virtual Try-On Model ACGPN 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C0254-1B02-73E1-A157-FC5F50657E4A}"/>
              </a:ext>
            </a:extLst>
          </p:cNvPr>
          <p:cNvSpPr txBox="1"/>
          <p:nvPr/>
        </p:nvSpPr>
        <p:spPr>
          <a:xfrm>
            <a:off x="3240089" y="4930555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effectLst/>
                <a:latin typeface="+mn-ea"/>
                <a:cs typeface="Times New Roman" panose="02020603050405020304" pitchFamily="18" charset="0"/>
              </a:rPr>
              <a:t>건양대학교 의료인공지능학과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박혜인</a:t>
            </a:r>
            <a:r>
              <a:rPr kumimoji="1"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ko-KR" altLang="en-US" b="1" dirty="0" err="1">
                <a:latin typeface="+mn-ea"/>
                <a:cs typeface="Times New Roman" panose="02020603050405020304" pitchFamily="18" charset="0"/>
              </a:rPr>
              <a:t>박효령</a:t>
            </a:r>
            <a:r>
              <a:rPr kumimoji="1"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ko-KR" altLang="en-US" b="1" dirty="0" err="1">
                <a:latin typeface="+mn-ea"/>
                <a:cs typeface="Times New Roman" panose="02020603050405020304" pitchFamily="18" charset="0"/>
              </a:rPr>
              <a:t>지정원</a:t>
            </a:r>
            <a:endParaRPr kumimoji="1" lang="en-US" altLang="ko-KR" b="1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건양대학교 인공지능학과 </a:t>
            </a:r>
            <a:r>
              <a:rPr kumimoji="1" lang="ko-KR" altLang="en-US" b="1" dirty="0" err="1">
                <a:latin typeface="+mn-ea"/>
                <a:cs typeface="Times New Roman" panose="02020603050405020304" pitchFamily="18" charset="0"/>
              </a:rPr>
              <a:t>김웅식</a:t>
            </a:r>
            <a:r>
              <a:rPr kumimoji="1"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ko-KR" altLang="en-US" b="1" dirty="0" err="1">
                <a:latin typeface="+mn-ea"/>
                <a:cs typeface="Times New Roman" panose="02020603050405020304" pitchFamily="18" charset="0"/>
              </a:rPr>
              <a:t>김한섭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FD921-87AB-6B10-3F99-DFEC7EB1CD05}"/>
              </a:ext>
            </a:extLst>
          </p:cNvPr>
          <p:cNvSpPr txBox="1"/>
          <p:nvPr/>
        </p:nvSpPr>
        <p:spPr>
          <a:xfrm>
            <a:off x="10482470" y="6388304"/>
            <a:ext cx="170953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kern="100" spc="-80" dirty="0">
                <a:solidFill>
                  <a:schemeClr val="bg1"/>
                </a:solidFill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2025</a:t>
            </a:r>
            <a:r>
              <a:rPr lang="ko-KR" altLang="en-US" sz="1500" kern="100" spc="-80" dirty="0">
                <a:solidFill>
                  <a:schemeClr val="bg1"/>
                </a:solidFill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년 </a:t>
            </a:r>
            <a:r>
              <a:rPr lang="en-US" altLang="ko-KR" sz="1500" kern="100" spc="-80" dirty="0">
                <a:solidFill>
                  <a:schemeClr val="bg1"/>
                </a:solidFill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05</a:t>
            </a:r>
            <a:r>
              <a:rPr lang="ko-KR" altLang="en-US" sz="1500" kern="100" spc="-80" dirty="0">
                <a:solidFill>
                  <a:schemeClr val="bg1"/>
                </a:solidFill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월 </a:t>
            </a:r>
            <a:r>
              <a:rPr lang="en-US" altLang="ko-KR" sz="1500" kern="100" spc="-80" dirty="0">
                <a:solidFill>
                  <a:schemeClr val="bg1"/>
                </a:solidFill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17</a:t>
            </a:r>
            <a:r>
              <a:rPr lang="ko-KR" altLang="en-US" sz="1500" kern="100" spc="-80" dirty="0">
                <a:solidFill>
                  <a:schemeClr val="bg1"/>
                </a:solidFill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일</a:t>
            </a:r>
            <a:endParaRPr lang="en-US" altLang="ko-KR" sz="1500" kern="100" spc="-80" dirty="0">
              <a:solidFill>
                <a:schemeClr val="bg1"/>
              </a:solidFill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5672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D0FBB5D-A257-07C4-22C8-F5EAF4B88DED}"/>
              </a:ext>
            </a:extLst>
          </p:cNvPr>
          <p:cNvSpPr txBox="1"/>
          <p:nvPr/>
        </p:nvSpPr>
        <p:spPr>
          <a:xfrm>
            <a:off x="711284" y="634004"/>
            <a:ext cx="2146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04.</a:t>
            </a:r>
            <a:r>
              <a:rPr lang="ko-KR" altLang="en-US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실험 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결과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오각형[P] 47">
            <a:extLst>
              <a:ext uri="{FF2B5EF4-FFF2-40B4-BE49-F238E27FC236}">
                <a16:creationId xmlns:a16="http://schemas.microsoft.com/office/drawing/2014/main" id="{843F8B2D-A30C-90EC-5B15-744C0C044AE0}"/>
              </a:ext>
            </a:extLst>
          </p:cNvPr>
          <p:cNvSpPr/>
          <p:nvPr/>
        </p:nvSpPr>
        <p:spPr>
          <a:xfrm>
            <a:off x="1026968" y="1403242"/>
            <a:ext cx="1920513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특징 추출 장점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65DE93-6779-9BEA-F56C-056A701C5BBD}"/>
              </a:ext>
            </a:extLst>
          </p:cNvPr>
          <p:cNvSpPr/>
          <p:nvPr/>
        </p:nvSpPr>
        <p:spPr>
          <a:xfrm>
            <a:off x="827314" y="1403242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98EAEA8-BEE0-B148-46FA-7C01D6536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31813"/>
              </p:ext>
            </p:extLst>
          </p:nvPr>
        </p:nvGraphicFramePr>
        <p:xfrm>
          <a:off x="2044145" y="3686182"/>
          <a:ext cx="8103710" cy="23619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0742">
                  <a:extLst>
                    <a:ext uri="{9D8B030D-6E8A-4147-A177-3AD203B41FA5}">
                      <a16:colId xmlns:a16="http://schemas.microsoft.com/office/drawing/2014/main" val="1943638822"/>
                    </a:ext>
                  </a:extLst>
                </a:gridCol>
                <a:gridCol w="1620742">
                  <a:extLst>
                    <a:ext uri="{9D8B030D-6E8A-4147-A177-3AD203B41FA5}">
                      <a16:colId xmlns:a16="http://schemas.microsoft.com/office/drawing/2014/main" val="619092860"/>
                    </a:ext>
                  </a:extLst>
                </a:gridCol>
                <a:gridCol w="1620742">
                  <a:extLst>
                    <a:ext uri="{9D8B030D-6E8A-4147-A177-3AD203B41FA5}">
                      <a16:colId xmlns:a16="http://schemas.microsoft.com/office/drawing/2014/main" val="2271032108"/>
                    </a:ext>
                  </a:extLst>
                </a:gridCol>
                <a:gridCol w="1620742">
                  <a:extLst>
                    <a:ext uri="{9D8B030D-6E8A-4147-A177-3AD203B41FA5}">
                      <a16:colId xmlns:a16="http://schemas.microsoft.com/office/drawing/2014/main" val="866754455"/>
                    </a:ext>
                  </a:extLst>
                </a:gridCol>
                <a:gridCol w="1620742">
                  <a:extLst>
                    <a:ext uri="{9D8B030D-6E8A-4147-A177-3AD203B41FA5}">
                      <a16:colId xmlns:a16="http://schemas.microsoft.com/office/drawing/2014/main" val="538019831"/>
                    </a:ext>
                  </a:extLst>
                </a:gridCol>
              </a:tblGrid>
              <a:tr h="4991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MT" panose="02020503060305020303" pitchFamily="18" charset="0"/>
                        </a:rPr>
                        <a:t>Target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Bell MT" panose="02020503060305020303" pitchFamily="18" charset="0"/>
                        </a:rPr>
                        <a:t>Clothes</a:t>
                      </a:r>
                      <a:endParaRPr lang="ko-KR" altLang="en-US" sz="1800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MT" panose="02020503060305020303" pitchFamily="18" charset="0"/>
                        </a:rPr>
                        <a:t>GT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Baseline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(ACGPN)</a:t>
                      </a:r>
                      <a:endParaRPr lang="ko-KR" altLang="en-US" sz="1800" dirty="0"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Salient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Region</a:t>
                      </a:r>
                      <a:endParaRPr lang="ko-KR" altLang="en-US" sz="1800" dirty="0"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Otsu</a:t>
                      </a:r>
                    </a:p>
                    <a:p>
                      <a:pPr algn="ctr" latinLnBrk="1"/>
                      <a:r>
                        <a:rPr lang="en-US" altLang="ko-KR" sz="1800" dirty="0">
                          <a:latin typeface="Bell MT" panose="02020503060305020303" pitchFamily="18" charset="0"/>
                          <a:cs typeface="Arial" panose="020B0604020202020204" pitchFamily="34" charset="0"/>
                        </a:rPr>
                        <a:t>Mask</a:t>
                      </a:r>
                      <a:endParaRPr lang="ko-KR" altLang="en-US" sz="1800" dirty="0">
                        <a:latin typeface="Bell MT" panose="02020503060305020303" pitchFamily="18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5619"/>
                  </a:ext>
                </a:extLst>
              </a:tr>
              <a:tr h="1721889"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500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055816"/>
                  </a:ext>
                </a:extLst>
              </a:tr>
            </a:tbl>
          </a:graphicData>
        </a:graphic>
      </p:graphicFrame>
      <p:pic>
        <p:nvPicPr>
          <p:cNvPr id="8" name="그림 7" descr="의류, 패션, 예술이(가) 표시된 사진&#10;&#10;자동 생성된 설명">
            <a:extLst>
              <a:ext uri="{FF2B5EF4-FFF2-40B4-BE49-F238E27FC236}">
                <a16:creationId xmlns:a16="http://schemas.microsoft.com/office/drawing/2014/main" id="{622DC3E3-0061-4041-F0D4-C1B8808E7B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8" r="20251"/>
          <a:stretch/>
        </p:blipFill>
        <p:spPr>
          <a:xfrm>
            <a:off x="5522650" y="4312873"/>
            <a:ext cx="1146700" cy="1625600"/>
          </a:xfrm>
          <a:prstGeom prst="rect">
            <a:avLst/>
          </a:prstGeom>
        </p:spPr>
      </p:pic>
      <p:pic>
        <p:nvPicPr>
          <p:cNvPr id="9" name="그림 8" descr="의류, 패션, 예술이(가) 표시된 사진&#10;&#10;자동 생성된 설명">
            <a:extLst>
              <a:ext uri="{FF2B5EF4-FFF2-40B4-BE49-F238E27FC236}">
                <a16:creationId xmlns:a16="http://schemas.microsoft.com/office/drawing/2014/main" id="{6B4D3C10-769A-452A-EA1F-84E629A0CB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50" r="40375"/>
          <a:stretch/>
        </p:blipFill>
        <p:spPr>
          <a:xfrm>
            <a:off x="2195308" y="4312873"/>
            <a:ext cx="1211580" cy="1625600"/>
          </a:xfrm>
          <a:prstGeom prst="rect">
            <a:avLst/>
          </a:prstGeom>
        </p:spPr>
      </p:pic>
      <p:pic>
        <p:nvPicPr>
          <p:cNvPr id="10" name="그림 9" descr="의류, 패션이(가) 표시된 사진&#10;&#10;자동 생성된 설명">
            <a:extLst>
              <a:ext uri="{FF2B5EF4-FFF2-40B4-BE49-F238E27FC236}">
                <a16:creationId xmlns:a16="http://schemas.microsoft.com/office/drawing/2014/main" id="{9C788166-7A4F-AD0D-07F8-EA96503E1BA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38" r="20554"/>
          <a:stretch/>
        </p:blipFill>
        <p:spPr>
          <a:xfrm>
            <a:off x="7127233" y="4312873"/>
            <a:ext cx="1189220" cy="1625600"/>
          </a:xfrm>
          <a:prstGeom prst="rect">
            <a:avLst/>
          </a:prstGeom>
        </p:spPr>
      </p:pic>
      <p:pic>
        <p:nvPicPr>
          <p:cNvPr id="11" name="그림 10" descr="의류, 패션이(가) 표시된 사진&#10;&#10;자동 생성된 설명">
            <a:extLst>
              <a:ext uri="{FF2B5EF4-FFF2-40B4-BE49-F238E27FC236}">
                <a16:creationId xmlns:a16="http://schemas.microsoft.com/office/drawing/2014/main" id="{46EFD73B-6BD0-A636-5395-CCEA9B081D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8"/>
          <a:stretch/>
        </p:blipFill>
        <p:spPr>
          <a:xfrm>
            <a:off x="3844427" y="4312873"/>
            <a:ext cx="1240684" cy="1625600"/>
          </a:xfrm>
          <a:prstGeom prst="rect">
            <a:avLst/>
          </a:prstGeom>
        </p:spPr>
      </p:pic>
      <p:pic>
        <p:nvPicPr>
          <p:cNvPr id="12" name="그림 11" descr="의류, 어깨, 패션, 사람이(가) 표시된 사진&#10;&#10;자동 생성된 설명">
            <a:extLst>
              <a:ext uri="{FF2B5EF4-FFF2-40B4-BE49-F238E27FC236}">
                <a16:creationId xmlns:a16="http://schemas.microsoft.com/office/drawing/2014/main" id="{0B6598BD-C48B-6C0C-E04C-F34294C9B3C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2" r="19729"/>
          <a:stretch/>
        </p:blipFill>
        <p:spPr>
          <a:xfrm>
            <a:off x="8719843" y="4312873"/>
            <a:ext cx="1189220" cy="162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257199-18DD-3C8A-7EFF-116DA288A599}"/>
              </a:ext>
            </a:extLst>
          </p:cNvPr>
          <p:cNvSpPr txBox="1"/>
          <p:nvPr/>
        </p:nvSpPr>
        <p:spPr>
          <a:xfrm>
            <a:off x="827314" y="2089051"/>
            <a:ext cx="9973051" cy="12871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텍스처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or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프린팅이 두드러진 의류 경우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Salient region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기법이 일정 수준 품질 개선에 기여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Otsu mask</a:t>
            </a:r>
            <a:r>
              <a:rPr lang="ko-KR" altLang="en-US" b="1" dirty="0" err="1">
                <a:latin typeface="+mn-ea"/>
                <a:cs typeface="Times New Roman" panose="02020603050405020304" pitchFamily="18" charset="0"/>
              </a:rPr>
              <a:t>를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사용한 경우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복잡한 패턴에서도 품질 저하 발생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/>
            </a:r>
            <a:br>
              <a:rPr lang="en-US" altLang="ko-KR" b="1" dirty="0">
                <a:latin typeface="+mn-ea"/>
                <a:cs typeface="Times New Roman" panose="02020603050405020304" pitchFamily="18" charset="0"/>
              </a:rPr>
            </a:br>
            <a:r>
              <a:rPr lang="en-US" altLang="ko-KR" b="1" dirty="0">
                <a:latin typeface="+mn-ea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  <a:sym typeface="Wingdings" pitchFamily="2" charset="2"/>
              </a:rPr>
              <a:t> 과도한 단순화로 인한 정보손실로 해석 가능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10</a:t>
            </a:fld>
            <a:endParaRPr kumimoji="1"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22246" y="6546230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41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D0FBB5D-A257-07C4-22C8-F5EAF4B88DED}"/>
              </a:ext>
            </a:extLst>
          </p:cNvPr>
          <p:cNvSpPr txBox="1"/>
          <p:nvPr/>
        </p:nvSpPr>
        <p:spPr>
          <a:xfrm>
            <a:off x="711284" y="634004"/>
            <a:ext cx="2146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04.</a:t>
            </a:r>
            <a:r>
              <a:rPr lang="ko-KR" altLang="en-US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실험 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결과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오각형[P] 47">
            <a:extLst>
              <a:ext uri="{FF2B5EF4-FFF2-40B4-BE49-F238E27FC236}">
                <a16:creationId xmlns:a16="http://schemas.microsoft.com/office/drawing/2014/main" id="{843F8B2D-A30C-90EC-5B15-744C0C044AE0}"/>
              </a:ext>
            </a:extLst>
          </p:cNvPr>
          <p:cNvSpPr/>
          <p:nvPr/>
        </p:nvSpPr>
        <p:spPr>
          <a:xfrm>
            <a:off x="1026968" y="1403242"/>
            <a:ext cx="1881603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실험 결과 분석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65DE93-6779-9BEA-F56C-056A701C5BBD}"/>
              </a:ext>
            </a:extLst>
          </p:cNvPr>
          <p:cNvSpPr/>
          <p:nvPr/>
        </p:nvSpPr>
        <p:spPr>
          <a:xfrm>
            <a:off x="827314" y="1403242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4C73D-D536-E730-5639-5AD102253BE2}"/>
              </a:ext>
            </a:extLst>
          </p:cNvPr>
          <p:cNvSpPr txBox="1"/>
          <p:nvPr/>
        </p:nvSpPr>
        <p:spPr>
          <a:xfrm>
            <a:off x="2807458" y="4490446"/>
            <a:ext cx="119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Results</a:t>
            </a:r>
            <a:endParaRPr lang="ko-KR" altLang="en-US" sz="1800" dirty="0">
              <a:latin typeface="Bell MT" panose="020205030603050203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10CFF-33F8-A133-9504-F34DE9CA1201}"/>
              </a:ext>
            </a:extLst>
          </p:cNvPr>
          <p:cNvSpPr txBox="1"/>
          <p:nvPr/>
        </p:nvSpPr>
        <p:spPr>
          <a:xfrm>
            <a:off x="1643633" y="4486697"/>
            <a:ext cx="1192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Reference</a:t>
            </a:r>
          </a:p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Person</a:t>
            </a:r>
            <a:endParaRPr lang="ko-KR" altLang="en-US" sz="1800" dirty="0">
              <a:latin typeface="Bell MT" panose="020205030603050203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46B8AE-BF47-73CA-5E3D-0391F76F2290}"/>
              </a:ext>
            </a:extLst>
          </p:cNvPr>
          <p:cNvSpPr txBox="1"/>
          <p:nvPr/>
        </p:nvSpPr>
        <p:spPr>
          <a:xfrm>
            <a:off x="268927" y="4490446"/>
            <a:ext cx="1548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Target</a:t>
            </a:r>
          </a:p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Clothes</a:t>
            </a:r>
            <a:endParaRPr lang="ko-KR" altLang="en-US" sz="1800" dirty="0">
              <a:latin typeface="Bell MT" panose="020205030603050203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E65D5-3BA7-F8C5-E2DE-D1C429BB734C}"/>
              </a:ext>
            </a:extLst>
          </p:cNvPr>
          <p:cNvSpPr txBox="1"/>
          <p:nvPr/>
        </p:nvSpPr>
        <p:spPr>
          <a:xfrm>
            <a:off x="1245786" y="2482728"/>
            <a:ext cx="1988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latin typeface="Bell MT" panose="02020503060305020303" pitchFamily="18" charset="0"/>
                <a:cs typeface="Arial" panose="020B0604020202020204" pitchFamily="34" charset="0"/>
              </a:rPr>
              <a:t>Baseline</a:t>
            </a:r>
            <a:r>
              <a:rPr lang="ko-KR" altLang="en-US" dirty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latin typeface="Bell MT" panose="02020503060305020303" pitchFamily="18" charset="0"/>
                <a:cs typeface="Arial" panose="020B0604020202020204" pitchFamily="34" charset="0"/>
              </a:rPr>
              <a:t>(ACGPN)</a:t>
            </a:r>
            <a:endParaRPr lang="en-US" altLang="ko-KR" sz="1800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6ACF66-C8FB-F684-1EAA-0BC3186714E5}"/>
              </a:ext>
            </a:extLst>
          </p:cNvPr>
          <p:cNvSpPr txBox="1"/>
          <p:nvPr/>
        </p:nvSpPr>
        <p:spPr>
          <a:xfrm>
            <a:off x="8696036" y="2489992"/>
            <a:ext cx="2154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latinLnBrk="1"/>
            <a:r>
              <a:rPr lang="en-US" altLang="ko-KR" sz="1800" dirty="0">
                <a:latin typeface="Bell MT" panose="02020503060305020303" pitchFamily="18" charset="0"/>
                <a:cs typeface="Arial" panose="020B0604020202020204" pitchFamily="34" charset="0"/>
              </a:rPr>
              <a:t>Otsu</a:t>
            </a:r>
            <a:r>
              <a:rPr lang="ko-KR" altLang="en-US" sz="1800" dirty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Bell MT" panose="02020503060305020303" pitchFamily="18" charset="0"/>
                <a:cs typeface="Arial" panose="020B0604020202020204" pitchFamily="34" charset="0"/>
              </a:rPr>
              <a:t>Mask</a:t>
            </a:r>
            <a:endParaRPr lang="ko-KR" altLang="en-US" sz="1800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4F597D-EB63-8530-7C2B-08F59FBFBEAD}"/>
              </a:ext>
            </a:extLst>
          </p:cNvPr>
          <p:cNvSpPr txBox="1"/>
          <p:nvPr/>
        </p:nvSpPr>
        <p:spPr>
          <a:xfrm>
            <a:off x="5410838" y="2482728"/>
            <a:ext cx="1639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dirty="0">
                <a:latin typeface="Bell MT" panose="02020503060305020303" pitchFamily="18" charset="0"/>
                <a:cs typeface="Arial" panose="020B0604020202020204" pitchFamily="34" charset="0"/>
              </a:rPr>
              <a:t>Salient</a:t>
            </a:r>
            <a:r>
              <a:rPr lang="ko-KR" altLang="en-US" sz="1800" dirty="0">
                <a:latin typeface="Bell MT" panose="02020503060305020303" pitchFamily="18" charset="0"/>
                <a:cs typeface="Arial" panose="020B0604020202020204" pitchFamily="34" charset="0"/>
              </a:rPr>
              <a:t> </a:t>
            </a:r>
            <a:r>
              <a:rPr lang="en-US" altLang="ko-KR" sz="1800" dirty="0">
                <a:latin typeface="Bell MT" panose="02020503060305020303" pitchFamily="18" charset="0"/>
                <a:cs typeface="Arial" panose="020B0604020202020204" pitchFamily="34" charset="0"/>
              </a:rPr>
              <a:t>Region</a:t>
            </a:r>
            <a:endParaRPr lang="ko-KR" altLang="en-US" sz="1800" dirty="0">
              <a:latin typeface="Bell MT" panose="02020503060305020303" pitchFamily="18" charset="0"/>
              <a:cs typeface="Arial" panose="020B0604020202020204" pitchFamily="34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FA1C6F-4F3C-5B9B-F35B-9AD417722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115" r="39930"/>
          <a:stretch/>
        </p:blipFill>
        <p:spPr>
          <a:xfrm>
            <a:off x="4366327" y="2968665"/>
            <a:ext cx="1277945" cy="14445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E7D1D11-61C0-E428-929F-BC49C09529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78" r="19906"/>
          <a:stretch/>
        </p:blipFill>
        <p:spPr>
          <a:xfrm>
            <a:off x="6829309" y="2968665"/>
            <a:ext cx="1196286" cy="14445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43A5436-5AC9-8640-D314-33B1998C67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442"/>
          <a:stretch/>
        </p:blipFill>
        <p:spPr>
          <a:xfrm>
            <a:off x="5640285" y="2968665"/>
            <a:ext cx="1192748" cy="144450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3C84CBA-9B0C-9695-04D0-960C9CE86F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571" r="40318"/>
          <a:stretch/>
        </p:blipFill>
        <p:spPr>
          <a:xfrm>
            <a:off x="8384837" y="2962846"/>
            <a:ext cx="1283682" cy="143214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BDEA8AB-29A5-6006-D65C-2859C49736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000" r="20635"/>
          <a:stretch/>
        </p:blipFill>
        <p:spPr>
          <a:xfrm>
            <a:off x="10855023" y="2962844"/>
            <a:ext cx="1192748" cy="1432145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661F6D4-AF4C-2214-9F11-35A7B51999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9683"/>
          <a:stretch/>
        </p:blipFill>
        <p:spPr>
          <a:xfrm>
            <a:off x="9661046" y="2968665"/>
            <a:ext cx="1189012" cy="1432144"/>
          </a:xfrm>
          <a:prstGeom prst="rect">
            <a:avLst/>
          </a:prstGeom>
        </p:spPr>
      </p:pic>
      <p:pic>
        <p:nvPicPr>
          <p:cNvPr id="21" name="그림 20" descr="의류, 캐주얼 드레스, 패턴(패션 디자인), 사람이(가) 표시된 사진&#10;&#10;자동 생성된 설명">
            <a:extLst>
              <a:ext uri="{FF2B5EF4-FFF2-40B4-BE49-F238E27FC236}">
                <a16:creationId xmlns:a16="http://schemas.microsoft.com/office/drawing/2014/main" id="{29E77787-A427-6CD6-B2C1-585669ECA3B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89"/>
          <a:stretch/>
        </p:blipFill>
        <p:spPr>
          <a:xfrm>
            <a:off x="1600588" y="2944446"/>
            <a:ext cx="1279067" cy="147251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1649159-AB7F-9C16-02AA-24A2CF049CC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6" r="21056"/>
          <a:stretch/>
        </p:blipFill>
        <p:spPr>
          <a:xfrm>
            <a:off x="2789405" y="2943943"/>
            <a:ext cx="1196287" cy="145686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439B84C2-E4C8-94FE-9FF7-52629542426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77" r="40213"/>
          <a:stretch/>
        </p:blipFill>
        <p:spPr>
          <a:xfrm>
            <a:off x="324381" y="2943943"/>
            <a:ext cx="1276209" cy="146922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5B37A90-3039-89F3-90EA-DC592AF8C420}"/>
              </a:ext>
            </a:extLst>
          </p:cNvPr>
          <p:cNvSpPr txBox="1"/>
          <p:nvPr/>
        </p:nvSpPr>
        <p:spPr>
          <a:xfrm>
            <a:off x="6800159" y="4474298"/>
            <a:ext cx="119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Results</a:t>
            </a:r>
            <a:endParaRPr lang="ko-KR" altLang="en-US" sz="1800" dirty="0">
              <a:latin typeface="Bell MT" panose="020205030603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1F9B80-3919-DAB4-2302-9874D2E97F81}"/>
              </a:ext>
            </a:extLst>
          </p:cNvPr>
          <p:cNvSpPr txBox="1"/>
          <p:nvPr/>
        </p:nvSpPr>
        <p:spPr>
          <a:xfrm>
            <a:off x="5636334" y="4470549"/>
            <a:ext cx="1192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Reference</a:t>
            </a:r>
          </a:p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Person</a:t>
            </a:r>
            <a:endParaRPr lang="ko-KR" altLang="en-US" sz="1800" dirty="0">
              <a:latin typeface="Bell MT" panose="02020503060305020303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C17DF1-3192-F386-7BF6-46B9B19834B4}"/>
              </a:ext>
            </a:extLst>
          </p:cNvPr>
          <p:cNvSpPr txBox="1"/>
          <p:nvPr/>
        </p:nvSpPr>
        <p:spPr>
          <a:xfrm>
            <a:off x="4261628" y="4474298"/>
            <a:ext cx="1548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Target</a:t>
            </a:r>
          </a:p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Clothes</a:t>
            </a:r>
            <a:endParaRPr lang="ko-KR" altLang="en-US" sz="1800" dirty="0">
              <a:latin typeface="Bell MT" panose="020205030603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99510C-9ADA-3F72-7D89-475E328D50D0}"/>
              </a:ext>
            </a:extLst>
          </p:cNvPr>
          <p:cNvSpPr txBox="1"/>
          <p:nvPr/>
        </p:nvSpPr>
        <p:spPr>
          <a:xfrm>
            <a:off x="10792860" y="4416919"/>
            <a:ext cx="1192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Results</a:t>
            </a:r>
            <a:endParaRPr lang="ko-KR" altLang="en-US" sz="1800" dirty="0">
              <a:latin typeface="Bell MT" panose="020205030603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EF86CB-F406-45A2-8856-91F640A789D2}"/>
              </a:ext>
            </a:extLst>
          </p:cNvPr>
          <p:cNvSpPr txBox="1"/>
          <p:nvPr/>
        </p:nvSpPr>
        <p:spPr>
          <a:xfrm>
            <a:off x="9629035" y="4413170"/>
            <a:ext cx="1192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Reference</a:t>
            </a:r>
          </a:p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Person</a:t>
            </a:r>
            <a:endParaRPr lang="ko-KR" altLang="en-US" sz="1800" dirty="0">
              <a:latin typeface="Bell MT" panose="020205030603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81BC8B-62E6-9A73-C602-0D56E529F83B}"/>
              </a:ext>
            </a:extLst>
          </p:cNvPr>
          <p:cNvSpPr txBox="1"/>
          <p:nvPr/>
        </p:nvSpPr>
        <p:spPr>
          <a:xfrm>
            <a:off x="8254329" y="4416919"/>
            <a:ext cx="1548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Target</a:t>
            </a:r>
          </a:p>
          <a:p>
            <a:pPr algn="ctr" latinLnBrk="1"/>
            <a:r>
              <a:rPr lang="en-US" altLang="ko-KR" sz="1800" dirty="0">
                <a:latin typeface="Bell MT" panose="02020503060305020303" pitchFamily="18" charset="0"/>
              </a:rPr>
              <a:t>Clothes</a:t>
            </a:r>
            <a:endParaRPr lang="ko-KR" altLang="en-US" sz="1800" dirty="0">
              <a:latin typeface="Bell MT" panose="02020503060305020303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11</a:t>
            </a:fld>
            <a:endParaRPr kumimoji="1" lang="ko-KR" altLang="en-US"/>
          </a:p>
        </p:txBody>
      </p:sp>
      <p:cxnSp>
        <p:nvCxnSpPr>
          <p:cNvPr id="32" name="직선 연결선 31"/>
          <p:cNvCxnSpPr/>
          <p:nvPr/>
        </p:nvCxnSpPr>
        <p:spPr>
          <a:xfrm>
            <a:off x="422246" y="6546230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11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D0FBB5D-A257-07C4-22C8-F5EAF4B88DED}"/>
              </a:ext>
            </a:extLst>
          </p:cNvPr>
          <p:cNvSpPr txBox="1"/>
          <p:nvPr/>
        </p:nvSpPr>
        <p:spPr>
          <a:xfrm>
            <a:off x="711284" y="634004"/>
            <a:ext cx="33329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05.</a:t>
            </a:r>
            <a:r>
              <a:rPr lang="ko-KR" altLang="en-US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결론 및 향후 결과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5E93C-F841-3736-0364-40E8BEC074D8}"/>
              </a:ext>
            </a:extLst>
          </p:cNvPr>
          <p:cNvSpPr txBox="1"/>
          <p:nvPr/>
        </p:nvSpPr>
        <p:spPr>
          <a:xfrm>
            <a:off x="711284" y="2062281"/>
            <a:ext cx="928170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입력 데이터의 특징 추출 방식이 </a:t>
            </a:r>
            <a:r>
              <a:rPr kumimoji="1" lang="en-US" altLang="ko-KR" b="1" dirty="0">
                <a:latin typeface="+mn-ea"/>
                <a:cs typeface="Times New Roman" panose="02020603050405020304" pitchFamily="18" charset="0"/>
              </a:rPr>
              <a:t>VTON 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시스템의 성능에 미치는 영향 분석</a:t>
            </a:r>
            <a:endParaRPr kumimoji="1" lang="en-US" altLang="ko-KR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특징 추출 기법은 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데이터의 구조적 복잡성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특징 분포 충분히 고려하여 설계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되어야 함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9" name="오각형[P] 8">
            <a:extLst>
              <a:ext uri="{FF2B5EF4-FFF2-40B4-BE49-F238E27FC236}">
                <a16:creationId xmlns:a16="http://schemas.microsoft.com/office/drawing/2014/main" id="{B38AA804-41BE-D4BE-34E1-2348DE457AE5}"/>
              </a:ext>
            </a:extLst>
          </p:cNvPr>
          <p:cNvSpPr/>
          <p:nvPr/>
        </p:nvSpPr>
        <p:spPr>
          <a:xfrm>
            <a:off x="1026969" y="1403242"/>
            <a:ext cx="973282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결론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AFA0D31-3ACB-B24E-6925-9C48FB612920}"/>
              </a:ext>
            </a:extLst>
          </p:cNvPr>
          <p:cNvSpPr/>
          <p:nvPr/>
        </p:nvSpPr>
        <p:spPr>
          <a:xfrm>
            <a:off x="827314" y="1403242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DC07E5-AB57-7734-FBD1-D2853B3DDB24}"/>
              </a:ext>
            </a:extLst>
          </p:cNvPr>
          <p:cNvSpPr txBox="1"/>
          <p:nvPr/>
        </p:nvSpPr>
        <p:spPr>
          <a:xfrm>
            <a:off x="711284" y="4427307"/>
            <a:ext cx="7523213" cy="5078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다양한 의류 특성에 </a:t>
            </a:r>
            <a:r>
              <a:rPr kumimoji="1" lang="ko-KR" altLang="en-US" b="1" dirty="0" smtClean="0">
                <a:latin typeface="+mn-ea"/>
                <a:cs typeface="Times New Roman" panose="02020603050405020304" pitchFamily="18" charset="0"/>
              </a:rPr>
              <a:t>다른 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입력 특징 추출 전략의 동적 조정방안 탐색</a:t>
            </a:r>
            <a:endParaRPr kumimoji="1" lang="en-US" altLang="ko-KR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12" name="오각형[P] 11">
            <a:extLst>
              <a:ext uri="{FF2B5EF4-FFF2-40B4-BE49-F238E27FC236}">
                <a16:creationId xmlns:a16="http://schemas.microsoft.com/office/drawing/2014/main" id="{38E15B8B-3A5E-C1E6-D9CB-53A39FF42162}"/>
              </a:ext>
            </a:extLst>
          </p:cNvPr>
          <p:cNvSpPr/>
          <p:nvPr/>
        </p:nvSpPr>
        <p:spPr>
          <a:xfrm>
            <a:off x="1026969" y="3681267"/>
            <a:ext cx="1427996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향후 연구</a:t>
            </a:r>
            <a:endParaRPr kumimoji="1" lang="en-US" altLang="ko-KR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ACB2CC7-3F90-5DF6-D879-5454D13A0239}"/>
              </a:ext>
            </a:extLst>
          </p:cNvPr>
          <p:cNvSpPr/>
          <p:nvPr/>
        </p:nvSpPr>
        <p:spPr>
          <a:xfrm>
            <a:off x="827314" y="3681267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12</a:t>
            </a:fld>
            <a:endParaRPr kumimoji="1"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422246" y="6546230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4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D0FBB5D-A257-07C4-22C8-F5EAF4B88DED}"/>
              </a:ext>
            </a:extLst>
          </p:cNvPr>
          <p:cNvSpPr txBox="1"/>
          <p:nvPr/>
        </p:nvSpPr>
        <p:spPr>
          <a:xfrm>
            <a:off x="4721264" y="2871496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sz="40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감사합니다</a:t>
            </a:r>
            <a:endParaRPr kumimoji="1" lang="en-US" altLang="ko-KR" sz="4000" b="1" dirty="0">
              <a:solidFill>
                <a:schemeClr val="accent3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526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65508DD-5398-E03F-C0FD-843193CD1A64}"/>
              </a:ext>
            </a:extLst>
          </p:cNvPr>
          <p:cNvSpPr/>
          <p:nvPr/>
        </p:nvSpPr>
        <p:spPr>
          <a:xfrm rot="5400000">
            <a:off x="-3120887" y="3120887"/>
            <a:ext cx="6858000" cy="61622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A509-ABDD-E076-784C-25BC4EBA5771}"/>
              </a:ext>
            </a:extLst>
          </p:cNvPr>
          <p:cNvSpPr txBox="1"/>
          <p:nvPr/>
        </p:nvSpPr>
        <p:spPr>
          <a:xfrm>
            <a:off x="711284" y="634004"/>
            <a:ext cx="15490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Contents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F726DF-B0F3-3EE5-9FEC-6707B4487C80}"/>
              </a:ext>
            </a:extLst>
          </p:cNvPr>
          <p:cNvSpPr txBox="1"/>
          <p:nvPr/>
        </p:nvSpPr>
        <p:spPr>
          <a:xfrm>
            <a:off x="5395913" y="872531"/>
            <a:ext cx="7105316" cy="5516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01.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주제 및 정의</a:t>
            </a:r>
            <a:endParaRPr lang="en-US" altLang="ko-KR" sz="2500" b="1" dirty="0">
              <a:solidFill>
                <a:schemeClr val="accent3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문제 정의 및 연구 목적</a:t>
            </a:r>
            <a:endParaRPr lang="en-US" altLang="ko-KR" sz="1700" dirty="0">
              <a:solidFill>
                <a:schemeClr val="accent3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02.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실험 설계 및 방법</a:t>
            </a:r>
            <a:endParaRPr lang="en-US" altLang="ko-KR" sz="2500" b="1" dirty="0">
              <a:solidFill>
                <a:schemeClr val="accent3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데이터셋</a:t>
            </a:r>
            <a:endParaRPr lang="en-US" altLang="ko-KR" sz="1700" dirty="0">
              <a:solidFill>
                <a:schemeClr val="accent3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전체 실험 구조</a:t>
            </a:r>
            <a:endParaRPr lang="en-US" altLang="ko-KR" sz="1700" dirty="0">
              <a:solidFill>
                <a:schemeClr val="accent3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03.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연구</a:t>
            </a:r>
            <a:endParaRPr lang="en-US" altLang="ko-KR" sz="2500" b="1" dirty="0">
              <a:solidFill>
                <a:schemeClr val="accent3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Salient Region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기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반 특징 추출</a:t>
            </a:r>
            <a:endParaRPr lang="en-US" altLang="ko-KR" sz="1700" dirty="0">
              <a:solidFill>
                <a:schemeClr val="accent3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Mask </a:t>
            </a:r>
            <a:r>
              <a:rPr lang="ko-KR" altLang="en-US" sz="1700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기반 특징 추출</a:t>
            </a:r>
            <a:endParaRPr lang="en-US" altLang="ko-KR" sz="1700" dirty="0">
              <a:solidFill>
                <a:schemeClr val="accent3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04.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 실험 결과</a:t>
            </a:r>
            <a:endParaRPr lang="en-US" altLang="ko-KR" sz="2500" b="1" dirty="0">
              <a:solidFill>
                <a:schemeClr val="accent3">
                  <a:lumMod val="75000"/>
                </a:schemeClr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05.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결론 및 향후계획</a:t>
            </a:r>
            <a:endParaRPr lang="en-US" altLang="ko-KR" sz="2500" b="1" dirty="0">
              <a:solidFill>
                <a:schemeClr val="accent3">
                  <a:lumMod val="75000"/>
                </a:schemeClr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3664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2CDA2-B18B-7C57-1044-F536EB8E3B9A}"/>
              </a:ext>
            </a:extLst>
          </p:cNvPr>
          <p:cNvSpPr txBox="1"/>
          <p:nvPr/>
        </p:nvSpPr>
        <p:spPr>
          <a:xfrm>
            <a:off x="711284" y="634004"/>
            <a:ext cx="25795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01.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주제 및 정의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48F70-BA50-1641-D737-D105D202A469}"/>
              </a:ext>
            </a:extLst>
          </p:cNvPr>
          <p:cNvSpPr txBox="1"/>
          <p:nvPr/>
        </p:nvSpPr>
        <p:spPr>
          <a:xfrm>
            <a:off x="711284" y="1960391"/>
            <a:ext cx="8759129" cy="133882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effectLst/>
                <a:latin typeface="+mn-ea"/>
                <a:cs typeface="Times New Roman" panose="02020603050405020304" pitchFamily="18" charset="0"/>
              </a:rPr>
              <a:t>온라인 </a:t>
            </a:r>
            <a:r>
              <a:rPr lang="ko-KR" altLang="en-US" b="1" dirty="0" smtClean="0">
                <a:effectLst/>
                <a:latin typeface="+mn-ea"/>
                <a:cs typeface="Times New Roman" panose="02020603050405020304" pitchFamily="18" charset="0"/>
              </a:rPr>
              <a:t>쇼핑은 </a:t>
            </a:r>
            <a:r>
              <a:rPr lang="ko-KR" altLang="en-US" b="1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직접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착용하지 </a:t>
            </a:r>
            <a:r>
              <a:rPr lang="ko-KR" altLang="en-US" b="1" dirty="0" smtClean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않고도 옷을 </a:t>
            </a:r>
            <a:r>
              <a:rPr lang="ko-KR" altLang="en-US" b="1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편리하게 구매</a:t>
            </a:r>
            <a:r>
              <a:rPr lang="ko-KR" altLang="en-US" b="1" dirty="0">
                <a:effectLst/>
                <a:latin typeface="+mn-ea"/>
                <a:cs typeface="Times New Roman" panose="02020603050405020304" pitchFamily="18" charset="0"/>
              </a:rPr>
              <a:t>할 수 있다는 장점 존재</a:t>
            </a:r>
            <a:endParaRPr lang="en-US" altLang="ko-KR" b="1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dirty="0" err="1">
                <a:latin typeface="+mn-ea"/>
              </a:rPr>
              <a:t>착장</a:t>
            </a:r>
            <a:r>
              <a:rPr kumimoji="1" lang="ko-KR" altLang="en-US" b="1" dirty="0">
                <a:latin typeface="+mn-ea"/>
              </a:rPr>
              <a:t> 결과에 대한 불확실성으로 인해 반품으로 이어질 가능성 </a:t>
            </a:r>
            <a:r>
              <a:rPr kumimoji="1" lang="ko-KR" altLang="en-US" b="1" dirty="0" smtClean="0">
                <a:latin typeface="+mn-ea"/>
              </a:rPr>
              <a:t>있음 </a:t>
            </a:r>
            <a:r>
              <a:rPr kumimoji="1" lang="en-US" altLang="ko-KR" b="1" dirty="0">
                <a:latin typeface="+mn-ea"/>
              </a:rPr>
              <a:t>[1]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dirty="0">
                <a:latin typeface="+mn-ea"/>
              </a:rPr>
              <a:t>해결 방법으로 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</a:rPr>
              <a:t>Virtual Try-On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</a:rPr>
              <a:t>[2] 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</a:rPr>
              <a:t>기술 </a:t>
            </a:r>
            <a:r>
              <a:rPr kumimoji="1" lang="ko-KR" altLang="en-US" b="1" dirty="0">
                <a:latin typeface="+mn-ea"/>
              </a:rPr>
              <a:t>주목 </a:t>
            </a:r>
            <a:r>
              <a:rPr kumimoji="1" lang="en-US" altLang="ko-KR" b="1" dirty="0">
                <a:latin typeface="+mn-ea"/>
                <a:sym typeface="Wingdings" pitchFamily="2" charset="2"/>
              </a:rPr>
              <a:t></a:t>
            </a:r>
            <a:r>
              <a:rPr kumimoji="1" lang="ko-KR" altLang="en-US" b="1" dirty="0">
                <a:latin typeface="+mn-ea"/>
                <a:sym typeface="Wingdings" pitchFamily="2" charset="2"/>
              </a:rPr>
              <a:t> </a:t>
            </a:r>
            <a:r>
              <a:rPr kumimoji="1" lang="en-US" altLang="ko-KR" b="1" dirty="0" smtClean="0">
                <a:solidFill>
                  <a:srgbClr val="FF0000"/>
                </a:solidFill>
                <a:latin typeface="+mn-ea"/>
                <a:sym typeface="Wingdings" pitchFamily="2" charset="2"/>
              </a:rPr>
              <a:t>Artifact </a:t>
            </a:r>
            <a:r>
              <a:rPr kumimoji="1" lang="ko-KR" altLang="en-US" b="1" dirty="0" smtClean="0">
                <a:solidFill>
                  <a:srgbClr val="FF0000"/>
                </a:solidFill>
                <a:latin typeface="+mn-ea"/>
                <a:sym typeface="Wingdings" pitchFamily="2" charset="2"/>
              </a:rPr>
              <a:t>발생 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  <a:sym typeface="Wingdings" pitchFamily="2" charset="2"/>
              </a:rPr>
              <a:t>한계 </a:t>
            </a:r>
            <a:r>
              <a:rPr kumimoji="1" lang="ko-KR" altLang="en-US" b="1" dirty="0">
                <a:latin typeface="+mn-ea"/>
                <a:sym typeface="Wingdings" pitchFamily="2" charset="2"/>
              </a:rPr>
              <a:t>존재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D0C2-0B35-C48F-DFE1-BFE4F170EB22}"/>
              </a:ext>
            </a:extLst>
          </p:cNvPr>
          <p:cNvSpPr txBox="1"/>
          <p:nvPr/>
        </p:nvSpPr>
        <p:spPr>
          <a:xfrm>
            <a:off x="711284" y="3995811"/>
            <a:ext cx="11077520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en-US" altLang="ko-KR" b="1" dirty="0">
                <a:latin typeface="+mn-ea"/>
                <a:cs typeface="Times New Roman" panose="02020603050405020304" pitchFamily="18" charset="0"/>
              </a:rPr>
              <a:t>Artifact 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해결 방법으로 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시각적 영역을 강조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하는 </a:t>
            </a:r>
            <a:r>
              <a:rPr kumimoji="1" lang="en-US" altLang="ko-KR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Salient </a:t>
            </a:r>
            <a:r>
              <a:rPr kumimoji="1" lang="ko-KR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기반 특징추출 기법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이 효과적 </a:t>
            </a:r>
            <a:r>
              <a:rPr kumimoji="1" lang="en-US" altLang="ko-KR" b="1" dirty="0">
                <a:latin typeface="+mn-ea"/>
                <a:cs typeface="Times New Roman" panose="02020603050405020304" pitchFamily="18" charset="0"/>
              </a:rPr>
              <a:t>[3],</a:t>
            </a:r>
            <a:r>
              <a:rPr kumimoji="1"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ko-KR" b="1" dirty="0">
                <a:latin typeface="+mn-ea"/>
                <a:cs typeface="Times New Roman" panose="02020603050405020304" pitchFamily="18" charset="0"/>
              </a:rPr>
              <a:t>[4]</a:t>
            </a:r>
            <a:endParaRPr lang="en" altLang="ko-KR" b="1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" altLang="ko-KR" b="1" dirty="0">
                <a:effectLst/>
                <a:latin typeface="+mn-ea"/>
                <a:cs typeface="Times New Roman" panose="02020603050405020304" pitchFamily="18" charset="0"/>
              </a:rPr>
              <a:t>VTON </a:t>
            </a:r>
            <a:r>
              <a:rPr lang="ko-KR" altLang="en-US" b="1" dirty="0">
                <a:effectLst/>
                <a:latin typeface="+mn-ea"/>
                <a:cs typeface="Times New Roman" panose="02020603050405020304" pitchFamily="18" charset="0"/>
              </a:rPr>
              <a:t>시스템에 사용되는 입력 데이터 </a:t>
            </a:r>
            <a:r>
              <a:rPr lang="ko-KR" altLang="en-US" b="1" dirty="0" err="1">
                <a:effectLst/>
                <a:latin typeface="+mn-ea"/>
                <a:cs typeface="Times New Roman" panose="02020603050405020304" pitchFamily="18" charset="0"/>
              </a:rPr>
              <a:t>전처리</a:t>
            </a:r>
            <a:r>
              <a:rPr lang="ko-KR" altLang="en-US" b="1" dirty="0">
                <a:effectLst/>
                <a:latin typeface="+mn-ea"/>
                <a:cs typeface="Times New Roman" panose="02020603050405020304" pitchFamily="18" charset="0"/>
              </a:rPr>
              <a:t> 방식이 합성 이미지 품질에 미치는 영향을 분석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kumimoji="1" lang="ko-KR" altLang="en-US" b="1" dirty="0">
                <a:latin typeface="+mn-ea"/>
              </a:rPr>
              <a:t>기존에 널리 활용되고 있는 마스크 기반 특징 추출 방식과 </a:t>
            </a:r>
            <a:r>
              <a:rPr kumimoji="1" lang="en" altLang="ko-KR" b="1" dirty="0">
                <a:latin typeface="+mn-ea"/>
              </a:rPr>
              <a:t>Salient region </a:t>
            </a:r>
            <a:r>
              <a:rPr kumimoji="1" lang="ko-KR" altLang="en-US" b="1" dirty="0">
                <a:latin typeface="+mn-ea"/>
              </a:rPr>
              <a:t>기반 특징 추출 방식을 비교</a:t>
            </a: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13BCD1A-E88B-46FF-491D-2121849AF958}"/>
              </a:ext>
            </a:extLst>
          </p:cNvPr>
          <p:cNvSpPr/>
          <p:nvPr/>
        </p:nvSpPr>
        <p:spPr>
          <a:xfrm>
            <a:off x="1026969" y="1455207"/>
            <a:ext cx="1574716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문제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1892E-6F90-267D-76F7-DB52F4CB93E4}"/>
              </a:ext>
            </a:extLst>
          </p:cNvPr>
          <p:cNvSpPr/>
          <p:nvPr/>
        </p:nvSpPr>
        <p:spPr>
          <a:xfrm>
            <a:off x="827314" y="1455207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오각형[P] 2">
            <a:extLst>
              <a:ext uri="{FF2B5EF4-FFF2-40B4-BE49-F238E27FC236}">
                <a16:creationId xmlns:a16="http://schemas.microsoft.com/office/drawing/2014/main" id="{FF2CBBB5-3E2C-3EB8-D109-A1EBD2602E05}"/>
              </a:ext>
            </a:extLst>
          </p:cNvPr>
          <p:cNvSpPr/>
          <p:nvPr/>
        </p:nvSpPr>
        <p:spPr>
          <a:xfrm>
            <a:off x="1026969" y="3383993"/>
            <a:ext cx="1574716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연구 목적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4AD488-4B49-CFFA-B1FB-C11BB7C58750}"/>
              </a:ext>
            </a:extLst>
          </p:cNvPr>
          <p:cNvSpPr/>
          <p:nvPr/>
        </p:nvSpPr>
        <p:spPr>
          <a:xfrm>
            <a:off x="827314" y="3383993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1" name="그림 10" descr="의류, 허리, 어깨, 사람이(가) 표시된 사진&#10;&#10;자동 생성된 설명">
            <a:extLst>
              <a:ext uri="{FF2B5EF4-FFF2-40B4-BE49-F238E27FC236}">
                <a16:creationId xmlns:a16="http://schemas.microsoft.com/office/drawing/2014/main" id="{85F2434D-B3C8-FA8C-9E04-8CF47935D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455" t="47631" r="1021" b="8961"/>
          <a:stretch/>
        </p:blipFill>
        <p:spPr>
          <a:xfrm>
            <a:off x="9327777" y="1933955"/>
            <a:ext cx="1124465" cy="149308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006320" y="2311553"/>
            <a:ext cx="333828" cy="4689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의류, 허리, 어깨, 사람이(가) 표시된 사진&#10;&#10;자동 생성된 설명">
            <a:extLst>
              <a:ext uri="{FF2B5EF4-FFF2-40B4-BE49-F238E27FC236}">
                <a16:creationId xmlns:a16="http://schemas.microsoft.com/office/drawing/2014/main" id="{85F2434D-B3C8-FA8C-9E04-8CF47935D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918" t="58846" r="2185" b="27931"/>
          <a:stretch/>
        </p:blipFill>
        <p:spPr>
          <a:xfrm>
            <a:off x="10744216" y="2092478"/>
            <a:ext cx="773138" cy="1135916"/>
          </a:xfrm>
          <a:prstGeom prst="rect">
            <a:avLst/>
          </a:prstGeom>
        </p:spPr>
      </p:pic>
      <p:cxnSp>
        <p:nvCxnSpPr>
          <p:cNvPr id="15" name="직선 화살표 연결선 14"/>
          <p:cNvCxnSpPr>
            <a:stCxn id="4" idx="3"/>
          </p:cNvCxnSpPr>
          <p:nvPr/>
        </p:nvCxnSpPr>
        <p:spPr>
          <a:xfrm flipV="1">
            <a:off x="10340148" y="2311553"/>
            <a:ext cx="404068" cy="2344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00847" y="5345261"/>
            <a:ext cx="117681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algn="just" fontAlgn="base">
              <a:lnSpc>
                <a:spcPct val="160000"/>
              </a:lnSpc>
            </a:pPr>
            <a:r>
              <a:rPr lang="en-US" altLang="ko-KR" sz="1200" kern="0" spc="-80" dirty="0" smtClean="0">
                <a:solidFill>
                  <a:srgbClr val="000000"/>
                </a:solidFill>
                <a:latin typeface="+mn-ea"/>
              </a:rPr>
              <a:t>[1] </a:t>
            </a:r>
            <a:r>
              <a:rPr lang="en-US" altLang="ko-KR" sz="1200" i="1" kern="0" spc="-80" dirty="0" err="1" smtClean="0">
                <a:solidFill>
                  <a:srgbClr val="000000"/>
                </a:solidFill>
                <a:latin typeface="+mn-ea"/>
              </a:rPr>
              <a:t>Nestler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A.,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Karessli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N.,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Hajjar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K.,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Weffer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R., &amp;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Shirvany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R. (2021).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SizeFlags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: Reducing Size and Fit Related Returns in Fashion E-Commerce.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arXiv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 preprint arXiv:2106.03532.</a:t>
            </a:r>
          </a:p>
          <a:p>
            <a:pPr marL="182880" indent="-182880" algn="just" fontAlgn="base">
              <a:lnSpc>
                <a:spcPct val="160000"/>
              </a:lnSpc>
            </a:pPr>
            <a:r>
              <a:rPr lang="en-US" altLang="ko-KR" sz="1200" kern="0" spc="-80" dirty="0" smtClean="0">
                <a:solidFill>
                  <a:srgbClr val="000000"/>
                </a:solidFill>
                <a:latin typeface="+mn-ea"/>
              </a:rPr>
              <a:t>​[2] </a:t>
            </a:r>
            <a:r>
              <a:rPr lang="en-US" altLang="ko-KR" sz="1200" i="1" kern="0" spc="-80" dirty="0" smtClean="0">
                <a:solidFill>
                  <a:srgbClr val="000000"/>
                </a:solidFill>
                <a:latin typeface="+mn-ea"/>
              </a:rPr>
              <a:t>Han 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Yang,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Ruimao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 Zhang,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Xiaobao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Guo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Wei Liu,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Wangmeng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Zuo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Ping Luo, "Towards Photo-Realistic Virtual Try-On by Adaptively Generating ↔ Preserving Image Content", 12 Mar 2020</a:t>
            </a:r>
          </a:p>
          <a:p>
            <a:pPr marL="182880" indent="-182880" algn="just"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n-ea"/>
              </a:rPr>
              <a:t>[3] </a:t>
            </a:r>
            <a:r>
              <a:rPr lang="en-US" altLang="ko-KR" sz="1200" i="1" kern="0" dirty="0" err="1" smtClean="0">
                <a:solidFill>
                  <a:srgbClr val="000000"/>
                </a:solidFill>
                <a:latin typeface="+mn-ea"/>
              </a:rPr>
              <a:t>Borji</a:t>
            </a:r>
            <a:r>
              <a:rPr lang="en-US" altLang="ko-KR" sz="1200" i="1" kern="0" dirty="0">
                <a:solidFill>
                  <a:srgbClr val="000000"/>
                </a:solidFill>
                <a:latin typeface="+mn-ea"/>
              </a:rPr>
              <a:t>, A., Cheng, M. M., Jiang, H., &amp; Li, J. (2015). Salient object detection: A benchmark. IEEE Transactions on Image Processing, 24(12), 5706–5722. </a:t>
            </a:r>
          </a:p>
          <a:p>
            <a:pPr marL="182880" indent="-182880" algn="just" fontAlgn="base">
              <a:lnSpc>
                <a:spcPct val="160000"/>
              </a:lnSpc>
            </a:pPr>
            <a:r>
              <a:rPr lang="en-US" altLang="ko-KR" sz="1200" kern="0" dirty="0" smtClean="0">
                <a:solidFill>
                  <a:srgbClr val="000000"/>
                </a:solidFill>
                <a:latin typeface="+mn-ea"/>
              </a:rPr>
              <a:t>[4] </a:t>
            </a:r>
            <a:r>
              <a:rPr lang="en-US" altLang="ko-KR" sz="1200" i="1" kern="0" dirty="0" err="1" smtClean="0">
                <a:solidFill>
                  <a:srgbClr val="000000"/>
                </a:solidFill>
                <a:latin typeface="+mn-ea"/>
              </a:rPr>
              <a:t>i</a:t>
            </a:r>
            <a:r>
              <a:rPr lang="en-US" altLang="ko-KR" sz="1200" i="1" kern="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200" i="1" kern="0" dirty="0">
                <a:solidFill>
                  <a:srgbClr val="000000"/>
                </a:solidFill>
                <a:latin typeface="+mn-ea"/>
              </a:rPr>
              <a:t>Woo Hong, Tri Ton, </a:t>
            </a:r>
            <a:r>
              <a:rPr lang="en-US" altLang="ko-KR" sz="1200" i="1" kern="0" dirty="0" err="1">
                <a:solidFill>
                  <a:srgbClr val="000000"/>
                </a:solidFill>
                <a:latin typeface="+mn-ea"/>
              </a:rPr>
              <a:t>Trung</a:t>
            </a:r>
            <a:r>
              <a:rPr lang="en-US" altLang="ko-KR" sz="1200" i="1" kern="0" dirty="0">
                <a:solidFill>
                  <a:srgbClr val="000000"/>
                </a:solidFill>
                <a:latin typeface="+mn-ea"/>
              </a:rPr>
              <a:t> X. Pham, </a:t>
            </a:r>
            <a:r>
              <a:rPr lang="en-US" altLang="ko-KR" sz="1200" i="1" kern="0" dirty="0" err="1">
                <a:solidFill>
                  <a:srgbClr val="000000"/>
                </a:solidFill>
                <a:latin typeface="+mn-ea"/>
              </a:rPr>
              <a:t>Gwahnyeong</a:t>
            </a:r>
            <a:r>
              <a:rPr lang="en-US" altLang="ko-KR" sz="1200" i="1" kern="0" dirty="0">
                <a:solidFill>
                  <a:srgbClr val="000000"/>
                </a:solidFill>
                <a:latin typeface="+mn-ea"/>
              </a:rPr>
              <a:t> Koo, </a:t>
            </a:r>
            <a:r>
              <a:rPr lang="en-US" altLang="ko-KR" sz="1200" i="1" kern="0" dirty="0" err="1">
                <a:solidFill>
                  <a:srgbClr val="000000"/>
                </a:solidFill>
                <a:latin typeface="+mn-ea"/>
              </a:rPr>
              <a:t>Sunjae</a:t>
            </a:r>
            <a:r>
              <a:rPr lang="en-US" altLang="ko-KR" sz="1200" i="1" kern="0" dirty="0">
                <a:solidFill>
                  <a:srgbClr val="000000"/>
                </a:solidFill>
                <a:latin typeface="+mn-ea"/>
              </a:rPr>
              <a:t> Yoon, Chang D. </a:t>
            </a:r>
            <a:r>
              <a:rPr lang="en-US" altLang="ko-KR" sz="1200" i="1" kern="0" dirty="0" err="1">
                <a:solidFill>
                  <a:srgbClr val="000000"/>
                </a:solidFill>
                <a:latin typeface="+mn-ea"/>
              </a:rPr>
              <a:t>Yoo</a:t>
            </a:r>
            <a:r>
              <a:rPr lang="en-US" altLang="ko-KR" sz="1200" i="1" kern="0" dirty="0">
                <a:solidFill>
                  <a:srgbClr val="000000"/>
                </a:solidFill>
                <a:latin typeface="+mn-ea"/>
              </a:rPr>
              <a:t>, “ITA-MDT: </a:t>
            </a:r>
            <a:r>
              <a:rPr lang="en-US" altLang="ko-KR" sz="1200" i="1" kern="0" dirty="0" smtClean="0">
                <a:solidFill>
                  <a:srgbClr val="000000"/>
                </a:solidFill>
                <a:latin typeface="+mn-ea"/>
              </a:rPr>
              <a:t> Image-</a:t>
            </a:r>
            <a:r>
              <a:rPr lang="en-US" altLang="ko-KR" sz="1200" i="1" kern="0" dirty="0" err="1" smtClean="0">
                <a:solidFill>
                  <a:srgbClr val="000000"/>
                </a:solidFill>
                <a:latin typeface="+mn-ea"/>
              </a:rPr>
              <a:t>Timestep</a:t>
            </a:r>
            <a:r>
              <a:rPr lang="en-US" altLang="ko-KR" sz="1200" i="1" kern="0" dirty="0" smtClean="0">
                <a:solidFill>
                  <a:srgbClr val="000000"/>
                </a:solidFill>
                <a:latin typeface="+mn-ea"/>
              </a:rPr>
              <a:t>-Adaptive </a:t>
            </a:r>
            <a:r>
              <a:rPr lang="en-US" altLang="ko-KR" sz="1200" i="1" kern="0" dirty="0">
                <a:solidFill>
                  <a:srgbClr val="000000"/>
                </a:solidFill>
                <a:latin typeface="+mn-ea"/>
              </a:rPr>
              <a:t>Masked Diffusion Transformer Framework for Image-Based Virtual Try-On”, </a:t>
            </a:r>
            <a:r>
              <a:rPr lang="en-US" altLang="ko-KR" sz="1200" i="1" kern="0" dirty="0" err="1">
                <a:solidFill>
                  <a:srgbClr val="000000"/>
                </a:solidFill>
                <a:latin typeface="+mn-ea"/>
              </a:rPr>
              <a:t>arXiv</a:t>
            </a:r>
            <a:r>
              <a:rPr lang="en-US" altLang="ko-KR" sz="1200" i="1" kern="0" dirty="0">
                <a:solidFill>
                  <a:srgbClr val="000000"/>
                </a:solidFill>
                <a:latin typeface="+mn-ea"/>
              </a:rPr>
              <a:t> preprint arXiv:2503.20418, 26 Mar 2025</a:t>
            </a:r>
            <a:r>
              <a:rPr lang="en-US" altLang="ko-KR" sz="1200" i="1" kern="0" dirty="0" smtClean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200" i="1" kern="0" dirty="0">
              <a:solidFill>
                <a:srgbClr val="000000"/>
              </a:solidFill>
              <a:latin typeface="+mn-ea"/>
            </a:endParaRPr>
          </a:p>
        </p:txBody>
      </p:sp>
      <p:cxnSp>
        <p:nvCxnSpPr>
          <p:cNvPr id="19" name="직선 연결선 18"/>
          <p:cNvCxnSpPr/>
          <p:nvPr/>
        </p:nvCxnSpPr>
        <p:spPr>
          <a:xfrm>
            <a:off x="381000" y="5345261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슬라이드 번호 개체 틀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3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35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2CDA2-B18B-7C57-1044-F536EB8E3B9A}"/>
              </a:ext>
            </a:extLst>
          </p:cNvPr>
          <p:cNvSpPr txBox="1"/>
          <p:nvPr/>
        </p:nvSpPr>
        <p:spPr>
          <a:xfrm>
            <a:off x="711284" y="634004"/>
            <a:ext cx="33329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02.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실험 설계 및 방법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48F70-BA50-1641-D737-D105D202A469}"/>
              </a:ext>
            </a:extLst>
          </p:cNvPr>
          <p:cNvSpPr txBox="1"/>
          <p:nvPr/>
        </p:nvSpPr>
        <p:spPr>
          <a:xfrm>
            <a:off x="698600" y="1965835"/>
            <a:ext cx="3806170" cy="4542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" altLang="ko-KR" b="1" dirty="0" err="1">
                <a:effectLst/>
                <a:latin typeface="+mn-ea"/>
                <a:cs typeface="Times New Roman" panose="02020603050405020304" pitchFamily="18" charset="0"/>
              </a:rPr>
              <a:t>DeepFashion</a:t>
            </a:r>
            <a:r>
              <a:rPr lang="en" altLang="ko-KR" b="1" dirty="0">
                <a:effectLst/>
                <a:latin typeface="+mn-ea"/>
                <a:cs typeface="Times New Roman" panose="02020603050405020304" pitchFamily="18" charset="0"/>
              </a:rPr>
              <a:t> [5] </a:t>
            </a:r>
            <a:r>
              <a:rPr lang="ko-KR" altLang="en-US" b="1" dirty="0">
                <a:effectLst/>
                <a:latin typeface="+mn-ea"/>
                <a:cs typeface="Times New Roman" panose="02020603050405020304" pitchFamily="18" charset="0"/>
              </a:rPr>
              <a:t>데이터셋 활용</a:t>
            </a:r>
            <a:endParaRPr kumimoji="1" lang="ko-KR" altLang="en-US" b="1" dirty="0">
              <a:latin typeface="+mn-ea"/>
            </a:endParaRPr>
          </a:p>
        </p:txBody>
      </p:sp>
      <p:sp>
        <p:nvSpPr>
          <p:cNvPr id="8" name="오각형[P] 7">
            <a:extLst>
              <a:ext uri="{FF2B5EF4-FFF2-40B4-BE49-F238E27FC236}">
                <a16:creationId xmlns:a16="http://schemas.microsoft.com/office/drawing/2014/main" id="{013BCD1A-E88B-46FF-491D-2121849AF958}"/>
              </a:ext>
            </a:extLst>
          </p:cNvPr>
          <p:cNvSpPr/>
          <p:nvPr/>
        </p:nvSpPr>
        <p:spPr>
          <a:xfrm>
            <a:off x="1026969" y="1455207"/>
            <a:ext cx="1574716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데이터 셋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1892E-6F90-267D-76F7-DB52F4CB93E4}"/>
              </a:ext>
            </a:extLst>
          </p:cNvPr>
          <p:cNvSpPr/>
          <p:nvPr/>
        </p:nvSpPr>
        <p:spPr>
          <a:xfrm>
            <a:off x="827314" y="1455207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A7998B-EC73-83CB-E8AD-FCB539201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5126"/>
              </p:ext>
            </p:extLst>
          </p:nvPr>
        </p:nvGraphicFramePr>
        <p:xfrm>
          <a:off x="507999" y="2787841"/>
          <a:ext cx="11176002" cy="2699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62667">
                  <a:extLst>
                    <a:ext uri="{9D8B030D-6E8A-4147-A177-3AD203B41FA5}">
                      <a16:colId xmlns:a16="http://schemas.microsoft.com/office/drawing/2014/main" val="1447969407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956271902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1903311106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424683758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3312241792"/>
                    </a:ext>
                  </a:extLst>
                </a:gridCol>
                <a:gridCol w="1862667">
                  <a:extLst>
                    <a:ext uri="{9D8B030D-6E8A-4147-A177-3AD203B41FA5}">
                      <a16:colId xmlns:a16="http://schemas.microsoft.com/office/drawing/2014/main" val="2801548366"/>
                    </a:ext>
                  </a:extLst>
                </a:gridCol>
              </a:tblGrid>
              <a:tr h="504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Bell MT" panose="02020503060305020303" pitchFamily="18" charset="0"/>
                        </a:rPr>
                        <a:t>Color</a:t>
                      </a:r>
                      <a:endParaRPr lang="ko-KR" altLang="en-US" b="1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Bell MT" panose="02020503060305020303" pitchFamily="18" charset="0"/>
                        </a:rPr>
                        <a:t>Edge</a:t>
                      </a:r>
                      <a:endParaRPr lang="ko-KR" altLang="en-US" b="1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>
                          <a:latin typeface="Bell MT" panose="02020503060305020303" pitchFamily="18" charset="0"/>
                        </a:rPr>
                        <a:t>Img</a:t>
                      </a:r>
                      <a:endParaRPr lang="ko-KR" altLang="en-US" b="1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Bell MT" panose="02020503060305020303" pitchFamily="18" charset="0"/>
                        </a:rPr>
                        <a:t>Label</a:t>
                      </a:r>
                      <a:endParaRPr lang="ko-KR" altLang="en-US" b="1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Bell MT" panose="02020503060305020303" pitchFamily="18" charset="0"/>
                        </a:rPr>
                        <a:t>Mask</a:t>
                      </a:r>
                      <a:endParaRPr lang="ko-KR" altLang="en-US" b="1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latin typeface="Bell MT" panose="02020503060305020303" pitchFamily="18" charset="0"/>
                        </a:rPr>
                        <a:t>Pose</a:t>
                      </a:r>
                      <a:endParaRPr lang="ko-KR" altLang="en-US" b="1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100614"/>
                  </a:ext>
                </a:extLst>
              </a:tr>
              <a:tr h="2194510"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1" dirty="0">
                        <a:latin typeface="Bell MT" panose="02020503060305020303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941269"/>
                  </a:ext>
                </a:extLst>
              </a:tr>
            </a:tbl>
          </a:graphicData>
        </a:graphic>
      </p:graphicFrame>
      <p:pic>
        <p:nvPicPr>
          <p:cNvPr id="11" name="그림 10" descr="의류, 소매, 스웨터, 상의이(가) 표시된 사진&#10;&#10;자동 생성된 설명">
            <a:extLst>
              <a:ext uri="{FF2B5EF4-FFF2-40B4-BE49-F238E27FC236}">
                <a16:creationId xmlns:a16="http://schemas.microsoft.com/office/drawing/2014/main" id="{298F6347-F4D9-EEA4-2205-34643AA15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00" y="3270978"/>
            <a:ext cx="1587459" cy="2116612"/>
          </a:xfrm>
          <a:prstGeom prst="rect">
            <a:avLst/>
          </a:prstGeom>
        </p:spPr>
      </p:pic>
      <p:pic>
        <p:nvPicPr>
          <p:cNvPr id="13" name="그림 12" descr="스케치, 화이트, 블랙, 흑백이(가) 표시된 사진&#10;&#10;자동 생성된 설명">
            <a:extLst>
              <a:ext uri="{FF2B5EF4-FFF2-40B4-BE49-F238E27FC236}">
                <a16:creationId xmlns:a16="http://schemas.microsoft.com/office/drawing/2014/main" id="{C60F5CCB-83D0-21ED-4FA6-99A293416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32" y="3258618"/>
            <a:ext cx="1587459" cy="2116612"/>
          </a:xfrm>
          <a:prstGeom prst="rect">
            <a:avLst/>
          </a:prstGeom>
        </p:spPr>
      </p:pic>
      <p:pic>
        <p:nvPicPr>
          <p:cNvPr id="15" name="그림 14" descr="의류, 사람, 캐주얼 드레스, 상의이(가) 표시된 사진&#10;&#10;자동 생성된 설명">
            <a:extLst>
              <a:ext uri="{FF2B5EF4-FFF2-40B4-BE49-F238E27FC236}">
                <a16:creationId xmlns:a16="http://schemas.microsoft.com/office/drawing/2014/main" id="{EF539796-6143-3437-263A-69A87761A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251" y="3258618"/>
            <a:ext cx="1587459" cy="2116612"/>
          </a:xfrm>
          <a:prstGeom prst="rect">
            <a:avLst/>
          </a:prstGeom>
        </p:spPr>
      </p:pic>
      <p:pic>
        <p:nvPicPr>
          <p:cNvPr id="17" name="그림 16" descr="블랙, 어둠, 흑백이(가) 표시된 사진&#10;&#10;자동 생성된 설명">
            <a:extLst>
              <a:ext uri="{FF2B5EF4-FFF2-40B4-BE49-F238E27FC236}">
                <a16:creationId xmlns:a16="http://schemas.microsoft.com/office/drawing/2014/main" id="{BF23BFC5-6B75-9E91-CD87-E56A60BFE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36703" y="3258619"/>
            <a:ext cx="1587458" cy="2116611"/>
          </a:xfrm>
          <a:prstGeom prst="rect">
            <a:avLst/>
          </a:prstGeom>
        </p:spPr>
      </p:pic>
      <p:pic>
        <p:nvPicPr>
          <p:cNvPr id="19" name="그림 18" descr="스크린샷, 블랙, 그래픽, 실루엣이(가) 표시된 사진&#10;&#10;자동 생성된 설명">
            <a:extLst>
              <a:ext uri="{FF2B5EF4-FFF2-40B4-BE49-F238E27FC236}">
                <a16:creationId xmlns:a16="http://schemas.microsoft.com/office/drawing/2014/main" id="{5B410CFF-6103-EE47-6947-83F11D2755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6436" y="3541639"/>
            <a:ext cx="1581150" cy="1581150"/>
          </a:xfrm>
          <a:prstGeom prst="rect">
            <a:avLst/>
          </a:prstGeom>
        </p:spPr>
      </p:pic>
      <p:pic>
        <p:nvPicPr>
          <p:cNvPr id="21" name="그림 20" descr="텍스트, 디자인, 스크린샷, 폰트이(가) 표시된 사진&#10;&#10;자동 생성된 설명">
            <a:extLst>
              <a:ext uri="{FF2B5EF4-FFF2-40B4-BE49-F238E27FC236}">
                <a16:creationId xmlns:a16="http://schemas.microsoft.com/office/drawing/2014/main" id="{A4C7F38A-081F-0BB2-4175-08F20F85CE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35303" y="3541639"/>
            <a:ext cx="1349429" cy="1581149"/>
          </a:xfrm>
          <a:prstGeom prst="rect">
            <a:avLst/>
          </a:prstGeom>
        </p:spPr>
      </p:pic>
      <p:cxnSp>
        <p:nvCxnSpPr>
          <p:cNvPr id="16" name="직선 연결선 15"/>
          <p:cNvCxnSpPr/>
          <p:nvPr/>
        </p:nvCxnSpPr>
        <p:spPr>
          <a:xfrm>
            <a:off x="381000" y="5955680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1945" y="6084705"/>
            <a:ext cx="11768110" cy="6429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algn="just" fontAlgn="base">
              <a:lnSpc>
                <a:spcPct val="160000"/>
              </a:lnSpc>
            </a:pPr>
            <a:r>
              <a:rPr lang="en-US" altLang="ko-KR" sz="1200" kern="0" spc="-80" dirty="0" smtClean="0">
                <a:solidFill>
                  <a:srgbClr val="000000"/>
                </a:solidFill>
                <a:latin typeface="+mn-ea"/>
              </a:rPr>
              <a:t>[5] </a:t>
            </a:r>
            <a:r>
              <a:rPr lang="en-US" altLang="ko-KR" sz="1200" i="1" kern="0" spc="-80" dirty="0" smtClean="0">
                <a:solidFill>
                  <a:srgbClr val="000000"/>
                </a:solidFill>
                <a:latin typeface="+mn-ea"/>
              </a:rPr>
              <a:t>Zhu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H., Cao, Y.,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Jin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H., Chen, W., Du, D., Wang, Z., Cui, S., &amp; Han, X. (2020). Deep Fashion3D: A dataset and benchmark for 3D garment reconstruction from single images. In Computer Vision – ECCV 2020 (pp. 512–530). Springer International Publishing.</a:t>
            </a:r>
            <a:endParaRPr lang="en-US" altLang="ko-KR" sz="1200" i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865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[P] 7">
            <a:extLst>
              <a:ext uri="{FF2B5EF4-FFF2-40B4-BE49-F238E27FC236}">
                <a16:creationId xmlns:a16="http://schemas.microsoft.com/office/drawing/2014/main" id="{013BCD1A-E88B-46FF-491D-2121849AF958}"/>
              </a:ext>
            </a:extLst>
          </p:cNvPr>
          <p:cNvSpPr/>
          <p:nvPr/>
        </p:nvSpPr>
        <p:spPr>
          <a:xfrm>
            <a:off x="1026969" y="1359957"/>
            <a:ext cx="1574716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Flow Chart</a:t>
            </a:r>
            <a:endParaRPr kumimoji="1"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1892E-6F90-267D-76F7-DB52F4CB93E4}"/>
              </a:ext>
            </a:extLst>
          </p:cNvPr>
          <p:cNvSpPr/>
          <p:nvPr/>
        </p:nvSpPr>
        <p:spPr>
          <a:xfrm>
            <a:off x="827314" y="1359957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4713839-3A7D-D4F6-48B2-B8A679D22F0C}"/>
              </a:ext>
            </a:extLst>
          </p:cNvPr>
          <p:cNvGrpSpPr/>
          <p:nvPr/>
        </p:nvGrpSpPr>
        <p:grpSpPr>
          <a:xfrm>
            <a:off x="867332" y="1299605"/>
            <a:ext cx="10751317" cy="4591563"/>
            <a:chOff x="473956" y="1455207"/>
            <a:chExt cx="11474569" cy="4795195"/>
          </a:xfrm>
        </p:grpSpPr>
        <p:sp>
          <p:nvSpPr>
            <p:cNvPr id="3" name="사각형: 둥근 모서리 218">
              <a:extLst>
                <a:ext uri="{FF2B5EF4-FFF2-40B4-BE49-F238E27FC236}">
                  <a16:creationId xmlns:a16="http://schemas.microsoft.com/office/drawing/2014/main" id="{BE3B5638-783F-A911-2235-AE2A99EF050D}"/>
                </a:ext>
              </a:extLst>
            </p:cNvPr>
            <p:cNvSpPr/>
            <p:nvPr/>
          </p:nvSpPr>
          <p:spPr>
            <a:xfrm>
              <a:off x="9742318" y="2147662"/>
              <a:ext cx="2053775" cy="1048783"/>
            </a:xfrm>
            <a:prstGeom prst="roundRect">
              <a:avLst>
                <a:gd name="adj" fmla="val 10882"/>
              </a:avLst>
            </a:prstGeom>
            <a:solidFill>
              <a:srgbClr val="FFFFDD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48986DFE-2E5F-7DF8-9AC0-70C060DE024C}"/>
                </a:ext>
              </a:extLst>
            </p:cNvPr>
            <p:cNvSpPr/>
            <p:nvPr/>
          </p:nvSpPr>
          <p:spPr>
            <a:xfrm>
              <a:off x="473956" y="2129347"/>
              <a:ext cx="8703547" cy="4023831"/>
            </a:xfrm>
            <a:prstGeom prst="roundRect">
              <a:avLst>
                <a:gd name="adj" fmla="val 7681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Bodoni MT" panose="02070603080606020203" pitchFamily="18" charset="0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8743443-048B-B01B-187B-E4D913CCBB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3118" y="3068976"/>
              <a:ext cx="1040689" cy="1348219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76CFCAB-7D4C-93EA-D2CD-81E8790BC9C2}"/>
                </a:ext>
              </a:extLst>
            </p:cNvPr>
            <p:cNvGrpSpPr/>
            <p:nvPr/>
          </p:nvGrpSpPr>
          <p:grpSpPr>
            <a:xfrm>
              <a:off x="2465004" y="2984394"/>
              <a:ext cx="4815714" cy="1536844"/>
              <a:chOff x="1981270" y="2881682"/>
              <a:chExt cx="6670676" cy="2216138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BE0898B-2CCA-8A65-3D02-5E2808DB0D4A}"/>
                  </a:ext>
                </a:extLst>
              </p:cNvPr>
              <p:cNvSpPr txBox="1"/>
              <p:nvPr/>
            </p:nvSpPr>
            <p:spPr>
              <a:xfrm>
                <a:off x="2127365" y="2909384"/>
                <a:ext cx="1441827" cy="399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Bodoni MT" panose="02070603080606020203" pitchFamily="18" charset="0"/>
                  </a:rPr>
                  <a:t>baseline</a:t>
                </a:r>
                <a:endParaRPr lang="ko-KR" altLang="en-US" sz="12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AB4E55F-C513-B2A4-C10C-5F71945293B3}"/>
                  </a:ext>
                </a:extLst>
              </p:cNvPr>
              <p:cNvSpPr txBox="1"/>
              <p:nvPr/>
            </p:nvSpPr>
            <p:spPr>
              <a:xfrm>
                <a:off x="3385096" y="2915656"/>
                <a:ext cx="1441827" cy="399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 err="1">
                    <a:latin typeface="Bodoni MT" panose="02070603080606020203" pitchFamily="18" charset="0"/>
                  </a:rPr>
                  <a:t>Ostu</a:t>
                </a:r>
                <a:endParaRPr lang="ko-KR" altLang="en-US" sz="12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698F5-7C4F-17BB-BF98-57E838758030}"/>
                  </a:ext>
                </a:extLst>
              </p:cNvPr>
              <p:cNvSpPr txBox="1"/>
              <p:nvPr/>
            </p:nvSpPr>
            <p:spPr>
              <a:xfrm>
                <a:off x="4662930" y="2928198"/>
                <a:ext cx="1441827" cy="665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>
                    <a:latin typeface="Bodoni MT" panose="02070603080606020203" pitchFamily="18" charset="0"/>
                  </a:rPr>
                  <a:t>DeepLapV3+</a:t>
                </a:r>
                <a:endParaRPr lang="ko-KR" altLang="en-US" sz="12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DC5EA9-A3A3-27B9-17CE-4F1DB82AC3B5}"/>
                  </a:ext>
                </a:extLst>
              </p:cNvPr>
              <p:cNvSpPr txBox="1"/>
              <p:nvPr/>
            </p:nvSpPr>
            <p:spPr>
              <a:xfrm>
                <a:off x="5900558" y="2921927"/>
                <a:ext cx="1441827" cy="399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1200" dirty="0" err="1">
                    <a:solidFill>
                      <a:schemeClr val="tx1"/>
                    </a:solidFill>
                    <a:latin typeface="Bodoni MT" panose="02070603080606020203" pitchFamily="18" charset="0"/>
                  </a:rPr>
                  <a:t>Grabcut</a:t>
                </a:r>
                <a:endParaRPr lang="ko-KR" altLang="en-US" sz="1200" dirty="0">
                  <a:latin typeface="Bodoni MT" panose="02070603080606020203" pitchFamily="18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96B1129-1866-617F-E321-CB8834A8A522}"/>
                  </a:ext>
                </a:extLst>
              </p:cNvPr>
              <p:cNvSpPr txBox="1"/>
              <p:nvPr/>
            </p:nvSpPr>
            <p:spPr>
              <a:xfrm>
                <a:off x="7030751" y="2934468"/>
                <a:ext cx="1441827" cy="3994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latinLnBrk="1"/>
                <a:r>
                  <a:rPr lang="en-US" altLang="ko-KR" sz="1200" dirty="0">
                    <a:solidFill>
                      <a:schemeClr val="tx1"/>
                    </a:solidFill>
                    <a:latin typeface="Bodoni MT" panose="02070603080606020203" pitchFamily="18" charset="0"/>
                  </a:rPr>
                  <a:t>PSP Net</a:t>
                </a:r>
                <a:endParaRPr lang="ko-KR" altLang="en-US" sz="1200" dirty="0">
                  <a:solidFill>
                    <a:schemeClr val="tx1"/>
                  </a:solidFill>
                  <a:latin typeface="Bodoni MT" panose="02070603080606020203" pitchFamily="18" charset="0"/>
                </a:endParaRPr>
              </a:p>
            </p:txBody>
          </p:sp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6F6B1DF4-1C77-DEA5-A390-1857C3FEE0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85422" y="3249716"/>
                <a:ext cx="1125714" cy="1500952"/>
              </a:xfrm>
              <a:prstGeom prst="rect">
                <a:avLst/>
              </a:prstGeom>
            </p:spPr>
          </p:pic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BA99DDB-3D68-B0CB-BAC1-72CBB1B499DB}"/>
                  </a:ext>
                </a:extLst>
              </p:cNvPr>
              <p:cNvSpPr/>
              <p:nvPr/>
            </p:nvSpPr>
            <p:spPr>
              <a:xfrm>
                <a:off x="1981270" y="2881682"/>
                <a:ext cx="6670676" cy="2216138"/>
              </a:xfrm>
              <a:prstGeom prst="rect">
                <a:avLst/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>
                  <a:latin typeface="Bodoni MT" panose="02070603080606020203" pitchFamily="18" charset="0"/>
                </a:endParaRP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79D7FFF-50B6-4071-8160-CFB1DD422F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34619" y="3257385"/>
                <a:ext cx="1125714" cy="1500952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95C2AC0C-61A2-690E-A591-69EA11AD13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1296" y="3256585"/>
                <a:ext cx="1125714" cy="1500952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425015C9-B0F9-EB1E-C2FF-7FCBD7A3C4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851" y="3264253"/>
                <a:ext cx="1109596" cy="1486415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C05113AD-BD78-571C-5867-5001FBE6BC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36442" y="3264253"/>
                <a:ext cx="1109598" cy="1486417"/>
              </a:xfrm>
              <a:prstGeom prst="rect">
                <a:avLst/>
              </a:prstGeom>
            </p:spPr>
          </p:pic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5CB29A3-4A3A-74E9-B873-DB2835284741}"/>
                </a:ext>
              </a:extLst>
            </p:cNvPr>
            <p:cNvSpPr/>
            <p:nvPr/>
          </p:nvSpPr>
          <p:spPr>
            <a:xfrm>
              <a:off x="2433523" y="4898551"/>
              <a:ext cx="1040689" cy="1083787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100">
                <a:latin typeface="Bodoni MT" panose="02070603080606020203" pitchFamily="18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5723C79-423B-2844-5408-21AA7948EC2B}"/>
                </a:ext>
              </a:extLst>
            </p:cNvPr>
            <p:cNvCxnSpPr>
              <a:stCxn id="7" idx="3"/>
            </p:cNvCxnSpPr>
            <p:nvPr/>
          </p:nvCxnSpPr>
          <p:spPr>
            <a:xfrm flipV="1">
              <a:off x="1673807" y="3738220"/>
              <a:ext cx="766199" cy="48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꺾인 연결선 20">
              <a:extLst>
                <a:ext uri="{FF2B5EF4-FFF2-40B4-BE49-F238E27FC236}">
                  <a16:creationId xmlns:a16="http://schemas.microsoft.com/office/drawing/2014/main" id="{0570FF98-1ACF-02B6-FA33-352929CB3563}"/>
                </a:ext>
              </a:extLst>
            </p:cNvPr>
            <p:cNvCxnSpPr>
              <a:stCxn id="7" idx="2"/>
              <a:endCxn id="22" idx="1"/>
            </p:cNvCxnSpPr>
            <p:nvPr/>
          </p:nvCxnSpPr>
          <p:spPr>
            <a:xfrm rot="16200000" flipH="1">
              <a:off x="1281868" y="4288790"/>
              <a:ext cx="1023250" cy="1280060"/>
            </a:xfrm>
            <a:prstGeom prst="bent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43CEF553-EC65-EF12-C587-2EF574B1590E}"/>
                </a:ext>
              </a:extLst>
            </p:cNvPr>
            <p:cNvSpPr/>
            <p:nvPr/>
          </p:nvSpPr>
          <p:spPr>
            <a:xfrm>
              <a:off x="2353056" y="2603732"/>
              <a:ext cx="1799519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Method 1. Mask 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0AF6A7C-E17D-29E2-4A5A-891FDC22323F}"/>
                </a:ext>
              </a:extLst>
            </p:cNvPr>
            <p:cNvSpPr/>
            <p:nvPr/>
          </p:nvSpPr>
          <p:spPr>
            <a:xfrm>
              <a:off x="2353056" y="4522113"/>
              <a:ext cx="2457151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14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Method 2. Salient Region</a:t>
              </a:r>
            </a:p>
          </p:txBody>
        </p: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728F92C7-36F9-DE67-5EA0-BFE1F693E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5257" y="4912872"/>
              <a:ext cx="810647" cy="1050790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0148A24-E88C-F8FA-A384-1F521D224389}"/>
                </a:ext>
              </a:extLst>
            </p:cNvPr>
            <p:cNvSpPr/>
            <p:nvPr/>
          </p:nvSpPr>
          <p:spPr>
            <a:xfrm>
              <a:off x="3376224" y="2147662"/>
              <a:ext cx="2304706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7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Feature Extraction </a:t>
              </a: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1D97C6E0-965D-65BA-A6AE-A9D1E1CE5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23678" y="3995664"/>
              <a:ext cx="1691054" cy="2254738"/>
            </a:xfrm>
            <a:prstGeom prst="rect">
              <a:avLst/>
            </a:prstGeom>
          </p:spPr>
        </p:pic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54D4FC1-263E-6632-DC1B-B552D59D2C1C}"/>
                </a:ext>
              </a:extLst>
            </p:cNvPr>
            <p:cNvSpPr/>
            <p:nvPr/>
          </p:nvSpPr>
          <p:spPr>
            <a:xfrm>
              <a:off x="559079" y="2657781"/>
              <a:ext cx="1180065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Color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2B873EB-0749-0CC1-846F-6357115B4C14}"/>
                </a:ext>
              </a:extLst>
            </p:cNvPr>
            <p:cNvSpPr/>
            <p:nvPr/>
          </p:nvSpPr>
          <p:spPr>
            <a:xfrm>
              <a:off x="9534624" y="2484356"/>
              <a:ext cx="2413901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Model Train</a:t>
              </a:r>
            </a:p>
            <a:p>
              <a:pPr algn="ctr"/>
              <a:r>
                <a:rPr kumimoji="1" lang="en-US" altLang="ko-KR" b="1" dirty="0" smtClean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ACGPN [6]</a:t>
              </a:r>
              <a:endParaRPr kumimoji="1" lang="en-US" altLang="ko-KR" b="1" dirty="0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63B004E-5629-E68F-4EE6-E81399280B9C}"/>
                </a:ext>
              </a:extLst>
            </p:cNvPr>
            <p:cNvSpPr txBox="1"/>
            <p:nvPr/>
          </p:nvSpPr>
          <p:spPr>
            <a:xfrm>
              <a:off x="10218192" y="3637919"/>
              <a:ext cx="116712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8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Result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C492D877-640C-8B9A-9535-141055E45F69}"/>
                </a:ext>
              </a:extLst>
            </p:cNvPr>
            <p:cNvCxnSpPr>
              <a:stCxn id="22" idx="3"/>
            </p:cNvCxnSpPr>
            <p:nvPr/>
          </p:nvCxnSpPr>
          <p:spPr>
            <a:xfrm flipV="1">
              <a:off x="3474212" y="5404094"/>
              <a:ext cx="4252224" cy="363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D7B4975-E84B-C36A-40B9-E85FAF99B23F}"/>
                </a:ext>
              </a:extLst>
            </p:cNvPr>
            <p:cNvCxnSpPr/>
            <p:nvPr/>
          </p:nvCxnSpPr>
          <p:spPr>
            <a:xfrm>
              <a:off x="7280718" y="3738220"/>
              <a:ext cx="44571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사각형: 둥근 모서리 218">
              <a:extLst>
                <a:ext uri="{FF2B5EF4-FFF2-40B4-BE49-F238E27FC236}">
                  <a16:creationId xmlns:a16="http://schemas.microsoft.com/office/drawing/2014/main" id="{68F9CF0E-17DB-DA13-B5E0-EB48E76ECDC8}"/>
                </a:ext>
              </a:extLst>
            </p:cNvPr>
            <p:cNvSpPr/>
            <p:nvPr/>
          </p:nvSpPr>
          <p:spPr>
            <a:xfrm>
              <a:off x="7726436" y="2984393"/>
              <a:ext cx="1219023" cy="2997945"/>
            </a:xfrm>
            <a:prstGeom prst="roundRect">
              <a:avLst>
                <a:gd name="adj" fmla="val 127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  <a:p>
              <a:pPr algn="ctr"/>
              <a:endParaRPr kumimoji="1" lang="en-US" altLang="ko-KR" sz="1400" b="1">
                <a:solidFill>
                  <a:sysClr val="windowText" lastClr="000000"/>
                </a:solidFill>
                <a:latin typeface="Bodoni MT" panose="02070603080606020203" pitchFamily="18" charset="0"/>
                <a:ea typeface="AppleMyungjo" pitchFamily="2" charset="-127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E6D7FEA-0400-5DC9-4085-6454C2B44CD2}"/>
                </a:ext>
              </a:extLst>
            </p:cNvPr>
            <p:cNvSpPr/>
            <p:nvPr/>
          </p:nvSpPr>
          <p:spPr>
            <a:xfrm>
              <a:off x="7835917" y="3572883"/>
              <a:ext cx="998857" cy="43436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150A8F9-192E-501A-1996-4B4F5A00D7DB}"/>
                </a:ext>
              </a:extLst>
            </p:cNvPr>
            <p:cNvSpPr/>
            <p:nvPr/>
          </p:nvSpPr>
          <p:spPr>
            <a:xfrm>
              <a:off x="7900542" y="3196445"/>
              <a:ext cx="939073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Method 1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5C255EB-6296-38CD-E387-C4CF39343706}"/>
                </a:ext>
              </a:extLst>
            </p:cNvPr>
            <p:cNvSpPr/>
            <p:nvPr/>
          </p:nvSpPr>
          <p:spPr>
            <a:xfrm>
              <a:off x="7749481" y="3584469"/>
              <a:ext cx="1180065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Edge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DB8D00-D580-9909-9DDE-F390BD59215A}"/>
                </a:ext>
              </a:extLst>
            </p:cNvPr>
            <p:cNvSpPr/>
            <p:nvPr/>
          </p:nvSpPr>
          <p:spPr>
            <a:xfrm>
              <a:off x="7421773" y="2603732"/>
              <a:ext cx="1820475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Replacement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9EF702C-302B-199F-5656-F09595F43150}"/>
                </a:ext>
              </a:extLst>
            </p:cNvPr>
            <p:cNvSpPr/>
            <p:nvPr/>
          </p:nvSpPr>
          <p:spPr>
            <a:xfrm>
              <a:off x="7845444" y="5186910"/>
              <a:ext cx="998857" cy="43436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5B503D1-6881-F3BF-4016-25F9DE6A6423}"/>
                </a:ext>
              </a:extLst>
            </p:cNvPr>
            <p:cNvSpPr/>
            <p:nvPr/>
          </p:nvSpPr>
          <p:spPr>
            <a:xfrm>
              <a:off x="7905228" y="4829093"/>
              <a:ext cx="939073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Method 2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0CD1F201-9832-24F2-5688-2A55AB186021}"/>
                </a:ext>
              </a:extLst>
            </p:cNvPr>
            <p:cNvSpPr/>
            <p:nvPr/>
          </p:nvSpPr>
          <p:spPr>
            <a:xfrm>
              <a:off x="7754839" y="5198496"/>
              <a:ext cx="1180065" cy="4111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4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Color</a:t>
              </a: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4CAF2EC9-D614-1F48-30E0-5280B3BC0FD9}"/>
                </a:ext>
              </a:extLst>
            </p:cNvPr>
            <p:cNvCxnSpPr/>
            <p:nvPr/>
          </p:nvCxnSpPr>
          <p:spPr>
            <a:xfrm>
              <a:off x="9198297" y="2713827"/>
              <a:ext cx="564815" cy="91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9576474-4A5E-8766-CB9C-9986DB9933B7}"/>
                </a:ext>
              </a:extLst>
            </p:cNvPr>
            <p:cNvSpPr txBox="1"/>
            <p:nvPr/>
          </p:nvSpPr>
          <p:spPr>
            <a:xfrm>
              <a:off x="3665250" y="1455207"/>
              <a:ext cx="259358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8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Dataset</a:t>
              </a:r>
            </a:p>
            <a:p>
              <a:pPr algn="ctr"/>
              <a:r>
                <a:rPr kumimoji="1" lang="en-US" altLang="ko-KR" sz="1800" b="1" dirty="0">
                  <a:solidFill>
                    <a:sysClr val="windowText" lastClr="000000"/>
                  </a:solidFill>
                  <a:latin typeface="Bodoni MT" panose="02070603080606020203" pitchFamily="18" charset="0"/>
                  <a:ea typeface="AppleMyungjo" pitchFamily="2" charset="-127"/>
                </a:rPr>
                <a:t>(Deep–Fashion)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F70E9214-8AD0-B7A5-3DDD-864AD88D85A1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10769205" y="3196445"/>
              <a:ext cx="1" cy="4111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3D0FBB5D-A257-07C4-22C8-F5EAF4B88DED}"/>
              </a:ext>
            </a:extLst>
          </p:cNvPr>
          <p:cNvSpPr txBox="1"/>
          <p:nvPr/>
        </p:nvSpPr>
        <p:spPr>
          <a:xfrm>
            <a:off x="711284" y="634004"/>
            <a:ext cx="33329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02.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실험 설계 및 방법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cxnSp>
        <p:nvCxnSpPr>
          <p:cNvPr id="49" name="직선 연결선 48"/>
          <p:cNvCxnSpPr/>
          <p:nvPr/>
        </p:nvCxnSpPr>
        <p:spPr>
          <a:xfrm>
            <a:off x="381000" y="5955680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11945" y="6084705"/>
            <a:ext cx="1176811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algn="just" fontAlgn="base">
              <a:lnSpc>
                <a:spcPct val="160000"/>
              </a:lnSpc>
            </a:pPr>
            <a:r>
              <a:rPr lang="en-US" altLang="ko-KR" sz="1200" kern="0" spc="-80" dirty="0" smtClean="0">
                <a:solidFill>
                  <a:srgbClr val="000000"/>
                </a:solidFill>
                <a:latin typeface="+mn-ea"/>
              </a:rPr>
              <a:t>[6] 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Yang, H., Zhang, R.,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Guo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X., Liu, W.,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Zuo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W., &amp; Luo, P. (2020). Towards photo-realistic virtual try-on by adaptively generating-preserving image content. IEEE/CVF conference on computer vision and pattern recognition (pp. 7850-7859)..</a:t>
            </a:r>
            <a:endParaRPr lang="en-US" altLang="ko-KR" sz="1200" i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850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각형[P] 7">
            <a:extLst>
              <a:ext uri="{FF2B5EF4-FFF2-40B4-BE49-F238E27FC236}">
                <a16:creationId xmlns:a16="http://schemas.microsoft.com/office/drawing/2014/main" id="{013BCD1A-E88B-46FF-491D-2121849AF958}"/>
              </a:ext>
            </a:extLst>
          </p:cNvPr>
          <p:cNvSpPr/>
          <p:nvPr/>
        </p:nvSpPr>
        <p:spPr>
          <a:xfrm>
            <a:off x="1026968" y="1455207"/>
            <a:ext cx="1881603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Salient Region</a:t>
            </a:r>
            <a:endParaRPr kumimoji="1" lang="ko-KR" altLang="en-US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61892E-6F90-267D-76F7-DB52F4CB93E4}"/>
              </a:ext>
            </a:extLst>
          </p:cNvPr>
          <p:cNvSpPr/>
          <p:nvPr/>
        </p:nvSpPr>
        <p:spPr>
          <a:xfrm>
            <a:off x="827314" y="1455207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0FBB5D-A257-07C4-22C8-F5EAF4B88DED}"/>
              </a:ext>
            </a:extLst>
          </p:cNvPr>
          <p:cNvSpPr txBox="1"/>
          <p:nvPr/>
        </p:nvSpPr>
        <p:spPr>
          <a:xfrm>
            <a:off x="711284" y="6340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03.</a:t>
            </a:r>
            <a:r>
              <a:rPr lang="ko-KR" altLang="en-US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연구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BDBC4-B606-C532-A430-0C22F7BA70AD}"/>
              </a:ext>
            </a:extLst>
          </p:cNvPr>
          <p:cNvSpPr txBox="1"/>
          <p:nvPr/>
        </p:nvSpPr>
        <p:spPr>
          <a:xfrm>
            <a:off x="711284" y="1985232"/>
            <a:ext cx="10633039" cy="8697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ACGPN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데이터셋의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Train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color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는 의류의 전체적인 시각적 정보만 제공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시각적으로 중요한 영역에 집중하여 학습 할 수 있도록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Salient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기법을 적용한 새로운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 Data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로 대체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699B294-0D67-22DC-3D26-D908BF6549A0}"/>
              </a:ext>
            </a:extLst>
          </p:cNvPr>
          <p:cNvGrpSpPr/>
          <p:nvPr/>
        </p:nvGrpSpPr>
        <p:grpSpPr>
          <a:xfrm>
            <a:off x="1413634" y="3429000"/>
            <a:ext cx="9228338" cy="2547616"/>
            <a:chOff x="550662" y="3091184"/>
            <a:chExt cx="10661471" cy="3107806"/>
          </a:xfrm>
        </p:grpSpPr>
        <p:pic>
          <p:nvPicPr>
            <p:cNvPr id="3" name="그림 2" descr="의류, 패턴, 모티프, 예술이(가) 표시된 사진&#10;&#10;자동 생성된 설명">
              <a:extLst>
                <a:ext uri="{FF2B5EF4-FFF2-40B4-BE49-F238E27FC236}">
                  <a16:creationId xmlns:a16="http://schemas.microsoft.com/office/drawing/2014/main" id="{D45E0D89-724C-5C45-BDC5-9BB18A222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230" y="3535011"/>
              <a:ext cx="2298337" cy="2298337"/>
            </a:xfrm>
            <a:prstGeom prst="rect">
              <a:avLst/>
            </a:prstGeom>
          </p:spPr>
        </p:pic>
        <p:pic>
          <p:nvPicPr>
            <p:cNvPr id="4" name="그림 3" descr="의류, 패턴(패션 디자인), 직물, 줄무늬의이(가) 표시된 사진&#10;&#10;자동 생성된 설명">
              <a:extLst>
                <a:ext uri="{FF2B5EF4-FFF2-40B4-BE49-F238E27FC236}">
                  <a16:creationId xmlns:a16="http://schemas.microsoft.com/office/drawing/2014/main" id="{3872D32E-F489-E6CD-F817-337E1F71D6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662" y="3299035"/>
              <a:ext cx="2174966" cy="2899955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6754F74-7F76-8224-2F96-67610F1F17FC}"/>
                </a:ext>
              </a:extLst>
            </p:cNvPr>
            <p:cNvSpPr/>
            <p:nvPr/>
          </p:nvSpPr>
          <p:spPr>
            <a:xfrm>
              <a:off x="890023" y="3965091"/>
              <a:ext cx="1496243" cy="14381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pic>
          <p:nvPicPr>
            <p:cNvPr id="7" name="그림 6" descr="의류, 활동적 셔츠, 화이트, 상의이(가) 표시된 사진&#10;&#10;자동 생성된 설명">
              <a:extLst>
                <a:ext uri="{FF2B5EF4-FFF2-40B4-BE49-F238E27FC236}">
                  <a16:creationId xmlns:a16="http://schemas.microsoft.com/office/drawing/2014/main" id="{78DDAFDB-8979-5393-65F6-C7F909C4E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9387" y="3091184"/>
              <a:ext cx="2294710" cy="3059614"/>
            </a:xfrm>
            <a:prstGeom prst="rect">
              <a:avLst/>
            </a:prstGeom>
          </p:spPr>
        </p:pic>
        <p:pic>
          <p:nvPicPr>
            <p:cNvPr id="10" name="그림 9" descr="의류, 활동적 셔츠, 상의, 티셔츠이(가) 표시된 사진&#10;&#10;자동 생성된 설명">
              <a:extLst>
                <a:ext uri="{FF2B5EF4-FFF2-40B4-BE49-F238E27FC236}">
                  <a16:creationId xmlns:a16="http://schemas.microsoft.com/office/drawing/2014/main" id="{7C450AB8-7DEF-95FB-476F-3B758A560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17422" y="3538637"/>
              <a:ext cx="2294711" cy="2294711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ED79B8C-C567-527A-D0DA-AD235B896354}"/>
                </a:ext>
              </a:extLst>
            </p:cNvPr>
            <p:cNvSpPr/>
            <p:nvPr/>
          </p:nvSpPr>
          <p:spPr>
            <a:xfrm>
              <a:off x="6538620" y="3246001"/>
              <a:ext cx="1496243" cy="143817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B6D218D6-126C-98CB-DB16-681AAA42C4FD}"/>
                </a:ext>
              </a:extLst>
            </p:cNvPr>
            <p:cNvCxnSpPr>
              <a:stCxn id="5" idx="3"/>
              <a:endCxn id="3" idx="1"/>
            </p:cNvCxnSpPr>
            <p:nvPr/>
          </p:nvCxnSpPr>
          <p:spPr>
            <a:xfrm>
              <a:off x="2386266" y="4684180"/>
              <a:ext cx="7359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D7B25B1-1615-42E2-2391-5C1039374D3A}"/>
                </a:ext>
              </a:extLst>
            </p:cNvPr>
            <p:cNvCxnSpPr>
              <a:cxnSpLocks/>
            </p:cNvCxnSpPr>
            <p:nvPr/>
          </p:nvCxnSpPr>
          <p:spPr>
            <a:xfrm>
              <a:off x="8034863" y="3965090"/>
              <a:ext cx="760638" cy="6559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슬라이드 번호 개체 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6</a:t>
            </a:fld>
            <a:endParaRPr kumimoji="1"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422246" y="6546230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40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D0FBB5D-A257-07C4-22C8-F5EAF4B88DED}"/>
              </a:ext>
            </a:extLst>
          </p:cNvPr>
          <p:cNvSpPr txBox="1"/>
          <p:nvPr/>
        </p:nvSpPr>
        <p:spPr>
          <a:xfrm>
            <a:off x="711284" y="6340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03.</a:t>
            </a:r>
            <a:r>
              <a:rPr lang="ko-KR" altLang="en-US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연구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오각형[P] 47">
            <a:extLst>
              <a:ext uri="{FF2B5EF4-FFF2-40B4-BE49-F238E27FC236}">
                <a16:creationId xmlns:a16="http://schemas.microsoft.com/office/drawing/2014/main" id="{843F8B2D-A30C-90EC-5B15-744C0C044AE0}"/>
              </a:ext>
            </a:extLst>
          </p:cNvPr>
          <p:cNvSpPr/>
          <p:nvPr/>
        </p:nvSpPr>
        <p:spPr>
          <a:xfrm>
            <a:off x="1026968" y="1403242"/>
            <a:ext cx="1489989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b="1" dirty="0"/>
              <a:t>Mask </a:t>
            </a:r>
            <a:r>
              <a:rPr kumimoji="1" lang="ko-KR" altLang="en-US" b="1" dirty="0"/>
              <a:t>기반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65DE93-6779-9BEA-F56C-056A701C5BBD}"/>
              </a:ext>
            </a:extLst>
          </p:cNvPr>
          <p:cNvSpPr/>
          <p:nvPr/>
        </p:nvSpPr>
        <p:spPr>
          <a:xfrm>
            <a:off x="827314" y="1403242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867AC9-33B9-0AD2-E457-C07DB1EDCEEE}"/>
              </a:ext>
            </a:extLst>
          </p:cNvPr>
          <p:cNvSpPr txBox="1"/>
          <p:nvPr/>
        </p:nvSpPr>
        <p:spPr>
          <a:xfrm>
            <a:off x="711284" y="2053338"/>
            <a:ext cx="7903126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b="1" dirty="0" smtClean="0">
                <a:effectLst/>
                <a:latin typeface="+mn-ea"/>
                <a:cs typeface="Times New Roman" panose="02020603050405020304" pitchFamily="18" charset="0"/>
              </a:rPr>
              <a:t>의류의 </a:t>
            </a:r>
            <a:r>
              <a:rPr lang="ko-KR" altLang="en-US" b="1" dirty="0">
                <a:effectLst/>
                <a:latin typeface="+mn-ea"/>
                <a:cs typeface="Times New Roman" panose="02020603050405020304" pitchFamily="18" charset="0"/>
              </a:rPr>
              <a:t>외곽과 경계 정보 반영하는 방식으로 학습을 진행하는 점에 착안</a:t>
            </a:r>
            <a:endParaRPr lang="en-US" altLang="ko-KR" b="1" dirty="0">
              <a:effectLst/>
              <a:latin typeface="+mn-ea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Baseline(U-2-Net</a:t>
            </a:r>
            <a:r>
              <a:rPr lang="en-US" altLang="ko-KR" b="1" dirty="0" smtClean="0">
                <a:latin typeface="+mn-ea"/>
                <a:cs typeface="Times New Roman" panose="02020603050405020304" pitchFamily="18" charset="0"/>
              </a:rPr>
              <a:t>) [7],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Otsu,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+mn-ea"/>
                <a:cs typeface="Times New Roman" panose="02020603050405020304" pitchFamily="18" charset="0"/>
              </a:rPr>
              <a:t>PSPNet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dirty="0" err="1">
                <a:latin typeface="+mn-ea"/>
                <a:cs typeface="Times New Roman" panose="02020603050405020304" pitchFamily="18" charset="0"/>
              </a:rPr>
              <a:t>GrapCut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DeepLabV3+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비교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161CD82-10C4-8315-C8D9-874BA9B7F756}"/>
              </a:ext>
            </a:extLst>
          </p:cNvPr>
          <p:cNvGrpSpPr/>
          <p:nvPr/>
        </p:nvGrpSpPr>
        <p:grpSpPr>
          <a:xfrm>
            <a:off x="1910619" y="2956831"/>
            <a:ext cx="8452137" cy="2883684"/>
            <a:chOff x="1317422" y="2303277"/>
            <a:chExt cx="9983741" cy="3813213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21424B04-4943-F970-8DEF-F6A2889B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7422" y="2688880"/>
              <a:ext cx="1236169" cy="1656993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9A22E41-561E-ABD2-E7D2-853A642E8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68318" y="2688880"/>
              <a:ext cx="1236169" cy="164822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9EB7E14-951A-206D-A8D9-4060B9673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06334" y="4431237"/>
              <a:ext cx="1677096" cy="1600429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5280E74-E519-0CC7-C6B0-8D64EA361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6334" y="2775881"/>
              <a:ext cx="1677096" cy="147422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ED9420-C5F8-D17C-9CD2-4200B8F5D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68309" y="2717020"/>
              <a:ext cx="1625600" cy="16256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0B13A6E-7AEC-02FE-1CD8-0C3173121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26994" y="4443763"/>
              <a:ext cx="1219200" cy="1625600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24D4068-4F6C-FDFC-478E-8774E6289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86339" y="4442127"/>
              <a:ext cx="1589539" cy="158953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6AB1B2BD-BF36-24D4-9D68-CFD54D074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716269" y="2717020"/>
              <a:ext cx="1219200" cy="16256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B81764EC-4151-A44F-0DD8-B1694ADA5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337326" y="2719082"/>
              <a:ext cx="1236169" cy="159539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DAC03B53-B77A-C531-37AD-B5C8B7944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4391" y="4493752"/>
              <a:ext cx="1219200" cy="1622738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5D255755-38F6-FA61-5BD6-9BA95644D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866358" y="4466181"/>
              <a:ext cx="1251886" cy="1600200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08E3877-064B-6F08-F7B9-C6B698A15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333105" y="4438431"/>
              <a:ext cx="1251886" cy="167805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75E8CA-45FC-6C18-9AE6-19F06B775293}"/>
                </a:ext>
              </a:extLst>
            </p:cNvPr>
            <p:cNvSpPr txBox="1"/>
            <p:nvPr/>
          </p:nvSpPr>
          <p:spPr>
            <a:xfrm>
              <a:off x="1334391" y="2319548"/>
              <a:ext cx="125188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Bell MT" panose="02020503060305020303" pitchFamily="18" charset="0"/>
                </a:rPr>
                <a:t>Original</a:t>
              </a:r>
              <a:endParaRPr lang="ko-KR" altLang="en-US" dirty="0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F8CDC5-CE89-3584-977B-23F8ADAFCCAE}"/>
                </a:ext>
              </a:extLst>
            </p:cNvPr>
            <p:cNvSpPr txBox="1"/>
            <p:nvPr/>
          </p:nvSpPr>
          <p:spPr>
            <a:xfrm>
              <a:off x="2903503" y="2303277"/>
              <a:ext cx="1173061" cy="4755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  <a:latin typeface="Bell MT" panose="02020503060305020303" pitchFamily="18" charset="0"/>
                </a:rPr>
                <a:t>Baseline</a:t>
              </a:r>
              <a:endParaRPr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53AE8F-B810-2A05-7B18-64DF9A6025FD}"/>
                </a:ext>
              </a:extLst>
            </p:cNvPr>
            <p:cNvSpPr txBox="1"/>
            <p:nvPr/>
          </p:nvSpPr>
          <p:spPr>
            <a:xfrm>
              <a:off x="4565774" y="2319548"/>
              <a:ext cx="779273" cy="5069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Ostu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2FE3DA-4E8C-02EA-FDD2-C5EA2803450A}"/>
                </a:ext>
              </a:extLst>
            </p:cNvPr>
            <p:cNvSpPr txBox="1"/>
            <p:nvPr/>
          </p:nvSpPr>
          <p:spPr>
            <a:xfrm>
              <a:off x="5914463" y="2315982"/>
              <a:ext cx="17371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chemeClr val="tx1"/>
                  </a:solidFill>
                  <a:latin typeface="Bell MT" panose="02020503060305020303" pitchFamily="18" charset="0"/>
                </a:rPr>
                <a:t>DeepLapV3+</a:t>
              </a:r>
              <a:endParaRPr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5F16BD-3FEB-91A2-9525-1441C62271D5}"/>
                </a:ext>
              </a:extLst>
            </p:cNvPr>
            <p:cNvSpPr txBox="1"/>
            <p:nvPr/>
          </p:nvSpPr>
          <p:spPr>
            <a:xfrm>
              <a:off x="7306613" y="2315982"/>
              <a:ext cx="20385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 err="1">
                  <a:solidFill>
                    <a:schemeClr val="tx1"/>
                  </a:solidFill>
                  <a:latin typeface="Bell MT" panose="02020503060305020303" pitchFamily="18" charset="0"/>
                </a:rPr>
                <a:t>Grabcut</a:t>
              </a:r>
              <a:endParaRPr lang="ko-KR" altLang="en-US" dirty="0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85E425-FCA7-7C6B-3ACD-026919A795A1}"/>
                </a:ext>
              </a:extLst>
            </p:cNvPr>
            <p:cNvSpPr txBox="1"/>
            <p:nvPr/>
          </p:nvSpPr>
          <p:spPr>
            <a:xfrm>
              <a:off x="8682270" y="2315982"/>
              <a:ext cx="26188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Bell MT" panose="02020503060305020303" pitchFamily="18" charset="0"/>
                </a:rPr>
                <a:t>PSP Net</a:t>
              </a:r>
              <a:endParaRPr lang="ko-KR" altLang="en-US" dirty="0">
                <a:solidFill>
                  <a:schemeClr val="tx1"/>
                </a:solidFill>
                <a:latin typeface="Bell MT" panose="02020503060305020303" pitchFamily="18" charset="0"/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0EFA06-42B5-6BA3-F19A-9FB3BDBEB586}"/>
              </a:ext>
            </a:extLst>
          </p:cNvPr>
          <p:cNvSpPr/>
          <p:nvPr/>
        </p:nvSpPr>
        <p:spPr>
          <a:xfrm>
            <a:off x="4391040" y="3000918"/>
            <a:ext cx="1199708" cy="29117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381000" y="5955680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11945" y="6084705"/>
            <a:ext cx="1176811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 algn="just" fontAlgn="base">
              <a:lnSpc>
                <a:spcPct val="160000"/>
              </a:lnSpc>
            </a:pPr>
            <a:r>
              <a:rPr lang="en-US" altLang="ko-KR" sz="1200" kern="0" spc="-80" dirty="0" smtClean="0">
                <a:solidFill>
                  <a:srgbClr val="000000"/>
                </a:solidFill>
                <a:latin typeface="+mn-ea"/>
              </a:rPr>
              <a:t>[7]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Xuebin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 Qin,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Zichen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 Zhang,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Chenyang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 Huang, Masood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Dehghan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Osmar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 R.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Zaiane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Martin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Jagersand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, "U²-Net: Going Deeper with Nested U-Structure for Salient Object Detection", </a:t>
            </a:r>
            <a:r>
              <a:rPr lang="en-US" altLang="ko-KR" sz="1200" i="1" kern="0" spc="-80" dirty="0" err="1">
                <a:solidFill>
                  <a:srgbClr val="000000"/>
                </a:solidFill>
                <a:latin typeface="+mn-ea"/>
              </a:rPr>
              <a:t>arXiv</a:t>
            </a:r>
            <a:r>
              <a:rPr lang="en-US" altLang="ko-KR" sz="1200" i="1" kern="0" spc="-80" dirty="0">
                <a:solidFill>
                  <a:srgbClr val="000000"/>
                </a:solidFill>
                <a:latin typeface="+mn-ea"/>
              </a:rPr>
              <a:t> preprint arXiv:2005.09007, 8 Mar 2022.</a:t>
            </a:r>
            <a:endParaRPr lang="en-US" altLang="ko-KR" sz="1200" i="1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93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D0FBB5D-A257-07C4-22C8-F5EAF4B88DED}"/>
              </a:ext>
            </a:extLst>
          </p:cNvPr>
          <p:cNvSpPr txBox="1"/>
          <p:nvPr/>
        </p:nvSpPr>
        <p:spPr>
          <a:xfrm>
            <a:off x="711284" y="634004"/>
            <a:ext cx="13933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03.</a:t>
            </a:r>
            <a:r>
              <a:rPr lang="ko-KR" altLang="en-US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500" b="1" dirty="0" smtClean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연구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오각형[P] 47">
            <a:extLst>
              <a:ext uri="{FF2B5EF4-FFF2-40B4-BE49-F238E27FC236}">
                <a16:creationId xmlns:a16="http://schemas.microsoft.com/office/drawing/2014/main" id="{843F8B2D-A30C-90EC-5B15-744C0C044AE0}"/>
              </a:ext>
            </a:extLst>
          </p:cNvPr>
          <p:cNvSpPr/>
          <p:nvPr/>
        </p:nvSpPr>
        <p:spPr>
          <a:xfrm>
            <a:off x="1026968" y="1403242"/>
            <a:ext cx="1348587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평가 지표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65DE93-6779-9BEA-F56C-056A701C5BBD}"/>
              </a:ext>
            </a:extLst>
          </p:cNvPr>
          <p:cNvSpPr/>
          <p:nvPr/>
        </p:nvSpPr>
        <p:spPr>
          <a:xfrm>
            <a:off x="827314" y="1403242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2C75A294-B15C-6B1E-E659-D68BDC5AA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268730" y="3008907"/>
            <a:ext cx="5219700" cy="863600"/>
          </a:xfrm>
          <a:prstGeom prst="rect">
            <a:avLst/>
          </a:prstGeom>
        </p:spPr>
      </p:pic>
      <p:pic>
        <p:nvPicPr>
          <p:cNvPr id="5" name="그림 4" descr="텍스트, 폰트, 친필, 화이트이(가) 표시된 사진&#10;&#10;자동 생성된 설명">
            <a:extLst>
              <a:ext uri="{FF2B5EF4-FFF2-40B4-BE49-F238E27FC236}">
                <a16:creationId xmlns:a16="http://schemas.microsoft.com/office/drawing/2014/main" id="{F336D326-354E-4F09-275B-14D42ACD4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559"/>
          <a:stretch/>
        </p:blipFill>
        <p:spPr>
          <a:xfrm>
            <a:off x="1268730" y="5113952"/>
            <a:ext cx="5219700" cy="69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7FC6D-63B5-6273-078C-E40AA57C7246}"/>
              </a:ext>
            </a:extLst>
          </p:cNvPr>
          <p:cNvSpPr txBox="1"/>
          <p:nvPr/>
        </p:nvSpPr>
        <p:spPr>
          <a:xfrm>
            <a:off x="711284" y="2003055"/>
            <a:ext cx="8255786" cy="8697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SSIM (Structural Similarity Index Measure)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밝기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명암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구조 고려하여 원본과 합성 </a:t>
            </a:r>
            <a:r>
              <a:rPr lang="ko-KR" altLang="en-US" b="1" dirty="0" err="1">
                <a:latin typeface="+mn-ea"/>
                <a:cs typeface="Times New Roman" panose="02020603050405020304" pitchFamily="18" charset="0"/>
              </a:rPr>
              <a:t>이미지간의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구조적 유사성 평가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73C60-CABD-20A9-06B4-9CDC40EF7FE1}"/>
              </a:ext>
            </a:extLst>
          </p:cNvPr>
          <p:cNvSpPr txBox="1"/>
          <p:nvPr/>
        </p:nvSpPr>
        <p:spPr>
          <a:xfrm>
            <a:off x="711284" y="4124140"/>
            <a:ext cx="9281708" cy="8697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FID (Fréchet Inception Distance)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생성 이미지와 실제 이미지 간 특징 분포의 거리 축정해 사실성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,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자연스러움 평가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8</a:t>
            </a:fld>
            <a:endParaRPr kumimoji="1"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422246" y="6546230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34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Box 46">
            <a:extLst>
              <a:ext uri="{FF2B5EF4-FFF2-40B4-BE49-F238E27FC236}">
                <a16:creationId xmlns:a16="http://schemas.microsoft.com/office/drawing/2014/main" id="{3D0FBB5D-A257-07C4-22C8-F5EAF4B88DED}"/>
              </a:ext>
            </a:extLst>
          </p:cNvPr>
          <p:cNvSpPr txBox="1"/>
          <p:nvPr/>
        </p:nvSpPr>
        <p:spPr>
          <a:xfrm>
            <a:off x="711284" y="634004"/>
            <a:ext cx="2146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04.</a:t>
            </a:r>
            <a:r>
              <a:rPr lang="ko-KR" altLang="en-US" sz="25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effectLst/>
                <a:latin typeface="+mn-ea"/>
                <a:cs typeface="Times New Roman" panose="02020603050405020304" pitchFamily="18" charset="0"/>
              </a:rPr>
              <a:t>실험 </a:t>
            </a:r>
            <a:r>
              <a:rPr lang="ko-KR" altLang="en-US" sz="2500" b="1" dirty="0">
                <a:solidFill>
                  <a:schemeClr val="accent3">
                    <a:lumMod val="75000"/>
                  </a:schemeClr>
                </a:solidFill>
                <a:latin typeface="+mn-ea"/>
                <a:cs typeface="Times New Roman" panose="02020603050405020304" pitchFamily="18" charset="0"/>
              </a:rPr>
              <a:t>결과</a:t>
            </a:r>
            <a:endParaRPr kumimoji="1" lang="ko-KR" altLang="en-US" sz="2500" b="1" dirty="0">
              <a:solidFill>
                <a:schemeClr val="accent3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48" name="오각형[P] 47">
            <a:extLst>
              <a:ext uri="{FF2B5EF4-FFF2-40B4-BE49-F238E27FC236}">
                <a16:creationId xmlns:a16="http://schemas.microsoft.com/office/drawing/2014/main" id="{843F8B2D-A30C-90EC-5B15-744C0C044AE0}"/>
              </a:ext>
            </a:extLst>
          </p:cNvPr>
          <p:cNvSpPr/>
          <p:nvPr/>
        </p:nvSpPr>
        <p:spPr>
          <a:xfrm>
            <a:off x="1026969" y="1403242"/>
            <a:ext cx="1339160" cy="393625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/>
              <a:t>성능 비교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65DE93-6779-9BEA-F56C-056A701C5BBD}"/>
              </a:ext>
            </a:extLst>
          </p:cNvPr>
          <p:cNvSpPr/>
          <p:nvPr/>
        </p:nvSpPr>
        <p:spPr>
          <a:xfrm>
            <a:off x="827314" y="1403242"/>
            <a:ext cx="199655" cy="393625"/>
          </a:xfrm>
          <a:prstGeom prst="rect">
            <a:avLst/>
          </a:prstGeom>
          <a:solidFill>
            <a:srgbClr val="FFD57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4E18E6-1778-47FB-43EA-C6CD33990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109138"/>
              </p:ext>
            </p:extLst>
          </p:nvPr>
        </p:nvGraphicFramePr>
        <p:xfrm>
          <a:off x="827314" y="3451372"/>
          <a:ext cx="8127999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2690996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06908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66637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Method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SSIM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FID ↓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885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Baseline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0.860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10.685</a:t>
                      </a:r>
                      <a:endParaRPr lang="ko-KR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459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Otsu mask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0.848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22.77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177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Salient region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0.850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16.896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847958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8ED6D52F-B0EE-29CC-C8EC-C46E5B5AF83F}"/>
              </a:ext>
            </a:extLst>
          </p:cNvPr>
          <p:cNvSpPr txBox="1"/>
          <p:nvPr/>
        </p:nvSpPr>
        <p:spPr>
          <a:xfrm>
            <a:off x="827314" y="2089051"/>
            <a:ext cx="9201750" cy="86979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입력 데이터셋의 특징 추출 방식이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VTON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시스템의 합성 품질에 미치는 영향 분석 결과</a:t>
            </a:r>
            <a:endParaRPr lang="en-US" altLang="ko-KR" b="1" dirty="0"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Otsu,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Salient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region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 모두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Baseline 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</a:rPr>
              <a:t>대비 성능 향상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C45450-D085-0F45-E2A5-18E27B83A0D3}"/>
              </a:ext>
            </a:extLst>
          </p:cNvPr>
          <p:cNvSpPr txBox="1"/>
          <p:nvPr/>
        </p:nvSpPr>
        <p:spPr>
          <a:xfrm>
            <a:off x="927141" y="5393199"/>
            <a:ext cx="6104964" cy="456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latin typeface="+mn-ea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  <a:sym typeface="Wingdings" pitchFamily="2" charset="2"/>
              </a:rPr>
              <a:t> 과도한 특징 추출 </a:t>
            </a:r>
            <a:r>
              <a:rPr lang="en-US" altLang="ko-KR" b="1" dirty="0">
                <a:latin typeface="+mn-ea"/>
                <a:cs typeface="Times New Roman" panose="02020603050405020304" pitchFamily="18" charset="0"/>
                <a:sym typeface="Wingdings" pitchFamily="2" charset="2"/>
              </a:rPr>
              <a:t>=</a:t>
            </a:r>
            <a:r>
              <a:rPr lang="ko-KR" altLang="en-US" b="1" dirty="0">
                <a:latin typeface="+mn-ea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en-US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  <a:sym typeface="Wingdings" pitchFamily="2" charset="2"/>
              </a:rPr>
              <a:t>품질 처하 초래</a:t>
            </a:r>
            <a:endParaRPr lang="en-US" altLang="ko-KR" b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2921A-68F6-E145-8E60-A3528F22D5F6}" type="slidenum">
              <a:rPr kumimoji="1" lang="ko-KR" altLang="en-US" smtClean="0"/>
              <a:t>9</a:t>
            </a:fld>
            <a:endParaRPr kumimoji="1"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422246" y="6546230"/>
            <a:ext cx="11407804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357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649</ep:Words>
  <ep:PresentationFormat>와이드스크린</ep:PresentationFormat>
  <ep:Paragraphs>117</ep:Paragraphs>
  <ep:Slides>13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2025-05-15T05:45:04.000</dcterms:created>
  <dc:creator>[학부생]박혜인</dc:creator>
  <cp:lastModifiedBy>rhtma</cp:lastModifiedBy>
  <dcterms:modified xsi:type="dcterms:W3CDTF">2025-07-21T01:52:31.075</dcterms:modified>
  <cp:revision>25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