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13" r:id="rId1"/>
  </p:sldMasterIdLst>
  <p:notesMasterIdLst>
    <p:notesMasterId r:id="rId32"/>
  </p:notesMasterIdLst>
  <p:sldIdLst>
    <p:sldId id="259" r:id="rId2"/>
    <p:sldId id="256" r:id="rId3"/>
    <p:sldId id="260" r:id="rId4"/>
    <p:sldId id="257" r:id="rId5"/>
    <p:sldId id="261" r:id="rId6"/>
    <p:sldId id="263" r:id="rId7"/>
    <p:sldId id="264" r:id="rId8"/>
    <p:sldId id="277" r:id="rId9"/>
    <p:sldId id="265" r:id="rId10"/>
    <p:sldId id="266" r:id="rId11"/>
    <p:sldId id="267" r:id="rId12"/>
    <p:sldId id="268" r:id="rId13"/>
    <p:sldId id="269" r:id="rId14"/>
    <p:sldId id="270" r:id="rId15"/>
    <p:sldId id="271" r:id="rId16"/>
    <p:sldId id="262" r:id="rId17"/>
    <p:sldId id="275" r:id="rId18"/>
    <p:sldId id="274" r:id="rId19"/>
    <p:sldId id="276" r:id="rId20"/>
    <p:sldId id="278" r:id="rId21"/>
    <p:sldId id="279" r:id="rId22"/>
    <p:sldId id="280" r:id="rId23"/>
    <p:sldId id="281" r:id="rId24"/>
    <p:sldId id="282" r:id="rId25"/>
    <p:sldId id="284" r:id="rId26"/>
    <p:sldId id="285" r:id="rId27"/>
    <p:sldId id="283" r:id="rId28"/>
    <p:sldId id="286" r:id="rId29"/>
    <p:sldId id="272" r:id="rId30"/>
    <p:sldId id="273" r:id="rId31"/>
  </p:sldIdLst>
  <p:sldSz cx="14630400" cy="8229600"/>
  <p:notesSz cx="8229600" cy="14630400"/>
  <p:embeddedFontLst>
    <p:embeddedFont>
      <p:font typeface="Algerian" panose="04020705040A02060702" pitchFamily="82" charset="0"/>
      <p:regular r:id="rId33"/>
    </p:embeddedFont>
    <p:embeddedFont>
      <p:font typeface="Crimson Pro Semi Bold" panose="020B0604020202020204" charset="0"/>
      <p:regular r:id="rId34"/>
    </p:embeddedFont>
    <p:embeddedFont>
      <p:font typeface="Heebo" pitchFamily="2" charset="-79"/>
      <p:regular r:id="rId35"/>
      <p:bold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447" autoAdjust="0"/>
  </p:normalViewPr>
  <p:slideViewPr>
    <p:cSldViewPr snapToGrid="0" snapToObjects="1">
      <p:cViewPr>
        <p:scale>
          <a:sx n="49" d="100"/>
          <a:sy n="49" d="100"/>
        </p:scale>
        <p:origin x="9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474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57730-3D9E-D380-712B-462099CBD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C6F7E8-69E3-87B5-2015-2BE8F15436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D0386-A286-3EAD-3A3C-D9FAA0ED75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CADD47-19A4-9EC4-8F67-2965BA49CB55}"/>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828282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E737C-D9AE-EE14-10DC-9E7D94F3D1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634093-1F54-15CC-B548-91254DBB6C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C62AA-AA65-1F09-84E8-A2585E53E9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175EF1-89F3-C96F-34CB-5C78F14D2584}"/>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323718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ce réservé des notes 2"/>
          <p:cNvSpPr>
            <a:spLocks noGrp="1"/>
          </p:cNvSpPr>
          <p:nvPr>
            <p:ph type="body" idx="1"/>
          </p:nvPr>
        </p:nvSpPr>
        <p:spPr>
          <a:xfrm>
            <a:off x="822325" y="7040563"/>
            <a:ext cx="6584950" cy="5761037"/>
          </a:xfrm>
          <a:prstGeom prst="rect">
            <a:avLst/>
          </a:prstGeom>
        </p:spPr>
        <p:txBody>
          <a:bodyPr/>
          <a:lstStyle/>
          <a:p>
            <a:endParaRPr lang="fr-FR" dirty="0"/>
          </a:p>
        </p:txBody>
      </p:sp>
    </p:spTree>
    <p:extLst>
      <p:ext uri="{BB962C8B-B14F-4D97-AF65-F5344CB8AC3E}">
        <p14:creationId xmlns:p14="http://schemas.microsoft.com/office/powerpoint/2010/main" val="384100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AE0D2-BD95-2330-9210-4FC21763ED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07A56-77F6-07CC-EFFC-9842E91E5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E7573A-C7A4-CCC8-69BA-E52A2A9264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CB36F7-FC9E-C628-AABB-967004173A04}"/>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67577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CCB1-8B88-F0CC-3855-D52E9E66F0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DECE0F-7B7B-7CCA-5B44-01E24EBFB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F07B79-91CD-84FA-2785-6CE8D23732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5E0882-D878-8A9B-F617-1090E26844D5}"/>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31206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9A7C7-657D-5D72-69CC-27F1A07E62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57DA7-06C6-4D06-7662-AD487B8D80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4D1BE-70CA-F824-E6BC-E27434D592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04FEB9-56C9-CF62-0A0D-723A49968908}"/>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677437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9DEBF-B220-D74E-4DCE-B8800A2BE3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8FC257-60C1-DCF3-0ED7-EF8481038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822CCB-B266-DC1B-C8E5-7DFF938DCD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E8AB53-DB28-2C17-17EF-6BB708D5AE9F}"/>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32677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5FCA5-D316-EA0A-2591-EBC9C83C60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B42F3-5957-FE72-027E-1D99CD73A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5234-F43E-4BA7-3AE6-42F7649513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CCF71E-6F94-06FE-4BDF-2366343820FC}"/>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0123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ACB37-0D5A-4B6E-C7CA-482F4C25FB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CD1F7-3C51-37C8-4991-0C2B82535F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3536D6-D1A3-744C-FBD1-081C12D702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BD35CE-6AA2-34F4-2AB7-EF669E23BA3D}"/>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18416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6A3CE-FCDC-8CD5-CAC8-C19F0B9BC4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C8E121-FF90-092C-EC1A-C5C425A2C0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0E65B1-57D8-D869-526F-262797C988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237C59-6401-7E16-7EEB-DDD2D6B3A7F6}"/>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55191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fr-FR"/>
              <a:t>Modifiez le style du titre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3568071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3969489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1867344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8629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951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3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16029715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fr-FR"/>
              <a:t>Modifiez le style du titre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4275191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03F39F2-B4AF-42E2-A088-3D08F3E2C238}" type="datetimeFigureOut">
              <a:rPr lang="fr-FR" smtClean="0"/>
              <a:t>22/01/2025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23392283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fr-FR"/>
              <a:t>Modifiez le style du titre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fr-FR"/>
              <a:t>Cliquez pour modifier les styles du texte du masque</a:t>
            </a:r>
          </a:p>
        </p:txBody>
      </p:sp>
      <p:sp>
        <p:nvSpPr>
          <p:cNvPr id="4" name="Content Placeholder 3"/>
          <p:cNvSpPr>
            <a:spLocks noGrp="1"/>
          </p:cNvSpPr>
          <p:nvPr>
            <p:ph sz="half" idx="2"/>
          </p:nvPr>
        </p:nvSpPr>
        <p:spPr>
          <a:xfrm>
            <a:off x="1007746" y="3006090"/>
            <a:ext cx="6189344" cy="44215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fr-FR"/>
              <a:t>Cliquez pour modifier les styles du texte du masque</a:t>
            </a:r>
          </a:p>
        </p:txBody>
      </p:sp>
      <p:sp>
        <p:nvSpPr>
          <p:cNvPr id="6" name="Content Placeholder 5"/>
          <p:cNvSpPr>
            <a:spLocks noGrp="1"/>
          </p:cNvSpPr>
          <p:nvPr>
            <p:ph sz="quarter" idx="4"/>
          </p:nvPr>
        </p:nvSpPr>
        <p:spPr>
          <a:xfrm>
            <a:off x="7406640" y="3006090"/>
            <a:ext cx="6219826" cy="44215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03F39F2-B4AF-42E2-A088-3D08F3E2C238}" type="datetimeFigureOut">
              <a:rPr lang="fr-FR" smtClean="0"/>
              <a:t>22/01/2025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6373712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03F39F2-B4AF-42E2-A088-3D08F3E2C238}" type="datetimeFigureOut">
              <a:rPr lang="fr-FR" smtClean="0"/>
              <a:t>22/01/2025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9657635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F39F2-B4AF-42E2-A088-3D08F3E2C238}" type="datetimeFigureOut">
              <a:rPr lang="fr-FR" smtClean="0"/>
              <a:t>22/01/2025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1595230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fr-FR"/>
              <a:t>Modifiez le style du titre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3F39F2-B4AF-42E2-A088-3D08F3E2C238}" type="datetimeFigureOut">
              <a:rPr lang="fr-FR" smtClean="0"/>
              <a:t>22/01/2025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7258626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fr-FR"/>
              <a:t>Modifiez le style du titre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3F39F2-B4AF-42E2-A088-3D08F3E2C238}" type="datetimeFigureOut">
              <a:rPr lang="fr-FR" smtClean="0"/>
              <a:t>22/01/2025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605602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303F39F2-B4AF-42E2-A088-3D08F3E2C238}" type="datetimeFigureOut">
              <a:rPr lang="fr-FR" smtClean="0"/>
              <a:t>22/01/2025</a:t>
            </a:fld>
            <a:endParaRPr lang="fr-FR"/>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BC97AEEF-2CC3-4287-B6D2-17894702E5D6}" type="slidenum">
              <a:rPr lang="fr-FR" smtClean="0"/>
              <a:t>‹N°›</a:t>
            </a:fld>
            <a:endParaRPr lang="fr-FR"/>
          </a:p>
        </p:txBody>
      </p:sp>
    </p:spTree>
    <p:extLst>
      <p:ext uri="{BB962C8B-B14F-4D97-AF65-F5344CB8AC3E}">
        <p14:creationId xmlns:p14="http://schemas.microsoft.com/office/powerpoint/2010/main" val="332756717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Pourquoi devrions-nous tous apprécier les nuages, la pluie et les  arcs-en-ciel ?">
            <a:extLst>
              <a:ext uri="{FF2B5EF4-FFF2-40B4-BE49-F238E27FC236}">
                <a16:creationId xmlns:a16="http://schemas.microsoft.com/office/drawing/2014/main" id="{2D1ECE73-3AA2-0280-16CD-23FDFF8CC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52" b="14477"/>
          <a:stretch/>
        </p:blipFill>
        <p:spPr bwMode="auto">
          <a:xfrm>
            <a:off x="20" y="1538"/>
            <a:ext cx="14630380" cy="8228062"/>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C3AC2487-9497-E98E-A8F3-A8B0B8D11ACA}"/>
              </a:ext>
            </a:extLst>
          </p:cNvPr>
          <p:cNvSpPr txBox="1"/>
          <p:nvPr/>
        </p:nvSpPr>
        <p:spPr>
          <a:xfrm>
            <a:off x="1478476" y="1857169"/>
            <a:ext cx="11673445" cy="1569660"/>
          </a:xfrm>
          <a:prstGeom prst="rect">
            <a:avLst/>
          </a:prstGeom>
          <a:noFill/>
          <a:ln>
            <a:solidFill>
              <a:schemeClr val="bg1"/>
            </a:solidFill>
          </a:ln>
        </p:spPr>
        <p:txBody>
          <a:bodyPr wrap="square" rtlCol="0">
            <a:spAutoFit/>
          </a:bodyPr>
          <a:lstStyle/>
          <a:p>
            <a:r>
              <a:rPr lang="en-US" sz="4800" dirty="0">
                <a:solidFill>
                  <a:schemeClr val="bg1"/>
                </a:solidFill>
                <a:latin typeface="Algerian" panose="04020705040A02060702" pitchFamily="82" charset="0"/>
                <a:cs typeface="AngsanaUPC" panose="020B0502040204020203" pitchFamily="18" charset="-34"/>
              </a:rPr>
              <a:t>Automating Flight Data Collection and CO₂/Price Predictions</a:t>
            </a:r>
            <a:endParaRPr lang="fr-FR" sz="4800" dirty="0">
              <a:solidFill>
                <a:schemeClr val="bg1"/>
              </a:solidFill>
              <a:latin typeface="Algerian" panose="04020705040A02060702" pitchFamily="82" charset="0"/>
              <a:cs typeface="AngsanaUPC" panose="020B0502040204020203" pitchFamily="18" charset="-34"/>
            </a:endParaRPr>
          </a:p>
        </p:txBody>
      </p:sp>
      <p:pic>
        <p:nvPicPr>
          <p:cNvPr id="8" name="Image 7" descr="Une image contenant transport, avion, Transport aérien, avion de ligne&#10;&#10;Description générée automatiquement">
            <a:extLst>
              <a:ext uri="{FF2B5EF4-FFF2-40B4-BE49-F238E27FC236}">
                <a16:creationId xmlns:a16="http://schemas.microsoft.com/office/drawing/2014/main" id="{4F2E8818-6A0C-14A1-2ED8-9C27199AC85E}"/>
              </a:ext>
            </a:extLst>
          </p:cNvPr>
          <p:cNvPicPr>
            <a:picLocks noChangeAspect="1"/>
          </p:cNvPicPr>
          <p:nvPr/>
        </p:nvPicPr>
        <p:blipFill>
          <a:blip r:embed="rId3"/>
          <a:stretch>
            <a:fillRect/>
          </a:stretch>
        </p:blipFill>
        <p:spPr>
          <a:xfrm>
            <a:off x="3062514" y="1949754"/>
            <a:ext cx="9419771" cy="6279847"/>
          </a:xfrm>
          <a:prstGeom prst="rect">
            <a:avLst/>
          </a:prstGeom>
        </p:spPr>
      </p:pic>
    </p:spTree>
    <p:extLst>
      <p:ext uri="{BB962C8B-B14F-4D97-AF65-F5344CB8AC3E}">
        <p14:creationId xmlns:p14="http://schemas.microsoft.com/office/powerpoint/2010/main" val="335067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A24D4-4D14-EBBD-58B8-261E0CC3FC51}"/>
            </a:ext>
          </a:extLst>
        </p:cNvPr>
        <p:cNvGrpSpPr/>
        <p:nvPr/>
      </p:nvGrpSpPr>
      <p:grpSpPr>
        <a:xfrm>
          <a:off x="0" y="0"/>
          <a:ext cx="0" cy="0"/>
          <a:chOff x="0" y="0"/>
          <a:chExt cx="0" cy="0"/>
        </a:xfrm>
      </p:grpSpPr>
      <p:sp>
        <p:nvSpPr>
          <p:cNvPr id="5" name="Shape 2">
            <a:extLst>
              <a:ext uri="{FF2B5EF4-FFF2-40B4-BE49-F238E27FC236}">
                <a16:creationId xmlns:a16="http://schemas.microsoft.com/office/drawing/2014/main" id="{CF7E51CB-9A5E-4B8D-43E0-B16DFC739A79}"/>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6" name="Image 5">
            <a:extLst>
              <a:ext uri="{FF2B5EF4-FFF2-40B4-BE49-F238E27FC236}">
                <a16:creationId xmlns:a16="http://schemas.microsoft.com/office/drawing/2014/main" id="{D3E09518-61D7-CFCA-7498-A2799405A7BF}"/>
              </a:ext>
            </a:extLst>
          </p:cNvPr>
          <p:cNvPicPr>
            <a:picLocks noChangeAspect="1"/>
          </p:cNvPicPr>
          <p:nvPr/>
        </p:nvPicPr>
        <p:blipFill>
          <a:blip r:embed="rId3"/>
          <a:stretch>
            <a:fillRect/>
          </a:stretch>
        </p:blipFill>
        <p:spPr>
          <a:xfrm>
            <a:off x="1473919" y="581620"/>
            <a:ext cx="11325225" cy="5619750"/>
          </a:xfrm>
          <a:prstGeom prst="rect">
            <a:avLst/>
          </a:prstGeom>
        </p:spPr>
      </p:pic>
      <p:sp>
        <p:nvSpPr>
          <p:cNvPr id="8" name="ZoneTexte 7">
            <a:extLst>
              <a:ext uri="{FF2B5EF4-FFF2-40B4-BE49-F238E27FC236}">
                <a16:creationId xmlns:a16="http://schemas.microsoft.com/office/drawing/2014/main" id="{B206291A-FD5C-21E7-81CC-F408A674C417}"/>
              </a:ext>
            </a:extLst>
          </p:cNvPr>
          <p:cNvSpPr txBox="1"/>
          <p:nvPr/>
        </p:nvSpPr>
        <p:spPr>
          <a:xfrm>
            <a:off x="1537418" y="6201370"/>
            <a:ext cx="11325225" cy="1200329"/>
          </a:xfrm>
          <a:prstGeom prst="rect">
            <a:avLst/>
          </a:prstGeom>
          <a:noFill/>
        </p:spPr>
        <p:txBody>
          <a:bodyPr wrap="square">
            <a:spAutoFit/>
          </a:bodyPr>
          <a:lstStyle/>
          <a:p>
            <a:r>
              <a:rPr lang="en-US" dirty="0"/>
              <a:t>This chart displays total CO2 emissions (in kg) by airline:</a:t>
            </a:r>
          </a:p>
          <a:p>
            <a:pPr>
              <a:buFont typeface="Arial" panose="020B0604020202020204" pitchFamily="34" charset="0"/>
              <a:buChar char="•"/>
            </a:pPr>
            <a:r>
              <a:rPr lang="en-US" dirty="0"/>
              <a:t>Emirates and Turkish Airlines stand out with emissions exceeding 40 million kg, followed by Air France and ITA at around 20-30 million kg.</a:t>
            </a:r>
          </a:p>
          <a:p>
            <a:pPr>
              <a:buFont typeface="Arial" panose="020B0604020202020204" pitchFamily="34" charset="0"/>
              <a:buChar char="•"/>
            </a:pPr>
            <a:r>
              <a:rPr lang="en-US" dirty="0"/>
              <a:t>Airlines like Kuwait Airways, Royal Air Maroc, and </a:t>
            </a:r>
            <a:r>
              <a:rPr lang="en-US" dirty="0" err="1"/>
              <a:t>Ajet</a:t>
            </a:r>
            <a:r>
              <a:rPr lang="en-US" dirty="0"/>
              <a:t> show significantly lower emissions, under 10 million kg.</a:t>
            </a:r>
          </a:p>
        </p:txBody>
      </p:sp>
    </p:spTree>
    <p:extLst>
      <p:ext uri="{BB962C8B-B14F-4D97-AF65-F5344CB8AC3E}">
        <p14:creationId xmlns:p14="http://schemas.microsoft.com/office/powerpoint/2010/main" val="428906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C6DB424-76D1-3B34-5580-C80AB270D29E}"/>
              </a:ext>
            </a:extLst>
          </p:cNvPr>
          <p:cNvPicPr>
            <a:picLocks noChangeAspect="1"/>
          </p:cNvPicPr>
          <p:nvPr/>
        </p:nvPicPr>
        <p:blipFill>
          <a:blip r:embed="rId2"/>
          <a:stretch>
            <a:fillRect/>
          </a:stretch>
        </p:blipFill>
        <p:spPr>
          <a:xfrm>
            <a:off x="1487714" y="330654"/>
            <a:ext cx="11277600" cy="5619750"/>
          </a:xfrm>
          <a:prstGeom prst="rect">
            <a:avLst/>
          </a:prstGeom>
        </p:spPr>
      </p:pic>
      <p:sp>
        <p:nvSpPr>
          <p:cNvPr id="5" name="ZoneTexte 4">
            <a:extLst>
              <a:ext uri="{FF2B5EF4-FFF2-40B4-BE49-F238E27FC236}">
                <a16:creationId xmlns:a16="http://schemas.microsoft.com/office/drawing/2014/main" id="{98380E79-65E0-C032-AA42-21D9F2F36DF7}"/>
              </a:ext>
            </a:extLst>
          </p:cNvPr>
          <p:cNvSpPr txBox="1"/>
          <p:nvPr/>
        </p:nvSpPr>
        <p:spPr>
          <a:xfrm>
            <a:off x="1772557" y="5760767"/>
            <a:ext cx="10707914" cy="2031325"/>
          </a:xfrm>
          <a:prstGeom prst="rect">
            <a:avLst/>
          </a:prstGeom>
          <a:noFill/>
        </p:spPr>
        <p:txBody>
          <a:bodyPr wrap="square">
            <a:spAutoFit/>
          </a:bodyPr>
          <a:lstStyle/>
          <a:p>
            <a:r>
              <a:rPr lang="en-US" dirty="0"/>
              <a:t>This chart shows total CO2 emissions (in kg) by airplane model:</a:t>
            </a:r>
          </a:p>
          <a:p>
            <a:pPr>
              <a:buFont typeface="Arial" panose="020B0604020202020204" pitchFamily="34" charset="0"/>
              <a:buChar char="•"/>
            </a:pPr>
            <a:r>
              <a:rPr lang="en-US" dirty="0"/>
              <a:t>The </a:t>
            </a:r>
            <a:r>
              <a:rPr lang="en-US" b="1" dirty="0"/>
              <a:t>Airbus A380</a:t>
            </a:r>
            <a:r>
              <a:rPr lang="en-US" dirty="0"/>
              <a:t> has the highest emissions, exceeding 40 million kg.</a:t>
            </a:r>
          </a:p>
          <a:p>
            <a:pPr>
              <a:buFont typeface="Arial" panose="020B0604020202020204" pitchFamily="34" charset="0"/>
              <a:buChar char="•"/>
            </a:pPr>
            <a:r>
              <a:rPr lang="en-US" b="1" dirty="0"/>
              <a:t>Boeing 777</a:t>
            </a:r>
            <a:r>
              <a:rPr lang="en-US" dirty="0"/>
              <a:t> and </a:t>
            </a:r>
            <a:r>
              <a:rPr lang="en-US" b="1" dirty="0"/>
              <a:t>Airbus A321neo</a:t>
            </a:r>
            <a:r>
              <a:rPr lang="en-US" dirty="0"/>
              <a:t> follow, with emissions around 20-30 million kg.</a:t>
            </a:r>
          </a:p>
          <a:p>
            <a:pPr>
              <a:buFont typeface="Arial" panose="020B0604020202020204" pitchFamily="34" charset="0"/>
              <a:buChar char="•"/>
            </a:pPr>
            <a:r>
              <a:rPr lang="en-US" dirty="0"/>
              <a:t>Smaller aircraft, such as the </a:t>
            </a:r>
            <a:r>
              <a:rPr lang="en-US" b="1" dirty="0"/>
              <a:t>Embraer 195</a:t>
            </a:r>
            <a:r>
              <a:rPr lang="en-US" dirty="0"/>
              <a:t> and </a:t>
            </a:r>
            <a:r>
              <a:rPr lang="en-US" b="1" dirty="0"/>
              <a:t>Airbus A220-300 Passenger</a:t>
            </a:r>
            <a:r>
              <a:rPr lang="en-US" dirty="0"/>
              <a:t>, have significantly lower emissions.</a:t>
            </a:r>
          </a:p>
          <a:p>
            <a:r>
              <a:rPr lang="en-US" dirty="0"/>
              <a:t>=&gt; These results indicate a correlation between aircraft size/capacity and emissions, with larger planes generally producing more CO2.</a:t>
            </a:r>
          </a:p>
        </p:txBody>
      </p:sp>
    </p:spTree>
    <p:extLst>
      <p:ext uri="{BB962C8B-B14F-4D97-AF65-F5344CB8AC3E}">
        <p14:creationId xmlns:p14="http://schemas.microsoft.com/office/powerpoint/2010/main" val="313779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10FA0-5A89-DC53-738E-C7EC87DFC81F}"/>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2CF3773E-2872-FE64-7628-A381A2A34556}"/>
              </a:ext>
            </a:extLst>
          </p:cNvPr>
          <p:cNvSpPr/>
          <p:nvPr/>
        </p:nvSpPr>
        <p:spPr>
          <a:xfrm>
            <a:off x="841677" y="478706"/>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Machine Learning Model : CO2 Prediction</a:t>
            </a:r>
            <a:endParaRPr lang="en-US" sz="4450" u="sng" dirty="0"/>
          </a:p>
        </p:txBody>
      </p:sp>
      <p:sp>
        <p:nvSpPr>
          <p:cNvPr id="5" name="Shape 2">
            <a:extLst>
              <a:ext uri="{FF2B5EF4-FFF2-40B4-BE49-F238E27FC236}">
                <a16:creationId xmlns:a16="http://schemas.microsoft.com/office/drawing/2014/main" id="{6BB515AD-43E6-1954-162B-BCBAE3812479}"/>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sp>
        <p:nvSpPr>
          <p:cNvPr id="8" name="ZoneTexte 7">
            <a:extLst>
              <a:ext uri="{FF2B5EF4-FFF2-40B4-BE49-F238E27FC236}">
                <a16:creationId xmlns:a16="http://schemas.microsoft.com/office/drawing/2014/main" id="{80674F4D-5CB7-25FE-2BCC-4BA1F4168A84}"/>
              </a:ext>
            </a:extLst>
          </p:cNvPr>
          <p:cNvSpPr txBox="1"/>
          <p:nvPr/>
        </p:nvSpPr>
        <p:spPr>
          <a:xfrm>
            <a:off x="972457" y="1997279"/>
            <a:ext cx="11959771" cy="3416320"/>
          </a:xfrm>
          <a:prstGeom prst="rect">
            <a:avLst/>
          </a:prstGeom>
          <a:noFill/>
        </p:spPr>
        <p:txBody>
          <a:bodyPr wrap="square">
            <a:spAutoFit/>
          </a:bodyPr>
          <a:lstStyle/>
          <a:p>
            <a:r>
              <a:rPr lang="en-US" sz="2400" b="1" dirty="0"/>
              <a:t>Random Forest Classifier</a:t>
            </a:r>
          </a:p>
          <a:p>
            <a:r>
              <a:rPr lang="en-US" sz="2400" dirty="0"/>
              <a:t>- The target variable is being transformed into a </a:t>
            </a:r>
            <a:r>
              <a:rPr lang="en-US" sz="2400" b="1" dirty="0"/>
              <a:t>binary classification problem</a:t>
            </a:r>
            <a:r>
              <a:rPr lang="en-US" sz="2400" dirty="0"/>
              <a:t> by setting an </a:t>
            </a:r>
            <a:r>
              <a:rPr lang="en-US" sz="2400" b="1" dirty="0"/>
              <a:t>arbitrary threshold</a:t>
            </a:r>
            <a:r>
              <a:rPr lang="en-US" sz="2400" dirty="0"/>
              <a:t> of </a:t>
            </a:r>
            <a:r>
              <a:rPr lang="en-US" sz="2400" b="1" dirty="0"/>
              <a:t>450,000</a:t>
            </a:r>
            <a:r>
              <a:rPr lang="en-US" sz="2400" dirty="0"/>
              <a:t>. </a:t>
            </a:r>
          </a:p>
          <a:p>
            <a:endParaRPr lang="en-US" sz="2400" dirty="0"/>
          </a:p>
          <a:p>
            <a:r>
              <a:rPr lang="en-US" sz="2400" dirty="0"/>
              <a:t>This means:</a:t>
            </a:r>
          </a:p>
          <a:p>
            <a:pPr marL="342900" indent="-342900">
              <a:buFont typeface="Arial" panose="020B0604020202020204" pitchFamily="34" charset="0"/>
              <a:buChar char="•"/>
            </a:pPr>
            <a:r>
              <a:rPr lang="en-US" sz="2400" b="1" dirty="0"/>
              <a:t>Class 0 (low):</a:t>
            </a:r>
            <a:r>
              <a:rPr lang="en-US" sz="2400" dirty="0"/>
              <a:t> Values less than or equal to 450,000 are categorized as </a:t>
            </a:r>
            <a:r>
              <a:rPr lang="en-US" sz="2400" b="1" dirty="0"/>
              <a:t>low</a:t>
            </a:r>
            <a:r>
              <a:rPr lang="en-US" sz="2400" dirty="0"/>
              <a:t>.</a:t>
            </a:r>
          </a:p>
          <a:p>
            <a:pPr marL="342900" indent="-342900">
              <a:buFont typeface="Arial" panose="020B0604020202020204" pitchFamily="34" charset="0"/>
              <a:buChar char="•"/>
            </a:pPr>
            <a:r>
              <a:rPr lang="en-US" sz="2400" b="1" dirty="0"/>
              <a:t>Class 1 (high):</a:t>
            </a:r>
            <a:r>
              <a:rPr lang="en-US" sz="2400" dirty="0"/>
              <a:t> Values greater than 450,000 are categorized as </a:t>
            </a:r>
            <a:r>
              <a:rPr lang="en-US" sz="2400" b="1" dirty="0"/>
              <a:t>high</a:t>
            </a:r>
            <a:r>
              <a:rPr lang="en-US" sz="2400" dirty="0"/>
              <a:t>.</a:t>
            </a:r>
          </a:p>
          <a:p>
            <a:pPr marL="342900" indent="-342900">
              <a:buFont typeface="Arial" panose="020B0604020202020204" pitchFamily="34" charset="0"/>
              <a:buChar char="•"/>
            </a:pPr>
            <a:endParaRPr lang="en-US" sz="2400" dirty="0"/>
          </a:p>
          <a:p>
            <a:r>
              <a:rPr lang="en-US" sz="2400" dirty="0"/>
              <a:t>- Find the best hyperparameters with grid search</a:t>
            </a:r>
          </a:p>
        </p:txBody>
      </p:sp>
      <p:pic>
        <p:nvPicPr>
          <p:cNvPr id="7170" name="Picture 2" descr="Dioxyde de carbone — Wikipédia">
            <a:extLst>
              <a:ext uri="{FF2B5EF4-FFF2-40B4-BE49-F238E27FC236}">
                <a16:creationId xmlns:a16="http://schemas.microsoft.com/office/drawing/2014/main" id="{6BD9618A-C449-32F2-B05E-F64F12D61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349" y="5547202"/>
            <a:ext cx="3772640" cy="268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451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077872C-F192-6FEC-233C-82E54AF473A2}"/>
              </a:ext>
            </a:extLst>
          </p:cNvPr>
          <p:cNvPicPr>
            <a:picLocks noChangeAspect="1"/>
          </p:cNvPicPr>
          <p:nvPr/>
        </p:nvPicPr>
        <p:blipFill>
          <a:blip r:embed="rId2"/>
          <a:stretch>
            <a:fillRect/>
          </a:stretch>
        </p:blipFill>
        <p:spPr>
          <a:xfrm>
            <a:off x="2987221" y="1361000"/>
            <a:ext cx="7684060" cy="3399400"/>
          </a:xfrm>
          <a:prstGeom prst="rect">
            <a:avLst/>
          </a:prstGeom>
        </p:spPr>
      </p:pic>
      <p:sp>
        <p:nvSpPr>
          <p:cNvPr id="5" name="ZoneTexte 4">
            <a:extLst>
              <a:ext uri="{FF2B5EF4-FFF2-40B4-BE49-F238E27FC236}">
                <a16:creationId xmlns:a16="http://schemas.microsoft.com/office/drawing/2014/main" id="{A63DBC14-8BAA-AF61-0ADC-79B9F3A05DF3}"/>
              </a:ext>
            </a:extLst>
          </p:cNvPr>
          <p:cNvSpPr txBox="1"/>
          <p:nvPr/>
        </p:nvSpPr>
        <p:spPr>
          <a:xfrm>
            <a:off x="3540579" y="5583704"/>
            <a:ext cx="6927502" cy="646331"/>
          </a:xfrm>
          <a:prstGeom prst="rect">
            <a:avLst/>
          </a:prstGeom>
          <a:noFill/>
        </p:spPr>
        <p:txBody>
          <a:bodyPr wrap="square">
            <a:spAutoFit/>
          </a:bodyPr>
          <a:lstStyle/>
          <a:p>
            <a:r>
              <a:rPr lang="en-US" dirty="0"/>
              <a:t>The model demonstrates good balance between precision and recall, with slight variations across the two classes.</a:t>
            </a:r>
            <a:endParaRPr lang="fr-FR" dirty="0"/>
          </a:p>
        </p:txBody>
      </p:sp>
    </p:spTree>
    <p:extLst>
      <p:ext uri="{BB962C8B-B14F-4D97-AF65-F5344CB8AC3E}">
        <p14:creationId xmlns:p14="http://schemas.microsoft.com/office/powerpoint/2010/main" val="108053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9514A1C-6726-AA3F-6750-AC92765780CD}"/>
              </a:ext>
            </a:extLst>
          </p:cNvPr>
          <p:cNvPicPr>
            <a:picLocks noChangeAspect="1"/>
          </p:cNvPicPr>
          <p:nvPr/>
        </p:nvPicPr>
        <p:blipFill>
          <a:blip r:embed="rId2"/>
          <a:stretch>
            <a:fillRect/>
          </a:stretch>
        </p:blipFill>
        <p:spPr>
          <a:xfrm>
            <a:off x="965588" y="1215378"/>
            <a:ext cx="6639897" cy="5798843"/>
          </a:xfrm>
          <a:prstGeom prst="rect">
            <a:avLst/>
          </a:prstGeom>
        </p:spPr>
      </p:pic>
      <p:sp>
        <p:nvSpPr>
          <p:cNvPr id="5" name="ZoneTexte 4">
            <a:extLst>
              <a:ext uri="{FF2B5EF4-FFF2-40B4-BE49-F238E27FC236}">
                <a16:creationId xmlns:a16="http://schemas.microsoft.com/office/drawing/2014/main" id="{73F368CC-1E3C-790A-E132-4C21B8C0EFFE}"/>
              </a:ext>
            </a:extLst>
          </p:cNvPr>
          <p:cNvSpPr txBox="1"/>
          <p:nvPr/>
        </p:nvSpPr>
        <p:spPr>
          <a:xfrm>
            <a:off x="8191500" y="2559735"/>
            <a:ext cx="5105400" cy="1477328"/>
          </a:xfrm>
          <a:prstGeom prst="rect">
            <a:avLst/>
          </a:prstGeom>
          <a:noFill/>
        </p:spPr>
        <p:txBody>
          <a:bodyPr wrap="square">
            <a:spAutoFit/>
          </a:bodyPr>
          <a:lstStyle/>
          <a:p>
            <a:r>
              <a:rPr lang="en-US" dirty="0"/>
              <a:t>The model shows strong accuracy across both classes 0(low) and 1(high), with a total of 7 errors:</a:t>
            </a:r>
          </a:p>
          <a:p>
            <a:endParaRPr lang="en-US" dirty="0"/>
          </a:p>
          <a:p>
            <a:r>
              <a:rPr lang="en-US" dirty="0"/>
              <a:t>-  3 false positives and 4 false negatives out of 82 predictions.</a:t>
            </a:r>
            <a:endParaRPr lang="fr-FR" dirty="0"/>
          </a:p>
        </p:txBody>
      </p:sp>
    </p:spTree>
    <p:extLst>
      <p:ext uri="{BB962C8B-B14F-4D97-AF65-F5344CB8AC3E}">
        <p14:creationId xmlns:p14="http://schemas.microsoft.com/office/powerpoint/2010/main" val="315373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F48C502-7ADE-EB7A-E392-976C41322032}"/>
              </a:ext>
            </a:extLst>
          </p:cNvPr>
          <p:cNvPicPr>
            <a:picLocks noChangeAspect="1"/>
          </p:cNvPicPr>
          <p:nvPr/>
        </p:nvPicPr>
        <p:blipFill>
          <a:blip r:embed="rId2"/>
          <a:stretch>
            <a:fillRect/>
          </a:stretch>
        </p:blipFill>
        <p:spPr>
          <a:xfrm>
            <a:off x="2461396" y="158296"/>
            <a:ext cx="9420225" cy="5619750"/>
          </a:xfrm>
          <a:prstGeom prst="rect">
            <a:avLst/>
          </a:prstGeom>
        </p:spPr>
      </p:pic>
      <p:sp>
        <p:nvSpPr>
          <p:cNvPr id="6" name="ZoneTexte 5">
            <a:extLst>
              <a:ext uri="{FF2B5EF4-FFF2-40B4-BE49-F238E27FC236}">
                <a16:creationId xmlns:a16="http://schemas.microsoft.com/office/drawing/2014/main" id="{C78312F5-6E7D-D061-2537-B949B297B3DB}"/>
              </a:ext>
            </a:extLst>
          </p:cNvPr>
          <p:cNvSpPr txBox="1"/>
          <p:nvPr/>
        </p:nvSpPr>
        <p:spPr>
          <a:xfrm>
            <a:off x="2329316" y="5920714"/>
            <a:ext cx="10489474" cy="1754326"/>
          </a:xfrm>
          <a:prstGeom prst="rect">
            <a:avLst/>
          </a:prstGeom>
          <a:noFill/>
        </p:spPr>
        <p:txBody>
          <a:bodyPr wrap="square">
            <a:spAutoFit/>
          </a:bodyPr>
          <a:lstStyle/>
          <a:p>
            <a:r>
              <a:rPr lang="fr-FR" dirty="0"/>
              <a:t>Dominant </a:t>
            </a:r>
            <a:r>
              <a:rPr lang="fr-FR" dirty="0" err="1"/>
              <a:t>Feature</a:t>
            </a:r>
            <a:r>
              <a:rPr lang="fr-FR" dirty="0"/>
              <a:t>:</a:t>
            </a:r>
          </a:p>
          <a:p>
            <a:r>
              <a:rPr lang="fr-FR" dirty="0"/>
              <a:t>- </a:t>
            </a:r>
            <a:r>
              <a:rPr lang="fr-FR" dirty="0" err="1"/>
              <a:t>total_duration</a:t>
            </a:r>
            <a:r>
              <a:rPr lang="fr-FR" dirty="0"/>
              <a:t> (total flight duration) </a:t>
            </a:r>
            <a:r>
              <a:rPr lang="fr-FR" dirty="0" err="1"/>
              <a:t>is</a:t>
            </a:r>
            <a:r>
              <a:rPr lang="fr-FR" dirty="0"/>
              <a:t> the </a:t>
            </a:r>
            <a:r>
              <a:rPr lang="fr-FR" dirty="0" err="1"/>
              <a:t>most</a:t>
            </a:r>
            <a:r>
              <a:rPr lang="fr-FR" dirty="0"/>
              <a:t> </a:t>
            </a:r>
            <a:r>
              <a:rPr lang="fr-FR" dirty="0" err="1"/>
              <a:t>influential</a:t>
            </a:r>
            <a:r>
              <a:rPr lang="fr-FR" dirty="0"/>
              <a:t> </a:t>
            </a:r>
            <a:r>
              <a:rPr lang="fr-FR" dirty="0" err="1"/>
              <a:t>feature</a:t>
            </a:r>
            <a:r>
              <a:rPr lang="fr-FR" dirty="0"/>
              <a:t> (~0.4), </a:t>
            </a:r>
            <a:r>
              <a:rPr lang="fr-FR" dirty="0" err="1"/>
              <a:t>showing</a:t>
            </a:r>
            <a:r>
              <a:rPr lang="fr-FR" dirty="0"/>
              <a:t> </a:t>
            </a:r>
            <a:r>
              <a:rPr lang="fr-FR" dirty="0" err="1"/>
              <a:t>that</a:t>
            </a:r>
            <a:r>
              <a:rPr lang="fr-FR" dirty="0"/>
              <a:t> flight duration </a:t>
            </a:r>
            <a:r>
              <a:rPr lang="fr-FR" dirty="0" err="1"/>
              <a:t>is</a:t>
            </a:r>
            <a:r>
              <a:rPr lang="fr-FR" dirty="0"/>
              <a:t> the key factor in </a:t>
            </a:r>
            <a:r>
              <a:rPr lang="fr-FR" dirty="0" err="1"/>
              <a:t>classifying</a:t>
            </a:r>
            <a:r>
              <a:rPr lang="fr-FR" dirty="0"/>
              <a:t> CO2 </a:t>
            </a:r>
            <a:r>
              <a:rPr lang="fr-FR" dirty="0" err="1"/>
              <a:t>emissions</a:t>
            </a:r>
            <a:r>
              <a:rPr lang="fr-FR" dirty="0"/>
              <a:t>.</a:t>
            </a:r>
          </a:p>
          <a:p>
            <a:endParaRPr lang="fr-FR" dirty="0"/>
          </a:p>
          <a:p>
            <a:r>
              <a:rPr lang="fr-FR" dirty="0" err="1"/>
              <a:t>Secondary</a:t>
            </a:r>
            <a:r>
              <a:rPr lang="fr-FR" dirty="0"/>
              <a:t> </a:t>
            </a:r>
            <a:r>
              <a:rPr lang="fr-FR" dirty="0" err="1"/>
              <a:t>Features</a:t>
            </a:r>
            <a:r>
              <a:rPr lang="fr-FR" dirty="0"/>
              <a:t>:</a:t>
            </a:r>
          </a:p>
          <a:p>
            <a:r>
              <a:rPr lang="fr-FR" dirty="0"/>
              <a:t>-</a:t>
            </a:r>
            <a:r>
              <a:rPr lang="fr-FR" dirty="0" err="1"/>
              <a:t>day</a:t>
            </a:r>
            <a:r>
              <a:rPr lang="fr-FR" dirty="0"/>
              <a:t> (flight </a:t>
            </a:r>
            <a:r>
              <a:rPr lang="fr-FR" dirty="0" err="1"/>
              <a:t>day</a:t>
            </a:r>
            <a:r>
              <a:rPr lang="fr-FR" dirty="0"/>
              <a:t>) </a:t>
            </a:r>
            <a:r>
              <a:rPr lang="fr-FR" dirty="0" err="1"/>
              <a:t>is</a:t>
            </a:r>
            <a:r>
              <a:rPr lang="fr-FR" dirty="0"/>
              <a:t> the second </a:t>
            </a:r>
            <a:r>
              <a:rPr lang="fr-FR" dirty="0" err="1"/>
              <a:t>most</a:t>
            </a:r>
            <a:r>
              <a:rPr lang="fr-FR" dirty="0"/>
              <a:t> important </a:t>
            </a:r>
            <a:r>
              <a:rPr lang="fr-FR" dirty="0" err="1"/>
              <a:t>feature</a:t>
            </a:r>
            <a:r>
              <a:rPr lang="fr-FR" dirty="0"/>
              <a:t>, </a:t>
            </a:r>
            <a:r>
              <a:rPr lang="fr-FR" dirty="0" err="1"/>
              <a:t>suggesting</a:t>
            </a:r>
            <a:r>
              <a:rPr lang="fr-FR" dirty="0"/>
              <a:t> </a:t>
            </a:r>
            <a:r>
              <a:rPr lang="fr-FR" dirty="0" err="1"/>
              <a:t>that</a:t>
            </a:r>
            <a:r>
              <a:rPr lang="fr-FR" dirty="0"/>
              <a:t> temporal </a:t>
            </a:r>
            <a:r>
              <a:rPr lang="fr-FR" dirty="0" err="1"/>
              <a:t>factors</a:t>
            </a:r>
            <a:r>
              <a:rPr lang="fr-FR" dirty="0"/>
              <a:t> affect </a:t>
            </a:r>
            <a:r>
              <a:rPr lang="fr-FR" dirty="0" err="1"/>
              <a:t>emissions</a:t>
            </a:r>
            <a:r>
              <a:rPr lang="fr-FR" dirty="0"/>
              <a:t>.</a:t>
            </a:r>
          </a:p>
        </p:txBody>
      </p:sp>
    </p:spTree>
    <p:extLst>
      <p:ext uri="{BB962C8B-B14F-4D97-AF65-F5344CB8AC3E}">
        <p14:creationId xmlns:p14="http://schemas.microsoft.com/office/powerpoint/2010/main" val="41904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F85767-1348-D5B3-DD1E-9E4709A77E08}"/>
              </a:ext>
            </a:extLst>
          </p:cNvPr>
          <p:cNvSpPr/>
          <p:nvPr/>
        </p:nvSpPr>
        <p:spPr>
          <a:xfrm>
            <a:off x="0" y="0"/>
            <a:ext cx="14630400" cy="822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C2B6C531-8479-6AE6-0746-CDE21C6F7EA9}"/>
              </a:ext>
            </a:extLst>
          </p:cNvPr>
          <p:cNvSpPr txBox="1"/>
          <p:nvPr/>
        </p:nvSpPr>
        <p:spPr>
          <a:xfrm>
            <a:off x="1451428" y="1872343"/>
            <a:ext cx="11248571" cy="2308324"/>
          </a:xfrm>
          <a:prstGeom prst="rect">
            <a:avLst/>
          </a:prstGeom>
          <a:noFill/>
        </p:spPr>
        <p:txBody>
          <a:bodyPr wrap="square">
            <a:spAutoFit/>
          </a:bodyPr>
          <a:lstStyle/>
          <a:p>
            <a:r>
              <a:rPr lang="en-US" sz="7200" dirty="0">
                <a:solidFill>
                  <a:schemeClr val="bg1"/>
                </a:solidFill>
                <a:latin typeface="Algerian" panose="04020705040A02060702" pitchFamily="82" charset="0"/>
                <a:cs typeface="AngsanaUPC" panose="020B0502040204020203" pitchFamily="18" charset="-34"/>
              </a:rPr>
              <a:t>Scraping Flights data With selenium</a:t>
            </a:r>
            <a:endParaRPr lang="fr-FR" sz="7200" dirty="0">
              <a:solidFill>
                <a:schemeClr val="bg1"/>
              </a:solidFill>
              <a:latin typeface="Algerian" panose="04020705040A02060702" pitchFamily="82" charset="0"/>
              <a:cs typeface="AngsanaUPC" panose="020B0502040204020203" pitchFamily="18" charset="-34"/>
            </a:endParaRPr>
          </a:p>
        </p:txBody>
      </p:sp>
      <p:sp>
        <p:nvSpPr>
          <p:cNvPr id="8" name="ZoneTexte 7">
            <a:extLst>
              <a:ext uri="{FF2B5EF4-FFF2-40B4-BE49-F238E27FC236}">
                <a16:creationId xmlns:a16="http://schemas.microsoft.com/office/drawing/2014/main" id="{639A51F1-CC45-840F-12C3-CCB1C3CD6F0D}"/>
              </a:ext>
            </a:extLst>
          </p:cNvPr>
          <p:cNvSpPr txBox="1"/>
          <p:nvPr/>
        </p:nvSpPr>
        <p:spPr>
          <a:xfrm>
            <a:off x="1600200" y="4729571"/>
            <a:ext cx="10693400" cy="1938992"/>
          </a:xfrm>
          <a:prstGeom prst="rect">
            <a:avLst/>
          </a:prstGeom>
          <a:noFill/>
        </p:spPr>
        <p:txBody>
          <a:bodyPr wrap="square">
            <a:spAutoFit/>
          </a:bodyPr>
          <a:lstStyle/>
          <a:p>
            <a:pPr marL="571500" indent="-571500">
              <a:buFont typeface="Arial" panose="020B0604020202020204" pitchFamily="34" charset="0"/>
              <a:buChar char="•"/>
            </a:pPr>
            <a:r>
              <a:rPr lang="fr-FR" sz="4000" dirty="0">
                <a:solidFill>
                  <a:schemeClr val="bg1"/>
                </a:solidFill>
              </a:rPr>
              <a:t>Architecture</a:t>
            </a:r>
          </a:p>
          <a:p>
            <a:pPr marL="571500" indent="-571500">
              <a:buFont typeface="Arial" panose="020B0604020202020204" pitchFamily="34" charset="0"/>
              <a:buChar char="•"/>
            </a:pPr>
            <a:r>
              <a:rPr lang="fr-FR" sz="4000" dirty="0" err="1">
                <a:solidFill>
                  <a:schemeClr val="bg1"/>
                </a:solidFill>
              </a:rPr>
              <a:t>Exploratory</a:t>
            </a:r>
            <a:r>
              <a:rPr lang="fr-FR" sz="4000" dirty="0">
                <a:solidFill>
                  <a:schemeClr val="bg1"/>
                </a:solidFill>
              </a:rPr>
              <a:t> Data </a:t>
            </a:r>
            <a:r>
              <a:rPr lang="fr-FR" sz="4000" dirty="0" err="1">
                <a:solidFill>
                  <a:schemeClr val="bg1"/>
                </a:solidFill>
              </a:rPr>
              <a:t>Analysis</a:t>
            </a:r>
            <a:r>
              <a:rPr lang="fr-FR" sz="4000" dirty="0">
                <a:solidFill>
                  <a:schemeClr val="bg1"/>
                </a:solidFill>
              </a:rPr>
              <a:t> (EDA)</a:t>
            </a:r>
          </a:p>
          <a:p>
            <a:pPr marL="571500" indent="-571500">
              <a:buFont typeface="Arial" panose="020B0604020202020204" pitchFamily="34" charset="0"/>
              <a:buChar char="•"/>
            </a:pPr>
            <a:r>
              <a:rPr lang="fr-FR" sz="4000" dirty="0">
                <a:solidFill>
                  <a:schemeClr val="bg1"/>
                </a:solidFill>
              </a:rPr>
              <a:t>Machine Learning Model: </a:t>
            </a:r>
            <a:r>
              <a:rPr lang="fr-FR" sz="4000" dirty="0" err="1">
                <a:solidFill>
                  <a:schemeClr val="bg1"/>
                </a:solidFill>
              </a:rPr>
              <a:t>Prices</a:t>
            </a:r>
            <a:r>
              <a:rPr lang="fr-FR" sz="4000" dirty="0">
                <a:solidFill>
                  <a:schemeClr val="bg1"/>
                </a:solidFill>
              </a:rPr>
              <a:t> </a:t>
            </a:r>
            <a:r>
              <a:rPr lang="fr-FR" sz="4000" dirty="0" err="1">
                <a:solidFill>
                  <a:schemeClr val="bg1"/>
                </a:solidFill>
              </a:rPr>
              <a:t>predictions</a:t>
            </a:r>
            <a:endParaRPr lang="fr-FR" sz="4000" dirty="0">
              <a:solidFill>
                <a:schemeClr val="bg1"/>
              </a:solidFill>
            </a:endParaRPr>
          </a:p>
        </p:txBody>
      </p:sp>
    </p:spTree>
    <p:extLst>
      <p:ext uri="{BB962C8B-B14F-4D97-AF65-F5344CB8AC3E}">
        <p14:creationId xmlns:p14="http://schemas.microsoft.com/office/powerpoint/2010/main" val="341996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724C053-5D85-8907-7977-BE0B7D42A77F}"/>
              </a:ext>
            </a:extLst>
          </p:cNvPr>
          <p:cNvPicPr>
            <a:picLocks noChangeAspect="1"/>
          </p:cNvPicPr>
          <p:nvPr/>
        </p:nvPicPr>
        <p:blipFill>
          <a:blip r:embed="rId2"/>
          <a:stretch>
            <a:fillRect/>
          </a:stretch>
        </p:blipFill>
        <p:spPr>
          <a:xfrm>
            <a:off x="2661886" y="0"/>
            <a:ext cx="9306628" cy="8229600"/>
          </a:xfrm>
          <a:prstGeom prst="rect">
            <a:avLst/>
          </a:prstGeom>
        </p:spPr>
      </p:pic>
    </p:spTree>
    <p:extLst>
      <p:ext uri="{BB962C8B-B14F-4D97-AF65-F5344CB8AC3E}">
        <p14:creationId xmlns:p14="http://schemas.microsoft.com/office/powerpoint/2010/main" val="298594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C8D418E-1CEF-124B-7746-DF6CD7DB24CC}"/>
              </a:ext>
            </a:extLst>
          </p:cNvPr>
          <p:cNvPicPr>
            <a:picLocks noChangeAspect="1"/>
          </p:cNvPicPr>
          <p:nvPr/>
        </p:nvPicPr>
        <p:blipFill>
          <a:blip r:embed="rId2"/>
          <a:stretch>
            <a:fillRect/>
          </a:stretch>
        </p:blipFill>
        <p:spPr>
          <a:xfrm>
            <a:off x="1988426" y="911560"/>
            <a:ext cx="10107779" cy="3977724"/>
          </a:xfrm>
          <a:prstGeom prst="rect">
            <a:avLst/>
          </a:prstGeom>
        </p:spPr>
      </p:pic>
      <p:pic>
        <p:nvPicPr>
          <p:cNvPr id="5" name="Image 4">
            <a:extLst>
              <a:ext uri="{FF2B5EF4-FFF2-40B4-BE49-F238E27FC236}">
                <a16:creationId xmlns:a16="http://schemas.microsoft.com/office/drawing/2014/main" id="{B4FC5A46-E07A-FCD5-E42C-E6DAF03EDB43}"/>
              </a:ext>
            </a:extLst>
          </p:cNvPr>
          <p:cNvPicPr>
            <a:picLocks noChangeAspect="1"/>
          </p:cNvPicPr>
          <p:nvPr/>
        </p:nvPicPr>
        <p:blipFill>
          <a:blip r:embed="rId3"/>
          <a:stretch>
            <a:fillRect/>
          </a:stretch>
        </p:blipFill>
        <p:spPr>
          <a:xfrm>
            <a:off x="1988426" y="5606726"/>
            <a:ext cx="10107779" cy="2118889"/>
          </a:xfrm>
          <a:prstGeom prst="rect">
            <a:avLst/>
          </a:prstGeom>
        </p:spPr>
      </p:pic>
      <p:sp>
        <p:nvSpPr>
          <p:cNvPr id="9" name="ZoneTexte 8">
            <a:extLst>
              <a:ext uri="{FF2B5EF4-FFF2-40B4-BE49-F238E27FC236}">
                <a16:creationId xmlns:a16="http://schemas.microsoft.com/office/drawing/2014/main" id="{F7FF3F03-330A-B94E-BD61-149217419D35}"/>
              </a:ext>
            </a:extLst>
          </p:cNvPr>
          <p:cNvSpPr txBox="1"/>
          <p:nvPr/>
        </p:nvSpPr>
        <p:spPr>
          <a:xfrm>
            <a:off x="3213463" y="489097"/>
            <a:ext cx="8007531" cy="369332"/>
          </a:xfrm>
          <a:prstGeom prst="rect">
            <a:avLst/>
          </a:prstGeom>
          <a:noFill/>
        </p:spPr>
        <p:txBody>
          <a:bodyPr wrap="square">
            <a:spAutoFit/>
          </a:bodyPr>
          <a:lstStyle/>
          <a:p>
            <a:r>
              <a:rPr lang="fr-FR" b="1" dirty="0"/>
              <a:t>Workflow</a:t>
            </a:r>
            <a:r>
              <a:rPr lang="fr-FR" dirty="0"/>
              <a:t> : </a:t>
            </a:r>
            <a:r>
              <a:rPr lang="en-US" dirty="0"/>
              <a:t>A structured series of steps to accomplish a task or process</a:t>
            </a:r>
            <a:endParaRPr lang="fr-FR" dirty="0"/>
          </a:p>
        </p:txBody>
      </p:sp>
      <p:sp>
        <p:nvSpPr>
          <p:cNvPr id="11" name="ZoneTexte 10">
            <a:extLst>
              <a:ext uri="{FF2B5EF4-FFF2-40B4-BE49-F238E27FC236}">
                <a16:creationId xmlns:a16="http://schemas.microsoft.com/office/drawing/2014/main" id="{8631DEEE-6BAA-B360-BB00-50D3E5A7AF68}"/>
              </a:ext>
            </a:extLst>
          </p:cNvPr>
          <p:cNvSpPr txBox="1"/>
          <p:nvPr/>
        </p:nvSpPr>
        <p:spPr>
          <a:xfrm>
            <a:off x="3213463" y="5237394"/>
            <a:ext cx="7315200" cy="369332"/>
          </a:xfrm>
          <a:prstGeom prst="rect">
            <a:avLst/>
          </a:prstGeom>
          <a:noFill/>
        </p:spPr>
        <p:txBody>
          <a:bodyPr wrap="square">
            <a:spAutoFit/>
          </a:bodyPr>
          <a:lstStyle/>
          <a:p>
            <a:r>
              <a:rPr lang="en-US" b="1" dirty="0"/>
              <a:t>Artifact</a:t>
            </a:r>
            <a:r>
              <a:rPr lang="en-US" dirty="0"/>
              <a:t>: An output generated during a workflow</a:t>
            </a:r>
            <a:endParaRPr lang="fr-FR" dirty="0"/>
          </a:p>
        </p:txBody>
      </p:sp>
    </p:spTree>
    <p:extLst>
      <p:ext uri="{BB962C8B-B14F-4D97-AF65-F5344CB8AC3E}">
        <p14:creationId xmlns:p14="http://schemas.microsoft.com/office/powerpoint/2010/main" val="41925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FD184-89B5-9B5C-AAB3-5C989CD06AB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AAA218E0-023F-2A23-E653-8830BB322DAF}"/>
              </a:ext>
            </a:extLst>
          </p:cNvPr>
          <p:cNvSpPr/>
          <p:nvPr/>
        </p:nvSpPr>
        <p:spPr>
          <a:xfrm>
            <a:off x="841677" y="478706"/>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Exploratory Data Analysis</a:t>
            </a:r>
            <a:endParaRPr lang="en-US" sz="4450" u="sng" dirty="0"/>
          </a:p>
        </p:txBody>
      </p:sp>
      <p:sp>
        <p:nvSpPr>
          <p:cNvPr id="5" name="Shape 2">
            <a:extLst>
              <a:ext uri="{FF2B5EF4-FFF2-40B4-BE49-F238E27FC236}">
                <a16:creationId xmlns:a16="http://schemas.microsoft.com/office/drawing/2014/main" id="{012A761E-B669-FA9F-ADA7-AB66AA48ED9B}"/>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4" name="Image 3">
            <a:extLst>
              <a:ext uri="{FF2B5EF4-FFF2-40B4-BE49-F238E27FC236}">
                <a16:creationId xmlns:a16="http://schemas.microsoft.com/office/drawing/2014/main" id="{91C87436-074F-E121-7FE2-E4518A10D1EB}"/>
              </a:ext>
            </a:extLst>
          </p:cNvPr>
          <p:cNvPicPr>
            <a:picLocks noChangeAspect="1"/>
          </p:cNvPicPr>
          <p:nvPr/>
        </p:nvPicPr>
        <p:blipFill>
          <a:blip r:embed="rId3"/>
          <a:stretch>
            <a:fillRect/>
          </a:stretch>
        </p:blipFill>
        <p:spPr>
          <a:xfrm>
            <a:off x="983295" y="3382971"/>
            <a:ext cx="5296895" cy="4524637"/>
          </a:xfrm>
          <a:prstGeom prst="rect">
            <a:avLst/>
          </a:prstGeom>
        </p:spPr>
      </p:pic>
      <p:sp>
        <p:nvSpPr>
          <p:cNvPr id="8" name="ZoneTexte 7">
            <a:extLst>
              <a:ext uri="{FF2B5EF4-FFF2-40B4-BE49-F238E27FC236}">
                <a16:creationId xmlns:a16="http://schemas.microsoft.com/office/drawing/2014/main" id="{D35D12C5-5B4D-B5BA-C6BE-8886177A5B1C}"/>
              </a:ext>
            </a:extLst>
          </p:cNvPr>
          <p:cNvSpPr txBox="1"/>
          <p:nvPr/>
        </p:nvSpPr>
        <p:spPr>
          <a:xfrm>
            <a:off x="983295" y="1896825"/>
            <a:ext cx="12980899" cy="646331"/>
          </a:xfrm>
          <a:prstGeom prst="rect">
            <a:avLst/>
          </a:prstGeom>
          <a:noFill/>
        </p:spPr>
        <p:txBody>
          <a:bodyPr wrap="square">
            <a:spAutoFit/>
          </a:bodyPr>
          <a:lstStyle/>
          <a:p>
            <a:r>
              <a:rPr lang="en-US" dirty="0"/>
              <a:t>Our database grows progressively as our workflow, which automatically collects and processes data, runs hourly and generates new artifacts.</a:t>
            </a:r>
            <a:endParaRPr lang="fr-FR" dirty="0"/>
          </a:p>
        </p:txBody>
      </p:sp>
      <p:pic>
        <p:nvPicPr>
          <p:cNvPr id="10" name="Image 9">
            <a:extLst>
              <a:ext uri="{FF2B5EF4-FFF2-40B4-BE49-F238E27FC236}">
                <a16:creationId xmlns:a16="http://schemas.microsoft.com/office/drawing/2014/main" id="{88876DA6-3769-E0C4-949D-07A4F2709C21}"/>
              </a:ext>
            </a:extLst>
          </p:cNvPr>
          <p:cNvPicPr>
            <a:picLocks noChangeAspect="1"/>
          </p:cNvPicPr>
          <p:nvPr/>
        </p:nvPicPr>
        <p:blipFill>
          <a:blip r:embed="rId4"/>
          <a:stretch>
            <a:fillRect/>
          </a:stretch>
        </p:blipFill>
        <p:spPr>
          <a:xfrm>
            <a:off x="7657198" y="3382971"/>
            <a:ext cx="5998018" cy="4524637"/>
          </a:xfrm>
          <a:prstGeom prst="rect">
            <a:avLst/>
          </a:prstGeom>
        </p:spPr>
      </p:pic>
      <p:sp>
        <p:nvSpPr>
          <p:cNvPr id="11" name="Flèche : demi-tour 10">
            <a:extLst>
              <a:ext uri="{FF2B5EF4-FFF2-40B4-BE49-F238E27FC236}">
                <a16:creationId xmlns:a16="http://schemas.microsoft.com/office/drawing/2014/main" id="{BC37EDA9-61D9-926D-9C14-EBC2540B1598}"/>
              </a:ext>
            </a:extLst>
          </p:cNvPr>
          <p:cNvSpPr/>
          <p:nvPr/>
        </p:nvSpPr>
        <p:spPr>
          <a:xfrm>
            <a:off x="2508068" y="2820958"/>
            <a:ext cx="7132322" cy="885178"/>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4533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469205" y="798020"/>
            <a:ext cx="11239928" cy="212633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Flights-Scraper: </a:t>
            </a:r>
          </a:p>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A Comprehensive Flight Data Collection Project</a:t>
            </a:r>
            <a:endParaRPr lang="en-US" sz="4450" u="sng" dirty="0"/>
          </a:p>
        </p:txBody>
      </p:sp>
      <p:sp>
        <p:nvSpPr>
          <p:cNvPr id="4" name="Text 1"/>
          <p:cNvSpPr/>
          <p:nvPr/>
        </p:nvSpPr>
        <p:spPr>
          <a:xfrm>
            <a:off x="1469206" y="3207543"/>
            <a:ext cx="10531010" cy="2278857"/>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2400" dirty="0">
                <a:solidFill>
                  <a:srgbClr val="4C4C4D"/>
                </a:solidFill>
                <a:ea typeface="Heebo" pitchFamily="34" charset="-122"/>
                <a:cs typeface="Heebo" pitchFamily="34" charset="-120"/>
              </a:rPr>
              <a:t>This project aims to automatically retrieve flight information from various sources, including Kayak and Google Flights. The data is stored in an SQLite database, merged, and cleaned, making it easier to analyze and export to CSV. </a:t>
            </a:r>
          </a:p>
          <a:p>
            <a:pPr marL="285750" indent="-285750">
              <a:lnSpc>
                <a:spcPts val="2850"/>
              </a:lnSpc>
              <a:buFont typeface="Arial" panose="020B0604020202020204" pitchFamily="34" charset="0"/>
              <a:buChar char="•"/>
            </a:pPr>
            <a:endParaRPr lang="en-US" sz="2400" dirty="0">
              <a:solidFill>
                <a:srgbClr val="4C4C4D"/>
              </a:solidFill>
              <a:ea typeface="Heebo" pitchFamily="34" charset="-122"/>
              <a:cs typeface="Heebo" pitchFamily="34" charset="-120"/>
            </a:endParaRPr>
          </a:p>
          <a:p>
            <a:pPr marL="285750" indent="-285750">
              <a:lnSpc>
                <a:spcPts val="2850"/>
              </a:lnSpc>
              <a:buFont typeface="Arial" panose="020B0604020202020204" pitchFamily="34" charset="0"/>
              <a:buChar char="•"/>
            </a:pPr>
            <a:r>
              <a:rPr lang="en-US" sz="2400" dirty="0">
                <a:solidFill>
                  <a:srgbClr val="4C4C4D"/>
                </a:solidFill>
                <a:ea typeface="Heebo" pitchFamily="34" charset="-122"/>
                <a:cs typeface="Heebo" pitchFamily="34" charset="-120"/>
              </a:rPr>
              <a:t>The goal is to build a comprehensive dataset for research, data science, or any other study related to air travel.</a:t>
            </a:r>
            <a:endParaRPr lang="en-US" sz="2400" dirty="0"/>
          </a:p>
        </p:txBody>
      </p:sp>
      <p:sp>
        <p:nvSpPr>
          <p:cNvPr id="5" name="Shape 2"/>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A8D40F9-2221-4A17-B4F4-14921F001580}"/>
              </a:ext>
            </a:extLst>
          </p:cNvPr>
          <p:cNvSpPr txBox="1"/>
          <p:nvPr/>
        </p:nvSpPr>
        <p:spPr>
          <a:xfrm>
            <a:off x="2971800" y="6464777"/>
            <a:ext cx="8686800" cy="1477328"/>
          </a:xfrm>
          <a:prstGeom prst="rect">
            <a:avLst/>
          </a:prstGeom>
          <a:noFill/>
        </p:spPr>
        <p:txBody>
          <a:bodyPr wrap="square">
            <a:spAutoFit/>
          </a:bodyPr>
          <a:lstStyle/>
          <a:p>
            <a:pPr marL="285750" indent="-285750">
              <a:buFontTx/>
              <a:buChar char="-"/>
            </a:pPr>
            <a:r>
              <a:rPr lang="en-US" dirty="0"/>
              <a:t>Initial stability: Prices remain close to 850-900 units from late December 2024 to early January 2025, with some minor fluctuations.</a:t>
            </a:r>
          </a:p>
          <a:p>
            <a:pPr marL="285750" indent="-285750">
              <a:buFontTx/>
              <a:buChar char="-"/>
            </a:pPr>
            <a:endParaRPr lang="en-US" dirty="0"/>
          </a:p>
          <a:p>
            <a:r>
              <a:rPr lang="en-US" dirty="0"/>
              <a:t>- Increased variability: From mid-January 2025 onward, there is a significant increase in price volatility, with noticeable peaks and dips.</a:t>
            </a:r>
            <a:endParaRPr lang="fr-FR" dirty="0"/>
          </a:p>
        </p:txBody>
      </p:sp>
      <p:pic>
        <p:nvPicPr>
          <p:cNvPr id="12290" name="Picture 2">
            <a:extLst>
              <a:ext uri="{FF2B5EF4-FFF2-40B4-BE49-F238E27FC236}">
                <a16:creationId xmlns:a16="http://schemas.microsoft.com/office/drawing/2014/main" id="{F2D6FBD8-C968-3DEF-70E6-DBF974CAB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8" y="633820"/>
            <a:ext cx="9572625"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05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D8133EC-171E-D403-AB59-0962CA2D5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321" y="209005"/>
            <a:ext cx="9572625" cy="57340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18C17340-9662-DB99-334D-82743719AE7F}"/>
              </a:ext>
            </a:extLst>
          </p:cNvPr>
          <p:cNvSpPr txBox="1"/>
          <p:nvPr/>
        </p:nvSpPr>
        <p:spPr>
          <a:xfrm>
            <a:off x="2855459" y="5943055"/>
            <a:ext cx="9018677" cy="2031325"/>
          </a:xfrm>
          <a:prstGeom prst="rect">
            <a:avLst/>
          </a:prstGeom>
          <a:noFill/>
        </p:spPr>
        <p:txBody>
          <a:bodyPr wrap="square">
            <a:spAutoFit/>
          </a:bodyPr>
          <a:lstStyle/>
          <a:p>
            <a:r>
              <a:rPr lang="fr-FR" dirty="0"/>
              <a:t>- </a:t>
            </a:r>
            <a:r>
              <a:rPr lang="fr-FR" dirty="0" err="1"/>
              <a:t>Stability</a:t>
            </a:r>
            <a:r>
              <a:rPr lang="fr-FR" dirty="0"/>
              <a:t>: </a:t>
            </a:r>
            <a:r>
              <a:rPr lang="fr-FR" dirty="0" err="1"/>
              <a:t>Prices</a:t>
            </a:r>
            <a:r>
              <a:rPr lang="fr-FR" dirty="0"/>
              <a:t> </a:t>
            </a:r>
            <a:r>
              <a:rPr lang="fr-FR" dirty="0" err="1"/>
              <a:t>remain</a:t>
            </a:r>
            <a:r>
              <a:rPr lang="fr-FR" dirty="0"/>
              <a:t> stable </a:t>
            </a:r>
            <a:r>
              <a:rPr lang="fr-FR" dirty="0" err="1"/>
              <a:t>around</a:t>
            </a:r>
            <a:r>
              <a:rPr lang="fr-FR" dirty="0"/>
              <a:t> 860 </a:t>
            </a:r>
            <a:r>
              <a:rPr lang="fr-FR" dirty="0" err="1"/>
              <a:t>units</a:t>
            </a:r>
            <a:r>
              <a:rPr lang="fr-FR" dirty="0"/>
              <a:t> </a:t>
            </a:r>
            <a:r>
              <a:rPr lang="fr-FR" dirty="0" err="1"/>
              <a:t>from</a:t>
            </a:r>
            <a:r>
              <a:rPr lang="fr-FR" dirty="0"/>
              <a:t> </a:t>
            </a:r>
            <a:r>
              <a:rPr lang="fr-FR" dirty="0" err="1"/>
              <a:t>early</a:t>
            </a:r>
            <a:r>
              <a:rPr lang="fr-FR" dirty="0"/>
              <a:t> </a:t>
            </a:r>
            <a:r>
              <a:rPr lang="fr-FR" dirty="0" err="1"/>
              <a:t>December</a:t>
            </a:r>
            <a:r>
              <a:rPr lang="fr-FR" dirty="0"/>
              <a:t> 2024 to </a:t>
            </a:r>
            <a:r>
              <a:rPr lang="fr-FR" dirty="0" err="1"/>
              <a:t>mid-January</a:t>
            </a:r>
            <a:r>
              <a:rPr lang="fr-FR" dirty="0"/>
              <a:t> 2025.</a:t>
            </a:r>
          </a:p>
          <a:p>
            <a:r>
              <a:rPr lang="fr-FR" dirty="0"/>
              <a:t>- </a:t>
            </a:r>
            <a:r>
              <a:rPr lang="fr-FR" dirty="0" err="1"/>
              <a:t>Sudden</a:t>
            </a:r>
            <a:r>
              <a:rPr lang="fr-FR" dirty="0"/>
              <a:t> Drop: A </a:t>
            </a:r>
            <a:r>
              <a:rPr lang="fr-FR" dirty="0" err="1"/>
              <a:t>sharp</a:t>
            </a:r>
            <a:r>
              <a:rPr lang="fr-FR" dirty="0"/>
              <a:t> </a:t>
            </a:r>
            <a:r>
              <a:rPr lang="fr-FR" dirty="0" err="1"/>
              <a:t>decline</a:t>
            </a:r>
            <a:r>
              <a:rPr lang="fr-FR" dirty="0"/>
              <a:t> in </a:t>
            </a:r>
            <a:r>
              <a:rPr lang="fr-FR" dirty="0" err="1"/>
              <a:t>prices</a:t>
            </a:r>
            <a:r>
              <a:rPr lang="fr-FR" dirty="0"/>
              <a:t> </a:t>
            </a:r>
            <a:r>
              <a:rPr lang="fr-FR" dirty="0" err="1"/>
              <a:t>is</a:t>
            </a:r>
            <a:r>
              <a:rPr lang="fr-FR" dirty="0"/>
              <a:t> </a:t>
            </a:r>
            <a:r>
              <a:rPr lang="fr-FR" dirty="0" err="1"/>
              <a:t>observed</a:t>
            </a:r>
            <a:r>
              <a:rPr lang="fr-FR" dirty="0"/>
              <a:t> </a:t>
            </a:r>
            <a:r>
              <a:rPr lang="fr-FR" dirty="0" err="1"/>
              <a:t>after</a:t>
            </a:r>
            <a:r>
              <a:rPr lang="fr-FR" dirty="0"/>
              <a:t> </a:t>
            </a:r>
            <a:r>
              <a:rPr lang="fr-FR" dirty="0" err="1"/>
              <a:t>January</a:t>
            </a:r>
            <a:r>
              <a:rPr lang="fr-FR" dirty="0"/>
              <a:t> 15, 2025, </a:t>
            </a:r>
            <a:r>
              <a:rPr lang="fr-FR" dirty="0" err="1"/>
              <a:t>dropping</a:t>
            </a:r>
            <a:r>
              <a:rPr lang="fr-FR" dirty="0"/>
              <a:t> </a:t>
            </a:r>
            <a:r>
              <a:rPr lang="fr-FR" dirty="0" err="1"/>
              <a:t>below</a:t>
            </a:r>
            <a:r>
              <a:rPr lang="fr-FR" dirty="0"/>
              <a:t> 780 </a:t>
            </a:r>
            <a:r>
              <a:rPr lang="fr-FR" dirty="0" err="1"/>
              <a:t>units</a:t>
            </a:r>
            <a:r>
              <a:rPr lang="fr-FR" dirty="0"/>
              <a:t>.</a:t>
            </a:r>
          </a:p>
          <a:p>
            <a:pPr marL="285750" indent="-285750">
              <a:buFontTx/>
              <a:buChar char="-"/>
            </a:pPr>
            <a:r>
              <a:rPr lang="fr-FR" dirty="0" err="1"/>
              <a:t>Rebound</a:t>
            </a:r>
            <a:r>
              <a:rPr lang="fr-FR" dirty="0"/>
              <a:t>: </a:t>
            </a:r>
            <a:r>
              <a:rPr lang="fr-FR" dirty="0" err="1"/>
              <a:t>Prices</a:t>
            </a:r>
            <a:r>
              <a:rPr lang="fr-FR" dirty="0"/>
              <a:t> </a:t>
            </a:r>
            <a:r>
              <a:rPr lang="fr-FR" dirty="0" err="1"/>
              <a:t>recover</a:t>
            </a:r>
            <a:r>
              <a:rPr lang="fr-FR" dirty="0"/>
              <a:t> </a:t>
            </a:r>
            <a:r>
              <a:rPr lang="fr-FR" dirty="0" err="1"/>
              <a:t>quickly</a:t>
            </a:r>
            <a:r>
              <a:rPr lang="fr-FR" dirty="0"/>
              <a:t> </a:t>
            </a:r>
            <a:r>
              <a:rPr lang="fr-FR" dirty="0" err="1"/>
              <a:t>toward</a:t>
            </a:r>
            <a:r>
              <a:rPr lang="fr-FR" dirty="0"/>
              <a:t> the end of </a:t>
            </a:r>
            <a:r>
              <a:rPr lang="fr-FR" dirty="0" err="1"/>
              <a:t>January</a:t>
            </a:r>
            <a:r>
              <a:rPr lang="fr-FR" dirty="0"/>
              <a:t> 2025, </a:t>
            </a:r>
            <a:r>
              <a:rPr lang="fr-FR" dirty="0" err="1"/>
              <a:t>indicating</a:t>
            </a:r>
            <a:r>
              <a:rPr lang="fr-FR" dirty="0"/>
              <a:t> </a:t>
            </a:r>
            <a:r>
              <a:rPr lang="fr-FR" dirty="0" err="1"/>
              <a:t>increased</a:t>
            </a:r>
            <a:r>
              <a:rPr lang="fr-FR" dirty="0"/>
              <a:t> </a:t>
            </a:r>
            <a:r>
              <a:rPr lang="fr-FR" dirty="0" err="1"/>
              <a:t>volatility</a:t>
            </a:r>
            <a:r>
              <a:rPr lang="fr-FR" dirty="0"/>
              <a:t> </a:t>
            </a:r>
            <a:r>
              <a:rPr lang="fr-FR" dirty="0" err="1"/>
              <a:t>during</a:t>
            </a:r>
            <a:r>
              <a:rPr lang="fr-FR" dirty="0"/>
              <a:t> </a:t>
            </a:r>
            <a:r>
              <a:rPr lang="fr-FR" dirty="0" err="1"/>
              <a:t>this</a:t>
            </a:r>
            <a:r>
              <a:rPr lang="fr-FR" dirty="0"/>
              <a:t> </a:t>
            </a:r>
            <a:r>
              <a:rPr lang="fr-FR" dirty="0" err="1"/>
              <a:t>period</a:t>
            </a:r>
            <a:r>
              <a:rPr lang="fr-FR" dirty="0"/>
              <a:t>.</a:t>
            </a:r>
          </a:p>
          <a:p>
            <a:r>
              <a:rPr lang="fr-FR" dirty="0"/>
              <a:t>=&gt; </a:t>
            </a:r>
            <a:r>
              <a:rPr lang="en-US" dirty="0"/>
              <a:t>It makes sense that prices drop after the holidays.</a:t>
            </a:r>
            <a:endParaRPr lang="fr-FR" dirty="0"/>
          </a:p>
        </p:txBody>
      </p:sp>
    </p:spTree>
    <p:extLst>
      <p:ext uri="{BB962C8B-B14F-4D97-AF65-F5344CB8AC3E}">
        <p14:creationId xmlns:p14="http://schemas.microsoft.com/office/powerpoint/2010/main" val="66648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E7C43-A9C7-1CAC-B899-ABDDCDA5FAEB}"/>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865DCE7-84F7-8D53-9EB6-3302F4B222A5}"/>
              </a:ext>
            </a:extLst>
          </p:cNvPr>
          <p:cNvSpPr/>
          <p:nvPr/>
        </p:nvSpPr>
        <p:spPr>
          <a:xfrm>
            <a:off x="841677" y="478706"/>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Machine Learning Model : Price Prediction</a:t>
            </a:r>
            <a:endParaRPr lang="en-US" sz="4450" u="sng" dirty="0"/>
          </a:p>
        </p:txBody>
      </p:sp>
      <p:sp>
        <p:nvSpPr>
          <p:cNvPr id="5" name="Shape 2">
            <a:extLst>
              <a:ext uri="{FF2B5EF4-FFF2-40B4-BE49-F238E27FC236}">
                <a16:creationId xmlns:a16="http://schemas.microsoft.com/office/drawing/2014/main" id="{FDEE7EAD-6B79-7581-2AFE-18D985E592C1}"/>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sp>
        <p:nvSpPr>
          <p:cNvPr id="8" name="ZoneTexte 7">
            <a:extLst>
              <a:ext uri="{FF2B5EF4-FFF2-40B4-BE49-F238E27FC236}">
                <a16:creationId xmlns:a16="http://schemas.microsoft.com/office/drawing/2014/main" id="{E635765B-804E-185B-BB4A-BB6780AA48AB}"/>
              </a:ext>
            </a:extLst>
          </p:cNvPr>
          <p:cNvSpPr txBox="1"/>
          <p:nvPr/>
        </p:nvSpPr>
        <p:spPr>
          <a:xfrm>
            <a:off x="972457" y="1997279"/>
            <a:ext cx="11959771" cy="3046988"/>
          </a:xfrm>
          <a:prstGeom prst="rect">
            <a:avLst/>
          </a:prstGeom>
          <a:noFill/>
        </p:spPr>
        <p:txBody>
          <a:bodyPr wrap="square">
            <a:spAutoFit/>
          </a:bodyPr>
          <a:lstStyle/>
          <a:p>
            <a:pPr marL="342900" indent="-342900">
              <a:buFontTx/>
              <a:buChar char="-"/>
            </a:pPr>
            <a:r>
              <a:rPr lang="en-US" sz="2400" b="1" dirty="0"/>
              <a:t>Regression</a:t>
            </a:r>
          </a:p>
          <a:p>
            <a:pPr marL="342900" indent="-342900">
              <a:buFontTx/>
              <a:buChar char="-"/>
            </a:pPr>
            <a:endParaRPr lang="en-US" sz="2400" b="1" dirty="0"/>
          </a:p>
          <a:p>
            <a:r>
              <a:rPr lang="en-US" sz="2400" dirty="0" err="1"/>
              <a:t>RandomForest</a:t>
            </a:r>
            <a:r>
              <a:rPr lang="en-US" sz="2400" dirty="0"/>
              <a:t> Regressor</a:t>
            </a:r>
          </a:p>
          <a:p>
            <a:endParaRPr lang="en-US" sz="2400" dirty="0"/>
          </a:p>
          <a:p>
            <a:endParaRPr lang="en-US" sz="2400" dirty="0"/>
          </a:p>
          <a:p>
            <a:endParaRPr lang="en-US" sz="2400" dirty="0"/>
          </a:p>
          <a:p>
            <a:r>
              <a:rPr lang="en-US" sz="2400" dirty="0" err="1"/>
              <a:t>XGBoost</a:t>
            </a:r>
            <a:r>
              <a:rPr lang="en-US" sz="2400" dirty="0"/>
              <a:t> </a:t>
            </a:r>
          </a:p>
          <a:p>
            <a:endParaRPr lang="en-US" sz="2400" dirty="0"/>
          </a:p>
        </p:txBody>
      </p:sp>
      <p:pic>
        <p:nvPicPr>
          <p:cNvPr id="8194" name="Picture 2" descr="Images de Price Png – Téléchargement gratuit sur Freepik">
            <a:extLst>
              <a:ext uri="{FF2B5EF4-FFF2-40B4-BE49-F238E27FC236}">
                <a16:creationId xmlns:a16="http://schemas.microsoft.com/office/drawing/2014/main" id="{095E21C1-AD1D-F24B-2C1A-2D9BCC029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471" y="5016476"/>
            <a:ext cx="4371713" cy="291214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a:extLst>
              <a:ext uri="{FF2B5EF4-FFF2-40B4-BE49-F238E27FC236}">
                <a16:creationId xmlns:a16="http://schemas.microsoft.com/office/drawing/2014/main" id="{ACCE304E-9BA5-3AFF-C288-9E0971818478}"/>
              </a:ext>
            </a:extLst>
          </p:cNvPr>
          <p:cNvPicPr>
            <a:picLocks noChangeAspect="1"/>
          </p:cNvPicPr>
          <p:nvPr/>
        </p:nvPicPr>
        <p:blipFill>
          <a:blip r:embed="rId4"/>
          <a:stretch>
            <a:fillRect/>
          </a:stretch>
        </p:blipFill>
        <p:spPr>
          <a:xfrm>
            <a:off x="972457" y="3325443"/>
            <a:ext cx="11766514" cy="505059"/>
          </a:xfrm>
          <a:prstGeom prst="rect">
            <a:avLst/>
          </a:prstGeom>
        </p:spPr>
      </p:pic>
      <p:pic>
        <p:nvPicPr>
          <p:cNvPr id="6" name="Image 5">
            <a:extLst>
              <a:ext uri="{FF2B5EF4-FFF2-40B4-BE49-F238E27FC236}">
                <a16:creationId xmlns:a16="http://schemas.microsoft.com/office/drawing/2014/main" id="{68760801-20C8-9F38-6727-BE5220D36C07}"/>
              </a:ext>
            </a:extLst>
          </p:cNvPr>
          <p:cNvPicPr>
            <a:picLocks noChangeAspect="1"/>
          </p:cNvPicPr>
          <p:nvPr/>
        </p:nvPicPr>
        <p:blipFill>
          <a:blip r:embed="rId5"/>
          <a:stretch>
            <a:fillRect/>
          </a:stretch>
        </p:blipFill>
        <p:spPr>
          <a:xfrm>
            <a:off x="967419" y="4916905"/>
            <a:ext cx="5675674" cy="1432017"/>
          </a:xfrm>
          <a:prstGeom prst="rect">
            <a:avLst/>
          </a:prstGeom>
        </p:spPr>
      </p:pic>
    </p:spTree>
    <p:extLst>
      <p:ext uri="{BB962C8B-B14F-4D97-AF65-F5344CB8AC3E}">
        <p14:creationId xmlns:p14="http://schemas.microsoft.com/office/powerpoint/2010/main" val="280948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497CFC0-A4D6-8EAA-7D9E-C60EC10D61BA}"/>
              </a:ext>
            </a:extLst>
          </p:cNvPr>
          <p:cNvPicPr>
            <a:picLocks noChangeAspect="1"/>
          </p:cNvPicPr>
          <p:nvPr/>
        </p:nvPicPr>
        <p:blipFill>
          <a:blip r:embed="rId3"/>
          <a:stretch>
            <a:fillRect/>
          </a:stretch>
        </p:blipFill>
        <p:spPr>
          <a:xfrm>
            <a:off x="694346" y="1315232"/>
            <a:ext cx="6368557" cy="6305680"/>
          </a:xfrm>
          <a:prstGeom prst="rect">
            <a:avLst/>
          </a:prstGeom>
        </p:spPr>
      </p:pic>
      <p:sp>
        <p:nvSpPr>
          <p:cNvPr id="7" name="ZoneTexte 6">
            <a:extLst>
              <a:ext uri="{FF2B5EF4-FFF2-40B4-BE49-F238E27FC236}">
                <a16:creationId xmlns:a16="http://schemas.microsoft.com/office/drawing/2014/main" id="{5B73E431-7001-D428-6C39-CC22CD56492A}"/>
              </a:ext>
            </a:extLst>
          </p:cNvPr>
          <p:cNvSpPr txBox="1"/>
          <p:nvPr/>
        </p:nvSpPr>
        <p:spPr>
          <a:xfrm>
            <a:off x="400833" y="117698"/>
            <a:ext cx="7315200" cy="781561"/>
          </a:xfrm>
          <a:prstGeom prst="rect">
            <a:avLst/>
          </a:prstGeom>
          <a:noFill/>
        </p:spPr>
        <p:txBody>
          <a:bodyPr wrap="square">
            <a:spAutoFit/>
          </a:bodyPr>
          <a:lstStyle/>
          <a:p>
            <a:pPr marL="0" indent="0">
              <a:lnSpc>
                <a:spcPts val="5550"/>
              </a:lnSpc>
              <a:buNone/>
            </a:pPr>
            <a:r>
              <a:rPr lang="en-US" sz="4400" u="sng" dirty="0" err="1">
                <a:solidFill>
                  <a:srgbClr val="152D47"/>
                </a:solidFill>
                <a:latin typeface="Crimson Pro Semi Bold" pitchFamily="34" charset="0"/>
                <a:ea typeface="Crimson Pro Semi Bold" pitchFamily="34" charset="-122"/>
                <a:cs typeface="Crimson Pro Semi Bold" pitchFamily="34" charset="-120"/>
              </a:rPr>
              <a:t>RandomForest</a:t>
            </a:r>
            <a:r>
              <a:rPr lang="en-US" sz="4400" u="sng" dirty="0">
                <a:solidFill>
                  <a:srgbClr val="152D47"/>
                </a:solidFill>
                <a:latin typeface="Crimson Pro Semi Bold" pitchFamily="34" charset="0"/>
                <a:ea typeface="Crimson Pro Semi Bold" pitchFamily="34" charset="-122"/>
                <a:cs typeface="Crimson Pro Semi Bold" pitchFamily="34" charset="-120"/>
              </a:rPr>
              <a:t> Regressor Model</a:t>
            </a:r>
            <a:endParaRPr lang="en-US" sz="4400" u="sng" dirty="0"/>
          </a:p>
        </p:txBody>
      </p:sp>
      <p:sp>
        <p:nvSpPr>
          <p:cNvPr id="9" name="ZoneTexte 8">
            <a:extLst>
              <a:ext uri="{FF2B5EF4-FFF2-40B4-BE49-F238E27FC236}">
                <a16:creationId xmlns:a16="http://schemas.microsoft.com/office/drawing/2014/main" id="{847CB6BA-DEBE-4161-1F81-32005D4C1DF0}"/>
              </a:ext>
            </a:extLst>
          </p:cNvPr>
          <p:cNvSpPr txBox="1"/>
          <p:nvPr/>
        </p:nvSpPr>
        <p:spPr>
          <a:xfrm>
            <a:off x="7650719" y="2759912"/>
            <a:ext cx="6285335" cy="3416320"/>
          </a:xfrm>
          <a:prstGeom prst="rect">
            <a:avLst/>
          </a:prstGeom>
          <a:noFill/>
        </p:spPr>
        <p:txBody>
          <a:bodyPr wrap="square">
            <a:spAutoFit/>
          </a:bodyPr>
          <a:lstStyle/>
          <a:p>
            <a:r>
              <a:rPr lang="en-US" b="1" dirty="0"/>
              <a:t>Point Concentration:</a:t>
            </a:r>
            <a:endParaRPr lang="en-US" dirty="0"/>
          </a:p>
          <a:p>
            <a:r>
              <a:rPr lang="en-US" dirty="0"/>
              <a:t>Predictions are concentrated within a narrow range around 854 to 856, regardless of the actual price.</a:t>
            </a:r>
            <a:br>
              <a:rPr lang="en-US" dirty="0"/>
            </a:br>
            <a:r>
              <a:rPr lang="en-US" dirty="0"/>
              <a:t>This indicates a bias in the model toward producing predictions close to an average value, which is a sign of </a:t>
            </a:r>
            <a:r>
              <a:rPr lang="en-US" b="1" dirty="0"/>
              <a:t>underfitting</a:t>
            </a:r>
            <a:r>
              <a:rPr lang="en-US" dirty="0"/>
              <a:t>.</a:t>
            </a:r>
          </a:p>
          <a:p>
            <a:endParaRPr lang="en-US" dirty="0"/>
          </a:p>
          <a:p>
            <a:r>
              <a:rPr lang="en-US" b="1" dirty="0"/>
              <a:t>Deviation from the Perfect Line:</a:t>
            </a:r>
            <a:endParaRPr lang="en-US" dirty="0"/>
          </a:p>
          <a:p>
            <a:r>
              <a:rPr lang="en-US" dirty="0"/>
              <a:t>Most points deviate significantly from the red line (perfect line), especially for lower or higher actual prices.</a:t>
            </a:r>
            <a:br>
              <a:rPr lang="en-US" dirty="0"/>
            </a:br>
            <a:r>
              <a:rPr lang="en-US" dirty="0"/>
              <a:t>This suggests that the model does not adequately capture the relationship between the explanatory variables and the price.</a:t>
            </a:r>
          </a:p>
        </p:txBody>
      </p:sp>
    </p:spTree>
    <p:extLst>
      <p:ext uri="{BB962C8B-B14F-4D97-AF65-F5344CB8AC3E}">
        <p14:creationId xmlns:p14="http://schemas.microsoft.com/office/powerpoint/2010/main" val="3204346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37C010E-361F-FDE5-CEFF-F3AE5D0147D0}"/>
              </a:ext>
            </a:extLst>
          </p:cNvPr>
          <p:cNvPicPr>
            <a:picLocks noChangeAspect="1"/>
          </p:cNvPicPr>
          <p:nvPr/>
        </p:nvPicPr>
        <p:blipFill>
          <a:blip r:embed="rId2"/>
          <a:stretch>
            <a:fillRect/>
          </a:stretch>
        </p:blipFill>
        <p:spPr>
          <a:xfrm>
            <a:off x="815366" y="1667789"/>
            <a:ext cx="6686550" cy="5219700"/>
          </a:xfrm>
          <a:prstGeom prst="rect">
            <a:avLst/>
          </a:prstGeom>
        </p:spPr>
      </p:pic>
      <p:sp>
        <p:nvSpPr>
          <p:cNvPr id="5" name="ZoneTexte 4">
            <a:extLst>
              <a:ext uri="{FF2B5EF4-FFF2-40B4-BE49-F238E27FC236}">
                <a16:creationId xmlns:a16="http://schemas.microsoft.com/office/drawing/2014/main" id="{858A7CBD-BAA8-6C73-04EC-EA2E86B3991A}"/>
              </a:ext>
            </a:extLst>
          </p:cNvPr>
          <p:cNvSpPr txBox="1"/>
          <p:nvPr/>
        </p:nvSpPr>
        <p:spPr>
          <a:xfrm>
            <a:off x="815366" y="361439"/>
            <a:ext cx="7315200" cy="781561"/>
          </a:xfrm>
          <a:prstGeom prst="rect">
            <a:avLst/>
          </a:prstGeom>
          <a:noFill/>
        </p:spPr>
        <p:txBody>
          <a:bodyPr wrap="square">
            <a:spAutoFit/>
          </a:bodyPr>
          <a:lstStyle/>
          <a:p>
            <a:pPr marL="0" indent="0">
              <a:lnSpc>
                <a:spcPts val="5550"/>
              </a:lnSpc>
              <a:buNone/>
            </a:pPr>
            <a:r>
              <a:rPr lang="en-US" sz="4400" u="sng" dirty="0" err="1">
                <a:solidFill>
                  <a:srgbClr val="152D47"/>
                </a:solidFill>
                <a:latin typeface="Crimson Pro Semi Bold" pitchFamily="34" charset="0"/>
                <a:ea typeface="Crimson Pro Semi Bold" pitchFamily="34" charset="-122"/>
                <a:cs typeface="Crimson Pro Semi Bold" pitchFamily="34" charset="-120"/>
              </a:rPr>
              <a:t>RandomForest</a:t>
            </a:r>
            <a:r>
              <a:rPr lang="en-US" sz="4400" u="sng" dirty="0">
                <a:solidFill>
                  <a:srgbClr val="152D47"/>
                </a:solidFill>
                <a:latin typeface="Crimson Pro Semi Bold" pitchFamily="34" charset="0"/>
                <a:ea typeface="Crimson Pro Semi Bold" pitchFamily="34" charset="-122"/>
                <a:cs typeface="Crimson Pro Semi Bold" pitchFamily="34" charset="-120"/>
              </a:rPr>
              <a:t> Regressor Model</a:t>
            </a:r>
            <a:endParaRPr lang="en-US" sz="4400" u="sng" dirty="0"/>
          </a:p>
        </p:txBody>
      </p:sp>
      <p:sp>
        <p:nvSpPr>
          <p:cNvPr id="7" name="ZoneTexte 6">
            <a:extLst>
              <a:ext uri="{FF2B5EF4-FFF2-40B4-BE49-F238E27FC236}">
                <a16:creationId xmlns:a16="http://schemas.microsoft.com/office/drawing/2014/main" id="{C1B11E1D-717B-21BD-BE10-EDEFF546C609}"/>
              </a:ext>
            </a:extLst>
          </p:cNvPr>
          <p:cNvSpPr txBox="1"/>
          <p:nvPr/>
        </p:nvSpPr>
        <p:spPr>
          <a:xfrm>
            <a:off x="8130566" y="2984977"/>
            <a:ext cx="5891349" cy="2585323"/>
          </a:xfrm>
          <a:prstGeom prst="rect">
            <a:avLst/>
          </a:prstGeom>
          <a:noFill/>
        </p:spPr>
        <p:txBody>
          <a:bodyPr wrap="square">
            <a:spAutoFit/>
          </a:bodyPr>
          <a:lstStyle/>
          <a:p>
            <a:r>
              <a:rPr lang="en-US" dirty="0"/>
              <a:t>This chart displays the distribution of residuals (errors) from the </a:t>
            </a:r>
            <a:r>
              <a:rPr lang="en-US" b="1" dirty="0"/>
              <a:t>Random Forest Regressor</a:t>
            </a:r>
            <a:r>
              <a:rPr lang="en-US" dirty="0"/>
              <a:t> model:</a:t>
            </a:r>
          </a:p>
          <a:p>
            <a:pPr>
              <a:buFont typeface="Arial" panose="020B0604020202020204" pitchFamily="34" charset="0"/>
              <a:buChar char="•"/>
            </a:pPr>
            <a:r>
              <a:rPr lang="en-US" dirty="0"/>
              <a:t>Most residuals are centered around </a:t>
            </a:r>
            <a:r>
              <a:rPr lang="en-US" b="1" dirty="0"/>
              <a:t>0</a:t>
            </a:r>
            <a:r>
              <a:rPr lang="en-US" dirty="0"/>
              <a:t>, indicating generally accurate predictions.</a:t>
            </a:r>
          </a:p>
          <a:p>
            <a:pPr>
              <a:buFont typeface="Arial" panose="020B0604020202020204" pitchFamily="34" charset="0"/>
              <a:buChar char="•"/>
            </a:pPr>
            <a:r>
              <a:rPr lang="en-US" dirty="0"/>
              <a:t>A slight skew is visible, with some negative residuals reaching </a:t>
            </a:r>
            <a:r>
              <a:rPr lang="en-US" b="1" dirty="0"/>
              <a:t>-100</a:t>
            </a:r>
            <a:r>
              <a:rPr lang="en-US" dirty="0"/>
              <a:t>, indicating overestimation in these cases.</a:t>
            </a:r>
          </a:p>
          <a:p>
            <a:pPr>
              <a:buFont typeface="Arial" panose="020B0604020202020204" pitchFamily="34" charset="0"/>
              <a:buChar char="•"/>
            </a:pPr>
            <a:r>
              <a:rPr lang="en-US" dirty="0"/>
              <a:t>The dashed red line at </a:t>
            </a:r>
            <a:r>
              <a:rPr lang="en-US" b="1" dirty="0"/>
              <a:t>0</a:t>
            </a:r>
            <a:r>
              <a:rPr lang="en-US" dirty="0"/>
              <a:t> serves as a reference for perfect residuals, and positive residuals suggest underestimation in other instances.</a:t>
            </a:r>
          </a:p>
        </p:txBody>
      </p:sp>
    </p:spTree>
    <p:extLst>
      <p:ext uri="{BB962C8B-B14F-4D97-AF65-F5344CB8AC3E}">
        <p14:creationId xmlns:p14="http://schemas.microsoft.com/office/powerpoint/2010/main" val="9586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6FCFCB6-C14A-FC98-4381-F29C6EF4B040}"/>
              </a:ext>
            </a:extLst>
          </p:cNvPr>
          <p:cNvPicPr>
            <a:picLocks noChangeAspect="1"/>
          </p:cNvPicPr>
          <p:nvPr/>
        </p:nvPicPr>
        <p:blipFill>
          <a:blip r:embed="rId2"/>
          <a:stretch>
            <a:fillRect/>
          </a:stretch>
        </p:blipFill>
        <p:spPr>
          <a:xfrm>
            <a:off x="856467" y="1790141"/>
            <a:ext cx="5619489" cy="5667933"/>
          </a:xfrm>
          <a:prstGeom prst="rect">
            <a:avLst/>
          </a:prstGeom>
        </p:spPr>
      </p:pic>
      <p:sp>
        <p:nvSpPr>
          <p:cNvPr id="5" name="ZoneTexte 4">
            <a:extLst>
              <a:ext uri="{FF2B5EF4-FFF2-40B4-BE49-F238E27FC236}">
                <a16:creationId xmlns:a16="http://schemas.microsoft.com/office/drawing/2014/main" id="{B7BF5843-5A33-33B8-DFFB-ED8D59A19989}"/>
              </a:ext>
            </a:extLst>
          </p:cNvPr>
          <p:cNvSpPr txBox="1"/>
          <p:nvPr/>
        </p:nvSpPr>
        <p:spPr>
          <a:xfrm>
            <a:off x="513567" y="380745"/>
            <a:ext cx="7315200" cy="781561"/>
          </a:xfrm>
          <a:prstGeom prst="rect">
            <a:avLst/>
          </a:prstGeom>
          <a:noFill/>
        </p:spPr>
        <p:txBody>
          <a:bodyPr wrap="square">
            <a:spAutoFit/>
          </a:bodyPr>
          <a:lstStyle/>
          <a:p>
            <a:pPr marL="0" indent="0">
              <a:lnSpc>
                <a:spcPts val="5550"/>
              </a:lnSpc>
              <a:buNone/>
            </a:pPr>
            <a:r>
              <a:rPr lang="en-US" sz="4400" u="sng" dirty="0" err="1">
                <a:solidFill>
                  <a:srgbClr val="152D47"/>
                </a:solidFill>
                <a:latin typeface="Crimson Pro Semi Bold" pitchFamily="34" charset="0"/>
                <a:ea typeface="Crimson Pro Semi Bold" pitchFamily="34" charset="-122"/>
                <a:cs typeface="Crimson Pro Semi Bold" pitchFamily="34" charset="-120"/>
              </a:rPr>
              <a:t>XGBoost</a:t>
            </a:r>
            <a:r>
              <a:rPr lang="en-US" sz="4400" u="sng" dirty="0">
                <a:solidFill>
                  <a:srgbClr val="152D47"/>
                </a:solidFill>
                <a:latin typeface="Crimson Pro Semi Bold" pitchFamily="34" charset="0"/>
                <a:ea typeface="Crimson Pro Semi Bold" pitchFamily="34" charset="-122"/>
                <a:cs typeface="Crimson Pro Semi Bold" pitchFamily="34" charset="-120"/>
              </a:rPr>
              <a:t> Model</a:t>
            </a:r>
            <a:endParaRPr lang="en-US" sz="4400" u="sng" dirty="0"/>
          </a:p>
        </p:txBody>
      </p:sp>
      <p:sp>
        <p:nvSpPr>
          <p:cNvPr id="9" name="ZoneTexte 8">
            <a:extLst>
              <a:ext uri="{FF2B5EF4-FFF2-40B4-BE49-F238E27FC236}">
                <a16:creationId xmlns:a16="http://schemas.microsoft.com/office/drawing/2014/main" id="{59D4CBBC-F736-188E-79B3-D5A63D7C49CF}"/>
              </a:ext>
            </a:extLst>
          </p:cNvPr>
          <p:cNvSpPr txBox="1"/>
          <p:nvPr/>
        </p:nvSpPr>
        <p:spPr>
          <a:xfrm>
            <a:off x="6949439" y="2814267"/>
            <a:ext cx="7315200" cy="3139321"/>
          </a:xfrm>
          <a:prstGeom prst="rect">
            <a:avLst/>
          </a:prstGeom>
          <a:noFill/>
        </p:spPr>
        <p:txBody>
          <a:bodyPr wrap="square">
            <a:spAutoFit/>
          </a:bodyPr>
          <a:lstStyle/>
          <a:p>
            <a:r>
              <a:rPr lang="en-US" b="1" dirty="0"/>
              <a:t>Point Concentration:</a:t>
            </a:r>
            <a:endParaRPr lang="en-US" dirty="0"/>
          </a:p>
          <a:p>
            <a:r>
              <a:rPr lang="en-US" dirty="0"/>
              <a:t>Predictions are concentrated within a narrow range around 854 to 856, regardless of the actual price.</a:t>
            </a:r>
            <a:br>
              <a:rPr lang="en-US" dirty="0"/>
            </a:br>
            <a:r>
              <a:rPr lang="en-US" dirty="0"/>
              <a:t>This indicates a bias in the model toward producing predictions close to an average value, which is a sign of </a:t>
            </a:r>
            <a:r>
              <a:rPr lang="en-US" b="1" dirty="0"/>
              <a:t>underfitting</a:t>
            </a:r>
            <a:r>
              <a:rPr lang="en-US" dirty="0"/>
              <a:t>.</a:t>
            </a:r>
          </a:p>
          <a:p>
            <a:endParaRPr lang="en-US" dirty="0"/>
          </a:p>
          <a:p>
            <a:r>
              <a:rPr lang="en-US" b="1" dirty="0"/>
              <a:t>Deviation from the Perfect Line:</a:t>
            </a:r>
            <a:endParaRPr lang="en-US" dirty="0"/>
          </a:p>
          <a:p>
            <a:r>
              <a:rPr lang="en-US" dirty="0"/>
              <a:t>Most points deviate significantly from the red line (perfect line), especially for lower or higher actual prices.</a:t>
            </a:r>
            <a:br>
              <a:rPr lang="en-US" dirty="0"/>
            </a:br>
            <a:r>
              <a:rPr lang="en-US" dirty="0"/>
              <a:t>This suggests that the model does not adequately capture the relationship between the explanatory variables and the price.</a:t>
            </a:r>
          </a:p>
        </p:txBody>
      </p:sp>
    </p:spTree>
    <p:extLst>
      <p:ext uri="{BB962C8B-B14F-4D97-AF65-F5344CB8AC3E}">
        <p14:creationId xmlns:p14="http://schemas.microsoft.com/office/powerpoint/2010/main" val="350042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0F8192E-7193-F662-88D8-4D10D2FB142A}"/>
              </a:ext>
            </a:extLst>
          </p:cNvPr>
          <p:cNvPicPr>
            <a:picLocks noChangeAspect="1"/>
          </p:cNvPicPr>
          <p:nvPr/>
        </p:nvPicPr>
        <p:blipFill>
          <a:blip r:embed="rId2"/>
          <a:stretch>
            <a:fillRect/>
          </a:stretch>
        </p:blipFill>
        <p:spPr>
          <a:xfrm>
            <a:off x="611231" y="1509712"/>
            <a:ext cx="6543675" cy="5210175"/>
          </a:xfrm>
          <a:prstGeom prst="rect">
            <a:avLst/>
          </a:prstGeom>
        </p:spPr>
      </p:pic>
      <p:sp>
        <p:nvSpPr>
          <p:cNvPr id="5" name="ZoneTexte 4">
            <a:extLst>
              <a:ext uri="{FF2B5EF4-FFF2-40B4-BE49-F238E27FC236}">
                <a16:creationId xmlns:a16="http://schemas.microsoft.com/office/drawing/2014/main" id="{6F8DDC7E-C306-8845-BEAA-D40064464484}"/>
              </a:ext>
            </a:extLst>
          </p:cNvPr>
          <p:cNvSpPr txBox="1"/>
          <p:nvPr/>
        </p:nvSpPr>
        <p:spPr>
          <a:xfrm>
            <a:off x="889348" y="298809"/>
            <a:ext cx="7315200" cy="781561"/>
          </a:xfrm>
          <a:prstGeom prst="rect">
            <a:avLst/>
          </a:prstGeom>
          <a:noFill/>
        </p:spPr>
        <p:txBody>
          <a:bodyPr wrap="square">
            <a:spAutoFit/>
          </a:bodyPr>
          <a:lstStyle/>
          <a:p>
            <a:pPr marL="0" indent="0">
              <a:lnSpc>
                <a:spcPts val="5550"/>
              </a:lnSpc>
              <a:buNone/>
            </a:pPr>
            <a:r>
              <a:rPr lang="en-US" sz="4400" u="sng" dirty="0" err="1">
                <a:solidFill>
                  <a:srgbClr val="152D47"/>
                </a:solidFill>
                <a:latin typeface="Crimson Pro Semi Bold" pitchFamily="34" charset="0"/>
                <a:ea typeface="Crimson Pro Semi Bold" pitchFamily="34" charset="-122"/>
                <a:cs typeface="Crimson Pro Semi Bold" pitchFamily="34" charset="-120"/>
              </a:rPr>
              <a:t>XGBoost</a:t>
            </a:r>
            <a:r>
              <a:rPr lang="en-US" sz="4400" u="sng" dirty="0">
                <a:solidFill>
                  <a:srgbClr val="152D47"/>
                </a:solidFill>
                <a:latin typeface="Crimson Pro Semi Bold" pitchFamily="34" charset="0"/>
                <a:ea typeface="Crimson Pro Semi Bold" pitchFamily="34" charset="-122"/>
                <a:cs typeface="Crimson Pro Semi Bold" pitchFamily="34" charset="-120"/>
              </a:rPr>
              <a:t> Model</a:t>
            </a:r>
            <a:endParaRPr lang="en-US" sz="4400" u="sng" dirty="0"/>
          </a:p>
        </p:txBody>
      </p:sp>
      <p:sp>
        <p:nvSpPr>
          <p:cNvPr id="7" name="ZoneTexte 6">
            <a:extLst>
              <a:ext uri="{FF2B5EF4-FFF2-40B4-BE49-F238E27FC236}">
                <a16:creationId xmlns:a16="http://schemas.microsoft.com/office/drawing/2014/main" id="{3577638A-FFB0-1BFC-A46E-EB55CE994940}"/>
              </a:ext>
            </a:extLst>
          </p:cNvPr>
          <p:cNvSpPr txBox="1"/>
          <p:nvPr/>
        </p:nvSpPr>
        <p:spPr>
          <a:xfrm>
            <a:off x="7696746" y="2683638"/>
            <a:ext cx="6006191" cy="2862322"/>
          </a:xfrm>
          <a:prstGeom prst="rect">
            <a:avLst/>
          </a:prstGeom>
          <a:noFill/>
        </p:spPr>
        <p:txBody>
          <a:bodyPr wrap="square">
            <a:spAutoFit/>
          </a:bodyPr>
          <a:lstStyle/>
          <a:p>
            <a:r>
              <a:rPr lang="en-US" dirty="0"/>
              <a:t>This chart displays the distribution of residuals (errors) from the </a:t>
            </a:r>
            <a:r>
              <a:rPr lang="en-US" dirty="0" err="1"/>
              <a:t>XGBoost</a:t>
            </a:r>
            <a:r>
              <a:rPr lang="en-US" dirty="0"/>
              <a:t> model:</a:t>
            </a:r>
          </a:p>
          <a:p>
            <a:pPr>
              <a:buFont typeface="Arial" panose="020B0604020202020204" pitchFamily="34" charset="0"/>
              <a:buChar char="•"/>
            </a:pPr>
            <a:r>
              <a:rPr lang="en-US" dirty="0"/>
              <a:t>Most residuals are centered around </a:t>
            </a:r>
            <a:r>
              <a:rPr lang="en-US" b="1" dirty="0"/>
              <a:t>0</a:t>
            </a:r>
            <a:r>
              <a:rPr lang="en-US" dirty="0"/>
              <a:t>, indicating generally accurate predictions.</a:t>
            </a:r>
          </a:p>
          <a:p>
            <a:pPr>
              <a:buFont typeface="Arial" panose="020B0604020202020204" pitchFamily="34" charset="0"/>
              <a:buChar char="•"/>
            </a:pPr>
            <a:r>
              <a:rPr lang="en-US" dirty="0"/>
              <a:t>A slight skew is visible, with some positive residuals reaching up to </a:t>
            </a:r>
            <a:r>
              <a:rPr lang="en-US" b="1" dirty="0"/>
              <a:t>8</a:t>
            </a:r>
            <a:r>
              <a:rPr lang="en-US" dirty="0"/>
              <a:t>, indicating underestimation in these cases.</a:t>
            </a:r>
          </a:p>
          <a:p>
            <a:pPr>
              <a:buFont typeface="Arial" panose="020B0604020202020204" pitchFamily="34" charset="0"/>
              <a:buChar char="•"/>
            </a:pPr>
            <a:r>
              <a:rPr lang="en-US" dirty="0"/>
              <a:t>The dashed red line at </a:t>
            </a:r>
            <a:r>
              <a:rPr lang="en-US" b="1" dirty="0"/>
              <a:t>0</a:t>
            </a:r>
            <a:r>
              <a:rPr lang="en-US" dirty="0"/>
              <a:t> serves as a reference for perfect residuals, and negative residuals suggest overestimation in other instances.</a:t>
            </a:r>
          </a:p>
        </p:txBody>
      </p:sp>
    </p:spTree>
    <p:extLst>
      <p:ext uri="{BB962C8B-B14F-4D97-AF65-F5344CB8AC3E}">
        <p14:creationId xmlns:p14="http://schemas.microsoft.com/office/powerpoint/2010/main" val="155208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E54F6CB-46ED-E4F1-28F3-4C1A7EDE6AFF}"/>
              </a:ext>
            </a:extLst>
          </p:cNvPr>
          <p:cNvPicPr>
            <a:picLocks noChangeAspect="1"/>
          </p:cNvPicPr>
          <p:nvPr/>
        </p:nvPicPr>
        <p:blipFill>
          <a:blip r:embed="rId2"/>
          <a:stretch>
            <a:fillRect/>
          </a:stretch>
        </p:blipFill>
        <p:spPr>
          <a:xfrm>
            <a:off x="765915" y="1617684"/>
            <a:ext cx="6134100" cy="5219700"/>
          </a:xfrm>
          <a:prstGeom prst="rect">
            <a:avLst/>
          </a:prstGeom>
        </p:spPr>
      </p:pic>
      <p:sp>
        <p:nvSpPr>
          <p:cNvPr id="5" name="ZoneTexte 4">
            <a:extLst>
              <a:ext uri="{FF2B5EF4-FFF2-40B4-BE49-F238E27FC236}">
                <a16:creationId xmlns:a16="http://schemas.microsoft.com/office/drawing/2014/main" id="{C8FE949C-96A0-5DC9-9CE7-D80ECA299228}"/>
              </a:ext>
            </a:extLst>
          </p:cNvPr>
          <p:cNvSpPr txBox="1"/>
          <p:nvPr/>
        </p:nvSpPr>
        <p:spPr>
          <a:xfrm>
            <a:off x="7730387" y="2934872"/>
            <a:ext cx="5959487" cy="2585323"/>
          </a:xfrm>
          <a:prstGeom prst="rect">
            <a:avLst/>
          </a:prstGeom>
          <a:noFill/>
        </p:spPr>
        <p:txBody>
          <a:bodyPr wrap="square">
            <a:spAutoFit/>
          </a:bodyPr>
          <a:lstStyle/>
          <a:p>
            <a:r>
              <a:rPr lang="en-US" dirty="0"/>
              <a:t>This boxplot represents the distribution of prices with </a:t>
            </a:r>
            <a:r>
              <a:rPr lang="en-US" b="1" dirty="0"/>
              <a:t>outlier detection</a:t>
            </a:r>
            <a:r>
              <a:rPr lang="en-US" dirty="0"/>
              <a:t>:</a:t>
            </a:r>
          </a:p>
          <a:p>
            <a:pPr>
              <a:buFont typeface="Arial" panose="020B0604020202020204" pitchFamily="34" charset="0"/>
              <a:buChar char="•"/>
            </a:pPr>
            <a:r>
              <a:rPr lang="en-US" dirty="0"/>
              <a:t>Most prices are concentrated around </a:t>
            </a:r>
            <a:r>
              <a:rPr lang="en-US" b="1" dirty="0"/>
              <a:t>850-900 units</a:t>
            </a:r>
            <a:r>
              <a:rPr lang="en-US" dirty="0"/>
              <a:t>, as indicated by the main box.</a:t>
            </a:r>
          </a:p>
          <a:p>
            <a:pPr>
              <a:buFont typeface="Arial" panose="020B0604020202020204" pitchFamily="34" charset="0"/>
              <a:buChar char="•"/>
            </a:pPr>
            <a:r>
              <a:rPr lang="en-US" dirty="0"/>
              <a:t>Several </a:t>
            </a:r>
            <a:r>
              <a:rPr lang="en-US" b="1" dirty="0"/>
              <a:t>outliers</a:t>
            </a:r>
            <a:r>
              <a:rPr lang="en-US" dirty="0"/>
              <a:t> are detected, with values significantly below </a:t>
            </a:r>
            <a:r>
              <a:rPr lang="en-US" b="1" dirty="0"/>
              <a:t>800 units</a:t>
            </a:r>
            <a:r>
              <a:rPr lang="en-US" dirty="0"/>
              <a:t> (down to approximately </a:t>
            </a:r>
            <a:r>
              <a:rPr lang="en-US" b="1" dirty="0"/>
              <a:t>400 units</a:t>
            </a:r>
            <a:r>
              <a:rPr lang="en-US" dirty="0"/>
              <a:t>) and slightly above </a:t>
            </a:r>
            <a:r>
              <a:rPr lang="en-US" b="1" dirty="0"/>
              <a:t>900 units</a:t>
            </a:r>
            <a:r>
              <a:rPr lang="en-US" dirty="0"/>
              <a:t>.</a:t>
            </a:r>
          </a:p>
          <a:p>
            <a:pPr>
              <a:buFont typeface="Arial" panose="020B0604020202020204" pitchFamily="34" charset="0"/>
              <a:buChar char="•"/>
            </a:pPr>
            <a:r>
              <a:rPr lang="en-US" dirty="0"/>
              <a:t>These outliers might indicate promotions, data collection errors, or unusual variations in prices.</a:t>
            </a:r>
          </a:p>
        </p:txBody>
      </p:sp>
    </p:spTree>
    <p:extLst>
      <p:ext uri="{BB962C8B-B14F-4D97-AF65-F5344CB8AC3E}">
        <p14:creationId xmlns:p14="http://schemas.microsoft.com/office/powerpoint/2010/main" val="405846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6F424C8-D293-B3A4-E188-22EE04B20658}"/>
              </a:ext>
            </a:extLst>
          </p:cNvPr>
          <p:cNvPicPr>
            <a:picLocks noChangeAspect="1"/>
          </p:cNvPicPr>
          <p:nvPr/>
        </p:nvPicPr>
        <p:blipFill>
          <a:blip r:embed="rId2"/>
          <a:stretch>
            <a:fillRect/>
          </a:stretch>
        </p:blipFill>
        <p:spPr>
          <a:xfrm>
            <a:off x="1652587" y="1403602"/>
            <a:ext cx="11325225" cy="5619750"/>
          </a:xfrm>
          <a:prstGeom prst="rect">
            <a:avLst/>
          </a:prstGeom>
        </p:spPr>
      </p:pic>
      <p:sp>
        <p:nvSpPr>
          <p:cNvPr id="5" name="ZoneTexte 4">
            <a:extLst>
              <a:ext uri="{FF2B5EF4-FFF2-40B4-BE49-F238E27FC236}">
                <a16:creationId xmlns:a16="http://schemas.microsoft.com/office/drawing/2014/main" id="{ECEFB311-4063-FA52-0FAF-E452CC9158C0}"/>
              </a:ext>
            </a:extLst>
          </p:cNvPr>
          <p:cNvSpPr txBox="1"/>
          <p:nvPr/>
        </p:nvSpPr>
        <p:spPr>
          <a:xfrm>
            <a:off x="739036" y="386491"/>
            <a:ext cx="7315200" cy="781561"/>
          </a:xfrm>
          <a:prstGeom prst="rect">
            <a:avLst/>
          </a:prstGeom>
          <a:noFill/>
        </p:spPr>
        <p:txBody>
          <a:bodyPr wrap="square">
            <a:spAutoFit/>
          </a:bodyPr>
          <a:lstStyle/>
          <a:p>
            <a:pPr marL="0" indent="0">
              <a:lnSpc>
                <a:spcPts val="5550"/>
              </a:lnSpc>
              <a:buNone/>
            </a:pPr>
            <a:r>
              <a:rPr lang="en-US" sz="4400" u="sng" dirty="0">
                <a:solidFill>
                  <a:srgbClr val="152D47"/>
                </a:solidFill>
                <a:latin typeface="Crimson Pro Semi Bold" pitchFamily="34" charset="0"/>
                <a:ea typeface="Crimson Pro Semi Bold" pitchFamily="34" charset="-122"/>
                <a:cs typeface="Crimson Pro Semi Bold" pitchFamily="34" charset="-120"/>
              </a:rPr>
              <a:t>Evaluation Model Comparison</a:t>
            </a:r>
            <a:endParaRPr lang="en-US" sz="4400" u="sng" dirty="0"/>
          </a:p>
        </p:txBody>
      </p:sp>
      <p:sp>
        <p:nvSpPr>
          <p:cNvPr id="7" name="ZoneTexte 6">
            <a:extLst>
              <a:ext uri="{FF2B5EF4-FFF2-40B4-BE49-F238E27FC236}">
                <a16:creationId xmlns:a16="http://schemas.microsoft.com/office/drawing/2014/main" id="{CFABCBA0-4F54-2972-9037-FF9DDCB18D91}"/>
              </a:ext>
            </a:extLst>
          </p:cNvPr>
          <p:cNvSpPr txBox="1"/>
          <p:nvPr/>
        </p:nvSpPr>
        <p:spPr>
          <a:xfrm>
            <a:off x="1665649" y="7195374"/>
            <a:ext cx="11083699" cy="646331"/>
          </a:xfrm>
          <a:prstGeom prst="rect">
            <a:avLst/>
          </a:prstGeom>
          <a:noFill/>
        </p:spPr>
        <p:txBody>
          <a:bodyPr wrap="square">
            <a:spAutoFit/>
          </a:bodyPr>
          <a:lstStyle/>
          <a:p>
            <a:r>
              <a:rPr lang="en-US" dirty="0" err="1"/>
              <a:t>XGBoost</a:t>
            </a:r>
            <a:r>
              <a:rPr lang="en-US" dirty="0"/>
              <a:t> outperforms Random Forest in terms of Mean Absolute Error (MAE) and Mean Squared Error (MSE), making it a more accurate model for this task.</a:t>
            </a:r>
            <a:endParaRPr lang="fr-FR" dirty="0"/>
          </a:p>
        </p:txBody>
      </p:sp>
    </p:spTree>
    <p:extLst>
      <p:ext uri="{BB962C8B-B14F-4D97-AF65-F5344CB8AC3E}">
        <p14:creationId xmlns:p14="http://schemas.microsoft.com/office/powerpoint/2010/main" val="2921735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65D97-5C91-B3E9-7319-02E27911085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CA36D8F-95C0-5006-EFCA-A3932D1921F3}"/>
              </a:ext>
            </a:extLst>
          </p:cNvPr>
          <p:cNvSpPr/>
          <p:nvPr/>
        </p:nvSpPr>
        <p:spPr>
          <a:xfrm>
            <a:off x="0" y="0"/>
            <a:ext cx="14630400" cy="822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CE0DDE5-5D79-01AD-C289-0528F4F30459}"/>
              </a:ext>
            </a:extLst>
          </p:cNvPr>
          <p:cNvSpPr txBox="1"/>
          <p:nvPr/>
        </p:nvSpPr>
        <p:spPr>
          <a:xfrm>
            <a:off x="1451428" y="1872343"/>
            <a:ext cx="11248571" cy="1200329"/>
          </a:xfrm>
          <a:prstGeom prst="rect">
            <a:avLst/>
          </a:prstGeom>
          <a:noFill/>
        </p:spPr>
        <p:txBody>
          <a:bodyPr wrap="square">
            <a:spAutoFit/>
          </a:bodyPr>
          <a:lstStyle/>
          <a:p>
            <a:r>
              <a:rPr lang="en-US" sz="7200" dirty="0">
                <a:solidFill>
                  <a:schemeClr val="bg1"/>
                </a:solidFill>
                <a:latin typeface="Algerian" panose="04020705040A02060702" pitchFamily="82" charset="0"/>
                <a:cs typeface="AngsanaUPC" panose="020B0502040204020203" pitchFamily="18" charset="-34"/>
              </a:rPr>
              <a:t>STREAMLIT APPLICATION</a:t>
            </a:r>
            <a:endParaRPr lang="fr-FR" sz="7200" dirty="0">
              <a:solidFill>
                <a:schemeClr val="bg1"/>
              </a:solidFill>
              <a:latin typeface="Algerian" panose="04020705040A02060702" pitchFamily="82" charset="0"/>
              <a:cs typeface="AngsanaUPC" panose="020B0502040204020203" pitchFamily="18" charset="-34"/>
            </a:endParaRPr>
          </a:p>
        </p:txBody>
      </p:sp>
      <p:sp>
        <p:nvSpPr>
          <p:cNvPr id="8" name="ZoneTexte 7">
            <a:extLst>
              <a:ext uri="{FF2B5EF4-FFF2-40B4-BE49-F238E27FC236}">
                <a16:creationId xmlns:a16="http://schemas.microsoft.com/office/drawing/2014/main" id="{626D231E-01AB-91E4-1C4D-E1DFF3866714}"/>
              </a:ext>
            </a:extLst>
          </p:cNvPr>
          <p:cNvSpPr txBox="1"/>
          <p:nvPr/>
        </p:nvSpPr>
        <p:spPr>
          <a:xfrm>
            <a:off x="1451428" y="3425862"/>
            <a:ext cx="10693400" cy="4401205"/>
          </a:xfrm>
          <a:prstGeom prst="rect">
            <a:avLst/>
          </a:prstGeom>
          <a:noFill/>
        </p:spPr>
        <p:txBody>
          <a:bodyPr wrap="square">
            <a:spAutoFit/>
          </a:bodyPr>
          <a:lstStyle/>
          <a:p>
            <a:pPr marL="571500" indent="-571500">
              <a:buFont typeface="Arial" panose="020B0604020202020204" pitchFamily="34" charset="0"/>
              <a:buChar char="•"/>
            </a:pPr>
            <a:r>
              <a:rPr lang="en-US" sz="2800" b="0" i="0" dirty="0">
                <a:solidFill>
                  <a:schemeClr val="bg1"/>
                </a:solidFill>
                <a:effectLst/>
                <a:latin typeface="-apple-system"/>
              </a:rPr>
              <a:t>This </a:t>
            </a:r>
            <a:r>
              <a:rPr lang="en-US" sz="2800" b="0" i="0" dirty="0" err="1">
                <a:solidFill>
                  <a:schemeClr val="bg1"/>
                </a:solidFill>
                <a:effectLst/>
                <a:latin typeface="-apple-system"/>
              </a:rPr>
              <a:t>Streamlit</a:t>
            </a:r>
            <a:r>
              <a:rPr lang="en-US" sz="2800" b="0" i="0" dirty="0">
                <a:solidFill>
                  <a:schemeClr val="bg1"/>
                </a:solidFill>
                <a:effectLst/>
                <a:latin typeface="-apple-system"/>
              </a:rPr>
              <a:t> application uses </a:t>
            </a:r>
            <a:r>
              <a:rPr lang="en-US" sz="2800" b="1" i="0" dirty="0">
                <a:solidFill>
                  <a:schemeClr val="bg1"/>
                </a:solidFill>
                <a:effectLst/>
                <a:latin typeface="-apple-system"/>
              </a:rPr>
              <a:t>NLP </a:t>
            </a:r>
            <a:r>
              <a:rPr lang="en-US" sz="2800" b="0" i="0" dirty="0">
                <a:solidFill>
                  <a:schemeClr val="bg1"/>
                </a:solidFill>
                <a:effectLst/>
                <a:latin typeface="-apple-system"/>
              </a:rPr>
              <a:t>and </a:t>
            </a:r>
            <a:r>
              <a:rPr lang="en-US" sz="2800" b="1" i="0" dirty="0">
                <a:solidFill>
                  <a:schemeClr val="bg1"/>
                </a:solidFill>
                <a:effectLst/>
                <a:latin typeface="-apple-system"/>
              </a:rPr>
              <a:t>NER </a:t>
            </a:r>
            <a:r>
              <a:rPr lang="en-US" sz="2800" b="0" i="0" dirty="0">
                <a:solidFill>
                  <a:schemeClr val="bg1"/>
                </a:solidFill>
                <a:effectLst/>
                <a:latin typeface="-apple-system"/>
              </a:rPr>
              <a:t>powered by </a:t>
            </a:r>
            <a:r>
              <a:rPr lang="en-US" sz="2800" b="1" i="0" dirty="0" err="1">
                <a:solidFill>
                  <a:schemeClr val="bg1"/>
                </a:solidFill>
                <a:effectLst/>
                <a:latin typeface="-apple-system"/>
              </a:rPr>
              <a:t>SpaCy</a:t>
            </a:r>
            <a:r>
              <a:rPr lang="en-US" sz="2800" b="0" i="0" dirty="0">
                <a:solidFill>
                  <a:schemeClr val="bg1"/>
                </a:solidFill>
                <a:effectLst/>
                <a:latin typeface="-apple-system"/>
              </a:rPr>
              <a:t> to extract travel-related information from free-text input (in French or English)</a:t>
            </a:r>
          </a:p>
          <a:p>
            <a:pPr marL="571500" indent="-571500">
              <a:buFont typeface="Arial" panose="020B0604020202020204" pitchFamily="34" charset="0"/>
              <a:buChar char="•"/>
            </a:pPr>
            <a:r>
              <a:rPr lang="en-US" sz="2800" b="0" i="0" dirty="0">
                <a:solidFill>
                  <a:schemeClr val="bg1"/>
                </a:solidFill>
                <a:effectLst/>
                <a:latin typeface="-apple-system"/>
              </a:rPr>
              <a:t>The app analyzes this query to extract:</a:t>
            </a:r>
          </a:p>
          <a:p>
            <a:pPr marL="571500" indent="-571500" algn="l">
              <a:buFont typeface="Wingdings" panose="05000000000000000000" pitchFamily="2" charset="2"/>
              <a:buChar char="Ø"/>
            </a:pPr>
            <a:r>
              <a:rPr lang="en-US" sz="2800" b="0" i="0" dirty="0">
                <a:solidFill>
                  <a:schemeClr val="bg1"/>
                </a:solidFill>
                <a:effectLst/>
                <a:latin typeface="-apple-system"/>
              </a:rPr>
              <a:t>Departure and destination cities,</a:t>
            </a:r>
          </a:p>
          <a:p>
            <a:pPr marL="571500" indent="-571500" algn="l">
              <a:buFont typeface="Wingdings" panose="05000000000000000000" pitchFamily="2" charset="2"/>
              <a:buChar char="Ø"/>
            </a:pPr>
            <a:r>
              <a:rPr lang="en-US" sz="2800" b="0" i="0" dirty="0">
                <a:solidFill>
                  <a:schemeClr val="bg1"/>
                </a:solidFill>
                <a:effectLst/>
                <a:latin typeface="-apple-system"/>
              </a:rPr>
              <a:t>Departure and return dates,</a:t>
            </a:r>
          </a:p>
          <a:p>
            <a:pPr marL="571500" indent="-571500" algn="l">
              <a:buFont typeface="Wingdings" panose="05000000000000000000" pitchFamily="2" charset="2"/>
              <a:buChar char="Ø"/>
            </a:pPr>
            <a:r>
              <a:rPr lang="en-US" sz="2800" b="0" i="0" dirty="0">
                <a:solidFill>
                  <a:schemeClr val="bg1"/>
                </a:solidFill>
                <a:effectLst/>
                <a:latin typeface="-apple-system"/>
              </a:rPr>
              <a:t>Budget</a:t>
            </a:r>
          </a:p>
          <a:p>
            <a:pPr algn="l"/>
            <a:r>
              <a:rPr lang="en-US" sz="2800" b="0" i="0" dirty="0">
                <a:solidFill>
                  <a:schemeClr val="bg1"/>
                </a:solidFill>
                <a:effectLst/>
                <a:latin typeface="-apple-system"/>
              </a:rPr>
              <a:t>It then generates a dynamic URL for the Kayak website to directly search for corresponding flights.</a:t>
            </a:r>
          </a:p>
          <a:p>
            <a:pPr marL="571500" indent="-571500">
              <a:buFont typeface="Arial" panose="020B0604020202020204" pitchFamily="34" charset="0"/>
              <a:buChar char="•"/>
            </a:pPr>
            <a:endParaRPr lang="fr-FR" sz="2800" dirty="0">
              <a:solidFill>
                <a:schemeClr val="bg1"/>
              </a:solidFill>
            </a:endParaRPr>
          </a:p>
        </p:txBody>
      </p:sp>
    </p:spTree>
    <p:extLst>
      <p:ext uri="{BB962C8B-B14F-4D97-AF65-F5344CB8AC3E}">
        <p14:creationId xmlns:p14="http://schemas.microsoft.com/office/powerpoint/2010/main" val="237434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0D614-4E7A-BDA8-3756-42A9F41DCA78}"/>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5B3C74A-0D00-580B-8CFC-F0C1AFA8217F}"/>
              </a:ext>
            </a:extLst>
          </p:cNvPr>
          <p:cNvSpPr/>
          <p:nvPr/>
        </p:nvSpPr>
        <p:spPr>
          <a:xfrm>
            <a:off x="1469205" y="798020"/>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Summary</a:t>
            </a:r>
            <a:endParaRPr lang="en-US" sz="4450" u="sng" dirty="0"/>
          </a:p>
        </p:txBody>
      </p:sp>
      <p:sp>
        <p:nvSpPr>
          <p:cNvPr id="4" name="Text 1">
            <a:extLst>
              <a:ext uri="{FF2B5EF4-FFF2-40B4-BE49-F238E27FC236}">
                <a16:creationId xmlns:a16="http://schemas.microsoft.com/office/drawing/2014/main" id="{EDB83A2C-AD7E-5642-8DC8-B443DE40FF6D}"/>
              </a:ext>
            </a:extLst>
          </p:cNvPr>
          <p:cNvSpPr/>
          <p:nvPr/>
        </p:nvSpPr>
        <p:spPr>
          <a:xfrm>
            <a:off x="1469206" y="2340236"/>
            <a:ext cx="10531010" cy="4224037"/>
          </a:xfrm>
          <a:prstGeom prst="rect">
            <a:avLst/>
          </a:prstGeom>
          <a:noFill/>
          <a:ln/>
        </p:spPr>
        <p:txBody>
          <a:bodyPr wrap="square" lIns="0" tIns="0" rIns="0" bIns="0" rtlCol="0" anchor="t"/>
          <a:lstStyle/>
          <a:p>
            <a:pPr marL="457200" indent="-457200">
              <a:lnSpc>
                <a:spcPts val="2850"/>
              </a:lnSpc>
              <a:buAutoNum type="arabicParenR"/>
            </a:pPr>
            <a:r>
              <a:rPr lang="en-US" sz="2400" dirty="0"/>
              <a:t>Project goal and use case</a:t>
            </a:r>
          </a:p>
          <a:p>
            <a:pPr marL="457200" indent="-457200">
              <a:lnSpc>
                <a:spcPts val="2850"/>
              </a:lnSpc>
              <a:buAutoNum type="arabicParenR"/>
            </a:pPr>
            <a:endParaRPr lang="en-US" sz="2400" dirty="0"/>
          </a:p>
          <a:p>
            <a:pPr marL="457200" indent="-457200">
              <a:lnSpc>
                <a:spcPts val="2850"/>
              </a:lnSpc>
              <a:buAutoNum type="arabicParenR"/>
            </a:pPr>
            <a:r>
              <a:rPr lang="en-US" sz="2400" dirty="0"/>
              <a:t>Architecture</a:t>
            </a:r>
          </a:p>
          <a:p>
            <a:pPr marL="457200" indent="-457200">
              <a:lnSpc>
                <a:spcPts val="2850"/>
              </a:lnSpc>
              <a:buAutoNum type="arabicParenR"/>
            </a:pPr>
            <a:endParaRPr lang="en-US" sz="2400" dirty="0"/>
          </a:p>
          <a:p>
            <a:pPr marL="457200" indent="-457200">
              <a:lnSpc>
                <a:spcPts val="2850"/>
              </a:lnSpc>
              <a:buAutoNum type="arabicParenR"/>
            </a:pPr>
            <a:r>
              <a:rPr lang="en-US" sz="2400" dirty="0" err="1"/>
              <a:t>Webscraping</a:t>
            </a:r>
            <a:endParaRPr lang="en-US" sz="2400" dirty="0"/>
          </a:p>
          <a:p>
            <a:pPr>
              <a:lnSpc>
                <a:spcPts val="2850"/>
              </a:lnSpc>
            </a:pPr>
            <a:r>
              <a:rPr lang="en-US" sz="2400" dirty="0"/>
              <a:t>3.1) Selenium : Kayak</a:t>
            </a:r>
          </a:p>
          <a:p>
            <a:pPr>
              <a:lnSpc>
                <a:spcPts val="2850"/>
              </a:lnSpc>
            </a:pPr>
            <a:r>
              <a:rPr lang="en-US" sz="2400" dirty="0"/>
              <a:t>3.2) </a:t>
            </a:r>
            <a:r>
              <a:rPr lang="en-US" sz="2400" dirty="0" err="1"/>
              <a:t>SerpAPI</a:t>
            </a:r>
            <a:r>
              <a:rPr lang="en-US" sz="2400" dirty="0"/>
              <a:t> : </a:t>
            </a:r>
            <a:r>
              <a:rPr lang="en-US" sz="2400" dirty="0" err="1"/>
              <a:t>GoogleFlights</a:t>
            </a:r>
            <a:endParaRPr lang="en-US" sz="2400" dirty="0"/>
          </a:p>
          <a:p>
            <a:pPr>
              <a:lnSpc>
                <a:spcPts val="2850"/>
              </a:lnSpc>
            </a:pPr>
            <a:endParaRPr lang="en-US" sz="2400" dirty="0"/>
          </a:p>
          <a:p>
            <a:pPr>
              <a:lnSpc>
                <a:spcPts val="2850"/>
              </a:lnSpc>
            </a:pPr>
            <a:r>
              <a:rPr lang="en-US" sz="2400" dirty="0"/>
              <a:t>4) </a:t>
            </a:r>
            <a:r>
              <a:rPr lang="en-US" sz="2400" dirty="0" err="1"/>
              <a:t>Streamlit</a:t>
            </a:r>
            <a:r>
              <a:rPr lang="en-US" sz="2400" dirty="0"/>
              <a:t> application</a:t>
            </a:r>
          </a:p>
          <a:p>
            <a:pPr>
              <a:lnSpc>
                <a:spcPts val="2850"/>
              </a:lnSpc>
            </a:pPr>
            <a:endParaRPr lang="en-US" sz="2400" dirty="0"/>
          </a:p>
        </p:txBody>
      </p:sp>
      <p:sp>
        <p:nvSpPr>
          <p:cNvPr id="5" name="Shape 2">
            <a:extLst>
              <a:ext uri="{FF2B5EF4-FFF2-40B4-BE49-F238E27FC236}">
                <a16:creationId xmlns:a16="http://schemas.microsoft.com/office/drawing/2014/main" id="{B6E22B08-CF5F-0852-B247-4F7CE7878B4D}"/>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spTree>
    <p:extLst>
      <p:ext uri="{BB962C8B-B14F-4D97-AF65-F5344CB8AC3E}">
        <p14:creationId xmlns:p14="http://schemas.microsoft.com/office/powerpoint/2010/main" val="2818177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9834780-FE85-8B81-D572-C8D185F06C4B}"/>
              </a:ext>
            </a:extLst>
          </p:cNvPr>
          <p:cNvPicPr>
            <a:picLocks noChangeAspect="1"/>
          </p:cNvPicPr>
          <p:nvPr/>
        </p:nvPicPr>
        <p:blipFill>
          <a:blip r:embed="rId2"/>
          <a:stretch>
            <a:fillRect/>
          </a:stretch>
        </p:blipFill>
        <p:spPr>
          <a:xfrm>
            <a:off x="550349" y="11253"/>
            <a:ext cx="8969829" cy="8218347"/>
          </a:xfrm>
          <a:prstGeom prst="rect">
            <a:avLst/>
          </a:prstGeom>
        </p:spPr>
      </p:pic>
      <p:cxnSp>
        <p:nvCxnSpPr>
          <p:cNvPr id="5" name="Connecteur droit avec flèche 4">
            <a:extLst>
              <a:ext uri="{FF2B5EF4-FFF2-40B4-BE49-F238E27FC236}">
                <a16:creationId xmlns:a16="http://schemas.microsoft.com/office/drawing/2014/main" id="{B15BB88D-FF7E-DA8E-C028-83F2FC5DE722}"/>
              </a:ext>
            </a:extLst>
          </p:cNvPr>
          <p:cNvCxnSpPr>
            <a:cxnSpLocks/>
          </p:cNvCxnSpPr>
          <p:nvPr/>
        </p:nvCxnSpPr>
        <p:spPr>
          <a:xfrm flipV="1">
            <a:off x="4528158" y="7114784"/>
            <a:ext cx="3187875" cy="876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Image 6">
            <a:extLst>
              <a:ext uri="{FF2B5EF4-FFF2-40B4-BE49-F238E27FC236}">
                <a16:creationId xmlns:a16="http://schemas.microsoft.com/office/drawing/2014/main" id="{8AA30357-5B6E-4506-1BEE-283C13E03BF9}"/>
              </a:ext>
            </a:extLst>
          </p:cNvPr>
          <p:cNvPicPr>
            <a:picLocks noChangeAspect="1"/>
          </p:cNvPicPr>
          <p:nvPr/>
        </p:nvPicPr>
        <p:blipFill>
          <a:blip r:embed="rId3"/>
          <a:stretch>
            <a:fillRect/>
          </a:stretch>
        </p:blipFill>
        <p:spPr>
          <a:xfrm>
            <a:off x="7315200" y="2781331"/>
            <a:ext cx="6637775" cy="4095458"/>
          </a:xfrm>
          <a:prstGeom prst="rect">
            <a:avLst/>
          </a:prstGeom>
        </p:spPr>
      </p:pic>
    </p:spTree>
    <p:extLst>
      <p:ext uri="{BB962C8B-B14F-4D97-AF65-F5344CB8AC3E}">
        <p14:creationId xmlns:p14="http://schemas.microsoft.com/office/powerpoint/2010/main" val="125168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7008" y="708041"/>
            <a:ext cx="6452116" cy="708779"/>
          </a:xfrm>
          <a:prstGeom prst="rect">
            <a:avLst/>
          </a:prstGeom>
          <a:noFill/>
          <a:ln/>
        </p:spPr>
        <p:txBody>
          <a:bodyPr wrap="non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Project Goals and Use Cases</a:t>
            </a:r>
            <a:endParaRPr lang="en-US" sz="4450" u="sng" dirty="0"/>
          </a:p>
        </p:txBody>
      </p:sp>
      <p:sp>
        <p:nvSpPr>
          <p:cNvPr id="3" name="Text 1"/>
          <p:cNvSpPr/>
          <p:nvPr/>
        </p:nvSpPr>
        <p:spPr>
          <a:xfrm>
            <a:off x="793790" y="3254454"/>
            <a:ext cx="2835235" cy="354330"/>
          </a:xfrm>
          <a:prstGeom prst="rect">
            <a:avLst/>
          </a:prstGeom>
          <a:noFill/>
          <a:ln/>
        </p:spPr>
        <p:txBody>
          <a:bodyPr wrap="none" lIns="0" tIns="0" rIns="0" bIns="0" rtlCol="0" anchor="t"/>
          <a:lstStyle/>
          <a:p>
            <a:pPr marL="0" indent="0">
              <a:lnSpc>
                <a:spcPts val="2750"/>
              </a:lnSpc>
              <a:buNone/>
            </a:pPr>
            <a:r>
              <a:rPr lang="en-US" sz="4000" b="1" u="sng" dirty="0">
                <a:solidFill>
                  <a:srgbClr val="152D47"/>
                </a:solidFill>
                <a:latin typeface="Crimson Pro Semi Bold" pitchFamily="34" charset="0"/>
                <a:ea typeface="Crimson Pro Semi Bold" pitchFamily="34" charset="-122"/>
                <a:cs typeface="Crimson Pro Semi Bold" pitchFamily="34" charset="-120"/>
              </a:rPr>
              <a:t>Problem Statement</a:t>
            </a:r>
            <a:endParaRPr lang="en-US" sz="4000" b="1" u="sng" dirty="0"/>
          </a:p>
        </p:txBody>
      </p:sp>
      <p:sp>
        <p:nvSpPr>
          <p:cNvPr id="4" name="Text 2"/>
          <p:cNvSpPr/>
          <p:nvPr/>
        </p:nvSpPr>
        <p:spPr>
          <a:xfrm>
            <a:off x="793790" y="3835598"/>
            <a:ext cx="6244709" cy="1088708"/>
          </a:xfrm>
          <a:prstGeom prst="rect">
            <a:avLst/>
          </a:prstGeom>
          <a:noFill/>
          <a:ln/>
        </p:spPr>
        <p:txBody>
          <a:bodyPr wrap="square" lIns="0" tIns="0" rIns="0" bIns="0" rtlCol="0" anchor="t"/>
          <a:lstStyle/>
          <a:p>
            <a:pPr marL="342900" indent="-342900">
              <a:lnSpc>
                <a:spcPts val="2850"/>
              </a:lnSpc>
              <a:buSzPct val="100000"/>
              <a:buChar char="•"/>
            </a:pPr>
            <a:r>
              <a:rPr lang="en-US" sz="2400" dirty="0">
                <a:solidFill>
                  <a:srgbClr val="4C4C4D"/>
                </a:solidFill>
                <a:ea typeface="Heebo" pitchFamily="34" charset="-122"/>
                <a:cs typeface="Heebo" pitchFamily="34" charset="-120"/>
              </a:rPr>
              <a:t>Provide a search engine to identify and predict the cheapest flights for a given destination and a specific time period to help users save money.</a:t>
            </a:r>
            <a:endParaRPr lang="en-US" sz="2400" dirty="0"/>
          </a:p>
        </p:txBody>
      </p:sp>
      <p:sp>
        <p:nvSpPr>
          <p:cNvPr id="5" name="Text 3"/>
          <p:cNvSpPr/>
          <p:nvPr/>
        </p:nvSpPr>
        <p:spPr>
          <a:xfrm>
            <a:off x="793790" y="5448315"/>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2400" dirty="0">
                <a:solidFill>
                  <a:srgbClr val="4C4C4D"/>
                </a:solidFill>
                <a:ea typeface="Heebo" pitchFamily="34" charset="-122"/>
                <a:cs typeface="Heebo" pitchFamily="34" charset="-120"/>
              </a:rPr>
              <a:t>Predict CO₂ emissions associated with flights to raise awareness of the ecological impact of travel choices.</a:t>
            </a:r>
            <a:endParaRPr lang="en-US" sz="2400" dirty="0"/>
          </a:p>
        </p:txBody>
      </p:sp>
      <p:sp>
        <p:nvSpPr>
          <p:cNvPr id="7" name="Text 5"/>
          <p:cNvSpPr/>
          <p:nvPr/>
        </p:nvSpPr>
        <p:spPr>
          <a:xfrm>
            <a:off x="7599521" y="3254454"/>
            <a:ext cx="2835235" cy="354330"/>
          </a:xfrm>
          <a:prstGeom prst="rect">
            <a:avLst/>
          </a:prstGeom>
          <a:noFill/>
          <a:ln/>
        </p:spPr>
        <p:txBody>
          <a:bodyPr wrap="none" lIns="0" tIns="0" rIns="0" bIns="0" rtlCol="0" anchor="t"/>
          <a:lstStyle/>
          <a:p>
            <a:pPr marL="0" indent="0">
              <a:lnSpc>
                <a:spcPts val="2750"/>
              </a:lnSpc>
              <a:buNone/>
            </a:pPr>
            <a:r>
              <a:rPr lang="en-US" sz="4000" b="1" u="sng" dirty="0">
                <a:solidFill>
                  <a:srgbClr val="152D47"/>
                </a:solidFill>
                <a:latin typeface="Crimson Pro Semi Bold" pitchFamily="34" charset="0"/>
                <a:ea typeface="Crimson Pro Semi Bold" pitchFamily="34" charset="-122"/>
                <a:cs typeface="Crimson Pro Semi Bold" pitchFamily="34" charset="-120"/>
              </a:rPr>
              <a:t>Use Case</a:t>
            </a:r>
            <a:endParaRPr lang="en-US" sz="4000" b="1" u="sng" dirty="0"/>
          </a:p>
        </p:txBody>
      </p:sp>
      <p:sp>
        <p:nvSpPr>
          <p:cNvPr id="8" name="Text 6"/>
          <p:cNvSpPr/>
          <p:nvPr/>
        </p:nvSpPr>
        <p:spPr>
          <a:xfrm>
            <a:off x="7599521" y="3835598"/>
            <a:ext cx="6244709" cy="1088708"/>
          </a:xfrm>
          <a:prstGeom prst="rect">
            <a:avLst/>
          </a:prstGeom>
          <a:noFill/>
          <a:ln/>
        </p:spPr>
        <p:txBody>
          <a:bodyPr wrap="square" lIns="0" tIns="0" rIns="0" bIns="0" rtlCol="0" anchor="t"/>
          <a:lstStyle/>
          <a:p>
            <a:pPr marL="0" indent="0">
              <a:lnSpc>
                <a:spcPts val="2850"/>
              </a:lnSpc>
              <a:buNone/>
            </a:pPr>
            <a:r>
              <a:rPr lang="en-US" sz="2400" dirty="0">
                <a:solidFill>
                  <a:srgbClr val="4C4C4D"/>
                </a:solidFill>
                <a:ea typeface="Heebo" pitchFamily="34" charset="-122"/>
                <a:cs typeface="Heebo" pitchFamily="34" charset="-120"/>
              </a:rPr>
              <a:t>Scraping data for the Paris (CDG) – Dubai (DXB) route from March 2, 2025 to May 4, 2025 / May 5, 2025, using Kayak and Google Flights as sources.</a:t>
            </a:r>
            <a:endParaRPr lang="en-US" sz="2400" dirty="0"/>
          </a:p>
        </p:txBody>
      </p:sp>
      <p:sp>
        <p:nvSpPr>
          <p:cNvPr id="10" name="ZoneTexte 9">
            <a:extLst>
              <a:ext uri="{FF2B5EF4-FFF2-40B4-BE49-F238E27FC236}">
                <a16:creationId xmlns:a16="http://schemas.microsoft.com/office/drawing/2014/main" id="{52D3AEC9-8837-92D8-2CC3-EF063D407BE7}"/>
              </a:ext>
            </a:extLst>
          </p:cNvPr>
          <p:cNvSpPr txBox="1"/>
          <p:nvPr/>
        </p:nvSpPr>
        <p:spPr>
          <a:xfrm>
            <a:off x="550582" y="3722915"/>
            <a:ext cx="6731124" cy="2946400"/>
          </a:xfrm>
          <a:prstGeom prst="rect">
            <a:avLst/>
          </a:prstGeom>
          <a:noFill/>
          <a:ln>
            <a:solidFill>
              <a:srgbClr val="002060"/>
            </a:solidFill>
          </a:ln>
        </p:spPr>
        <p:txBody>
          <a:bodyPr wrap="square" rtlCol="0">
            <a:spAutoFit/>
          </a:bodyPr>
          <a:lstStyle/>
          <a:p>
            <a:endParaRPr lang="fr-FR" dirty="0"/>
          </a:p>
        </p:txBody>
      </p:sp>
      <p:sp>
        <p:nvSpPr>
          <p:cNvPr id="11" name="ZoneTexte 10">
            <a:extLst>
              <a:ext uri="{FF2B5EF4-FFF2-40B4-BE49-F238E27FC236}">
                <a16:creationId xmlns:a16="http://schemas.microsoft.com/office/drawing/2014/main" id="{2D5F6022-E0CB-901E-3C6B-18BC5CA9AE07}"/>
              </a:ext>
            </a:extLst>
          </p:cNvPr>
          <p:cNvSpPr txBox="1"/>
          <p:nvPr/>
        </p:nvSpPr>
        <p:spPr>
          <a:xfrm>
            <a:off x="7464659" y="3722915"/>
            <a:ext cx="6731124" cy="2946400"/>
          </a:xfrm>
          <a:prstGeom prst="rect">
            <a:avLst/>
          </a:prstGeom>
          <a:noFill/>
          <a:ln>
            <a:solidFill>
              <a:srgbClr val="002060"/>
            </a:solidFill>
          </a:ln>
        </p:spPr>
        <p:txBody>
          <a:bodyPr wrap="square" rtlCol="0">
            <a:spAutoFit/>
          </a:bodyPr>
          <a:lstStyle/>
          <a:p>
            <a:endParaRPr lang="fr-FR" dirty="0"/>
          </a:p>
        </p:txBody>
      </p:sp>
      <p:pic>
        <p:nvPicPr>
          <p:cNvPr id="4098" name="Picture 2" descr="Point A To Point B - Images et vidéos libres de droits | Adobe Stock">
            <a:extLst>
              <a:ext uri="{FF2B5EF4-FFF2-40B4-BE49-F238E27FC236}">
                <a16:creationId xmlns:a16="http://schemas.microsoft.com/office/drawing/2014/main" id="{DB62F58D-9B33-DAC7-C51B-0E4E025E3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9996" y="450835"/>
            <a:ext cx="2483758" cy="2483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498B9-C22B-3DF8-47F7-F3F4DCA85535}"/>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765C6D61-7B94-6C97-E232-D523561E5AC3}"/>
              </a:ext>
            </a:extLst>
          </p:cNvPr>
          <p:cNvSpPr/>
          <p:nvPr/>
        </p:nvSpPr>
        <p:spPr>
          <a:xfrm>
            <a:off x="636186" y="243483"/>
            <a:ext cx="5670590" cy="708779"/>
          </a:xfrm>
          <a:prstGeom prst="rect">
            <a:avLst/>
          </a:prstGeom>
          <a:noFill/>
          <a:ln/>
        </p:spPr>
        <p:txBody>
          <a:bodyPr wrap="non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Project Architecture</a:t>
            </a:r>
            <a:endParaRPr lang="en-US" sz="4450" u="sng" dirty="0"/>
          </a:p>
        </p:txBody>
      </p:sp>
      <p:pic>
        <p:nvPicPr>
          <p:cNvPr id="19" name="Image 18">
            <a:extLst>
              <a:ext uri="{FF2B5EF4-FFF2-40B4-BE49-F238E27FC236}">
                <a16:creationId xmlns:a16="http://schemas.microsoft.com/office/drawing/2014/main" id="{22ECEE79-2B83-47B8-4E1D-DD4AE264D4AE}"/>
              </a:ext>
            </a:extLst>
          </p:cNvPr>
          <p:cNvPicPr>
            <a:picLocks noChangeAspect="1"/>
          </p:cNvPicPr>
          <p:nvPr/>
        </p:nvPicPr>
        <p:blipFill>
          <a:blip r:embed="rId3"/>
          <a:stretch>
            <a:fillRect/>
          </a:stretch>
        </p:blipFill>
        <p:spPr>
          <a:xfrm>
            <a:off x="224971" y="1150985"/>
            <a:ext cx="14180458" cy="7078615"/>
          </a:xfrm>
          <a:prstGeom prst="rect">
            <a:avLst/>
          </a:prstGeom>
        </p:spPr>
      </p:pic>
    </p:spTree>
    <p:extLst>
      <p:ext uri="{BB962C8B-B14F-4D97-AF65-F5344CB8AC3E}">
        <p14:creationId xmlns:p14="http://schemas.microsoft.com/office/powerpoint/2010/main" val="159842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E8060-BC5C-84D5-8DE1-C7789D921E9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87BE116-0D25-C451-7404-803F78D265C1}"/>
              </a:ext>
            </a:extLst>
          </p:cNvPr>
          <p:cNvSpPr/>
          <p:nvPr/>
        </p:nvSpPr>
        <p:spPr>
          <a:xfrm>
            <a:off x="0" y="0"/>
            <a:ext cx="14630400" cy="822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FDFF75F2-1CBF-6E26-415C-1A184B39261A}"/>
              </a:ext>
            </a:extLst>
          </p:cNvPr>
          <p:cNvSpPr txBox="1"/>
          <p:nvPr/>
        </p:nvSpPr>
        <p:spPr>
          <a:xfrm>
            <a:off x="1498600" y="1782020"/>
            <a:ext cx="11506200" cy="2308324"/>
          </a:xfrm>
          <a:prstGeom prst="rect">
            <a:avLst/>
          </a:prstGeom>
          <a:noFill/>
        </p:spPr>
        <p:txBody>
          <a:bodyPr wrap="square">
            <a:spAutoFit/>
          </a:bodyPr>
          <a:lstStyle/>
          <a:p>
            <a:r>
              <a:rPr lang="en-US" sz="7200" dirty="0">
                <a:solidFill>
                  <a:schemeClr val="bg1"/>
                </a:solidFill>
                <a:latin typeface="Algerian" panose="04020705040A02060702" pitchFamily="82" charset="0"/>
                <a:cs typeface="AngsanaUPC" panose="020B0502040204020203" pitchFamily="18" charset="-34"/>
              </a:rPr>
              <a:t>Scraping Flights data With AN API</a:t>
            </a:r>
            <a:endParaRPr lang="fr-FR" sz="7200" dirty="0">
              <a:solidFill>
                <a:schemeClr val="bg1"/>
              </a:solidFill>
              <a:latin typeface="Algerian" panose="04020705040A02060702" pitchFamily="82" charset="0"/>
              <a:cs typeface="AngsanaUPC" panose="020B0502040204020203" pitchFamily="18" charset="-34"/>
            </a:endParaRPr>
          </a:p>
        </p:txBody>
      </p:sp>
      <p:sp>
        <p:nvSpPr>
          <p:cNvPr id="5" name="ZoneTexte 4">
            <a:extLst>
              <a:ext uri="{FF2B5EF4-FFF2-40B4-BE49-F238E27FC236}">
                <a16:creationId xmlns:a16="http://schemas.microsoft.com/office/drawing/2014/main" id="{54B43E9C-F051-40EB-74E5-D6708B668E3B}"/>
              </a:ext>
            </a:extLst>
          </p:cNvPr>
          <p:cNvSpPr txBox="1"/>
          <p:nvPr/>
        </p:nvSpPr>
        <p:spPr>
          <a:xfrm>
            <a:off x="1600200" y="4729571"/>
            <a:ext cx="10693400" cy="1323439"/>
          </a:xfrm>
          <a:prstGeom prst="rect">
            <a:avLst/>
          </a:prstGeom>
          <a:noFill/>
        </p:spPr>
        <p:txBody>
          <a:bodyPr wrap="square">
            <a:spAutoFit/>
          </a:bodyPr>
          <a:lstStyle/>
          <a:p>
            <a:pPr marL="571500" indent="-571500">
              <a:buFont typeface="Arial" panose="020B0604020202020204" pitchFamily="34" charset="0"/>
              <a:buChar char="•"/>
            </a:pPr>
            <a:r>
              <a:rPr lang="fr-FR" sz="4000" dirty="0" err="1">
                <a:solidFill>
                  <a:schemeClr val="bg1"/>
                </a:solidFill>
              </a:rPr>
              <a:t>Exploratory</a:t>
            </a:r>
            <a:r>
              <a:rPr lang="fr-FR" sz="4000" dirty="0">
                <a:solidFill>
                  <a:schemeClr val="bg1"/>
                </a:solidFill>
              </a:rPr>
              <a:t> Data </a:t>
            </a:r>
            <a:r>
              <a:rPr lang="fr-FR" sz="4000" dirty="0" err="1">
                <a:solidFill>
                  <a:schemeClr val="bg1"/>
                </a:solidFill>
              </a:rPr>
              <a:t>Analysis</a:t>
            </a:r>
            <a:r>
              <a:rPr lang="fr-FR" sz="4000" dirty="0">
                <a:solidFill>
                  <a:schemeClr val="bg1"/>
                </a:solidFill>
              </a:rPr>
              <a:t> (EDA)</a:t>
            </a:r>
          </a:p>
          <a:p>
            <a:pPr marL="571500" indent="-571500">
              <a:buFont typeface="Arial" panose="020B0604020202020204" pitchFamily="34" charset="0"/>
              <a:buChar char="•"/>
            </a:pPr>
            <a:r>
              <a:rPr lang="fr-FR" sz="4000" dirty="0">
                <a:solidFill>
                  <a:schemeClr val="bg1"/>
                </a:solidFill>
              </a:rPr>
              <a:t>Machine Learning Model : </a:t>
            </a:r>
            <a:r>
              <a:rPr lang="en-US" sz="4000" dirty="0">
                <a:solidFill>
                  <a:schemeClr val="bg1"/>
                </a:solidFill>
                <a:latin typeface="+mj-lt"/>
                <a:cs typeface="AngsanaUPC" panose="020B0502040204020203" pitchFamily="18" charset="-34"/>
              </a:rPr>
              <a:t>CO₂</a:t>
            </a:r>
            <a:r>
              <a:rPr lang="fr-FR" sz="4000" dirty="0">
                <a:solidFill>
                  <a:schemeClr val="bg1"/>
                </a:solidFill>
                <a:latin typeface="+mj-lt"/>
              </a:rPr>
              <a:t> </a:t>
            </a:r>
            <a:r>
              <a:rPr lang="fr-FR" sz="4000" dirty="0" err="1">
                <a:solidFill>
                  <a:schemeClr val="bg1"/>
                </a:solidFill>
              </a:rPr>
              <a:t>predictions</a:t>
            </a:r>
            <a:endParaRPr lang="fr-FR" sz="4000" dirty="0">
              <a:solidFill>
                <a:schemeClr val="bg1"/>
              </a:solidFill>
            </a:endParaRPr>
          </a:p>
        </p:txBody>
      </p:sp>
      <p:pic>
        <p:nvPicPr>
          <p:cNvPr id="6146" name="Picture 2" descr="Effettua lo Scraping della SERP di Google con questi strumenti - Italy Swag">
            <a:extLst>
              <a:ext uri="{FF2B5EF4-FFF2-40B4-BE49-F238E27FC236}">
                <a16:creationId xmlns:a16="http://schemas.microsoft.com/office/drawing/2014/main" id="{13A21495-1F5B-4AA6-0145-CDBE3B640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6114" y="242403"/>
            <a:ext cx="4151086" cy="129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36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51DA1-E5B1-4A10-CFD7-311A298C5D05}"/>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FA0EA27F-6FF2-53CB-F13D-D7722190189A}"/>
              </a:ext>
            </a:extLst>
          </p:cNvPr>
          <p:cNvSpPr/>
          <p:nvPr/>
        </p:nvSpPr>
        <p:spPr>
          <a:xfrm>
            <a:off x="841677" y="478706"/>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Exploratory Data Analysis</a:t>
            </a:r>
            <a:endParaRPr lang="en-US" sz="4450" u="sng" dirty="0"/>
          </a:p>
        </p:txBody>
      </p:sp>
      <p:sp>
        <p:nvSpPr>
          <p:cNvPr id="5" name="Shape 2">
            <a:extLst>
              <a:ext uri="{FF2B5EF4-FFF2-40B4-BE49-F238E27FC236}">
                <a16:creationId xmlns:a16="http://schemas.microsoft.com/office/drawing/2014/main" id="{E87AC893-29D9-5333-3255-1FAC41A39CCD}"/>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8" name="Image 7">
            <a:extLst>
              <a:ext uri="{FF2B5EF4-FFF2-40B4-BE49-F238E27FC236}">
                <a16:creationId xmlns:a16="http://schemas.microsoft.com/office/drawing/2014/main" id="{D474F051-C604-CC4F-CBEF-80579C4E1A36}"/>
              </a:ext>
            </a:extLst>
          </p:cNvPr>
          <p:cNvPicPr>
            <a:picLocks noChangeAspect="1"/>
          </p:cNvPicPr>
          <p:nvPr/>
        </p:nvPicPr>
        <p:blipFill>
          <a:blip r:embed="rId3"/>
          <a:stretch>
            <a:fillRect/>
          </a:stretch>
        </p:blipFill>
        <p:spPr>
          <a:xfrm>
            <a:off x="841677" y="2133600"/>
            <a:ext cx="7095366" cy="4755952"/>
          </a:xfrm>
          <a:prstGeom prst="rect">
            <a:avLst/>
          </a:prstGeom>
        </p:spPr>
      </p:pic>
      <p:sp>
        <p:nvSpPr>
          <p:cNvPr id="10" name="ZoneTexte 9">
            <a:extLst>
              <a:ext uri="{FF2B5EF4-FFF2-40B4-BE49-F238E27FC236}">
                <a16:creationId xmlns:a16="http://schemas.microsoft.com/office/drawing/2014/main" id="{6F9ED314-7CC5-508B-DE4C-E73BBA51F5C2}"/>
              </a:ext>
            </a:extLst>
          </p:cNvPr>
          <p:cNvSpPr txBox="1"/>
          <p:nvPr/>
        </p:nvSpPr>
        <p:spPr>
          <a:xfrm>
            <a:off x="8686800" y="2831433"/>
            <a:ext cx="4903140" cy="1200329"/>
          </a:xfrm>
          <a:prstGeom prst="rect">
            <a:avLst/>
          </a:prstGeom>
          <a:noFill/>
        </p:spPr>
        <p:txBody>
          <a:bodyPr wrap="square">
            <a:spAutoFit/>
          </a:bodyPr>
          <a:lstStyle/>
          <a:p>
            <a:r>
              <a:rPr lang="en-US" dirty="0"/>
              <a:t>- The </a:t>
            </a:r>
            <a:r>
              <a:rPr lang="en-US" dirty="0" err="1"/>
              <a:t>DataFrame</a:t>
            </a:r>
            <a:r>
              <a:rPr lang="en-US" dirty="0"/>
              <a:t> contains 407 rows with 6 columns. </a:t>
            </a:r>
          </a:p>
          <a:p>
            <a:endParaRPr lang="en-US" dirty="0"/>
          </a:p>
          <a:p>
            <a:r>
              <a:rPr lang="en-US" dirty="0"/>
              <a:t>- There is no null values.</a:t>
            </a:r>
          </a:p>
        </p:txBody>
      </p:sp>
    </p:spTree>
    <p:extLst>
      <p:ext uri="{BB962C8B-B14F-4D97-AF65-F5344CB8AC3E}">
        <p14:creationId xmlns:p14="http://schemas.microsoft.com/office/powerpoint/2010/main" val="167506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48BD9-E50C-2993-7A56-AFEAD68B9630}"/>
            </a:ext>
          </a:extLst>
        </p:cNvPr>
        <p:cNvGrpSpPr/>
        <p:nvPr/>
      </p:nvGrpSpPr>
      <p:grpSpPr>
        <a:xfrm>
          <a:off x="0" y="0"/>
          <a:ext cx="0" cy="0"/>
          <a:chOff x="0" y="0"/>
          <a:chExt cx="0" cy="0"/>
        </a:xfrm>
      </p:grpSpPr>
      <p:sp>
        <p:nvSpPr>
          <p:cNvPr id="5" name="Shape 2">
            <a:extLst>
              <a:ext uri="{FF2B5EF4-FFF2-40B4-BE49-F238E27FC236}">
                <a16:creationId xmlns:a16="http://schemas.microsoft.com/office/drawing/2014/main" id="{302FA2CC-5E98-089C-85E5-BB8AC1DB8F0B}"/>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6" name="Image 5">
            <a:extLst>
              <a:ext uri="{FF2B5EF4-FFF2-40B4-BE49-F238E27FC236}">
                <a16:creationId xmlns:a16="http://schemas.microsoft.com/office/drawing/2014/main" id="{1838664C-D761-E035-AA81-9E07C5D2FBA9}"/>
              </a:ext>
            </a:extLst>
          </p:cNvPr>
          <p:cNvPicPr>
            <a:picLocks noChangeAspect="1"/>
          </p:cNvPicPr>
          <p:nvPr/>
        </p:nvPicPr>
        <p:blipFill>
          <a:blip r:embed="rId3"/>
          <a:stretch>
            <a:fillRect/>
          </a:stretch>
        </p:blipFill>
        <p:spPr>
          <a:xfrm>
            <a:off x="1095375" y="2346512"/>
            <a:ext cx="6219825" cy="4333875"/>
          </a:xfrm>
          <a:prstGeom prst="rect">
            <a:avLst/>
          </a:prstGeom>
        </p:spPr>
      </p:pic>
      <p:sp>
        <p:nvSpPr>
          <p:cNvPr id="4" name="ZoneTexte 3">
            <a:extLst>
              <a:ext uri="{FF2B5EF4-FFF2-40B4-BE49-F238E27FC236}">
                <a16:creationId xmlns:a16="http://schemas.microsoft.com/office/drawing/2014/main" id="{B99E5DD0-C41C-5770-D809-12BD2613B3E1}"/>
              </a:ext>
            </a:extLst>
          </p:cNvPr>
          <p:cNvSpPr txBox="1"/>
          <p:nvPr/>
        </p:nvSpPr>
        <p:spPr>
          <a:xfrm>
            <a:off x="7532521" y="2683639"/>
            <a:ext cx="6219824" cy="3139321"/>
          </a:xfrm>
          <a:prstGeom prst="rect">
            <a:avLst/>
          </a:prstGeom>
          <a:noFill/>
        </p:spPr>
        <p:txBody>
          <a:bodyPr wrap="square">
            <a:spAutoFit/>
          </a:bodyPr>
          <a:lstStyle/>
          <a:p>
            <a:r>
              <a:rPr lang="en-US" dirty="0"/>
              <a:t>This scatter plot shows the relationship between total flight duration (in minutes) and CO2 emissions (in kg) for flights from Paris to Dubai. Key observations:</a:t>
            </a:r>
          </a:p>
          <a:p>
            <a:pPr>
              <a:buFont typeface="Arial" panose="020B0604020202020204" pitchFamily="34" charset="0"/>
              <a:buChar char="•"/>
            </a:pPr>
            <a:r>
              <a:rPr lang="en-US" dirty="0"/>
              <a:t>Shorter flights (400-800 minutes) have CO2 emissions mostly concentrated between 400,000 and 500,000 kg.</a:t>
            </a:r>
          </a:p>
          <a:p>
            <a:pPr>
              <a:buFont typeface="Arial" panose="020B0604020202020204" pitchFamily="34" charset="0"/>
              <a:buChar char="•"/>
            </a:pPr>
            <a:r>
              <a:rPr lang="en-US" dirty="0"/>
              <a:t>Longer flights (over 1200 minutes) display greater variability, with emissions ranging from 350,000 to 650,000 kg.</a:t>
            </a:r>
          </a:p>
          <a:p>
            <a:endParaRPr lang="en-US" dirty="0"/>
          </a:p>
          <a:p>
            <a:r>
              <a:rPr lang="en-US" dirty="0"/>
              <a:t>=&gt; No clear linear relationship between duration and emissions is evident, suggesting that other factors (e.g., aircraft type or stopovers) play a role.</a:t>
            </a:r>
          </a:p>
        </p:txBody>
      </p:sp>
    </p:spTree>
    <p:extLst>
      <p:ext uri="{BB962C8B-B14F-4D97-AF65-F5344CB8AC3E}">
        <p14:creationId xmlns:p14="http://schemas.microsoft.com/office/powerpoint/2010/main" val="63963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1FE6A-2F69-0257-C354-A9DCC42602D1}"/>
            </a:ext>
          </a:extLst>
        </p:cNvPr>
        <p:cNvGrpSpPr/>
        <p:nvPr/>
      </p:nvGrpSpPr>
      <p:grpSpPr>
        <a:xfrm>
          <a:off x="0" y="0"/>
          <a:ext cx="0" cy="0"/>
          <a:chOff x="0" y="0"/>
          <a:chExt cx="0" cy="0"/>
        </a:xfrm>
      </p:grpSpPr>
      <p:sp>
        <p:nvSpPr>
          <p:cNvPr id="5" name="Shape 2">
            <a:extLst>
              <a:ext uri="{FF2B5EF4-FFF2-40B4-BE49-F238E27FC236}">
                <a16:creationId xmlns:a16="http://schemas.microsoft.com/office/drawing/2014/main" id="{3B960FBA-332A-BC21-6E06-F23BD51D72FD}"/>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4" name="Image 3">
            <a:extLst>
              <a:ext uri="{FF2B5EF4-FFF2-40B4-BE49-F238E27FC236}">
                <a16:creationId xmlns:a16="http://schemas.microsoft.com/office/drawing/2014/main" id="{F8BA8D27-B10A-11EE-A278-ADF4ACF3727E}"/>
              </a:ext>
            </a:extLst>
          </p:cNvPr>
          <p:cNvPicPr>
            <a:picLocks noChangeAspect="1"/>
          </p:cNvPicPr>
          <p:nvPr/>
        </p:nvPicPr>
        <p:blipFill>
          <a:blip r:embed="rId3"/>
          <a:stretch>
            <a:fillRect/>
          </a:stretch>
        </p:blipFill>
        <p:spPr>
          <a:xfrm>
            <a:off x="298451" y="1867807"/>
            <a:ext cx="6915150" cy="5219700"/>
          </a:xfrm>
          <a:prstGeom prst="rect">
            <a:avLst/>
          </a:prstGeom>
        </p:spPr>
      </p:pic>
      <p:sp>
        <p:nvSpPr>
          <p:cNvPr id="10" name="ZoneTexte 9">
            <a:extLst>
              <a:ext uri="{FF2B5EF4-FFF2-40B4-BE49-F238E27FC236}">
                <a16:creationId xmlns:a16="http://schemas.microsoft.com/office/drawing/2014/main" id="{7720C426-A165-A0A9-38A4-A923FC6B070B}"/>
              </a:ext>
            </a:extLst>
          </p:cNvPr>
          <p:cNvSpPr txBox="1"/>
          <p:nvPr/>
        </p:nvSpPr>
        <p:spPr>
          <a:xfrm>
            <a:off x="7683500" y="2692096"/>
            <a:ext cx="647700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Direct </a:t>
            </a:r>
            <a:r>
              <a:rPr kumimoji="0" lang="fr-FR" altLang="fr-FR" sz="1800" b="0" i="0" u="none" strike="noStrike" cap="none" normalizeH="0" baseline="0" dirty="0" err="1">
                <a:ln>
                  <a:noFill/>
                </a:ln>
                <a:solidFill>
                  <a:schemeClr val="tx1"/>
                </a:solidFill>
                <a:effectLst/>
                <a:latin typeface="Arial" panose="020B0604020202020204" pitchFamily="34" charset="0"/>
              </a:rPr>
              <a:t>flights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produce</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emissions</a:t>
            </a:r>
            <a:r>
              <a:rPr kumimoji="0" lang="fr-FR" altLang="fr-FR" sz="1800" b="0" i="0" u="none" strike="noStrike" cap="none" normalizeH="0" baseline="0" dirty="0">
                <a:ln>
                  <a:noFill/>
                </a:ln>
                <a:solidFill>
                  <a:schemeClr val="tx1"/>
                </a:solidFill>
                <a:effectLst/>
                <a:latin typeface="Arial" panose="020B0604020202020204" pitchFamily="34" charset="0"/>
              </a:rPr>
              <a:t> comparable to </a:t>
            </a:r>
            <a:r>
              <a:rPr kumimoji="0" lang="fr-FR" altLang="fr-FR" sz="1800" b="0" i="0" u="none" strike="noStrike" cap="none" normalizeH="0" baseline="0" dirty="0" err="1">
                <a:ln>
                  <a:noFill/>
                </a:ln>
                <a:solidFill>
                  <a:schemeClr val="tx1"/>
                </a:solidFill>
                <a:effectLst/>
                <a:latin typeface="Arial" panose="020B0604020202020204" pitchFamily="34" charset="0"/>
              </a:rPr>
              <a:t>flights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with</a:t>
            </a:r>
            <a:r>
              <a:rPr kumimoji="0" lang="fr-FR" altLang="fr-FR" sz="1800" b="0" i="0" u="none" strike="noStrike" cap="none" normalizeH="0" baseline="0" dirty="0">
                <a:ln>
                  <a:noFill/>
                </a:ln>
                <a:solidFill>
                  <a:schemeClr val="tx1"/>
                </a:solidFill>
                <a:effectLst/>
                <a:latin typeface="Arial" panose="020B0604020202020204" pitchFamily="34" charset="0"/>
              </a:rPr>
              <a:t> 1 or 2 </a:t>
            </a:r>
            <a:r>
              <a:rPr kumimoji="0" lang="fr-FR" altLang="fr-FR" sz="1800" b="0" i="0" u="none" strike="noStrike" cap="none" normalizeH="0" baseline="0" dirty="0" err="1">
                <a:ln>
                  <a:noFill/>
                </a:ln>
                <a:solidFill>
                  <a:schemeClr val="tx1"/>
                </a:solidFill>
                <a:effectLst/>
                <a:latin typeface="Arial" panose="020B0604020202020204" pitchFamily="34" charset="0"/>
              </a:rPr>
              <a:t>stopovers</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=&gt; The impact of </a:t>
            </a:r>
            <a:r>
              <a:rPr kumimoji="0" lang="fr-FR" altLang="fr-FR" sz="1800" b="0" i="0" u="none" strike="noStrike" cap="none" normalizeH="0" baseline="0" dirty="0" err="1">
                <a:ln>
                  <a:noFill/>
                </a:ln>
                <a:solidFill>
                  <a:schemeClr val="tx1"/>
                </a:solidFill>
                <a:effectLst/>
                <a:latin typeface="Arial" panose="020B0604020202020204" pitchFamily="34" charset="0"/>
              </a:rPr>
              <a:t>stopovers</a:t>
            </a:r>
            <a:r>
              <a:rPr kumimoji="0" lang="fr-FR" altLang="fr-FR" sz="1800" b="0" i="0" u="none" strike="noStrike" cap="none" normalizeH="0" baseline="0" dirty="0">
                <a:ln>
                  <a:noFill/>
                </a:ln>
                <a:solidFill>
                  <a:schemeClr val="tx1"/>
                </a:solidFill>
                <a:effectLst/>
                <a:latin typeface="Arial" panose="020B0604020202020204" pitchFamily="34" charset="0"/>
              </a:rPr>
              <a:t> on CO2 </a:t>
            </a:r>
            <a:r>
              <a:rPr kumimoji="0" lang="fr-FR" altLang="fr-FR" sz="1800" b="0" i="0" u="none" strike="noStrike" cap="none" normalizeH="0" baseline="0" dirty="0" err="1">
                <a:ln>
                  <a:noFill/>
                </a:ln>
                <a:solidFill>
                  <a:schemeClr val="tx1"/>
                </a:solidFill>
                <a:effectLst/>
                <a:latin typeface="Arial" panose="020B0604020202020204" pitchFamily="34" charset="0"/>
              </a:rPr>
              <a:t>emissions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appears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negligible</a:t>
            </a:r>
            <a:r>
              <a:rPr kumimoji="0" lang="fr-FR" altLang="fr-FR" sz="1800" b="0" i="0" u="none" strike="noStrike" cap="none" normalizeH="0" baseline="0" dirty="0">
                <a:ln>
                  <a:noFill/>
                </a:ln>
                <a:solidFill>
                  <a:schemeClr val="tx1"/>
                </a:solidFill>
                <a:effectLst/>
                <a:latin typeface="Arial" panose="020B0604020202020204" pitchFamily="34" charset="0"/>
              </a:rPr>
              <a:t> or consistent, </a:t>
            </a:r>
            <a:r>
              <a:rPr kumimoji="0" lang="fr-FR" altLang="fr-FR" sz="1800" b="0" i="0" u="none" strike="noStrike" cap="none" normalizeH="0" baseline="0" dirty="0" err="1">
                <a:ln>
                  <a:noFill/>
                </a:ln>
                <a:solidFill>
                  <a:schemeClr val="tx1"/>
                </a:solidFill>
                <a:effectLst/>
                <a:latin typeface="Arial" panose="020B0604020202020204" pitchFamily="34" charset="0"/>
              </a:rPr>
              <a:t>suggesting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that</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other</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factors</a:t>
            </a:r>
            <a:r>
              <a:rPr kumimoji="0" lang="fr-FR" altLang="fr-FR" sz="1800" b="0" i="0" u="none" strike="noStrike" cap="none" normalizeH="0" baseline="0" dirty="0">
                <a:ln>
                  <a:noFill/>
                </a:ln>
                <a:solidFill>
                  <a:schemeClr val="tx1"/>
                </a:solidFill>
                <a:effectLst/>
                <a:latin typeface="Arial" panose="020B0604020202020204" pitchFamily="34" charset="0"/>
              </a:rPr>
              <a:t> (e.g., </a:t>
            </a:r>
            <a:r>
              <a:rPr kumimoji="0" lang="fr-FR" altLang="fr-FR" sz="1800" b="0" i="0" u="none" strike="noStrike" cap="none" normalizeH="0" baseline="0" dirty="0" err="1">
                <a:ln>
                  <a:noFill/>
                </a:ln>
                <a:solidFill>
                  <a:schemeClr val="tx1"/>
                </a:solidFill>
                <a:effectLst/>
                <a:latin typeface="Arial" panose="020B0604020202020204" pitchFamily="34" charset="0"/>
              </a:rPr>
              <a:t>aircraft</a:t>
            </a:r>
            <a:r>
              <a:rPr kumimoji="0" lang="fr-FR" altLang="fr-FR" sz="1800" b="0" i="0" u="none" strike="noStrike" cap="none" normalizeH="0" baseline="0" dirty="0">
                <a:ln>
                  <a:noFill/>
                </a:ln>
                <a:solidFill>
                  <a:schemeClr val="tx1"/>
                </a:solidFill>
                <a:effectLst/>
                <a:latin typeface="Arial" panose="020B0604020202020204" pitchFamily="34" charset="0"/>
              </a:rPr>
              <a:t> model or fuel </a:t>
            </a:r>
            <a:r>
              <a:rPr kumimoji="0" lang="fr-FR" altLang="fr-FR" sz="1800" b="0" i="0" u="none" strike="noStrike" cap="none" normalizeH="0" baseline="0" dirty="0" err="1">
                <a:ln>
                  <a:noFill/>
                </a:ln>
                <a:solidFill>
                  <a:schemeClr val="tx1"/>
                </a:solidFill>
                <a:effectLst/>
                <a:latin typeface="Arial" panose="020B0604020202020204" pitchFamily="34" charset="0"/>
              </a:rPr>
              <a:t>efficiency</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might</a:t>
            </a:r>
            <a:r>
              <a:rPr kumimoji="0" lang="fr-FR" altLang="fr-FR" sz="1800" b="0" i="0" u="none" strike="noStrike" cap="none" normalizeH="0" baseline="0" dirty="0">
                <a:ln>
                  <a:noFill/>
                </a:ln>
                <a:solidFill>
                  <a:schemeClr val="tx1"/>
                </a:solidFill>
                <a:effectLst/>
                <a:latin typeface="Arial" panose="020B0604020202020204" pitchFamily="34" charset="0"/>
              </a:rPr>
              <a:t> have a </a:t>
            </a:r>
            <a:r>
              <a:rPr kumimoji="0" lang="fr-FR" altLang="fr-FR" sz="1800" b="0" i="0" u="none" strike="noStrike" cap="none" normalizeH="0" baseline="0" dirty="0" err="1">
                <a:ln>
                  <a:noFill/>
                </a:ln>
                <a:solidFill>
                  <a:schemeClr val="tx1"/>
                </a:solidFill>
                <a:effectLst/>
                <a:latin typeface="Arial" panose="020B0604020202020204" pitchFamily="34" charset="0"/>
              </a:rPr>
              <a:t>greater</a:t>
            </a:r>
            <a:r>
              <a:rPr kumimoji="0" lang="fr-FR" altLang="fr-FR" sz="1800" b="0" i="0" u="none" strike="noStrike" cap="none" normalizeH="0" baseline="0" dirty="0">
                <a:ln>
                  <a:noFill/>
                </a:ln>
                <a:solidFill>
                  <a:schemeClr val="tx1"/>
                </a:solidFill>
                <a:effectLst/>
                <a:latin typeface="Arial" panose="020B0604020202020204" pitchFamily="34" charset="0"/>
              </a:rPr>
              <a:t> influence. </a:t>
            </a:r>
          </a:p>
        </p:txBody>
      </p:sp>
    </p:spTree>
    <p:extLst>
      <p:ext uri="{BB962C8B-B14F-4D97-AF65-F5344CB8AC3E}">
        <p14:creationId xmlns:p14="http://schemas.microsoft.com/office/powerpoint/2010/main" val="440280203"/>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529</TotalTime>
  <Words>1400</Words>
  <Application>Microsoft Office PowerPoint</Application>
  <PresentationFormat>Personnalisé</PresentationFormat>
  <Paragraphs>133</Paragraphs>
  <Slides>30</Slides>
  <Notes>12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30</vt:i4>
      </vt:variant>
    </vt:vector>
  </HeadingPairs>
  <TitlesOfParts>
    <vt:vector size="39" baseType="lpstr">
      <vt:lpstr>Crimson Pro Semi Bold</vt:lpstr>
      <vt:lpstr>Wingdings</vt:lpstr>
      <vt:lpstr>Algerian</vt:lpstr>
      <vt:lpstr>Arial</vt:lpstr>
      <vt:lpstr>Heebo</vt:lpstr>
      <vt:lpstr>Aptos Display</vt:lpstr>
      <vt:lpstr>Aptos</vt:lpstr>
      <vt:lpstr>-apple-system</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Jinane Krika</cp:lastModifiedBy>
  <cp:revision>100</cp:revision>
  <dcterms:created xsi:type="dcterms:W3CDTF">2025-01-22T14:54:36Z</dcterms:created>
  <dcterms:modified xsi:type="dcterms:W3CDTF">2025-01-22T23:44:50Z</dcterms:modified>
</cp:coreProperties>
</file>