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8" r:id="rId2"/>
    <p:sldId id="291" r:id="rId3"/>
    <p:sldId id="301" r:id="rId4"/>
    <p:sldId id="290" r:id="rId5"/>
    <p:sldId id="297" r:id="rId6"/>
    <p:sldId id="298" r:id="rId7"/>
    <p:sldId id="299" r:id="rId8"/>
    <p:sldId id="292" r:id="rId9"/>
    <p:sldId id="293" r:id="rId10"/>
    <p:sldId id="300" r:id="rId11"/>
    <p:sldId id="294" r:id="rId12"/>
    <p:sldId id="29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CBCD"/>
    <a:srgbClr val="EAC696"/>
    <a:srgbClr val="DCA356"/>
    <a:srgbClr val="E6BD86"/>
    <a:srgbClr val="E6E186"/>
    <a:srgbClr val="DAE3F3"/>
    <a:srgbClr val="ADDCDD"/>
    <a:srgbClr val="54586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54" autoAdjust="0"/>
    <p:restoredTop sz="94660"/>
  </p:normalViewPr>
  <p:slideViewPr>
    <p:cSldViewPr snapToGrid="0">
      <p:cViewPr varScale="1">
        <p:scale>
          <a:sx n="85" d="100"/>
          <a:sy n="85" d="100"/>
        </p:scale>
        <p:origin x="-108" y="-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13789-4BE4-48D3-BDEA-DCBCD2815295}" type="datetimeFigureOut">
              <a:rPr lang="ko-KR" altLang="en-US" smtClean="0"/>
              <a:pPr/>
              <a:t>2019-07-31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1C199-4FE5-45C8-9A69-3D79F89CE6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951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660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469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9931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680723" y="-23450"/>
            <a:ext cx="344131" cy="48556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31257" y="173195"/>
            <a:ext cx="431791" cy="191932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40087" y="6490941"/>
            <a:ext cx="2998268" cy="203847"/>
          </a:xfrm>
          <a:prstGeom prst="rect">
            <a:avLst/>
          </a:prstGeom>
        </p:spPr>
        <p:txBody>
          <a:bodyPr lIns="91438" tIns="45719" rIns="91438" bIns="45719"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189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377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566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754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grpSp>
        <p:nvGrpSpPr>
          <p:cNvPr id="4" name="Group 4"/>
          <p:cNvGrpSpPr/>
          <p:nvPr userDrawn="1"/>
        </p:nvGrpSpPr>
        <p:grpSpPr>
          <a:xfrm>
            <a:off x="11808933" y="6477098"/>
            <a:ext cx="231532" cy="231532"/>
            <a:chOff x="11275488" y="5797834"/>
            <a:chExt cx="353804" cy="353804"/>
          </a:xfrm>
        </p:grpSpPr>
        <p:sp>
          <p:nvSpPr>
            <p:cNvPr id="3" name="Oval 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13"/>
          <p:cNvGrpSpPr/>
          <p:nvPr userDrawn="1"/>
        </p:nvGrpSpPr>
        <p:grpSpPr>
          <a:xfrm>
            <a:off x="11543209" y="6477098"/>
            <a:ext cx="231532" cy="231532"/>
            <a:chOff x="11275488" y="5797834"/>
            <a:chExt cx="353804" cy="353804"/>
          </a:xfrm>
        </p:grpSpPr>
        <p:sp>
          <p:nvSpPr>
            <p:cNvPr id="15" name="Oval 1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evron 1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5"/>
            <a:ext cx="10515600" cy="499456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 smtClean="0"/>
              <a:t>Your Heading: Text Goes Here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25429" y="2766349"/>
            <a:ext cx="1365811" cy="1365811"/>
          </a:xfrm>
          <a:prstGeom prst="ellipse">
            <a:avLst/>
          </a:prstGeom>
        </p:spPr>
        <p:txBody>
          <a:bodyPr lIns="91438" tIns="45719" rIns="91438" bIns="45719"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720053" y="3796496"/>
            <a:ext cx="1365811" cy="1365811"/>
          </a:xfrm>
          <a:prstGeom prst="ellipse">
            <a:avLst/>
          </a:prstGeom>
        </p:spPr>
        <p:txBody>
          <a:bodyPr lIns="91438" tIns="45719" rIns="91438" bIns="45719"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4167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680723" y="-23450"/>
            <a:ext cx="344131" cy="48556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31257" y="173195"/>
            <a:ext cx="431791" cy="191932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40087" y="6490941"/>
            <a:ext cx="2998268" cy="203847"/>
          </a:xfrm>
          <a:prstGeom prst="rect">
            <a:avLst/>
          </a:prstGeom>
        </p:spPr>
        <p:txBody>
          <a:bodyPr lIns="91438" tIns="45719" rIns="91438" bIns="45719"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189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377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566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754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 smtClean="0"/>
              <a:t>Click to edit Master text styles for your custom footer</a:t>
            </a:r>
          </a:p>
        </p:txBody>
      </p:sp>
      <p:grpSp>
        <p:nvGrpSpPr>
          <p:cNvPr id="4" name="Group 4"/>
          <p:cNvGrpSpPr/>
          <p:nvPr userDrawn="1"/>
        </p:nvGrpSpPr>
        <p:grpSpPr>
          <a:xfrm>
            <a:off x="11808933" y="6477098"/>
            <a:ext cx="231532" cy="231532"/>
            <a:chOff x="11275488" y="5797834"/>
            <a:chExt cx="353804" cy="353804"/>
          </a:xfrm>
        </p:grpSpPr>
        <p:sp>
          <p:nvSpPr>
            <p:cNvPr id="3" name="Oval 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13"/>
          <p:cNvGrpSpPr/>
          <p:nvPr userDrawn="1"/>
        </p:nvGrpSpPr>
        <p:grpSpPr>
          <a:xfrm>
            <a:off x="11543209" y="6477098"/>
            <a:ext cx="231532" cy="231532"/>
            <a:chOff x="11275488" y="5797834"/>
            <a:chExt cx="353804" cy="353804"/>
          </a:xfrm>
        </p:grpSpPr>
        <p:sp>
          <p:nvSpPr>
            <p:cNvPr id="15" name="Oval 1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evron 1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384649" y="625033"/>
            <a:ext cx="1365811" cy="1365811"/>
          </a:xfrm>
          <a:prstGeom prst="ellipse">
            <a:avLst/>
          </a:prstGeom>
        </p:spPr>
        <p:txBody>
          <a:bodyPr lIns="91438" tIns="45719" rIns="91438" bIns="45719"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217765" y="3738624"/>
            <a:ext cx="1365811" cy="1365811"/>
          </a:xfrm>
          <a:prstGeom prst="ellipse">
            <a:avLst/>
          </a:prstGeom>
        </p:spPr>
        <p:txBody>
          <a:bodyPr lIns="91438" tIns="45719" rIns="91438" bIns="45719"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449672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790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494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850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439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2945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517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6269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8549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000">
              <a:srgbClr val="545862"/>
            </a:gs>
            <a:gs pos="61000">
              <a:srgbClr val="5F555B"/>
            </a:gs>
            <a:gs pos="100000">
              <a:srgbClr val="3B4354"/>
            </a:gs>
            <a:gs pos="0">
              <a:srgbClr val="192B4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366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56878C6-9DBC-4361-856F-A1027230E059}"/>
              </a:ext>
            </a:extLst>
          </p:cNvPr>
          <p:cNvSpPr/>
          <p:nvPr/>
        </p:nvSpPr>
        <p:spPr>
          <a:xfrm>
            <a:off x="1987966" y="2273539"/>
            <a:ext cx="821606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kern="0" dirty="0" smtClean="0">
                <a:solidFill>
                  <a:srgbClr val="87CBCD"/>
                </a:solidFill>
              </a:rPr>
              <a:t>P</a:t>
            </a:r>
            <a:r>
              <a:rPr lang="en-US" altLang="ko-KR" sz="4400" b="1" kern="0" dirty="0" smtClean="0">
                <a:solidFill>
                  <a:srgbClr val="ADDCDD"/>
                </a:solidFill>
              </a:rPr>
              <a:t>roject</a:t>
            </a:r>
            <a:r>
              <a:rPr lang="en-US" altLang="ko-KR" sz="4400" b="1" kern="0" dirty="0" smtClean="0">
                <a:solidFill>
                  <a:srgbClr val="87CBCD"/>
                </a:solidFill>
              </a:rPr>
              <a:t> M</a:t>
            </a:r>
            <a:r>
              <a:rPr lang="en-US" altLang="ko-KR" sz="4400" b="1" kern="0" dirty="0" smtClean="0">
                <a:solidFill>
                  <a:srgbClr val="ADDCDD"/>
                </a:solidFill>
              </a:rPr>
              <a:t>anagement</a:t>
            </a:r>
            <a:r>
              <a:rPr lang="en-US" altLang="ko-KR" sz="4400" b="1" kern="0" dirty="0" smtClean="0">
                <a:solidFill>
                  <a:srgbClr val="87CBCD"/>
                </a:solidFill>
              </a:rPr>
              <a:t> S</a:t>
            </a:r>
            <a:r>
              <a:rPr lang="en-US" altLang="ko-KR" sz="4400" b="1" kern="0" dirty="0" smtClean="0">
                <a:solidFill>
                  <a:srgbClr val="ADDCDD"/>
                </a:solidFill>
              </a:rPr>
              <a:t>ystem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 smtClean="0">
                <a:solidFill>
                  <a:schemeClr val="bg1"/>
                </a:solidFill>
              </a:rPr>
              <a:t>프로젝트 관리 시스템</a:t>
            </a:r>
            <a:endParaRPr lang="ko-KR" altLang="en-US" sz="7200" kern="0" dirty="0">
              <a:solidFill>
                <a:schemeClr val="bg1"/>
              </a:solidFill>
            </a:endParaRPr>
          </a:p>
        </p:txBody>
      </p:sp>
      <p:sp>
        <p:nvSpPr>
          <p:cNvPr id="24" name="사각형: 둥근 모서리 16">
            <a:extLst>
              <a:ext uri="{FF2B5EF4-FFF2-40B4-BE49-F238E27FC236}">
                <a16:creationId xmlns:a16="http://schemas.microsoft.com/office/drawing/2014/main" xmlns="" id="{66062C8C-7C9F-476A-B383-EFE9DF8435D0}"/>
              </a:ext>
            </a:extLst>
          </p:cNvPr>
          <p:cNvSpPr/>
          <p:nvPr/>
        </p:nvSpPr>
        <p:spPr>
          <a:xfrm>
            <a:off x="5156155" y="4054517"/>
            <a:ext cx="1879689" cy="3333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Team 2</a:t>
            </a:r>
            <a:endParaRPr lang="ko-KR" altLang="en-US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448560" y="2167094"/>
            <a:ext cx="7416000" cy="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6006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56878C6-9DBC-4361-856F-A1027230E059}"/>
              </a:ext>
            </a:extLst>
          </p:cNvPr>
          <p:cNvSpPr/>
          <p:nvPr/>
        </p:nvSpPr>
        <p:spPr>
          <a:xfrm>
            <a:off x="3078008" y="47259"/>
            <a:ext cx="5518159" cy="1084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 smtClean="0">
                <a:solidFill>
                  <a:srgbClr val="87CBCD"/>
                </a:solidFill>
              </a:rPr>
              <a:t>Flow Chart</a:t>
            </a:r>
            <a:endParaRPr lang="en-US" altLang="ko-KR" sz="3200" b="1" kern="0" dirty="0">
              <a:solidFill>
                <a:srgbClr val="87CBCD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100" kern="0" dirty="0" smtClean="0">
                <a:solidFill>
                  <a:schemeClr val="bg1"/>
                </a:solidFill>
              </a:rPr>
              <a:t>순서도</a:t>
            </a:r>
            <a:endParaRPr lang="ko-KR" altLang="en-US" sz="6600" kern="0" dirty="0">
              <a:solidFill>
                <a:schemeClr val="bg1"/>
              </a:solidFill>
            </a:endParaRPr>
          </a:p>
        </p:txBody>
      </p:sp>
      <p:sp>
        <p:nvSpPr>
          <p:cNvPr id="2051" name="AutoShape 3" descr="data:image/png;base64,iVBORw0KGgoAAAANSUhEUgAAAycAAAGxCAYAAAB4CcneAAAJtXRFWHRteGZpbGUAPG14ZmlsZSBtb2RpZmllZD0iMjAxOS0wNy0zMFQwODoxMjoyOS4xOTRaIiBob3N0PSJ3d3cuZHJhdy5pbyIgYWdlbnQ9Ik1vemlsbGEvNS4wIChXaW5kb3dzIE5UIDEwLjA7IFdpbjY0OyB4NjQpIEFwcGxlV2ViS2l0LzUzNy4zNiAoS0hUTUwsIGxpa2UgR2Vja28pIENocm9tZS83NS4wLjM3NzAuMTQyIFNhZmFyaS81MzcuMzYiIGV0YWc9IkNMM2hLYmFXdi1BLXkzVWtWT0JBIiB2ZXJzaW9uPSIxMS4wLjciIHR5cGU9Imdvb2dsZSI+PGRpYWdyYW0gaWQ9IjZhNzMxYTE5LThkMzEtOTM4NC03OGEyLTIzOTU2NWI3YjlmMCIgbmFtZT0iUGFnZS0xIj43VnZkZDZJNEZQOXJlS3dIQ0NCNUZMVXplM1oydDJmNzBQWnBEbXFxN0FCeElGWTdmLzBtRUQ3eVliVkZ0Tk1aSDFweWMwM0MvZnpkQ3hwZ25PdytaZUY2OVJkZW9OaXd6Y1hPQUJQRHRvRUxJUDNIS004bHhRTDJzS1FzczJoUjBzeUdjQnY5UUp5eG9tNmlCY281clNRUmpHTVNyVVhpSEtjcG1oT0JGbVlaM29wc2p6aGVDSVIxdUVRSzRYWWV4aXIxTGxxUUZhZGFIbXdtUHFOb3VlSmIrOVg5emNMNXQyV0dOeW5mTDhVcEttZVNzRnFHMzJPK0NoZDQyeUtCcVFIR0djYWt2RXAyWXhRenVZb1N1OTR6V3g4NVF5azU1Z3RKQ0s2ZkV2ZzUzZHJlMTl2Vm4zZW1kMy9sMk9VeVQyRzg0YkxncHlYUGxYRFFnc3FLRDNGR1ZuaUowekNlTnRTZ0VBQmkrNWgwMVBCOHdYaE5pUllsL29jSWVlYUtEemNFVTlLS0pER2ZmY1FwNFpNV29PTTRuS0U0cUdVN3hqSE82RndoWFJDVUoyVEgyaXNLVHNyeEpwdHpycnNzL2NmOTkvdjQvaE5JTi9oaHN2dVJQRjY1THJlMk1Gc2k4b0tnYktkV0dYVURoQk5Fc21mNnhRekZJWW1leEpPRTNCeVhOVitqRjNyQlZhTlgwNHZIYkt0cEdoZ2p5NEJqWXpveWdxRVIrTVowYk1CSmNURXhJRFNnVS9CQUkzQVVuZVlrdzk5cVc3ZEZiVkJMWFRPK1pMZGsvajU0alBGMnZnb3pNc2lwbk1oWHhyTmRSUVRkcnNOQ3Vsdks5a1l0YXBUMmhES0NkaTJTS25VK2EvdmN0M2pjQVh5NGJmbHdSVnUxM05lQjNmV2tkeWZ2ZGU2RTRobmVmaEJQOGpvNkNQL3FEWTdvMXJXS1BXQU96TmJIRlJWdVEySFdGcGN2dlpxdktLbTJQbUlIcjFTMS9RZjljMzF6UjRuTUd3T2IrUjcxUnQ4eVJtUEZFcklWVG1hYmZJODNkVlJxSjhkeVhTREkyWUtXNmxtdW8zcVc2L2NVQVQxZkV3RkhMTmdGaGFocEtDeEZEVWVHUHk1Q1lXQkFVNUU1RlFDUm9sMFJDaVVaUGtaeExKSENPRnFtZERpbllrV1VIakJ4UmhSRGpQaEVFaTBXaFJQcnRDazY5dGtWNnJoaXBMUXNOVlQ2bWtoWmdaZlQ2MU9YMGNhR1R4T1d5VE1hUzIyLzlhblhwelc4bkQ3MStPZ1NzQkh0SW5MUHZqNXcrZWloTlRQWjhaV0x3VE1mbkMwaERrMjlCanNtUkFueTJLYWswWjV6WG1WM0FzTHhZc0tkUURBQjcvc0dWeE5YZWFIRUVXV3d3SHJYVE5LclpmRmY5WFVXQmt6REwrSTduQnErVysxRVQxNXV4citxSk5iYXNQWkIxWllSaGJNY3h4dUNSdG04Y21GR2JVWk9IVlRhZUxudDh1NVp3SzdzOFZCTnliWU83UGJsOGtCbkNoK3pkdFRlZjlXb2FKV08vU0RqVGxxeVZDVzlVRGxlMnBPT1ZhRGlOaG9WN2tlM1N2Szh0Q3RaYW9WK0FjK3AwbW1WUUIrRTFIcStkS29YVVQvcDFIS2tmQ29qcEQzNVZGMEl5Z3NOeFlYS08xUVdHbVZaK054aVd6T0dmUCtCNVR3QXVQSHVPNWZNTDdVSjZVVjVncmVpQksyeU5NV2FiTjhWMnY3Q0RPZ0c1eEdKTUVQZE0wd0lUalJ3bkdBcDNLaVJwR3BjVWZzSzR4akZlSm1GYktrMXlpSjZTd3psaTNNM3pjUUJsQzlGc21LMzh0b2MyR2VKV3RZZTROY09XczVaZzVZbXRieURLSGFxaUhTd0pkeFRSSklCdnF5L1BYSGtWSzRMTlVvOURiNGZzOUlldWd4K0JLRG8xbFN3ZmxwVS9hT2o4YjFhOUdlSTdoL09DZ1ptUjh4TThoWUdPYnJXNStHWGJ1TUdoanZSdHc2MExRYlJrSHNQQjQ3WUNiVTFEWURoT1JzQWxzNXdQazQwdUJRK2thS0JZL1ZXN3I5d1YwcjU0RTk0MjVWVkRXV0gyMkdVc3UwTkMwOHY2L2xSVVZ5d1djdTRmRk84azhkZGdZSGtjMUNUZ3IyaDZuU242SXJyMVROVTFQTTNQaUpjL2l3OTBrNzZxaEZTcFM1WFZaY09NSUcrUXFTdE90TUR5bitycTV6MXBMckdBNWZWbHZOeVRYNzZSN2R2S2IrVkVqNmx0MzVmY2JKQmF4VTJiSllwUm1jdjR5dFVjQmhkOTVKT2xkYVBqSzczNU5QWFZ1bU9sTGN0VjNvNTV4Qy9jMkYrZUY1K0I3enUvTXJMVGpLLzNOWVI1ZDlQMTZPeTdRczlHekVicE1WbWFZbjEwejh3NlpqL1JST3pOV2p0dkE5TTNtZUpWT2NNNjczbURFZk5HZWQ4NUdwQlh3cHUwdnRqUFJkaDFmMExSWmdhRWVyQ0syQjFsZWFsdi9kYld0bWVKR0ZOTjZPMzk0MzB2Z3JlZzJ1ZXhzVk8vMUtlbk8zQmNRNmhMRFNVbTlweWUrcEVEMDJHdnYwcStDRHpWemZZSzN3QXFwdi9MdVpyalhqV3dHdC9SUDFjdkZoVUd6RVY5c3JYWWRvRitoV3ZjRU5IZUx2Ym54clFiL1hmYU53Zk1qRFl3TDF5MTE4SjdzbWxIYkI5TllkbzN3YnZ6U2lPd1h2cFlzUit3TktJNGdMcG9DVWhWeU9naXRZeGF6aTJQcWdlQ3ZhSGk5a2owOC9oUUUySHpROXlTdmJtRjA5ZytqOD08L2RpYWdyYW0+PC9teGZpbGU+yhCd8AAAIABJREFUeF7snQt4VNW5/t9MyJD7HUEsKi2KR/ECQosVbAtSRKUIHEGuQkgCTSYK59hjW48iKrW1/ouShGsglGtBqSIIKIL2oBUFQVFsqVRUKoLmPrlOksn/+cYZOgyTZC57z+y9593PMw8h2Wut7/t9a/Za7163KPAiARIgARIIhkACgHgAcc5/5WfXx9vvugJoAlDv8Wno4Hd1wRjItCRAAiRAAiSgFwJRejGUdpIACZBAiAlkAOgJ4JIO/r0IgCkEdtkBnAVwGsCXHfxbEQJbWAQJkAAJkAAJqEaA4kQ1tMyYBEhAJwSuAjAIwAAANwLoBeByf2xPS0tDfHy8T5/Y2Fg0Njaivr7ep09lZaU/psi9JwGcAnAYwHsADgI47m8mvJ8ESIAESIAEwkGA4iQc1FkmCZBAuAiI8BAh4voMBJDizRgRG5dcckmHn4svvhhdunRR3ZeWlhacPn3a8fnyyy/b/YjgaeeqAnAIwLtOsSL/yigMLxIgARIgARLQFAGKE02Fg8aQAAkoSEBEx03O0RD59wcAMj3zv+iiizBw4EB8//vfd/x7+eWXo2fPnpDREL1dMsoi4uWzzz7DwYMHHZ9Dhw7hm2++8eaK/PKA8yPCRX6u0ZvPtJcESIAESMBYBChOjBVPekMCkU5A1oBMBHCPU5ic94wTwSECxPUZNGgQevWSwRRjX6dOnTonVESwvPfee/AyXawNwJsA/gRgC4AyY1OhdyRAAiRAAlokQHGixajQJhIgAX8IyBDHeKcg+TGAaFdimXI1ePBgjBo1yvHp37+/P/ka9t62tja8//772LVrl+Pz9ttvo7W11d1f+c8+p1DZCqDasDDoGAmQAAmQgKYIUJxoKhw0hgRIwA8CU52C5A73ND169MBtt92GO+64AyNGjEBKitclJX4UY/xbq6ursWfPHmzfvh27d+/G119/7en0dgCbnB/jA6GHJEACJEACYSNAcRI29CyYBEggAAI9ABQAyHWtH5HRkR/+8IfnRkeuv/76ALJlEncCH3zwgWNEZefOnY5RFVmQ77xkqtdyAEUAzpAaCZAACZAACShNgOJEaaLMjwRIQA0CsrvWXACTXZlPnDgRd999t2N0JDk5WY0ymaeskK+pwauvvornn38emzdvdmeyEcAfnNsVkxUJkAAJkAAJKEKA4kQRjMyEBEhAJQLDATwE4CeS/+WXX942e/bsqOzsbGRmXrDxlkomMFsXAZnutWrVKixfvrzt888/d7UfrwFYCOANkiIBEiABEiCBYAlQnARLkOlJgATUIDDGKUpkxARDhgxpe/DBB6PuvPNONcpingEQeOmll/C73/2u7a9//aurHZGtiH8LYFsA2TEJCZAACZAACTgIUJywIpAACWiJgJzMXgrgx1FRUbKovXX+/PnRsvUvL20SkHNUFixY0Pryyy9Hyy5gzhGU6c5T6rVpNK0iARIgARLQLAGKE82GhoaRQEQRkGeRBcCTABKuvPLKlg0bNnShKNFPHThw4ADuvffeln/84x9dANQC+CWAJQAcioUXCZAACZAACfhCgOLEF0q8hwRIQE0CiQBkpfXtZrPZPn/+fNMvfvELxMTEqFkm81aBQHNzs0z1wmOPPWZvbm42AdjpPBRTxAovEiABEiABEuiUAMVJp4h4AwmQgIoE5Hj2VwFcdemll7bt3Lkz6pprrlGxOGYdCgKyFfEdd9zR9uWXX0ob83cAP+U0r1CQZxkkQAIkoH8CFCf6jyE9IAG9EhBhIouoew4bNgxbt25FamqqXn2h3R4EysvLMXbsWOzfv1/+chrATQC+ICgSIAESIAES6IgAxQnrBwmQQDgIZAB4F8B3f/azn+HPf/4zoqOjw2EHy1SRgBzeKGfRvPjii1LKPwH8AEC5ikUyaxIgARIgAZ0ToDjReQBpPgnolMBeAMNEmMiIiZzyzsuYBESgjBkzxnHaPACJ+63G9JRekQAJkAAJKEGA4kQJisyDBEjAHwJzACz93ve+h48//hhms9mftLxXhwQaGxvRr18//POfMniCXAArdegGTSYBEiABEggBAYqTEEBmESRAAucIXAbgmMlkSnj33Xdx4403RgSat956Sw6SPOfrm2++iZtvvtnx/w0bNjj+nTJlygUsjh8/7jiRfcGCBYiLi3P8vaGhAfPnz8esWbPQt2/fc2kkn6lTp56Xx/XXX4/Nmzc77uuonFAE4eDBgxg8eDDsdrvs3HUVgC9DUS7LIAESIAES0BcBihN9xYvWkoDeCRQByJdO9Lp168Lqi3Ty582bh+XLl3u1Y+TIkY4OfUaGLI/59pJF3iIiXnnlFa9pHnvsMTz88MPn/U2Eifi6aNEih8Bw5SH3iUBRUpy4ixxv/q1fv96rCApVICZOnIgtW7ZIcc8CmBuqclkOCZAACZCAfghQnOgnVrSUBPROQJ43XwHo/vbbbzveomv1EgHx0EMPYeHCheeJk47sFRGyb9++C8SJiJLbb7/9vFEO93s9xYnnKIt7mSKYSkpKsHjxYq8jJ57ixH2EJdwjJ2Kb7Nx1yy23yI9nZJc2HtCo1W8A7SIBEiCB8BGgOAkfe5ZMApFG4EoAx/v374/Dhw+H3ffORkG8jZyEQpx0BqajaV1aFydin6w9OXbsmPx4BYATnfnLv5MACZAACUQWAYqTyIo3vSWBcBK4HcDL999/P5555plw2uEoO5DRkUDESSDTujqakuWPOPGcthbuaV3CLz8/H0uWLJEfRwHYHfaKQANIgARIgAQ0RYDiRFPhoDEkYGgC98laA5ku9cQTT4Td0VCJE3HU3wXxjz/+OORgSteieZdYmTZtGgYMGHBurYz76I7WF8S7Av7ggw/iqaeekv8WAJA1SLxIgARIgARI4BwBihNWBhIggVARmAfgD3PnznUsDg/31dm0LrHPfVetzuxtb81JZ+m8rQXpTJx4260rkHI6S6PG3yX+zz4r6+Eh9SH8Q2hqOMk8SYAESIAEAiZAcRIwOiYkARLwk8DdALaMHTvWcSK81q5gF4yLOPnss8/83g3LW7mBTOvqjGew/nWWv69/lwMZX3rpJbl9PADtVQRfHeF9JEACJEACqhCgOFEFKzMlARLwQkC253q7e/fu+OqrrxAVpa3HT7Cdd3+3BHbx8Tdde2tOJL+OpqoF658SNbq1tRXdunVDZWWlZDcIwCEl8mUeJEACJEACxiGgrd6BcbjSExIggQsJdAVwFkDKa6+9huHDh4eNkUybeuSRR3wq33V2SSBpXAV4O0zRW+Gdnb0iaeRclhMnTlywlXBn4sQnZ1W+adeuXY5tlUVHAegBoEXlIpk9CZAACZCAzghQnOgsYDSXBHRO4A+y1kBON5fzOiLl8lWc+MIj0JETX/JW+x45fNM5gvN7AP+jdnnMnwRIgARIQH8EKE70FzNaTAJ6JiBvy/8RExOT+O6770bdcMMNevbFZ9tFnMjp6B988IHXNLNnzz53gnxnmXYmTjo6wd6fcjqzw9+/i+8DBw5ES0tLLYDLnaMn/mbD+0mABEiABAxOgOLE4AGmeySgQQKOXbsuv/xyHD16FElJSRo0kSYpScBqteLaa69t+/zzz6XN4RbCSsJlXiRAAiRgMAIUJwYLKN0hAR0QiAZwBMC1Q4YMwSuvvIL4+HgdmE0TAyFQX18POY9FtmUG8BGA6wC0BZIX05AACZAACRifAMWJ8WNMD0lAiwR6y9mEAC6mQNFieJSxyUOYnAFwE4DPlMmduZAACZAACRiRAMWJEaNKn0hAHwSucAqUbtdeey127NiBSy+9VB+W08pOCZw8eRJypsmHH34o94owGQrgRKcJeQMJkAAJkEBEE6A4iejw03kSCDuBywC8DOCalJQUbNq0CaNGjQq7UTQgOAJyyKLszCVrTQDILgB3AvhXcLkyNQmQAAmQQCQQoDiJhCjTRxLQNoE4AOsBjBMzpVP7+9//Hj16yMZevPRE4Ouvv8bcuXMdItN5bQZwL4AmPflBW0mABEiABMJHgOIkfOxZMgmQwPkE7o2KilrU1taWJjt4LViwAPPmycZevPRA4KmnnnLETNaZREVFVbS1td0HYIMebKeNJEACJEAC2iFAcaKdWNASEiABIBPAYgCTBIaMnsib+Dlz5kCmffHSFoGamhoUFhZi8eLFkFET5yWCRLYLrtSWtbSGBEiABEhADwQoTvQQJdpIApFHYDCA3wL4kbiemJiIvLw8PPDAA+jWrVvk0dCYx2fOnMHTTz+NZcuWoa6uzmXd685T3w9pzFyaQwIkQAIkoCMCFCc6ChZNJYEIJDACwBMAvi++d+3aFdOnT8cvf/lLfPe7341AHOF1+cSJE3jyySexfv162Gw2lzHvAPhfAK+F1zqWTgIkQAIkYAQCFCdGiCJ9IAHjExgGYA6Au12u3n333Zg8eTJuu+02xMbGGp9AGD188cUXsXHjRjz33HPuVsh/lgB4I4ymsWgSIAESIAGDEaA4MVhA6Q4JGJxALwD5ALIBZIivcrq8nEB+1113YfTo0UhLSzM4AvXdq6yshGwHLKLk1VdfdSxyd15lAEoAFAI4rb4lLIEESIAESCDSCFCcRFrE6S8JGIeALJofC0AORkl0ufWTn/zEIVTGjRuH73znO8bxVmVPvvzyS2zZsgXbt2/H66/L8pFzVy2AnQBeBHBuj2CVzWH2JEACJEACEUqA4iRCA0+3ScBABMwAZNqXCJWfySZfLt/69+/fNm7cuCgRK/369TOQy8q4cvToUcfoyAsvvND2/vvvu7cHXwF4ySlI9gJoVqZE5kICJEACJEACHROgOGENIQESMBIBeabJTl93OT9XupxLSUmxDRgwAIMGDTLfcMMN6N+/P6688kqYTCYj+e/VF7vdjr///e94//33ceTIERw8eNAm/9bU1Iiwc13HnWJERkhkkXub4cHQQRIgARIgAc0RoDjRXEhoEAmQgIIEZF7XD5yCRf69UZapuPKPjY2133DDDSaXWJF/r7vuOl0vsG9oaMAHH3zgECIuMXL06NG2xsZG9+e9LCKRLX9FhLg+/1KQO7MiARIgARIggYAIUJwEhI2JSIAEdEogGsC1bmJFBMtVAM49C2UkpXv37ujVq5fjc+mll5772fW7iy++WE5BDzmCtrY2nD59GqdOnfL6+eKLL3D27FnIfW6X/OfvAA64CZGjAOwhd4AFkgAJkAAJkEAnBELfujIkJEACJKAtAklOsXKTc5RFzlSRk+o7vFyiRbYxjomJ8evT3NwMfz6NjY0OMSLiw4dLdtSS0RARI66PLGrnRQIkQAIkQAKaJ0BxovkQ0UASIIEwEEhxLqyXxfXyudjz/yaTqafdbk8HEIpFK3aTyVRut9tl+94zzo8sWnf97P67mjDwYpEkQAIkQAIkoAgBihNFMDITEiCBCCaQ4FzHImtZ4tx+lv97/i4HwMcAjgCQdR/un4YOflcXwXzpOgmQAAmQQAQRoDiJoGDTVRIggbATkFPVNwN4PuyW0AASIAESIAES0CABihMNBoUmkQAJGJYAxYlhQ0vHSIAESIAElCBAcaIEReZBAiRAAr4RoDjxjRPvIgESIAESiFACFCcRGni6TQIkEBYCFCdhwc5CSYAESIAE9EKA4kQvkaKdJEACRiBAcWKEKNIHEiABEiAB1QhQnKiGlhmTAAmQwAUEKE5YKUiABEiABEigAwIUJ6weJEACJBA6AhQnoWPNkkiABEiABHRIgOJEh0GjySRAArolQHGi29DRcBIgARIggVAQoDgJBWWWQQIkQALfEqA4YU0gARIgARIggQ4IUJywepAACZBA6AhQnISONUsiARIgARLQIQGKEx0GjSaTAAnolgDFiW5DR8NJgARIgARCQYDiJBSUWQYJkAAJfEuA4oQ1gQRIgARIgAQ6IEBxwupBAiRAAqEjQHESOtYsiQRIgARIQIcEKE50GDSaTAIkoFsCFCe6DR0NJwESIAESCAUBipNQUGYZJEACJPAtAYoT1gQSIAESIAES6IAAxQmrBwmQAAmEjgDFSehYsyQSIAESIAEdEqA40WHQaDIJkIBuCVCc6DZ0NJwESIAESCAUBChOQkGZZZAACZDAtwQoTlgTSIAESIAESKADAhQnrB4kQAIkEDoCFCehY82SSIAESIAEdEiA4kSHQaPJJEACuiWwEsAOANt06wENJwESIAESIAEVCVCcqAiXWZMACZCABwGOnLBKkAAJkAAJkEAHBChOWD1IgARIQD0CFwFYBkBGTHZ5rDl5DEAKgPvVK545kwAJkAAJkIC+CFCc6CtetJYESEB/BD4EcBmAfwE4A+BrAOMAtDiFiQgXXiRAAiRAAiRAAgAoTlgNSIAESEBdAjcD2AkgGYAVQFcAZgCVANLVLZq5kwAJkAAJkIC+CFCc6CtetJYESECfBA4BuNHN9FoA8wCU6NMdWk0CJEACJEAC6hCgOFGHK3MlARIgAXcC7qMn8nuOmrB+kAAJkAAJkIAXAhQnrBYkQAIkEBoCrtETjpqEhjdLIQESIAES0CEBihMdBo0mkwAJ6JKAjJ7Ijl2yEJ5rTXQZQhpNAiRAAiSgNgGKE7UJM38SIAES+DeB3QA2AFhHKCRAAiRAAiRAAhcSoDhhrSABEiCB0BD4UWpqan5KSsr11dXVH1RVVRUD+EtoimYpJEACJEACJKAPAhQn+ogTrSQBEtAngV6JiYmzo6Kicq+44oqYgoKClBkzZkStWbOmrbCwsPqTTz5pbmtrW1FbW7scwCl9ukirSYAESIAESEA5AhQnyrFkTiRAAiTgIjA1MzNzXltbW985c+bEzJo1y9y7d+8L6Jw8eRKrVq2yLVu2rDkqKup4WVnZM5zyxUpEAiRAAiQQyQQoTiI5+vSdBEhASQI3p6enF1RWVt49bty4ury8vKRhw4b5nP++ffuwdOlS69atWxPS0tKeq6ioKATwls8Z8EYSIAESIAESMAABihMDBJEukAAJhI1Az9jY2Gyz2ZzXu3fv2IKCgmSZthUdHR2wQa2trXBO+6o5efJko81mW9rY2LgSwOmAM2VCEiABEiABEtAJAYoTnQSKZqpGQLZ3vdy5g5J7IVMAfObx5joOwCIAs9ux5hUAkq7cy98zACwE8JDH36V8eb3+uEeavgA2A7je+Xv3vNuzWTVIzPgCApMyMjLm2u32fjk5OdE5OTld+/TpozimEydOoKSkpGnFihWtJpPpo/Lycpn2tUnxgphhqAl4e77I79Z3YshUL88qScLnS6gjyPJIgARUI0BxohpaZqwTAv6Ik45caq9z4ErjT+dBhMmjACxuQkbsnAZgHoAB7QgqnSDXrZmDU1NT86xW6+TRo0fXy7StESNGhMyZPXv2YMmSJdbt27fHJyUlbayqqloC4EDIDGBBvhJo7yWGbHog398G50sMz5cfnvk/7PyF54sLb3bw+eJrdHgfCZCA5glQnGg+RDRQZQLytvK7XkYuvL3Z7Eyc5AF42tn5kHs9Rz880w9x/sJz5ITiROWg+5F9d9e0rV69esVbLJbkrKwsk9ls9iMLZW+12WxYvXq1vaioqObUqVP1NpttSWNjYwmAs8qWxNwUJCDf6VkA5vsoTuT58wtnTB9rZ+0Rny8KBohZkQAJaIdAuMTJdQD+A4DMg4jRDg5a0g6BZgAnAHwM4EMDUXK94ZRpXZ7TsZQQJ76g8nVal/tbV07r8oVscPdM6Nat21ybzXZDdna2SaZt9e0rfUFtXcePH8fKlSubSkpK7Gaz+f1vvvlGpn1t0ZaVtAaA53e2veeLjIDIIZ0yqiKjLHLJVFJvzyhfwPL54gulb++5FsDV7Jf4DizMdxq1XxJmrNooPtTiZKbzQZuiDfdpRQAEqgAU+DA3OoCsQ57E1XB/6mX0xF9x4vlm1N0ZmZ4hbz9d1yNuIzXtdR46gkFxok5VGZSenp4v07ZGjhzZkJeXlzxq1Ch1SlIh1127dsm0r5rdu3fHJScnb6yoqJBDHg+qUBSz9I+AvARZAGAVgOPOpJ7PF9eLksEAJjrvk3vkErHiGiU54+VFCp8v/sXD8272S4Ljp4XURuqXaIFn2G0IlThJc+7df4d4nJycjJtuugkDBgxAOKdHhJ2+TgyQaSTvvfce3n77bVitVpfVO5xrIOShoMdLOvjSqLtGTORnESnSEZDLs/Pg2QHoyGd38eFt2ph7p8NTnHQ2VUPy3sc1J4pVuQyz2ZwdHx+f36NHj2SLxZI0c+ZMU3x8vGIFhDqjhoYG17Qv65kzZ2rq6+uLbTabTPvytlFDqM2LxPLcv+8u/315+eEtnSc/Pl8Cr1HSL5ENCG5nvyRwiOFKadB+Sbhwaq7cUImTFwGMkQb/8ccfx9y5c2EymTQHgwZ1TMBut2PRokV4+OGHIR0gABLXsTrk5ilMXC64C5SOOg9ynwgE1xkUHY1++Nt58Nb58Fw4y5GT4Cvd+MzMzPsbGhoGZWdnIycnJ/aaa64JPleN5XDs2DGZ9tVYUlKCuLi4g2VlZc8C2KoxM41sjq9r2kL18oPPl38TYL/EAN88A/VLDBAN5VwIhTiZ7HobLfOjr7zySuWsZ05hIfC3v/3NMerV2Ngo5csUBCPOcVdKnAijYKZduOz4u/N7NNIZ9Pa2FA1LndBJof1TUlLyGhoapg0fPrxJpm3deeedOjE9eDN37NjhmPa1d+/ernFxceuqq6tlt68jwefMHLwQcE3T+tLLZhtyuy8jJ76C5fPFV1L/vo/9Ev+ZaTpFhPRLNB0DJY0LhTj5AMB1hYWFsFhkZ1ReRiDwzDPPYN48x3rN9wAM1KlPHa0TUVKcCB5/tvp0dV5cWDlyEngFS+3ateusuLg4S2ZmZlpBQYFj2lZSUlLgOeo8pUzNLC0ttRcWFlrLysoqGxoaipuammTal16naGotIq6pmfnt7LLVnjjxtjbFV9/4fPGV1Lf3sV/iHy9d3G2QfokuWKttpNriRHoANd/5zndw6tQptX1h/iEm0LNnT3z11VdSaiKAuhAXr0RxHYmTjvL3dVpXZ4eqyQ5cMsVGFsF6nmXgy3xzJRgYNY8xmZmZc+vq6m7Kyspqy83Njb3uOtkkkJc7gaNHjzqmfa1atSoqISHh7bKyMtntaxspqU6gvUNePRfOd2QIny+BhYn9ksC46SKVAfoluuCstpFqi5PbAOwaO3Ys/vznP6vtC/MPMYHRo0dDpooAuBXA3hAXr0RxaosTX2xsb70KxYkv9M6/57rk5OQ5TU1NM4YOHWqzWCwpY8aM8T+XCE2xbds2FBUVVe/fv98cExOzpra2dhmAoxGKQ223lRAnvtjI58uFlNgv8aXm6PQeA/RLdEpeWbPVFie/BrDwoYcewhNPPKGs5cwt7AR+9atf4be//a3Y8SsAjh90dvmyM5a305l9HTnxBUdHnQfZSaa9y/3cE1/KMeo9STExMVkJCQkFaWlpmRaLJTErKys6NTXVqP6q7ldVVZVM+2otLCysraysLKurqytsbm5eDeDcVn2qG2H8AtoTJ3Kmyex23H/FyzbCnZHi8+VCQuyXdFZrdPx3A/RLdExfOdPVFiePyom48+fPx6OPyo+8jERAYrpggcxCcOzhzwAbKbja9+XO9PT0grq6uh/PnDmzNTc3N65///7at1pnFh45cgQrVqxoKC0tjU5ISHijoqKiEIBjuJQXCeiUAPslOg2cL2azX+ILJe3fQ3Gi/Rhp1kI+BDQbGqMado1M27LZbDMHDx7cbLFYUsePH29UXzXn19atW2XaV9WBAwdizGZzaU1NjUz7OqY5Q2kQCXRMgOLEwDWE/RJjBJfixBhxDIsXfAiEBXukFRpnMpmyUlNT70tKSuqRn5+fINO2MjJkcyJe4SBQXl4uhzy2FhcX11mt1jNVVVWL7XZ7KYD6cNjDMknATwIUJ34C09Pt7JfoKVrt20pxYow4hsULPgTCgj1SCh2VmZl5X3V19a3Tp09vmj17dsKgQYMixXfd+Hnw4EEsX768bu3ateaUlJS9ZWVli2UTFN04QEMjkQDFiYGjzn6JMYJLcWKMOIbFCz4EwoLdyIX2TUxMnGO327MGDhzYlp+fnzJhwgQj+2so37Zs2YLi4uLqQ4cORZlMptXO3b6OG8pJOmMEAhQnRohiOz6wX2KM4FKcGCOOYfGCD4GwYDdaoWbXtK3Y2NhLLBZLXFZWVkz37t2N5mfE+HP27FmZ9tVcVFTU0NjY+KVz2pfs9mWLGAh0VMsEKE60HJ0gbWO/JEiAGklOcaKRQOjRDD4E9Bg1zdg8Ii0traCmpub2adOmNcq0rcGD5SxKbVyyrkK2QF+4cCHc17e89dZb2LdvHx5+WHaT/vd1/PhxTJw4ER98IAdPAyNHjsSGDRscaSXNZ599hilTXEfX/Dvd448/jkceeeS8vNavX+/13oaGBsybN0+mUXmFNHv2bCxatAhxcXLQuDauAwcOOKZ9rVu3LjY5OXlnZWWl7Pa1RxvW0YoIJUBxYuDAs19ijOBGrDgJVefDWzWRspcsWYIHHnjggo6EdGSGDBniSHb99ddj8+bN6NtXjuOAo7Mjl7dOTjiqIx8C4aCu6zL7JCUlzbbb7dlyWntBQUHqpEmTNOmQP88HESbyXSgqKjonZOR7vG7dOodYOHz4sFdxIsJELk+h097vRZzItuyzZs0690xwwRMbVq1a5djaW0vixD24mzZtQmFhYZWcSm8ymVZZrVbZ7euEJisAjTIyAYqTdqLr3v+QW958803cfLMclaO9/kd7FZT9EmN8dSlOfHgz6m/no703nK43m/X19V7FiXuHRjoY0kGyWCyOjo8IFIoTY3zpIsyLaAAzMjIy5sXExFyal5cXO2vWrJiePXtqDoPn6IengdJQy+U5cuLv80HyaE/8uP7m7eWF3sWJi+fp06cd076Ki4sbm5ubvygvL5eDB9cAaNVcpaBBRiQDdO5YAAAgAElEQVSgK3HS2Yip+yitK1jyfJGXmK+8Iud2Xng99thjF7wU8db/kDzk5YkIFK31PyhOjPjV/LdPESVOQtn58Kw2UvbOnTsd0zLaGzmRN6bDhg0796bC822F1h4OnbyhuAzA0wAeA/Chsb9G9M4LgWEZGRkFlZWVYyZNmlT385//PNH1Bk7PtHyd1uU+xaq9aV2RNnLiLe7CZunSpbWbNm1KSEtLe6m8vFx2+9qn5zpC28NOQIYk7XIAdDuW6EqcdESzo5cc7aVr7xkmo7y33377eaOy7vdqrf8RoDhhvyTsX0/fDIgoceILEiU7H+7lyRf78ssvdwgPg4sT15f/NgAJAMwAWnxhz3t0T6B3fHx8jslkmn311VdHWyyWlGnTpunOKc91IO5vGdt7PnTkZCSvOfEn+LLWprCwsPrjjz9utdvty+vr61cCOOlPHryXBABMBSB1x+R8ObbQg4quxElnoyDeRk46ex55WzdncHHCfonOHg0RKU5C2fmQ+uD5dqM9ceI5rCqjLffddx8WL16sh2ldcgibjJSIKEkE0AigCMAvdPadoLn+E5iRnp5+f5cuXfrMmTPHnJ2dbe7Vq5f/uWgghbxE+PTTT8+b8uD+xtBTnHQ2GivCRkZD21sQrwGXNWfCqVOnUFJSYlu2bJmtpaXlREVFxbPOaV+as5UGaZbAGQCy5V8TAOnnyAi+S6ToTpx425wjUPLtvWAx6LQu9ksCrShhThdx4iQcnQ/P6Vrub0I833rodEH83wF8xylKXFW6TdbuO4fXw1zNVS2+GUCMqiVoOPOuXbsu6NatW+8HHnjAfP/992vYUt9M8/f54Jmr+wip62+eIyfeduhqzzpvc8N988QYdz377LN4+umnG7766quy1tZWfSpe/0JRDGC/f0l4txcCsqvMLACuretcIkW2xpPfzZfNJWRqstavQKZudeRTR6O/BlsQH8n9knBU650ArEoVTHHisQtFZ9M2fOl8uAfHW2eno926lApsKPJxW3Mi83ulk97VrdxyAK+Fwo4wl1EJIC3MNoS7+N7p6ekpXbp0uUTvIycCMpiRVdfz4aqrrjpvQWp72wN7vrho7/kTSYImwkdO/iWbJIX7C22A8pMBiEBJcvNFntWyO5x0onQlTjpa3C7+ue+q1VnsOuvjtJdeh2tOIrlf0lk1UPrvFwP4G4A5SmUcceIkVJ0P1w4bQ4cOvWDr347ESUdvSbT2cPBYEC9vplwLEEWk1Dkr6nqlKivz0TwBQ6w5Ecr+bCUs97u+m/Kza22ZK1qdrTlx3wTDn46D1p4HwdZOrjlxEJQRZ7Xb5WBDpYf0fwVwk9NQESVfApjnfGGmq2ldnrCD/d539DzqKLDBlhuqSsN+SahIn1fORABjAdyjVOlqPwQ1+xBQs/PhuVbEM1gGFSeu8fFfOUWK1K1qABcpVVmZj64I6G63Lml8p06VtbTeL9mBa/z48ZCDBT3PJgm04fZ15MSbRYGWqaVaxN26LogGxUnwFfRGAP/nXG/iLkpcOWu2X+KL68F+7ztK39F5ScGW64tvStzTzi6i7JcoAbf9PChOguEbjs6HN3s7EycdDeG2Nz0kGC6Bpu1kK2F5GDzkXCDPaQqBQtZ/Ot2cc+IL6vZGNgJtuCNRnPCckw5rGsWJL1/Eju9ZCuBWAD9vZ2qxbsRJINM5A0njwqmHw1w7qx7sl3RGSJW/U5yogtUtU6U7H4GIk/Z25gi0A6QWM57EqhZZw+armxPi24tAR8+HzkZdZKtOz9PbI0mc8IR4n77XFCc+YerwpgyZmdnBHboRJ8Gj8C+HCBAn/gHh3b4SoDjxlVSg9ynd+QhEnBhk5CTQEDBdZBAYkZaWVlBTU3P7tGnTGmfPnp0wePDgyPA8gryUKXDLly+vW7duXWxycvLOysrKQgB7IgiBv65SnPhLzP/7KU7aYdbZ1ujuh8v6jz00KfjSNDScPUqhOAkLdhbqlQAfAqwYChAwm0ymrNTU1PtiY2MvsVgscVlZWTHdu8sRBbz0SODs2bNYvXp1c1FRUUNjY+OXVVVVi+12+2oANj36E2KbKU7UB05xoj7jsJXAfklY0FOchAU7C6U4YR0IBYG+iYmJc+x2e9bAgQPb8vPzUyZMmBCKclmGAgS2bNmC4uLi6kOHDkWZTKbVtbW1ywAcVyDrSMqC4kT9aFOcqM84bCVQnIQFPcVJWLCzUIoT1oFQExiVmZl5X3V19a3Tp09vkmlfgwYNCrUNLK8TAgcPHnRM21q7dq05JSVlb1lZ2WIAuwguYAIUJwGj8zkhxYnPqPR3I8VJWGJGcRIW7CyU4oR1IFwE4lzTvpKSknrk5+cnZGVlRWdkyJpXXuEgILsNrl69urW4uLjOarWecU7bKgVQHw57DFYmxYn6AaU4UZ9x2EqgOAkLeoqTsGBnoRQnrANaIHBNcnLyHJvNNnPw4MHNFoslVc4d4RUaAlu3bkVRUVHVgQMHYsxmc2lNTY1M2zoWmtIjphSKE/VDTXGiPuOwlUBxEhb0FCdhwc5CKU5YB7RG4M709PSCurq6H8+cObM1Nzc3rn///lqzUff2HDlyBCtWrGgoLS2NTkhIeKOiokJ229qhe8e06wDFifqxoThRn3HYSqA4CQt63YkTOYjvN7/+9a+xcOHCsBBjoeoRkLg++eSTUsCvATh+4EUCISaQFBMTk5WQkFCQlpaWabFYEmXaV2pqaojNME5xVVVVKC0tbS0sLKytrKwsq6urK2xubpbdtqzG8VKznlCcqB8aR7/kV7/6FX7zm9+oXxpLCCkB9ktCittVmO7EyRgAL95111144YUXwkKMhapH4Gc/+xm2b98uBUicX1KvJOZMAj4RuE6mfTU1Nc0YOnSozWKxpIwZI1WTly8Etm3bJtO2qvfv32+OiYlZ49xt66gvaXmPYgQoThRD2W5Gjn6JPBtefPFF9UtjCSElwH5JSHHrVpxcBuCz3r1749NPPw0LMRaqHoFLLrkEp0+flgJ6AfiXeiUxZxLwm8CYzMzMuXV1dTdlZWW15ebmxl533XV+Z2L0BEePHsXKlSsbV61aFZWQkPB2WVnZMwC2Gd1vDftHcaJ+cBz9kksvvRSff/65+qWxhJASYL8kpLh1K07E8EoAqc8//zy4eDUslUaVQmUkbNy4cZJ3tcRXlUKYKQkETyC1a9eus+Li4iyZmZlpBQUFSTNnzjQlJSUFn7NOc7BarTJty15YWGgtKyurbGhoKG5qaioBUKVTl4xkNsVJaKLJfkloOIe0FPZLQorbvTDdTesS4/8HwO9SUlJw6NAh9OnTJ2z0WLAyBI4fPw45c0I6OQD+C8AiZXJmLiSgKoH+KSkpeQ0NDdOGDx/elJeXl3znnXeqWqCWMt+xYweWLFlSs3fv3q5xcXHrqqurlwA4oiUbaQsoTkJTCRz9kuTkZLz33nvsl4SGuaqlsF+iKt7OMtelOIkCsAfA8Pj4eDzxxBO4//77YTKZOnOWf9cYAbvdjj/84Q+YP38+6usdRxrsBjBKY2bSHBLwhcD4zMzM+xsaGgZlZ2cjJycn9pprrvElna7uOXbsmGPaVklJCeLi4g6WlZU9C2CrrpyILGMpTkITb/ZLQsNZ9VLYL1EdsS8F6FKciGPpANYCuEP+I1MqfvjDH+LGG29ETEyML47znjASsNlsjrdLb7/9tmu0RKyR7USnO6fthdE6Fk0CQRHIMJvN2fHx8fk9evRItlgsjmlf8iJFr1dDQ4MckmgvKiqynjlzpqa+vr7YZrPJtK1yvfoUQXZTnIQu2OyXhI614iWxX6I40mAy1K04cTk9A4AsuEwJhgLThpWAzEu/3yk2w2oICycBhQkMSk9Pz7darZNHjhzZINO+Ro3Sz8Dgrl27HNO2du/eHZecnLyxoqKiGMBBhRkxO3UJUJyoy9db7uyXhJ650iWyX6I0Uf/y0704cbkr2+b8BwBZgGKkoZPbAHwC4J/+xVXzdzcDOAHgYwAfat5aGkgCwROY0K1bt7k2m+2G7OxsU05OTte+ffsGn6vCOcg865UrVzaVlJTYzWbz+9988428/NmicDHMLnQEKE5Cx9qzJKP2S+4GcMzZfoePrvIls1+iPNNAczSMOAkUgNbTPQdgM4DntW4o7SMBEvCJQPfY2Nhss9mc16tXr3iLxZKclZVlMpvNPiVW4yaZzuCctlVz6tSpepvNtqSxsVGmbZ1VozzmGVICFCchxR0RhbFfEhFhDquTFCdhxd954XwIdM6Id5CAXgkMTk1NzZNpX6NHj67Py8tLGjFiRMh82bNnj0zbsm7fvj0+KSlpY1VVley2dSBkBrCgUBCgOAkF5cgqg/2SyIp3OLylOAkHdT/K5EPAD1i8lQR0TGBSRkbGXLvd3i8nJydapn2psU36iRMnUFJS0rRixYpWk8n0UXl5uUzb2qRjbjS9YwIUJ6whShNgv0RposzPkwDFicbrBB8CGg8QzSMBhQn0dE376t27d2xBQUHyjBkzoqKjowMuprW1FWvWrGkrLCysOXnyZKPNZlva2Ni4EsDpgDNlQr0QoDjRS6T0Yyf7JfqJlV4tpTjReOT4ENB4gGgeCahI4Ob09PSCysrKu8eNG1cn076GDRvmc3H79u3D0qVLrVu3bk1IS0t7rqKiohDAWz5nwBuNQIDixAhR1JYP7JdoKx5GtIbiRONR5UNA4wGieSQQIgJTMzMz57W1tfWdM2dOzKxZs8y9e/e+oOiTJ09i1apVtmXLljVHRUUdLysrk2lb60JkI4vRHgGKE+3FRO8WsV+i9whq336KE43HiA8BjQeI5pFAiAn0SkxMnB0VFZV7xRVXxBQUFKTItC/ntK3qTz75pLmtrW1FbW3tcgCnQmwbi9MeAYoT7cVE7xaxX6L3CGrffooTjceIDwGNB4jmkUAYCfwoNTU1PyUl5frq6uoPqqqq5JDEv4TRHhatPQIUJ9qLid4tYr9E7xHUvv0UJxqPER8CGg8QzSMBEiABDROgONFwcHRqGvslOg2cjsymONF4sPgQ0HiAaB4JkAAJaJgAxYmGg6NT09gv0WngdGQ2xYnGg8WHgMYDRPNIgARIQMMEKE40HBydmsZ+iU4DpyOzKU40Hiw+BDQeIJpHAiRAAhomQHGi4eDo1DT2S3QaOB2ZTXGi8WDxIaDxANE8EiABEtAwAYoTDQdHp6axX6LTwOnIbIoTjQeLDwGNB4jmkQAJkICGCVCcaDg4OjWN/RKdBk5jZvcFsBnA7wFscLMtA8BLAKoA3KGUzVFKZcR8HAT4EGBFIAESIAESCJQAxUmg5JiuPQLsl7BuKEHAJU7OAJgCoNyZKcWJEnRVzoMPAZUBM3sSIAESMDABihMDBzdMrrFfEibwBitWxMlip09vAnic4kQ/EeZDQD+xoqUkQAIkoDUCFCdai4j+7WG/RP8x1IIHLnGyBMACAPkA3gLgOXIi/5dpXyOdRg9x3ueXD5zW5ReuTm/mQ6BTRLyBBEiABEigHQIUJ6waShNgv0RpopGZn0uc3AdgIIChAOYBiHdbc/KfABYB2O8UKDcDKAYgC+aP+4ON4sQfWp3fy4dA54x4BwmQAAmQgHcCFCesGUoTYL9EaaKRmZ+7OPnCTYTsdhMn/+Wc+iUCRsRInIdY8ZkcxYnPqHy6cTkACdQLPt3Nm0iABEiABEjg3wQoTlgblCawEsAOANuUzpj5RRQBd3EiwsM1KiLTu55y7tb1GwAPuy2YpzjRSBVZA+B1AH/UiD00gwRIgARIQD8EKE70Eyu9WMqRE71EStt2eooTsVaEyCUArnWKE46caDSGywAcASAjKLxIgARIgARIwB8CFCf+0OK9vhCgOPGFEu/pjIA3ceJa/H4VgGMAuOakM4ph+vszAE4CeDZM5bNYEiABEiAB/RKgONFv7LRi+UUA5EWpTOfa5XH+2mMAUgDcrxVjaYduCHgTJ2K8nHmy0ClO5BBG7talwZA+CaAawG81aBtNIgESIAES0DYBihNtx0cv1n0I4DIA/wIgh+Z9DWAcgBanMBHhwosElCIgu3GNBXCPUhlyQbxSJL/NZz4AYfqostkyNxIgARIggQggQHESAUEOgYuyWHkngGQAVgBdAZgBVAJID0H5LCKyCFCcaDzeDwJIA/BLjdtJ80iABEiABLRHgOJEezHRq0WHANzoZnyt81yKEr06RLs1S4DiRLOh+dYwmcfZG8BcjdtJ80iABEiABLRHgOJEezHRq0XuoyfiA0dN9BpJ7dtNcaLxGOU631TM1ridNI8ESIAESEB7BChOtBcTPVvkGj3hqImeo6h92ylONB6j6QCGA7hX43bSPBIgARIgAe0RoDjRXkz0bJGMnsiOXbIQnmtN9BxJbdtOcaLt+GACgPEAJFC8SIAESIAESMAfAhQn/tDivb4Q2A1gA4B1vtzMe0ggAAIUJwFAUzuJ7ILR5CxkNIAcAD9z/j8TQJnaBjB/EiABEiABQxCgODFEGDXjxI9SU1PzU1JSrq+urv6gqqqqGMBfNGMdDTEKAYoTDUby/wG4FsD/AOgG4BdOcSKHII0CcA0FigajRpNIgARIQHsEKE60FxO9WdQrMTFxdlRUVO4VV1wRU1BQkDJjxoyoNWvWtBUWFlZ/8sknzW1tbStqa2uXAzilN+doryYJUJxoMCw3AdgLwOY87KiL8/AjOwAZTh2jQZtpEgmQAAmQgPYIUJxoLyZ6sWhqZmbmvLa2tr5z5syJmTVrlrl3b9k89Pzr5MmTWLVqlW3ZsmXNUVFRx8vKyp7hlC+9hFizdlKcaDQ0+wD8xMM2OSlefndEozbTLBIgARIgAW0RoDjRVjy0bs3N6enpBZWVlXePGzeuLi8vL2nYsGE+27xv3z4sXbrUunXr1oS0tLTnKioqCgG85XMGvJEEviVAcaLRmtAHwGEASW72vQdgoEbtpVkkQAIkQALaI0Bxor2YaM2inrGxsdlmszmvd+/esQUFBckybSs6OjpgO1tbW+Gc9lVz8uTJRpvNtrSxsXElgNMBZ8qEkUSA4kTD0d4IYJLTPjns6B4Ar2rYXppGAiRAAiSgLQIUJ9qKh5asmZSRkTHXbrf3y8nJic7Jyenap4+8F1X2OnHiBEpKSppWrFjRajKZPiovL5dpX5uULYW5GYwAxYmGA5oC4GsAZucis0s1bCtNIwESIAES0B4BihPtxSScFg1OTU3Ns1qtk0ePHl0v07ZGjBgRMnv27NmDJUuWWLdv3x6flJS0saqqagmAAyEzgAXphQDFicYj9TSAPADZAGQkhRcJkAAJkAAJ+EqA4sRXUsa9r7tr2lavXr3iLRZLclZWlslslvee4blsNhtWr15tLyoqqjl16lS9zWZb0tjYWALgbHgsYqkaI0Bx0k5ABgCQbSlkK98MADFhCpzs1HUbgB1hKl8LxTYD+BjA3wH8TQsG0QYSIAES0AkBihOdBEoFMyd069Ztrs1muyE7O9sk07b69u2rQjHBZXn8+HGsXLmyqaSkxG42m9//5ptvZNrXluByZWqdE6A4cQvgxQByAUwBcIXOA2tU808CuIMixajhpV8kQAIKE6A4URioxrMblJ6eni/TtkaOHNmQl5eXPGqUHI+mj2vXrl0y7atm9+7dccnJyRsrKirkkMeD+rCeVipIgOLECfMBAI8CSJD/Z2Rk4Pvf/z569OiBiy++GDEx4Ro4UTDUOs2qpaUFn3/+OT7++GMcPiwbmKEcQKZO3aHZJEACJBBKAhQnoaQdnrIyzGZzdnx8fH6PHj2SLRZL0syZM03x8fHhsUaBUhsaGlzTvqxnzpypqa+vL7bZbDLtS9p/XsYnEPHiJB3AawD6S6ynTZuG7Oxs3HLLLcYPvQ497NatG8rKysTyKB2aT5NJgARIINQEKE5CTTx05Y3PzMy8v6GhYZD0W3JycmKvueaa0JUeopKOHTsm074aS0pKEBcXd7CsrOxZAFtDVDyLCQ+BiBYnshvWfgDXJicno7S0FOPGjQtPGFhqpwQ2bdqEyZMny32vA/D9VKhOc+YNJEACJGBYAhQnxgpt/5SUlLyGhoZpw4cPb5JpW3feeaexPOzAmx07djimfe3du7drXFzcuurqatntiwdTG68GRLQ4eRfAIJm29frrr0OLC8WMV98C8+iLL75Av379YLVaJYPrAHwYWE5MRQIkQAIRRYDiRP/hTu3ateusuLg4S2ZmZlpBQYFj2lZSkvsZzfp30h8PpC9QWlpqLywstJaVlVU2NDQUNzU1ybSvKn/y4b2aJRCx4mS9LHzv3bs3/vKXv6BXr16ajVCkGyZzT2+66SZ88MEHguKPAGZEOhP6TwIkQAI+EqA48RGUBm8bk5mZObeuru6mrKysttzc3NjrrpN3c7zcCRw9etQx7WvVqlVRCQkJb5eVlcluX9tISdcEIlKc/BeA/5eYmIhDhw5xxETj9feee+7B5s2bxcpPAcgWz9UaN5nmkQAJkIBWCFCcaCUSvtlxXXJy8pympqYZQ4cOtVkslpQxY8b4lpJ3Ydu2bSgqKqrev3+/OSYmZk1tbe0yAEeJRncEIk6cDAHwFwCmnTt3Qk9b7Omuailg8B/+8Af893//t+RUC2AggOMKZMssSIAESCBSCFCcaD/SSTExMVkJCQkFaWlpmRaLJTErKys6NTVV+5Zr1MKqqiqZ9tVaWFhYW1lZWVZXV1fY3Ny8GoBjbjgvzROIKHEic7feB5D+8MMP47HHHtN8dCLZwDfffBM/+tGPYLfbBcPtAHZFMg/6TgIkQAIBEKA4CQBaiJLcmZ6eXlBXV/fjmTNntubm5sb17+/YOJSXggSOHDmCFStWNJSWlkYnJCS8UVFRURjhB1srSFe1rCJGnMQBkAXw/WS05OWXX0ZUFHejVa1aBZnxqVOncMMNN6CiokJyEhU5P8gsmZwESIAEIpEAxYm2on6NTNuy2WwzBw8e3GyxWFLHjx+vLQsNbM3WrVtl2lfVgQMHYsxmc2lNTY1M+zpmYJf16lrEiJMXANz13e9+17GwWtab8NImAVkALwdgfvTRR2KgjJbIifDSwPIiARIgARLwjwDFiX+81Lg7zmQyZaWmpt6XlJTUIz8/P0Gmbclhz7zCQ6C8vFwOeWwtLi6us1qtZ6qqqhbb7fZSAPXhsYilehCICHHyCwBPcQG8Pir/2LFj8eKLL4qxsr5E1pnIehNeJEACJEAC/hOgOPGfmVIpRmVmZt5XXV196/Tp05tmz56dMGjQIKXyZj4KETh48CCWL19et3btWnNKSsresrKyxZxGrhDcwLMxvDgZDuDVqKgok0zl4gL4wGtKKFI+9dRTePDBB6UoESTXO3foCkXRLIMESIAEjEiA4iS0Ue2bmJg4x263Zw0cOLAtPz8/ZcKECaG1gKUFTGDLli0oLi6uPnToUJTJZFrt3O2LG/EETDTghIYWJ7IAXg7rS3n00Ucxfz6XLQRcTUKQcO/evfjpT38qC+ClMZWpXFwAHwLuLIIESMDQBChO1A+v2TVtKzY29hKLxRKXlZUV0717d/VLZgmqEDh79qxM+2ouKipqaGxs/NI57Ut2+7KpUiAz9SRgWHHCBfA6quyffvopBgwYgOpqxxEmjwB4XEfm01QSIAES0CoBihP1IjMiLS2toKam5vZp06Y1yrStwYMHq1eaznKWdR0PPfQQFi5cCNf6mrfeegufffYZBg4ciFWrVmHBggWIi5PumnavAwcOOKZ9rVu3LjY5OXlnZWWl7Pa1R7sWG8Iyw4oTxwL4vn37Og5aVGsB/IYNGzB16tQLaoJsUyzbFXv7cgZabWSh+Lx58+RL4sjCVYb87K0c+d2UKVPwyiuvnCty5MiREJvlQaGkbYH6JOnEL9k+8fhxx8ipjJbItsG8SIAESIAEgidAcRI8Q/cc+iQlJc222+3Zclp7QUFB6qRJk5QtoYPcpHP/+OOPO9pxuTzbePnd7NmzsWjRovM6/a72Xs4NKygoOK9f4J5GfpZ+xrRp03DzzTc7ynD1PeRn93zdbfG2uN9fcSJ9gIkTJzo2LfJ2efMrZOCdBW3atAmFhYVVciq9yWRaZbVaZbevE6G2IwLKM6Q4+RWA36SkpODw4cOQHbrUvuTL+/TTTyMvL+/cGwIpsz0BIF/qffv2OQSM5yUPncsvv/zcg8H94eD+wJD7ZMTBVxHkaaNWxIkfC+AvA/C0c2thma7HiwRIgARIoGMCFCfB15BoADMyMjLmxcTEXJqXlxc7a9asmJ49ewafs585eBMn0gfoTEhIx19GKu677z5kZ2c7+g2eaS655BLH70X8yOXqn0hfwWKxoK2tzTHSIS995fK8z+WK2DhkiJx3ff4lZ5fJFcjIict+rYy0nD592jHtq7i4uLG5ufmL8vLyRQDWAGj1M6S83TsBw4kTWQC/JyoqKmrPnj0YPlz+q/7lUvzFxcWO6UnuIxzuoxXuX15/xIm3L6a7uJB8PYdPPb12iZNhw4YhPz/f8XbCm23q0/p3CU8++SR+/etfyy9kPteAdhbAu0TJbQASAJgBtITSTpZFAiRAAjolQHESeOCGZWRkFFRWVo6ZNGlS3c9//vNEV4c+8CyDS9mZOJHcXbMm3AWIa6Tltttuc4y2uP9N0rjn+/e//x3r1q07N0riepkq90n/QRi4RlPcX5h6eubvyElHZLQmTtxtFT5Lly6t3bRpU0JaWtpL5eXlstvXvuAiHfGpDSVOZIjksCyAf+KJJxyd9VBcri+pvHWQSuqaNuV6SHgTDe29WXDZK28Y3B+CgYgTrU/rkgXwI0aMkLcx0niOALDXI17uokQOpmkEUARAtobmRQIkQAIk0DkBipPOGbnf0Ts+Pj7HZDLNvvrqq6MtFkuKdMC1cvkiTlx9kqFDhzqEiPxfNgSaNWsWMjMzOxUnZWVlkE2EioqKHDNBXMJGZnS4Xqq6RlPkPtdISkoMGoYAACAASURBVKSKE3e/169fL9O+qj/++ONWu92+vL6+fiWAk1qpPzqywzDiRDqvhwD0veuuu/DCC7LkRP3LJQBESMibCPkS//73v8fmzZsdX1g1p3W5D6m2t+bEmzByn9cZrpETjwXwMnTypFu0YgFsAnArAPfTMqWRnQLArn5kdVuCjEDt1q31NJwESEBpAhQnvhGdkZ6efn+XLl36zJkzx5ydnW3u1Us2/NTW5Ys4EYvb6x/I3zxHTtxfsEo/xn1URGaCuISNpHWJFhEwnS1ol76GTCNbvHixY+2va32udOC9LYgXmx95RPbD8X5pYc2Jr7Xh1KlTKCkpsS1btszW0tJyoqKi4lnntC/JIhnAKF/zitD7bgLwHQD/qZT/UUpl5Gc+OyXYIgiOHDkSkt0fPN9OuOyVh4drSLS+vt7rdCt/15xI3oEsiO9oqle41pzU1tY6HkzOBfBy2uJYj1hnAvjKOXezq9vfygG85me9iLTb+wAQsfdqpDlOf0mABLwSoDjppGLExsa+lZmZ2f+BBx6Iu//++zVdjQIRJ+79DW8zKsRhz46/CAVZryvTwFz9iPj4+HNCRcSGS+i0B8y1YZCIERFEcgW6W5f0F3bu3OmYMq+369lnn5U1yQ1lZWVHGhsbZZcB6XTL+lle7RPoAmAhgCNKQQqHOPlfeVEQygXwvsLqaOTE24IxV76e07p8Lc/9vvYeQmrsJOaPfbfffjt27XIcYSLbc/UX3dVOetnYwHU4jYiUOgBzAKz3p7wIu/c5AJsBPB9hftNdEiAB7wQoTnyrGYYZOfF8ceq+s5e39Sje8LgEjawxcV8f68pLZj+41p94S+8aNZGREJke5pr+FSnipJORE99qJO9SlECoxYkMjb1sMpmiXn311ZAtgG/vy+wpOHwZhvRnBMP9IeMpRDpbEK9olAPMzG3YtqMF8J65u0SK1C1Jd1GAxUdCMoqTSIgyfSQB3wlQnPjOSu7U/ZoTzw16XNOyXFPNvS2I90TkWufap08fJCQknDfysW3bNiQlJV2wO6krD5cAkrU6UpbnYvtAduvqaLaJf+FV926uOVGXbzC5h1KcyAJ42RA78be//S0efPDBYOwOKq2Ihv3791+wt3hn+4BLoWqKk/ZGT1zOhnLNiYyW3HHHHbIAXtaM/NTLAvjOYiAiRXY5kF27vt2TkJcnAYoT1gkSIAF3AhQngdcH3e3W5XkmyRdffHHe2hBfR05cu3tarVbHQnrXondXfyU5ObndAxTdjzlwoXdNE5NF9d7ESWfrTdxD6H7GW+ChVS4ld+tSjqWaOYVKnIRlAbw3cO47YXjuWuH5t84OGXLP//rrrz+3sN71+/YOfZS/+ys0/BFFwVYYGQIWf2S9CQBRkU8FmyfTeyVAccKKQQIkQHGibB3Q9Dkn7gcti9vunXfPEQdfxYnkI4LBcwfS9tba+oo70GldvuYfqvt4zkmoSCtXTijEiZTxsiyA79evH959992QLIDvCFEwIyf+oFdyWleoxIkPC+D9QcB7OyZAccIaQgIkQHGiXh0I6wnx6rkVmpz1Lk54Qnxo6okapYRCnDwqC6VlAfyHH34IrWz35+3sEl/WnPgTBL2NnMgRJjKVy7kA/iMA3+9gAbw/KHivdwIUJ6wZJEACFCehqQMj0tLSCmpqam6fNm1a4+zZsxMGDx4cmpJZSsgIHDhwAMuXL69bt25dbHJy8s7KyspCOew7ZAawIEUIqC1ONLMAXhFaBs9EFuLJEDOACgA3ADhlcJfD7R7FSbgjwPJJQFsEuOZE/XiYTSZTVmpq6n2xsbGXWCyWuKysrJju3burXzJLUIXA2bNnsXr16uaioqKGxsbGL6uqqhbb7fbVAGyqFMhMVSegpjjp6zxoMVEOOnzggQdUd4YFBE7AYwH8j7iIPXCWfqSkOPEDFm8lgQggQHES2iD3TUxMnGO327MGDhzYlp+fnzJhwoTQWsDSAiawZcsWFBcXVx86dCjKZDKtrq2tXeY89iDgPJlQGwTUEieyAF525vruxIkT8ac//Ukb3tIKrwRk4b8ctOhcAP/fAP5AVCEhQHESEswshAR0Q4DiJHyhGpWZmXlfdXX1rdOnT2+SaV+DBg0KnzUs2SuBgwcPOqZtrV271pySkrK3rKxsMQDHYWy8jENADXFy3gJ4OZm0a1f3g8ONA88InlRXV2PAgAGQHbqcBwLeYwS/dOIDxYlOAkUzSSBEBChOQgS6g2LiXNO+kpKSeuTn5ydkZWVFZ2RkhN+yCLVANgRavXp1a3FxcZ3Vaj3jnLZVCqA+QpEY3m01xMkTcr5Feno63n//fc0sgDd8JANwUBbAjxgxAnv37pXUsgB+IICmALJiksAIUJwExo2pSMCoBChOtBXZa5KTk+fYbLaZgwcPbrZYLKnjx4/XloUGtmbr1q1yYn3VgQMHYsxmc2lNTY1M2zpmYJfpmpOA0uLkLgAvREdH44033oDnCeykri0C//u//4uFCxeKUVwAH57QUJyEhztLJQGtEqA40WpkgDvT09ML6urqfjxz5szW3NzcuP79+2vXWp1aduTIEaxYsaKhtLQ0OiEh4Y2KigrZbWuHTt2h2QESUFKcyAL4IwDiFi1ahLlz5wZoEpOFgsCLL76IsWPHSlGtAH7MBfChoH5BGRQnYcHOQklAswQoTjQbmnOGJcXExGQlJCQUpKWlZVoslkSZ9pWamqp9yzVqYVVVFUpLS1sLCwtrKysry+rq6gqbm5tlty2rRk2mWSoTUEqcpAA4zAXwKkdLoexlAby88ZHTYwGIinxWoayZjX8EKE7848W7ScDoBChO9BXh62TaV1NT04yhQ4faLBZLypgxY/TlQRit3bZtm0zbqt6/f785JiZmjXO3raNhNIlFa4SAUuJEtuOaKB3ev/71r4iNjdWIezTDk8DXX3+Nm266ybUAfh2A6aQUNgIUJ2FDz4JJQJMEKE40GRafjBqTmZk5t66u7qasrKy23Nzc2Ouuu86nhJF009GjR7Fy5crGVatWRSUkJLxdVlb2DIBtkcSAvnZOQAlxIlOCXpchTal0WjkBvnPXI+8OGTq95ZZb8OGHH4rz7wDg8bjhrQYUJ+Hlz9JJQGsEKE60FhH/7Unt2rXrrLi4OEtmZmZaQUFB0syZM01JSUn+52SQFFarVaZt2QsLC61lZWWVDQ0NxU1NTSUAqgziIt1QmIAS4kR2TrhadlUYN26cwuYxO6UIvPPOO8jJyXEJk3cB3Mr5nErRDTgfipOA0TEhCRiSAMWJscLaPyUlJa+hoWHa8OHDm/Ly8pLvvPNOY3nYgTc7duzAkiVLavbu3ds1Li5uXXV19RLn2uSIYUBHAyMQrDi5CMDZ7t2748yZM4FZwFSqEnj99dexdu1arFmzxlXOIacwqVa1YGbuCwGKE18o8R4SiBwCFCfGjfX4zMzM+xsaGgZlZ2fLy8LYa665xnDeHjt2zDFtq6SkBHFxcQfLyspkTetWwzlKh1QlEKw4EeOkk5s8Y8YMXHbZZaoay8w7J9Dc3IyvvvrKIRYPHDiAyspKVyJZ/f4bAE8DaOw8J94RAgIUJyGAzCJIQEcEKE50FKwATc0wm83Z8fHx+T169Ei2WCyOaV/x8fEBZhf+ZLK5zurVq+1FRUXWM2fO1NTX1xfbbDaZtlUefutogR4JKCFO+jn3oKYy0WYN+CeAtQBWAvhKmyZGrFUUJxEbejpOAl4JUJxEVsUYlJ6enm+1WiePHDmyQaZ9jRo1SjcEdu3a5Zi2tXv37rjk5OSNFRUVxQAO6sYBGqpZAkqIE5dz/wFAPlcD6KJZj9U3bD6ABeoX024JzQDKnJ+Tzi2ew2gOi+6AAMUJqwcJkIA7AYqTyK0PE7p16zbXZrPdkJ2dbcrJyenat68cH6etS44iWLlyZVNJSYndbDa//80338huW1u0ZSWt0TsBJcWJ3lkoZT8bF6VIGj8fihPjx5gekoA/BNh++EPLmPd2j42NzTabzXm9evWKt1gsyVlZWSaz2Rw2b202m2vaVs2pU6fqbTbbksbGRpm2dTZsRrFgQxOgOFE+vGxclGdq1BwpTowaWfpFAoERYPsRGDejphqcmpqaJ9O+Ro8eXZ+Xl5c0YsSIkPm6Z88embZl3b59e3xSUtLGqqoq2W3rQMgMYEERS4DiRPnQs3FRnqlRc6Q4MWpk6RcJBEaA7Udg3CIh1aSMjIy5dru9X05OTrRM++rTp4/ifp84cQIlJSVNK1asaDWZTB+Vl5fLtK1NihfEDEmgAwIUJ8pXDzYuyjM1ao4UJ0aNLP0igcAIsP0IjFskperpmvbVu3fv2IKCAtktNSo6OjpgBq2trXLcQFthYWHNyZMnG20229LGxkbZROd0wJkyIQkEQYDiJAh47SRl46I8U6PmSHFi1MjSLxIIjADbj8C4RWqqm9PT0wsqKyvvHjduXJ1M+xo2bJjPLPbt24elS5dat27dmpCWlvZcRUVFIYC3fM6AN5KASgQoTpQHy8ZFeaZGzZHixKiRpV8kEBgBth+BcWMqYGpmZua8tra2vnPmzImZNWuWuXfv3hdwOXnyJFatWmVbtmxZc1RU1PGysjKZtrWOAElASwQoTpSPBhsX5ZkaNUeKE6NGln6RQGAE2H4Exo2p/k2gV2Ji4uyoqKjcK664IqagoCBFpn05p21Vf/LJJ81tbW0ramtrlwM4RXAkoEUCFCfKR4WNi/JMjZojxYlRI0u/SCAwAmw/AuPGVN4J/CgpKWlJampqktVqPVBVVSWHJP6FsEhA6wQoTpSPEBsX5ZkaNUeKE6NGln6RQGAE2H4Exo2p2ifAdoa1Q3cEKE6UDxkbF+WZGjVHNhpGjSz9IoHACLD9CIwbU1GcsA4YiADFifLBZOOiPFOj5khxYtTI0i8SCIwA24/AuDEVxQnrgIEIUJwoH0w2LsozNWqOFCdGjSz9IoHACLD9CIwbU1GcsA4YiADFifLBZOOiPFOj5khxYtTI0i8SCIwA24/AuDEVxQnrgIEIUJwoH0w2LsozNWqOFCdGjSz9IoHACLD9CIwbU1GcsA4YiADFifLBZOOiPFOj5khxYtTI0i8SCIwA24/AuDEVxQnrgIEIUJwoH0w2LsozNWqOFCdGjSz9IoHACLD9CIwbU1GcsA4YiADFifLBZOOiPFOj5khxYtTI0i8SCIwA24/AuDEVxQnrgIEIUJwoH0w2LsozNWqOFCdGjSz9IoHACLD9CIwbU1GcsA4YiADFifLBZOOiPFOj5khxYtTI0i8SCIwA24/AuDEVxQnrgIEIUJwoH0w2Lsoz1XuOfQFsBvB7ABvcnNkGIAPALADH9e4k7ScBEgiaANuPoBEyAw8CfAnGKqE7AhQnyoeMjYvyTPWeo0ucnAEwBUC50yGKE71HlvaTgLIE2H4oy5O5ARQnrAW6I0BxonzI2Lgoz1TvOYo4Wex04k0Aj1Oc6D2ktJ8EVCHA9kMVrBGdKcVJRIdfn85TnCgfNzYuyjPVe44ucbIEwAIA+QDeAuA5ciJTvGTa10inw0Oc9+ndf9pPAiTgGwG2H75x4l2+E6A48Z0V79QIAYoT5QPBxkV5pnrP0SVO7gMwEMBQAPMA/MltzckXABYB2O8UKDcDKAYwketR9B5+2k8CPhNg++EzKt7oIwGKEx9B8TbtEKA4UT4WbFyUZ6r3HN3FibsImeAmTsRHmfolAkYWx8d5iBW9M6D9JEACnRNg+9E5I97hHwGKE/948W4NEKA4UT4IbFyUZ6r3HN3FiQgP16hIBQCzc7euTAAPuy2YpzjRe9RpPwn4T4Dth//MmKJjAhQnrCG6I0BxonzI2Lgoz1TvOXqKE/FHhMgMAF85xQlHTvQeZdpPAsETYPsRPEPmcD4BihPWCN0RoDhRPmRsXJRnqvccvYkTWfx+DEADgNsAcM2J3qNM+0kgeAJsP4JnyBwoTlgHdE6A4kT5ALJxUZ6p3nP0Jk7Ep3cAXOQUJzLdi7t16T3StJ8EgiPA9iM4fkx9IQGOnLBW6I4AxYnyIWPjojxTo+bIRsOokaVfJBAYAbYfgXFjqvYJsJ1h7dAdAYoT5UPGxkV5pkbNkY2GUSNLv0ggMAJsPwLjxlQUJ6wDBiJAcaJ8MNm4KM/UqDlSnBg1svSLBAIjwPYjMG5MRXHCOmAgAhQnygeTjYvyTI2aI8WJUSNLv0ggMAJsPwLjxlQUJ6wDBiJAcaJ8MNm4KM/UqDlSnBg1svSLBAIjwPYjMG5MRXHCOmAgAhQnygeTjYvyTI2aI8WJUSNLv0ggMAJsPwLjxlQUJ6wDBiJAcaJ8MNm4KM/UqDlSnBg1svSLBAIjwPYjMG5MRXHCOmAgAhQnygeTjYvyTI2aI8WJUSNLv0ggMAJsPwLjxlQUJ6wDBiJAcaJ8MNm4KM/UqDlSnBg1svSLBAIjwPYjMG5MRXHCOmAgAhQnygeTjYvyTI2aI8WJUSNLv0ggMAJsPwLjxlQUJ6wDBiJAcaJ8MNm4KM/UqDlSnBg1svSLBAIjwPYjMG5MRXHCOmAgAhQnwQdzBIDnAdwH4I8AXI3LvQCeBTABwKvBF8McDEiA4sSAQaVLJBAEAYqTIOAxqVcCbGdYMXRHgOJEmZA1AmgB0AAgE0AZgFgAZgBdlSmCuRiQABsNAwaVLpFAEAQoToKAx6QUJ6wDxiBAcaJMHH8JYIFTjLhybHL+7kllimAuBiRAcWLAoNIlEgiCAMVJEPCYlOKEdcAYBChOlIujjJrIaIm7OHH/v3IlMSejEKA4MUok6QcJKEOA4kQZjszl3wTYzrA26I4AxYlyIXMfPeGoiXJcjZwTGw0jR5e+kYD/BChO/GfGFB0TYDvDGqI7AhQnyobMNXoi4oSjJsqyNWJubDSMGFX6RAKBE6A4CZwdU3onwHaGNUN3BChOlA2Za/TkUQBca6IsWyPmxkbDiFGlTyQQOAGKk8DZMSXFCeuAQQhQnCgbyBgAKwHkArApmzVzMyABihMDBpUukUAQBChOgoDHpF4JsJ1hxdAdAYoT5UL2s/T09NykpKQrrFbrJxUVFSsAvKRc9szJgATYaBgwqHSJBIIgQHESBDwmpThhHTAGAYqT4OI4PC0tLbu2tnb8LbfcUp+dnZ1yzz334E9/+hNKSkqq/+///i8+MTFxa2VlZQmAvcEVxdQGJEBxYsCg0iUSCIIAxUkQ8JiU4oR1wBgEKE78j+PgpKSkmS0tLZOvvfbaltzc3JRJkyZFxcfHX5BTfX09Nm3a1LZixYrqDz/8sEuXLl02Wq3WUgAH/C+WKQxIgOLEgEGlSyQQBAGKkyDgMSnFCeuAMQhQnPgWx2sTEhLuNZlM91566aVdcnJykidPnmzq1q2bb6kBfPPNN9i4caN95cqVNV988UWL3W7/Y11d3R8BfOhzJrzRaAQoTowWUfpDAsERoDgJjh9TX0iA7Qxrhe4IUJy0H7LvxcbGTuvatWtWWlpacnZ2dsKUKVO6XH755UEH+bPPPsOGDRtaSkpK6iorK2uamppWNzY2rgPwz6AzZwZ6IsBGQ0/Roq0koD4BihP1GUdaCWxnIi3iBvCX4uT8IPbo0qXLlOTk5NyYmJiLZ86caZ42bVrXq6++WrVQf/zxx1i3bl1TaWmprbm5+auampoVLS0tGwCcUa1QZqwVAmw0tBIJ2kEC2iBAcaKNOBjJCrYzRopmhPhCcQIkAZiUkZExp6Wlpe+0adOipk+fHjdo0KCQV4GDBw9i7dq1DevWrWvr0qXL8fLy8mUANgGwhtwYFhgKAmw0QkGZZZCAfghQnOgnVnqxlO2MXiJFO88RiFRxEg3gnvT09Nl1dXU/mDhxom3mzJmJP/7xjzVTNd544w2UlpbWbt682ZyQkPBORUXFcgB/AtCqGSNpSLAE2GgES5DpScBYBChOjBVPLXjDdkYLUaANfhGINHEyNiMjY3ZlZeVPx44dWyeC5I477vALWDhufvnllx1C5YUXXkhIS0t7tby8XITKC+GwhWUqSoCNhqI4mRkJ6J4AxYnuQ6g5B9jOaC4kNKgzApEgTn6anp6eU11dfdett95aP2vWrOS77767My6a/ftzzz2HVatW1bz22mvxKSkpL1ZUVMiJ9K9q1mAa1hEBNhqsHyRAAu4EKE5YH5QmwHZGaaLMT3UCRhUnN6emps5qbGycOGDAgOacnBw5iwRdu3ZVHWioCmhqapIzVLBy5crqw4cPx8TGxm6uqqpaBeCtUNnAcoImwEYjaITMgAQMRYDixFDh1IQzbGc0EQYa4Q8BI4mT/omJifcCmPa9730vWs4ikcMR09PT/eGhy3srKiochz3KGSr//Oc/ZU3KutraWjlD5YguHYoco9loRE6s6SkJ+EKA4sQXSrzHHwJsZ/yhxXs1QUDv4uTK+Pj46V26dJl50UUXJWRnZydOnjw5ulevXpqAGw4jTp06JYc9tpaUlNR+/fXXdS0tLaX19fVrAfwjHPawzA4JsNFgBSEBEnAnQHHC+qA0AbYzShNlfqoT0KM4ucRsNk9NSEjIiYuLuygrKyt26tSpMX379lUdlt4KOH78ONavX9+8evXqxoaGhq/r6upW2my29QC+1JsvBrWXjYZBA0u3SCBAAhQnAYJjsnYJsJ1h5dAdAb2Ik1STyTQ5LS1tjt1u/+706dOjp0+fHjtgwADdAQ+XwYcPH5YzVBrXrl3bajKZPq2srFxmt9s3AqgKl00sF2w0WAlIgAQ4csI6oCYBtjNq0mXeqhDQsjgxOw9HnF1fXz9g8uTJrffee2/80KFDVQERSZnu378ff/zjH+s3btwYHR8ff9i5NbEc9miLJA4a8JWNhgaCQBNIQEMEOHKioWAYxBS2MwYJZCS5oUVx8p9yFklVVdVPxo8fXz9z5syk2267LZJiElJfd+/eLWeoWLdu3Rqfmpr6ulOoPB9SIyK3MDYakRt7ek4C3ghQnLBeKE2A7YzSRJmf6gS0Ik5GyVkkVVVVY2677bZaOYtk3LhxqjvPAs4n8Oc//9lxhsru3bsTU1NTtznPUNlFTqoRYKOhGlpmTAK6JEBxosuwadpotjOaDg+N80YgnOLkluTk5KzGxsYJP/jBD5pycnJS5SySLl26MFJhJtDS0uI6Q6XqnXfe6RobG7ulpqZmNYD/C7NpRiuejYbRIkp/SCA4AhQnwfFj6gsJsJ1hrdAdgVCLk4GJiYkz2traplx55ZXIzc2VwxGjUlJSdAcuUgyurq52nKGyYsWK6n/84x+IioraUFtbuwbAoUhhoKKfbDRUhMusSUCHBChOdBg0jZvMdkbjAaJ5FxIIhTj5j7i4ODmLZMbFF18cm5ubmzRp0qTonj17Mh46I3D69GkRKq0rVqywfvXVV40tLS1rGhoa5AyVv+nMFa2Yy0ZDK5GgHSSgDQIUJ9qIg5GsYDtjpGhGiC9qiZNL5SyS+Pj47KSkpAznWSTmPn36RAhW47t54sQJOUPFJmeoWK3W8vr6+hLnGSpfGN97xTxko6EYSmZEAoYgQHFiiDBqygm2M5oKB43xhYCS4iQjJiZmSlJSUm5UVNRlM2bM6DJt2rTY66+/3hc7eI+OCXzwwQdYt25d45o1a1ra2to+t1qtK5qbmzcAKNexW6EwnY1GKCizDBLQDwGKE/3ESi+Wsp3RS6Ro5zkCwYqTODmLJDMz8+cNDQ39pk6d2jZ9+vS4H/7whwEjLi8vx5IlS5CXl4ff/e53mDVrFnw9/V3SPvTQQ1i4cCEyMjJ8ssFV3gMPPIC4OHGn/evxxx/HI488ct4N69evx5QpUzota8MG6avDp3vfeustfPbZZxfc62senvc1NDTg6aefdjAVtsOGDcPNN9/cqc2B3PDXv/5VDntsWL9+fVRcXNxHZWVlSwHIGSoNgeRn8DRsNAweYLpHAn4SoDjxExhv75QA25lOEfEGrREIVJxMzMzMnFNdXT1kwoQJTTNmzEi49dZb/fLt+PHjmDhxIuStu+t68803cdVVV3UoTkRMiBh45ZVXHMkkjauj7U2ceN7vKmv27NlYtGgR6uvrHeV1Jk5EmMj18MMPn+dnR7/3FDKegB577LEL8pN7Qi1OvIkud1vdGfsT5Ndeew1r1qyp27JlS9eUlJQ3y8rKlgHY7E8eBr+XjYbBA0z3SMBPAhQnfgLj7Z0SYDvTKSLeoDUC/oiTOzMyMnIrKipGjx492pqVlZU0ZsyYgP0RcbJq1SosWLDgvBGLjkZOZARg3rx5mDZtmkOQuISHCAbX/z1HTjobGens7+JgRyMyvqT3F5KIhS+//NIhng4fPowhQ4acy6K9kRoXm+XLl59XnIgwGUlyjUb5O3Iitigx0rJt2zasXr3aun379qT09PTt5eXlKwDs8JeNwe5no2GwgNIdEgiSAMVJkACZ/AICbGdYKXRHoDNx8pO0tLTs2tra8UOGDGnMzs6WrX9lO9mgHQ1EnMiIwr59+84bbXD/XXsjJx2NjPgqLvwdORFAHQkGER7eppG5uEh6EX/u06/CMa1LKXHiqjBtbW2OM1RKSkqq33zzzdjExMStlZWVJQBeD7pS6S8DNhr6ixktJgE1CVCcqEk3MvNmOxOZcde1195Uxg+SkpJmtrS0TO7Xr589JycnWc4iSUxMVNRRT3EiHe+pU6c6ynC97fdcc+Ktc+6ej0zR8jZy4j4NTPJ3H33wVZxIOn/WnIgwmT9/vtc1MyKo1q1b5xgZcRco4sujjz6KoqIixMfHnzdKJOUbQZy4V6La2lrHGSorV66s+eijj0xdunTZaLVaSwG8o2hl025mbDS0GxtaRgLhIEBxEg7qxi6T7Yyx42tI71zipF9CQsK9JpPp3l69eplzcnKSJk+ebLroootUczqQkZNAxYm3kRNPMdTeSEagADynoLnn402cyO9E/IhdrsX8nnn4Kk5cozyyAN4lzEaOHOnI23Nal7e1P54+B7rmr8v+4gAAIABJREFUxB92X3/9/9u7GyApyjuP4z/WXdgd2OVNrVOUEKXkYp1ah1JGEMszXiRYisApsrAryFvOEJFU6u7A4IKAmtJyOTW58KIIu6AkKBhJgiZRS0BiRbiiSDRrKaWSgyvj8rbs7LKsw9UztbPXjDO7PTPdPT3d36m6hJfu5+Xzb/Ls757p7s+1cePG2OrVq5sOHjzYFovF1jU3N6+T9KdM2imwY1k0CqxgDBcBlwUIJy4Dh7B51pkQFr3QpxwPJ0VFRW033nhjj5qamuIbbrjBkzllE07y8bWu7m4Wt2Il3+Cezde6usK3E04S9+EkdlpM0MnlaV0mtI0dO9b2E9OcuHjefvttcy9S+1tvvdUjFot1/yg0JzrNTxvfk/SUpM356Z5eEUDAZwKEE58VJADDIZwEoIhhm0JB7ZykuiF+7ty58a9CmccNu3nPibkwku+/SBWWki+gbM5JF2rs7GAkdk0uueQSHThwIH5/TiGEkzQ7J+dJKg3wP8ojkv5dUlOA58jUEEDAvgDhxL4VR9oTIJzYc+IoHwnk9Z6T5EcJm3tNfvSjH2nt2rVp33Pi1KOETQ3MvSdjxoyx9Shhr8JJ8hPIEtdKIrCMHj067btSzM6KuZfF/HfinhVz/IQJE7J6z0lX9804cQ1zz4kTirSBAAIBEiCcBKiYPpkK4cQnhWAY9gW6e+yWa0/rSjdEv7+E0fpY3XQ7J7l8Fayr3Ziu/s64WXeRjG/iBvvHH3+8M/BZ7zmxc79Jok5XXXWVNm3alPPXu3hal/1/nByJAAKhEyCchK7krk+YcOI6MR04LdBdOLH25+h7ToIcTnIpUi47J+n6zeVrXbnMxXou7zlxSpJ2EEAgwAKEkwAXN09TI5zkCZ5usxfIJJxYe8n5DfGEk/RFy+Wek1St5iuc8Ib47P9hciYCCIRSgHASyrK7OmnCiau8NO6GQLbhJDGWMkmTzz333H9taWn5h6lTp56prq4uGzlypBtjpc0CEHjnnXe0fv36lvr6+h5lZWV/+uKLL/5L0gvmnZQFMHyGiAACCORTgHCST/1g9k04CWZdAz2rXMOJFWdgSUnJlPLy8tk9evT42rRp04qrqqpKzb0KfIItsG/fPnMjfuvzzz/ffubMmU+bmppWnT59eoOkxmDPnNkhgAACjgoQThzlDGVjgyV9Zpk54SSUl0FhT9rJcGKVGNyzZ8+pkUhkZnl5+cB77723dOrUqT2HDh1a2FqMvlPgo48+Mk87a3vuuedam5qaGqPR6Jq2trb6pP9RRAwBBBBAwL4A4cS+ldNHXiHpcknmB5USpxv3qL0LJU2T9JGk1yUdk3SnpD9Let+jMfitm9MdHmb++/02OMaTWsCtcGLt7RtlZWXVxcXF0y644ILS2bNnl0+ePPmcCy80/4b4FJLAoUOH9MILL3y5atWqpsOHD7e2t7c/39LSsl7SB4U0D8aKAAII+FSAcOJ9YaZLqpXU1/uu6dFjARPWvm/eJOFxv3SXoYAX4cQ6pGv69Okz7cyZM1Muu+wyzZ49u+/kyZN79O3L/yZkWDfPDj9+/LgJJGdWrVp1/MMPP1SPHj02nDx58nlJ73k2CDpCAAEEwiFAOPGuzv07fkgda7qsqKjQddddp+HDh6tnz57ejYKeXBVoa2vTnj17tHv3bjU1db7veJukqo6dJVf7p/HsBLwOJ9ZR3lBRUXFva2vrXddee+2pWbNm9Zs8ebKKi4uzmwlnOSbQ3t5uAolWr1597N133+1VWlr68xMnTjwn6W3HOqEhBBBAAIFkAcKJd9fEVknjzAuLzbvJHnjgARUVFXnXOz15KhCLxVRbW6tFixbJPMFUkqn/eE8HQWe2BfIZTqyD/M6AAQNmHTt2bNyYMWNOzpgxo8K81ZyPtwIvv/yynn322RPbt2/v069fv1eOHDmyWtJvvB0FvSGAAAKhFSCceFP6SknmoS3xlxWbb3LwCYfABx98EN8da21tNROeJOnn4Zh5Yc3SL+HEqvYvAwcOnHPs2LF/mjhxYnT69OnlY8aMKSzVAhrt9u3bzdvjm1566aVIv3793mxsbFwpaXMBTYGhIoAAAkERIJx4U8l9kq58+umnNXfuXG96pBffCKxYsULz588349kj6RrfDIyBdAr4MZwkBme+9DnZBJVoNDq8srLyy3vuuScyevRoypejwI4dO7Ru3broxo0bz4lEIns7Aol5F0lbjk1zOgIIIIBA9gKEk+zt7J5ZLunERRddpIMHD9o9h+MCJmAeynT48GEzqz6SmgM2vYKfjp/DiRW3X1FRUWX//v2/G4vFLqmurj6nurq61GzN8bEnsHfvXvNyxNb169d/WVRUdODo0aM/i8ViG7khzJ4fRyGAAAIeCBBO3Ec2X8X4zfjx42W+yswnnAK33Xabtm0z98XrZkm/D6eCf2ddKOHEKjjIvEOld+/es8rKys7veIdKybBhw/yrnKeRme/S1tfXnzbvImlpafm8ubl5dce7SP4nT0OiWwQQQACB9AKEE/evjoWSlj/44INatmyZ+73Rgy8FFixYoMcee8yMbYGk+C/4+EegEMOJVe+ySCRi3qEy/fzzz+89c+bMPpWVledcfPHF/hH2eCRmm3rjxo1frlmz5uTnn3/e3N7evjYajZp3kXzo8VDoDgEEEEAgMwHCSWZe2Ry9WFJNTU2NFi82v+QTRgFT+yVLlpipm//gQvDZRVDo4cTK+Y99+vS5xzy7+tJLLz1n1qxZFeYdKgMGDPAZufPDOXLkSPxdJKtXrz7x8ccffymp7uTJk+sk/bfzvdEiAggggIBLAoQTl2AtzRJO3Df2fQ+EE3+XKEjhxCo9ql+/fjNaW1snDR8+/PSsWbPMyx7Vq1cvf1cjg9GdOnUq8S6S43v37i0pLS3ddOzYsWcl7cqgGQ5FAAEEEPCPAOHE/VoQTtw39n0PhBN/lyio4cSq/m3zDpXjx4/fcfPNN0fNO1TuvPNOf1eli9H94he/iL+L5He/+12kb9++WzveRfJ6wU6IgSOAAAIIJAQIJ+5fC4QT94193wPhxN8lCkM4sVZgvHk08dGjR789fvz45unTp/e59dZb/V0hSb/61a/Mu0hObtmypXf//v1f73j07xbfD5wBIoAAAghkIkA4yUQru2MJJ9m5Beoswom/yxm2cJKoxjmS7h4wYMCc5ubmaydNmtRmgsqNN97om2q99dZb8UCyadOmnr179373yJEj5uWIL0oy95TwQQABBBAIngDhxP2aEk7cN/Z9D4QTf5corOHEWhXzQibzssfvtre3D6uqqupRXV1dNmLECM8r98c//tG8i6Slrq7uTHFxcUNjY+PPJJmXIzZ5Phg6RAABBBDwWoBw4r444cR9Y9/3QDjxd4kIJ2fX5++Ki4unVFRUzC4pKblg+vTpPauqqnpdfvnlrlXx/fffV11d3am1a9e2nT59+vCJEydWtbe3b5D0v651SsMIIIAAAn4UIJy4X5WCCCe7du3SJ598omuuucbcZxp/7G1ZWVmnjvn766+/vvP3O3fu1KhRo+K/37DB/AghTZkypVtN084bb7yhu+66K2U/XTWQST+Jdsw5Q4YM6RxrtwN06QDCiUuwDjVLOEkPeWlpaWlVr1697u3fv3/FzJkze0+ZMqXY/KPK9WP+B2fDhg3ta9asaT569OiJU6dOPdfa2lon6eNc2+Z8BBBAAIGCFSCcuF8634STxsbGeIB47bXXOmd9yy23xMPFX/7yl7ThxASKuro61dbWxgNLop1FixbFf+hPDg3m91OnTv2KrAk05tNVOLGeO2fOnM4+U4WgVPNJdFpfXx+fK+HE/Qs8CD0QTuxV8YrevXvfU1RUdM/gwYOLzTtUKisri8477zx7Z0v629/+Zl6OGDPvIvnss8/aY7HYuubmZvMukv22G+FABBBAAIEgCxBO3K+ur8KJeVP98uXLNXDgwHjISPy+q3BiQsnYsWM1bNiwTq3EDogJKJnsaHS1c5Icgky7O3bs6AwoXfVjHY+1pIQT9y/wIPRAOMm8it8sLy+f3t7eXnnFFVe0z54927xDpUckEvlKS9FoNP5yxFWrVh3fv39/cXFx8campqa1kv6QebecgQACCCAQcAHCifsFDmU4SQSJCRMmqKamRjNmzIiHm3ThpKWl5azjTFmS/4xw4v7FGtYeCCe5Vf5b/fv3n3ny5MmJN9xwQ3TmzJl97777br344otas2bN8bfffjvSp0+fl44ePbpG0u9z64qzEUAAAQQCLkA4cb/Avg4n1q95ma9CpbrnJNOvdRnSxD0sdsOJdRfH7OokPkuXLtVNN92U8utjyTsk5qtnJsBYz2fnxP0LPAg9EE6cq+LtAwYMmB2JRL4ZjUb/cOTIkVWSfulc87SEAAIIIBBwAcKJ+wX2dTix87WuRNjI5Ib45HAybtw4maBh7nd5+OGHv3JDfC7hJLHDsm/fPj300ENn3fxOOHH/Ag9CD4QT56vI4uK8KS0igAACYRBg/XC/yoEIJ10xpfq6lTWcPPHEE7rvvvviOxpufK0r0b/Z9TFPxXrmmWc6d08IJ+5f4EHogXDifBVZXJw3pUUEEEAgDAKsH+5XmXBiI5wkdmesTwUzweLAgQMyN92bT7oQZD0n1U31PErY/Yu80HsgnDhfQRYX501pEQEEEAiDAOuH+1X2VTjJ5lHChqihoSHte0msocF8xWr+/PlauXLlV2TN17nM/SNOPUo4OYgkOkx+khjhxP2LvNB7IJw4X0EWF+dNaREBBBAIgwDrh/tV9k046Wqq3b2EsatwkgkhL2HUEknmmuDjIwHCifPFYHFx3pQWEUAAgTAIsH64X2XCicWYcEI4cf+fXOY9EE4yN+vuDBaX7oT4ewQQQACBVAKsH+5fF4EJJ5MmTZJ5IlaqT/Lb3NOxEk4IJ+7/k8u8B8JJ5mbdncHi0p0Qf48AAgggQDjJzzVQEOEkPzTh6dU8RWzJEvONLsKJH6tOOHG+KoQT501pEQEEEAiDAOuH+1UmnLhv7PseCCf+LhHhxPn6sLg4b0qLCCCAQBgEWD/crzLhxH1j3/dAOPF3iQgnzteHxcV5U1pEAAEEwiDA+uF+lQkn7hv7vgfCib9LRDhxvj4sLs6b0iICCCAQBgHWD/erTDhx39j3PRBO/F0iwonz9WFxcd6UFhFAAIEwCLB+uF9lwon7xr7vgXDi7xIRTpyvD4uL86a0iAACCIRBgPXD/SovkPTIggUL9Mgjj7jfGz34UmDhwoV69NFHzdgWSor/go9/BAgnzteCxcV5U1pEAAEEwiDA+uF+lcdJ2jpu3Dht3brV/d7owZcCt99+u1599VUzNnM9/NKXgwzxoAgnzhefxcV5U1pEAAEEwiDA+uF+lb8m6ZPBgwfr008/db83evClwKBBg3To0CEztosl/dWXgwzxoAgnzhefxcV5U1pEAAEEwiDA+uFNlY9K6rd582ZNnDjRmx7pxTcCW7Zs0YQJE8x4jpvrwDcDYyCdAoQT5y8GFhfnTWkRAQQQCIMA64c3Vf43ST+uqKjQnj17NHToUG96pZe8CzQ0NGjEiBFqamoyY/mBpNq8D4oBfEWAcOL8RcHi4rwpLSKAAAJhEGD98KbK5mef30r6ViQS0bJlyzRv3jwVFRV50zu9eC4Qi8X05JNPqqamRtFo1PS/XdJ3PB8IHdoSIJzYYsroIBaXjLg4GAEEEECgQ4D1w7tLYYCk9ZJuNV2Wl5dr5MiRuvrqq1VSUuLdKOjJVYG2trb47tju3bsTuyWmv22SqiWZr/fx8aEA4cT5orC4OG9KiwgggEAYBFg/vK/yNEkrJPX1vmt69FjgmKR5HaHU467pLhMBwkkmWvaOZXGx58RRCCCAAAJnC7B+5O+KuFLSNySZG1DYOslfHZzu+bSkjyS9L2m/043TnjsChBPnXVlcnDelRQQQQCAMAqwfYagyc0QAgS4FCCfOXyAsLs6b0iICCCAQBgHWjzBUmTkigADhxONrgMXFY3C6QwABBAIiwPoRkEIyDQQQyF6AnZPs7dKdyeLivCktIoAAAmEQYP0IQ5WZIwIIsHPiwDUwStJOSddL2pXU3iJJgyTNl9QiicXFAXCaQAABBEIowPoRwqIzZQQQOFuAnRP7V8QUSaMtIcScaUKLCSfm7xo7mmJxsW/KkQgggAAC/y/A+sHVgAACoRcgnNi/BAZK2iCpruO/E79fmrSbwuJi35QjEUAAAQQIJ1wDCCCAQKcA4SSzi8G6UzImaSdlmKRNkq6StE/SJEkNHc2b3ZWHO369Mmn3JbMRcDQCCCCAQFAF+H9uBbWyzAsBBGwLEE5sU3UeaIKGuffEfO7vCCDWXZTEvSmJr3v9vaQqSyAxf36gY/cl8945AwEEEEAgqAKEk6BWlnkhgIBtAcKJbarOAxM7JI9bAobZUUkEkKikiKTajq+AmRPT3Uyfee+cgQACCCAQVAHCSVAry7wQQMC2AOHENlXnganuNTE3xNenaGpqR4BJPO0rcUiqp35lPhLOQAABBBAIkgDhJEjVZC4IIJCVAOEkc7ZU4SR556QrVxNkzC6L9QlfmY+CMxBAAAEEgiZAOAlaRZkPAghkLEA4yZhMqcJJ8j0n5j4Tc3P89yQNSbpx3hpkzHtR+CCAAAIIIGAECCdcBwggEHoBwknml0C6Rwhbn9ZlWk18pcv82vq0ruQneWU+As5AAAEEEAiiAOEkiFVlTgggkJEA4SQjLlsHs7jYYuIgBBBAAIEkAdYPLgkEEAi9AOHE+UuAxcV5U1pEAAEEwiDA+hGGKjNHBBDoUoBw4vwFwuLivCktIoAAAmEQYP0IQ5WZIwIIEE48vgZYXDwGpzsEEEAgIAKsHwEpJNNAAIHsBdg5yd4u3ZksLs6b0iICCCAQBgHWjzBUmTkigAA7Jx5fAywuHoPTHQIIIBAQAdaPgBSSaSCAQPYC7Jxkb8fOifN2tIgAAgiEWYBwEubqM3cEEIgLEE6cvxBYXJw3pUUEEEAgDAKsH2GoMnNEAIEuBQgnzl8gLC7Om9IiAgggEAYB1o8wVJk5IoAA4cTja4DFxWNwukMAAQQCIsD6EZBCMg0EEMhegJ2T7O3Sncni4rwpLSKAAAJhEGD9CEOVmSMCCLBz4vE1wOLiMTjdIYAAAgERYP0ISCGZBgIIZC/Azkn2duycOG9HiwgggECYBQgnYa4+c0cAgbgA4cT5C4HFxXlTWkQAAQTCIMD6EYYqM0cEEOhSgHDi/AXC4uK8KS0igAACYRBg/QhDlZkjAggQTjy+BlhcPAanOwQQQCAgAqwfASkk00AAgewF2DnJ3i7dmSwuzpvSIgIIIBAGAdaPMFSZOSKAADsnHl8DLC4eg9MdAgggEBAB1o+AFJJpIIBA9gLsnGRvlzjznyVtlnS/pHWSEovLPZL+U9Jdkl7PvRtaQAABBBAIuADhJOAFZnoIINC9AOGkeyM7R7RKapfUIulcSV9IKpXUU1IvOw1wDAIIIIBA6AUIJ6G/BABAAAHCiTPXwH9IWtIRRhItnur4s0ed6YJWEEAAAQQCLkA4CXiBmR4CCHQvQDjp3sjuEWbXxOyWWMOJ9fd22+E4BBBAAIFwChBOwll3Zo0AAhYBwolzl4N194RdE+dcaQkBBBAIiwDhJCyVZp4IIJBWgHDi7MWR2D0x4YRdE2dtaQ0BBBAIugDhJOgVZn4IINCtAOGkW6KMDkjsniyWxL0mGdFxMAIIIBB6AcJJ6C8BABBAgHDi7DVQImm1pNmS2pxtmtYQQAABBAIuQDgJeIGZHgIIdC9AOOneiCMQQAABBBDwQoBw4oUyfSCAgK8FCCe+Lg+DQwABBBAIkQDhJETFZqoIIJBagHDClYEAAggggIA/BAgn/qgDo0AAgTwKEE7yiE/XCCCAAAIIWAQIJ1wOCCAQegHCSegvAQAQQAABBHwiQDjxSSEYBgII5E+AcJI/e3pGAAEEEEDAKkA44XpAAIHQCxBOQn8JAIAAAggg4BMBwolPCsEwEEAgfwKEk/zZ0zMCCCCAAALsnHANIIAAAhYBwgmXAwIIIIAAAv4QYOfEH3VgFAggkEeBfIWTKyRdLmmoJPNWdT7+Fjgt6SNJ70va7++hMjoEEECgYAUIJwVbOgaOAAJOCXgdTqZLqpXU16kJ0I7nAsckfV9Svec90yECCCAQbAHCSbDry+wQQMCGgFfhpH/HD7NjzZgqKip03XXXafjw4erZs6eNYXJIPgXa2tq0Z88e7d69W01NTYmhbJNUJcmEFT4IIIAAArkLEE5yN6QFBBAocAGvwslWSeMikYiWLl2qBx54QEVFRQVOF77hx2Ix1dbWatGiRWppaTEApq7jwyfBjBFAAAFXBAgnrrDSKAIIFJKAF+GkUtIGg9LQ0KDLLruskHwYawqBDz74IL7r1draav52kqSfA4UAAgggkLMA4SRnQhpAAIFCF/AinOyTdOXTTz+tuXPnFroX4+8QWLFihebPn29+t0fSNcAggAACCOQsQDjJmZAGEECg0AXcDiflkk5cdNFFOnjwYKFbMf4kgQsvvFCHDx82f9pHUjNACCCAAAI5CRBOcuLjZAQQCIKA2+FkjKTfjB8/Xi+//HIQvJiDReC2227Ttm3mvnjdLOn34CCAAAII5CRAOMmJj5MRQCAIAm6Hk4WSlj/44INatmxZELyYg0VgwYIFeuyxx8yfLJAU/wUfBBBAAIGsBQgnWdNxIgIIBEXA7XCyWFJNTU2NFi82v+QTJAFT0yVLlpgpmf+gwEEqLnNBAIF8CBBO8qFOnwgg4CsBwomvylFYgyGcFFa9GC0CCPhegHDi+xIxQAQQcFuAcOK2cIDbJ5wEuLhMDQEE8iFAOMmHOn0igICvBAgnvipHYQ2GcFJY9WK0CCDgewHCie9LxAARQMBtAcKJ28IBbp9wEuDiMjUEEMiHAOEkH+r0iQACvhIgnPiqHIU1GMJJYdWL0SKAgO8FCCe+LxEDRAABtwUIJ24LB7h9wkmAi8vUEEAgHwKEk3yo0ycCCPhKIBDhZOnSpbrppps0atSoTtzGxkaZ96ssX75cAwcO7PzzlpYWzZ8/XytXruz8s507d8bPNef89Kc/1Q9/+EOVlZXZKlRtba3Gjh2rYcOGnXW8aWvKlCl67bXX4n9eX18f/735NDQ06Nlnn40/hre7fjZs2KAhQ4acNTfTRqo5p5qbdVBz5syRGW93fdqauHl2MI8StkvFcQgggIAdAcKJHSWOQQCBQAuEKpwkfnivqqrq/GHfhIi5c+fGf9A+99xzvxJOTDiYOnXqWRfBVVddpU2bNsUDSapwYm0zEVpMmLjkkkviAcWtcNLVlZpJn3aveMKJXSmOQwABBGwJEE5sMXEQAggEWaAgw0l3OwQPP/yw7rvvvq/snGQTTpKLb9p44okn4u2bHZlU4WTXrl164403tGjRos7TreHgs88+s7VzkhjvoEGD4m0lB6XEjk+qCzR5F8j0/+tf/zq+a+TUh3DilCTtIIAAAnEBwgkXAgIIhF6gIMOJnarZ/VqXdRfEzte6kn/IdzOcmJDzyiuvxKc7Y8aMs746luprXVYXwomdq4RjEEAAAV8JEE58VQ4GgwAC+RAo6HBifni//vrrO91uueWW+O6C2dFIF066QrYTTpJDgZ2vdSV2QEaPHm37a11mbnV1dfGdmWg02vnVM+vXxJLvs+kqnLhxcVl2TjZLMv/HBwEEEEAge4EXJbm9Lmc/Os5EAAEEPBBw+38EF0uqqampid/T4eTH7GCYNp955pnOG96tX50yP9Bbb4jv7qtgJtg89dRT8XtJ0t0Qn+rrWiasPPTQQ/GpWb9mlcsN8SZg7dix46yb15PvY7GGpO7mluxuvTk/l5pYwsmfJf0pl7Y4FwEEEEBA70h6CgcEEEAgzAKhCSfJRU51D0ZXOyepwpBpM93Tuty+qLr7Wpfb/Zv2uefEC2X6QAABBBBAAAEEwiNQsOHElCiXr3VZw4l19yPV43ZT7WQkLpGuwkm6AJHJk7OSd2BMv9b7ZJIv1XS7KF3dPJ/t5U44yVaO8xBAAAEEEEAAAQRSCRR0OElMKJP3nCSCQWVlpd58882znl6VvHOSfK9IKkA3w4kZ6/333x//upn1PSqJwGKe4JX8bhfzqOLkP7czj2z+eRBOslHjHAQQQAABBBBAAIF0AgUZTswP7ZMmTdK+fftSzsvsLPzkJz+J31Ce/BLGTHYt7Fw23YWTxP0oyW3ZeSGi2bExn8TLG61tpPq7rubGo4TtVJNjEEAAAQQQQAABBPIpUJDhxA5Yuqd1eR1OUj1Ry+4Y2DmxU2mOQQABBBBAAAEEEAiKQCjDSXe7Lom3v9spsps7J6Z/7jmxUwWOQQABBBBAAAEEEAiCQGDDSRCK4/c5cM+J3yvE+BBAAAEEEEAAgcISIJwUVr18NVrCia/KwWAQQAABBBBAAIGCFyCcFHwJ8zcBwkn+7OkZAQQQQAABBBAIogDhJIhV9WhOhBOPoOkGAQQQQAABBBAIiQDhJCSFdmOahBM3VGkTAQQQQAABBBAIrwDhJLy1z3nmhJOcCWkAAQQQQAABBBBAwCLgdjhZIOmRhQsXxl+GyCdYAqaujz76qJnUQknxX/BBAAEEEEAAAQQQQCBbAbfDyThJW++44w5t2bIl2zFynk8Fbr/9dr366qtmdKbOv/TpMBkWAggggAACCCCAQIEIuB1Ovibpk69//es6cOBAgZAwTLsCgwYN0qFDh8zhF0v6q93zOA4BBBBAAAEEEEAAgVQCbocT0+dRSf02b96siRMnUoWACJidsAkTJpjZHDf1Dci0mAYCCCCAAAIIIIBAHgW8CCf/JunHffv21XvvvaehQ4fmcbp07YRAQ0ODRowYoaamJtPcDyTVOtEubSCAAAIIIIAAAgiEW8CLcGL6+K2kb0UiES1btkzz5s0Hr6QDAAAAy0lEQVRTUVFRuOULcPaxWExPPvmkampqFI1GzQy2S/pOAU6FISOAAAIIIIAAAgj4UMCLcGKmPUDSekm3mt+Ul5dr5MiRuvrqq1VSUuJDFoZkFWhra9OePXu0e/fuxG6J+ettkqo7vrYHGAIIIIAAAggggAACOQt4FU4SA50maYWkvjmPnAbyJXBM0ryOsJmvMdAvAggggAACCCCAQAAFvA4nCcIrJX1DkrkBha0T/19YpyV9JOl9Sfv9P1xGiAACCCCAAAIIIFCIAv8Hzg/0oCTaHB0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4" name="그림 23" descr="다운로드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7287" y="1714500"/>
            <a:ext cx="78200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902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756878C6-9DBC-4361-856F-A1027230E059}"/>
              </a:ext>
            </a:extLst>
          </p:cNvPr>
          <p:cNvSpPr/>
          <p:nvPr/>
        </p:nvSpPr>
        <p:spPr>
          <a:xfrm>
            <a:off x="3078008" y="47259"/>
            <a:ext cx="5518159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smtClean="0">
                <a:solidFill>
                  <a:srgbClr val="87CBCD"/>
                </a:solidFill>
              </a:rPr>
              <a:t>ERD</a:t>
            </a:r>
            <a:endParaRPr lang="en-US" altLang="ko-KR" sz="3200" b="1" i="1" kern="0" dirty="0">
              <a:solidFill>
                <a:srgbClr val="87CBCD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94806200"/>
              </p:ext>
            </p:extLst>
          </p:nvPr>
        </p:nvGraphicFramePr>
        <p:xfrm>
          <a:off x="5720452" y="3775075"/>
          <a:ext cx="1405836" cy="26773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836">
                  <a:extLst>
                    <a:ext uri="{9D8B030D-6E8A-4147-A177-3AD203B41FA5}">
                      <a16:colId xmlns="" xmlns:a16="http://schemas.microsoft.com/office/drawing/2014/main" val="1851350862"/>
                    </a:ext>
                  </a:extLst>
                </a:gridCol>
              </a:tblGrid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</a:t>
                      </a:r>
                      <a:endParaRPr lang="ko-KR" altLang="en-US" sz="7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rgbClr val="87CBC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6758174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</a:p>
                  </a:txBody>
                  <a:tcPr marL="4669" marR="4669" marT="3502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상태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5710498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클라이언트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시작일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(DATE)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(DATE)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7" marR="5647" marT="423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(DATE)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매니저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접근 범위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상세내용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94806200"/>
              </p:ext>
            </p:extLst>
          </p:nvPr>
        </p:nvGraphicFramePr>
        <p:xfrm>
          <a:off x="8001690" y="1044575"/>
          <a:ext cx="1405835" cy="37071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835">
                  <a:extLst>
                    <a:ext uri="{9D8B030D-6E8A-4147-A177-3AD203B41FA5}">
                      <a16:colId xmlns="" xmlns:a16="http://schemas.microsoft.com/office/drawing/2014/main" val="1851350862"/>
                    </a:ext>
                  </a:extLst>
                </a:gridCol>
              </a:tblGrid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</a:t>
                      </a:r>
                      <a:endParaRPr lang="ko-KR" altLang="en-US" sz="7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rgbClr val="87CBC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6758174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</a:p>
                  </a:txBody>
                  <a:tcPr marL="4669" marR="4669" marT="350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할당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 명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5710498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진행률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(NUMBER)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상태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7" marR="5647" marT="423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상위 업무 명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시작일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(NUMBER)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(NUMBER)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(NUMBER)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시작일 고정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(NUMBER)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마감일 고정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(NUMBER)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번호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2"/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 여부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여부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(NUMBER)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(DATE)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94806200"/>
              </p:ext>
            </p:extLst>
          </p:nvPr>
        </p:nvGraphicFramePr>
        <p:xfrm>
          <a:off x="3121716" y="1670050"/>
          <a:ext cx="1405836" cy="2059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836">
                  <a:extLst>
                    <a:ext uri="{9D8B030D-6E8A-4147-A177-3AD203B41FA5}">
                      <a16:colId xmlns="" xmlns:a16="http://schemas.microsoft.com/office/drawing/2014/main" val="1851350862"/>
                    </a:ext>
                  </a:extLst>
                </a:gridCol>
              </a:tblGrid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  <a:endParaRPr lang="ko-KR" altLang="en-US" sz="7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rgbClr val="87CBC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6758174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</a:p>
                  </a:txBody>
                  <a:tcPr marL="4669" marR="4669" marT="350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5710498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부서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직책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7" marR="5647" marT="423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2"/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(DATE)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(DATE)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94806200"/>
              </p:ext>
            </p:extLst>
          </p:nvPr>
        </p:nvGraphicFramePr>
        <p:xfrm>
          <a:off x="3121716" y="4597400"/>
          <a:ext cx="1405836" cy="14416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836">
                  <a:extLst>
                    <a:ext uri="{9D8B030D-6E8A-4147-A177-3AD203B41FA5}">
                      <a16:colId xmlns="" xmlns:a16="http://schemas.microsoft.com/office/drawing/2014/main" val="1851350862"/>
                    </a:ext>
                  </a:extLst>
                </a:gridCol>
              </a:tblGrid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멤버</a:t>
                      </a:r>
                      <a:endParaRPr lang="en-US" altLang="ko-KR" sz="700" b="1" i="0" u="none" strike="noStrike" dirty="0" smtClean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rgbClr val="87CBC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6758174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멤버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</a:p>
                  </a:txBody>
                  <a:tcPr marL="4669" marR="4669" marT="3502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</a:p>
                  </a:txBody>
                  <a:tcPr marL="4669" marR="4669" marT="350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5710498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활성화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(DATE)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7" marR="5647" marT="423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94806200"/>
              </p:ext>
            </p:extLst>
          </p:nvPr>
        </p:nvGraphicFramePr>
        <p:xfrm>
          <a:off x="5720453" y="1184275"/>
          <a:ext cx="1405835" cy="14416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835">
                  <a:extLst>
                    <a:ext uri="{9D8B030D-6E8A-4147-A177-3AD203B41FA5}">
                      <a16:colId xmlns="" xmlns:a16="http://schemas.microsoft.com/office/drawing/2014/main" val="1851350862"/>
                    </a:ext>
                  </a:extLst>
                </a:gridCol>
              </a:tblGrid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할당</a:t>
                      </a:r>
                      <a:endParaRPr lang="ko-KR" altLang="en-US" sz="7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rgbClr val="87CBC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6758174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할당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</a:p>
                  </a:txBody>
                  <a:tcPr marL="4669" marR="4669" marT="3502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측정 시간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5710498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멤버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94806200"/>
              </p:ext>
            </p:extLst>
          </p:nvPr>
        </p:nvGraphicFramePr>
        <p:xfrm>
          <a:off x="1019865" y="1587500"/>
          <a:ext cx="1405835" cy="1853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835">
                  <a:extLst>
                    <a:ext uri="{9D8B030D-6E8A-4147-A177-3AD203B41FA5}">
                      <a16:colId xmlns="" xmlns:a16="http://schemas.microsoft.com/office/drawing/2014/main" val="1851350862"/>
                    </a:ext>
                  </a:extLst>
                </a:gridCol>
              </a:tblGrid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일정관리</a:t>
                      </a:r>
                      <a:endParaRPr lang="ko-KR" altLang="en-US" sz="7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rgbClr val="87CBC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6758174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일정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(NUMBER)</a:t>
                      </a: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시작일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5710498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배경 색상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7" marR="5647" marT="423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글자 색상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시간 구분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(NUMBER)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94806200"/>
              </p:ext>
            </p:extLst>
          </p:nvPr>
        </p:nvGraphicFramePr>
        <p:xfrm>
          <a:off x="1019865" y="4305300"/>
          <a:ext cx="1405836" cy="2059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836">
                  <a:extLst>
                    <a:ext uri="{9D8B030D-6E8A-4147-A177-3AD203B41FA5}">
                      <a16:colId xmlns="" xmlns:a16="http://schemas.microsoft.com/office/drawing/2014/main" val="1851350862"/>
                    </a:ext>
                  </a:extLst>
                </a:gridCol>
              </a:tblGrid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7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rgbClr val="87CBC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6758174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(NUMBER)</a:t>
                      </a: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참조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(NUMBER)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5710498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조회수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(NUMBER)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7" marR="5647" marT="423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생성일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(DATE)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(DATE)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94806200"/>
              </p:ext>
            </p:extLst>
          </p:nvPr>
        </p:nvGraphicFramePr>
        <p:xfrm>
          <a:off x="9747940" y="3540125"/>
          <a:ext cx="1405835" cy="3089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835">
                  <a:extLst>
                    <a:ext uri="{9D8B030D-6E8A-4147-A177-3AD203B41FA5}">
                      <a16:colId xmlns="" xmlns:a16="http://schemas.microsoft.com/office/drawing/2014/main" val="1851350862"/>
                    </a:ext>
                  </a:extLst>
                </a:gridCol>
              </a:tblGrid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리스크</a:t>
                      </a:r>
                      <a:endParaRPr lang="ko-KR" altLang="en-US" sz="7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rgbClr val="87CBC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6758174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리스크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진행여부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5710498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위험도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7" marR="5647" marT="423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가능성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해결방안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일어날 수 있는 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업데이트 상황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해결방법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</a:p>
                  </a:txBody>
                  <a:tcPr marL="3502" marR="3502" marT="3502" marB="0" anchor="ctr">
                    <a:solidFill>
                      <a:schemeClr val="accent2"/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(DATE)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5" name="직선 연결선 14"/>
          <p:cNvCxnSpPr/>
          <p:nvPr/>
        </p:nvCxnSpPr>
        <p:spPr>
          <a:xfrm>
            <a:off x="7105650" y="4124325"/>
            <a:ext cx="2676525" cy="2219325"/>
          </a:xfrm>
          <a:prstGeom prst="line">
            <a:avLst/>
          </a:prstGeom>
          <a:ln>
            <a:solidFill>
              <a:srgbClr val="87CB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6438900" y="2609850"/>
            <a:ext cx="9525" cy="1162050"/>
          </a:xfrm>
          <a:prstGeom prst="line">
            <a:avLst/>
          </a:prstGeom>
          <a:ln>
            <a:solidFill>
              <a:srgbClr val="87CB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7134226" y="1552575"/>
            <a:ext cx="914399" cy="2"/>
          </a:xfrm>
          <a:prstGeom prst="line">
            <a:avLst/>
          </a:prstGeom>
          <a:ln>
            <a:solidFill>
              <a:srgbClr val="87CB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7134225" y="3829050"/>
            <a:ext cx="866775" cy="304800"/>
          </a:xfrm>
          <a:prstGeom prst="line">
            <a:avLst/>
          </a:prstGeom>
          <a:ln>
            <a:solidFill>
              <a:srgbClr val="87CB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543425" y="3248025"/>
            <a:ext cx="1181100" cy="828675"/>
          </a:xfrm>
          <a:prstGeom prst="line">
            <a:avLst/>
          </a:prstGeom>
          <a:ln>
            <a:solidFill>
              <a:srgbClr val="87CB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4524375" y="4086225"/>
            <a:ext cx="1190625" cy="1047750"/>
          </a:xfrm>
          <a:prstGeom prst="line">
            <a:avLst/>
          </a:prstGeom>
          <a:ln>
            <a:solidFill>
              <a:srgbClr val="87CB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3819525" y="3743325"/>
            <a:ext cx="9525" cy="866775"/>
          </a:xfrm>
          <a:prstGeom prst="line">
            <a:avLst/>
          </a:prstGeom>
          <a:ln>
            <a:solidFill>
              <a:srgbClr val="87CB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4562475" y="1724025"/>
            <a:ext cx="1171575" cy="257175"/>
          </a:xfrm>
          <a:prstGeom prst="line">
            <a:avLst/>
          </a:prstGeom>
          <a:ln>
            <a:solidFill>
              <a:srgbClr val="87CB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4514850" y="2143125"/>
            <a:ext cx="1200150" cy="2752725"/>
          </a:xfrm>
          <a:prstGeom prst="line">
            <a:avLst/>
          </a:prstGeom>
          <a:ln>
            <a:solidFill>
              <a:srgbClr val="87CB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770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933450" y="1133475"/>
            <a:ext cx="2028825" cy="317182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756878C6-9DBC-4361-856F-A1027230E059}"/>
              </a:ext>
            </a:extLst>
          </p:cNvPr>
          <p:cNvSpPr/>
          <p:nvPr/>
        </p:nvSpPr>
        <p:spPr>
          <a:xfrm>
            <a:off x="3078008" y="47259"/>
            <a:ext cx="5518159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smtClean="0">
                <a:solidFill>
                  <a:srgbClr val="87CBCD"/>
                </a:solidFill>
              </a:rPr>
              <a:t>VO</a:t>
            </a:r>
            <a:endParaRPr lang="en-US" altLang="ko-KR" sz="3200" b="1" i="1" kern="0" dirty="0">
              <a:solidFill>
                <a:srgbClr val="87CBCD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94806200"/>
              </p:ext>
            </p:extLst>
          </p:nvPr>
        </p:nvGraphicFramePr>
        <p:xfrm>
          <a:off x="1243702" y="1360487"/>
          <a:ext cx="1405836" cy="26773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836">
                  <a:extLst>
                    <a:ext uri="{9D8B030D-6E8A-4147-A177-3AD203B41FA5}">
                      <a16:colId xmlns="" xmlns:a16="http://schemas.microsoft.com/office/drawing/2014/main" val="1851350862"/>
                    </a:ext>
                  </a:extLst>
                </a:gridCol>
              </a:tblGrid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</a:t>
                      </a:r>
                      <a:endParaRPr lang="ko-KR" altLang="en-US" sz="7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rgbClr val="87CBC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6758174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상태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5710498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클라이언트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시작일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(DATE)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(DATE)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7" marR="5647" marT="423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(DATE)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매니저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접근 범위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상세내용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3" name="직선 화살표 연결선 22"/>
          <p:cNvCxnSpPr>
            <a:stCxn id="21" idx="3"/>
            <a:endCxn id="24" idx="1"/>
          </p:cNvCxnSpPr>
          <p:nvPr/>
        </p:nvCxnSpPr>
        <p:spPr>
          <a:xfrm>
            <a:off x="2962275" y="2719388"/>
            <a:ext cx="1123950" cy="14287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086225" y="1133475"/>
            <a:ext cx="2028825" cy="32004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94806200"/>
              </p:ext>
            </p:extLst>
          </p:nvPr>
        </p:nvGraphicFramePr>
        <p:xfrm>
          <a:off x="4377427" y="1360487"/>
          <a:ext cx="1405836" cy="26773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836">
                  <a:extLst>
                    <a:ext uri="{9D8B030D-6E8A-4147-A177-3AD203B41FA5}">
                      <a16:colId xmlns="" xmlns:a16="http://schemas.microsoft.com/office/drawing/2014/main" val="1851350862"/>
                    </a:ext>
                  </a:extLst>
                </a:gridCol>
              </a:tblGrid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PROJECT</a:t>
                      </a:r>
                      <a:endParaRPr lang="ko-KR" altLang="en-US" sz="7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rgbClr val="87CBC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6758174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PRJNO(String)</a:t>
                      </a: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PRJNAME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(String)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PRJSTATUS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(String)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5710498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CLIENT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(String)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STDATE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(Date)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DUEDATE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(Date)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7" marR="5647" marT="423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UPTDATE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(Date)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PRJADMIN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(String)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CATEGORY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(String)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PERMISSION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(String)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(String)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ACTIVATION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(String)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923925" y="4514850"/>
            <a:ext cx="2028825" cy="211455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94806200"/>
              </p:ext>
            </p:extLst>
          </p:nvPr>
        </p:nvGraphicFramePr>
        <p:xfrm>
          <a:off x="1248465" y="4664075"/>
          <a:ext cx="1405835" cy="1853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835">
                  <a:extLst>
                    <a:ext uri="{9D8B030D-6E8A-4147-A177-3AD203B41FA5}">
                      <a16:colId xmlns="" xmlns:a16="http://schemas.microsoft.com/office/drawing/2014/main" val="1851350862"/>
                    </a:ext>
                  </a:extLst>
                </a:gridCol>
              </a:tblGrid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일정관리</a:t>
                      </a:r>
                      <a:endParaRPr lang="ko-KR" altLang="en-US" sz="7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rgbClr val="87CBC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6758174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일정 번호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(NUMBER)</a:t>
                      </a: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시작일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69" marR="4669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5710498"/>
                  </a:ext>
                </a:extLst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마감일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9" marR="5649" marT="42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배경 색상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647" marR="5647" marT="423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글자 색상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(VACHAR2)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59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시간 구분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(NUMBER)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02" marR="3502" marT="350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4086225" y="4514850"/>
            <a:ext cx="2028825" cy="211455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770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56878C6-9DBC-4361-856F-A1027230E059}"/>
              </a:ext>
            </a:extLst>
          </p:cNvPr>
          <p:cNvSpPr/>
          <p:nvPr/>
        </p:nvSpPr>
        <p:spPr>
          <a:xfrm>
            <a:off x="3078008" y="47259"/>
            <a:ext cx="5518159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srgbClr val="87CBCD"/>
                </a:solidFill>
              </a:rPr>
              <a:t>목 차 </a:t>
            </a:r>
            <a:endParaRPr lang="en-US" altLang="ko-KR" sz="3200" b="1" i="1" kern="0" dirty="0">
              <a:solidFill>
                <a:srgbClr val="87CBC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1242" y="1606611"/>
            <a:ext cx="1077593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800" dirty="0" smtClean="0">
                <a:solidFill>
                  <a:srgbClr val="87CBCD"/>
                </a:solidFill>
                <a:latin typeface="+mn-ea"/>
              </a:rPr>
              <a:t>  프로젝트 소개</a:t>
            </a:r>
            <a:endParaRPr lang="en-US" altLang="ko-KR" sz="2800" dirty="0" smtClean="0">
              <a:solidFill>
                <a:srgbClr val="87CBCD"/>
              </a:solidFill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800" dirty="0" smtClean="0">
                <a:solidFill>
                  <a:srgbClr val="87CBCD"/>
                </a:solidFill>
                <a:latin typeface="+mn-ea"/>
              </a:rPr>
              <a:t>  개요</a:t>
            </a:r>
            <a:endParaRPr lang="en-US" altLang="ko-KR" sz="2800" dirty="0" smtClean="0">
              <a:solidFill>
                <a:srgbClr val="87CBCD"/>
              </a:solidFill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800" dirty="0" smtClean="0">
                <a:solidFill>
                  <a:srgbClr val="87CBCD"/>
                </a:solidFill>
                <a:latin typeface="+mn-ea"/>
              </a:rPr>
              <a:t>  개발환경</a:t>
            </a:r>
            <a:endParaRPr lang="en-US" altLang="ko-KR" sz="2800" dirty="0" smtClean="0">
              <a:solidFill>
                <a:srgbClr val="87CBCD"/>
              </a:solidFill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800" dirty="0" smtClean="0">
                <a:solidFill>
                  <a:srgbClr val="87CBCD"/>
                </a:solidFill>
                <a:latin typeface="+mn-ea"/>
              </a:rPr>
              <a:t>  일정계획</a:t>
            </a:r>
            <a:endParaRPr lang="en-US" altLang="ko-KR" sz="2800" dirty="0" smtClean="0">
              <a:solidFill>
                <a:srgbClr val="87CBCD"/>
              </a:solidFill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800" dirty="0" smtClean="0">
                <a:solidFill>
                  <a:srgbClr val="87CBCD"/>
                </a:solidFill>
                <a:latin typeface="+mn-ea"/>
              </a:rPr>
              <a:t>  핵심기술</a:t>
            </a:r>
            <a:endParaRPr lang="en-US" altLang="ko-KR" sz="2800" dirty="0" smtClean="0">
              <a:solidFill>
                <a:srgbClr val="87CBCD"/>
              </a:solidFill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2800" dirty="0" smtClean="0">
                <a:solidFill>
                  <a:srgbClr val="87CBCD"/>
                </a:solidFill>
                <a:latin typeface="+mn-ea"/>
              </a:rPr>
              <a:t>  Flow Chart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2800" dirty="0" smtClean="0">
                <a:solidFill>
                  <a:srgbClr val="87CBCD"/>
                </a:solidFill>
                <a:latin typeface="+mn-ea"/>
              </a:rPr>
              <a:t>  </a:t>
            </a:r>
            <a:r>
              <a:rPr lang="en-US" altLang="ko-KR" sz="2800" dirty="0" err="1" smtClean="0">
                <a:solidFill>
                  <a:srgbClr val="87CBCD"/>
                </a:solidFill>
                <a:latin typeface="+mn-ea"/>
              </a:rPr>
              <a:t>Erd</a:t>
            </a:r>
            <a:r>
              <a:rPr lang="en-US" altLang="ko-KR" sz="2800" dirty="0" smtClean="0">
                <a:solidFill>
                  <a:srgbClr val="87CBCD"/>
                </a:solidFill>
                <a:latin typeface="+mn-ea"/>
              </a:rPr>
              <a:t> &amp; Vo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2800" dirty="0" smtClean="0">
                <a:solidFill>
                  <a:srgbClr val="87CBCD"/>
                </a:solidFill>
                <a:latin typeface="+mn-ea"/>
              </a:rPr>
              <a:t>  구현내용</a:t>
            </a:r>
            <a:endParaRPr lang="en-US" altLang="ko-KR" sz="2800" dirty="0" smtClean="0">
              <a:solidFill>
                <a:srgbClr val="87CBCD"/>
              </a:solidFill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2800" dirty="0" smtClean="0">
                <a:solidFill>
                  <a:srgbClr val="87CBCD"/>
                </a:solidFill>
                <a:latin typeface="+mn-ea"/>
              </a:rPr>
              <a:t>  Feedback</a:t>
            </a:r>
          </a:p>
          <a:p>
            <a:pPr>
              <a:buFont typeface="Arial" pitchFamily="34" charset="0"/>
              <a:buChar char="•"/>
            </a:pPr>
            <a:endParaRPr lang="en-US" altLang="ko-KR" sz="2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sz="2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804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56878C6-9DBC-4361-856F-A1027230E059}"/>
              </a:ext>
            </a:extLst>
          </p:cNvPr>
          <p:cNvSpPr/>
          <p:nvPr/>
        </p:nvSpPr>
        <p:spPr>
          <a:xfrm>
            <a:off x="3078008" y="47259"/>
            <a:ext cx="5518159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srgbClr val="87CBCD"/>
                </a:solidFill>
              </a:rPr>
              <a:t>프로젝트 소개</a:t>
            </a:r>
            <a:endParaRPr lang="en-US" altLang="ko-KR" sz="3200" b="1" i="1" kern="0" dirty="0">
              <a:solidFill>
                <a:srgbClr val="87CBC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1242" y="1606611"/>
            <a:ext cx="1077593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87CBCD"/>
                </a:solidFill>
              </a:rPr>
              <a:t>주제 </a:t>
            </a:r>
            <a:r>
              <a:rPr lang="en-US" altLang="ko-KR" sz="2800" dirty="0" smtClean="0">
                <a:solidFill>
                  <a:srgbClr val="87CBCD"/>
                </a:solidFill>
              </a:rPr>
              <a:t>: </a:t>
            </a:r>
            <a:r>
              <a:rPr lang="en-US" altLang="ko-KR" sz="2800" dirty="0" smtClean="0">
                <a:solidFill>
                  <a:schemeClr val="bg1"/>
                </a:solidFill>
              </a:rPr>
              <a:t>PMS (</a:t>
            </a:r>
            <a:r>
              <a:rPr lang="ko-KR" altLang="en-US" sz="2800" dirty="0" smtClean="0">
                <a:solidFill>
                  <a:schemeClr val="bg1"/>
                </a:solidFill>
              </a:rPr>
              <a:t>프로젝트 관리 시스템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endParaRPr lang="en-US" altLang="ko-KR" sz="2800" dirty="0">
              <a:solidFill>
                <a:schemeClr val="bg1"/>
              </a:solidFill>
              <a:latin typeface="+mn-ea"/>
            </a:endParaRPr>
          </a:p>
          <a:p>
            <a:endParaRPr lang="en-US" altLang="ko-KR" sz="280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800" dirty="0" smtClean="0">
                <a:solidFill>
                  <a:srgbClr val="87CBCD"/>
                </a:solidFill>
                <a:latin typeface="+mn-ea"/>
              </a:rPr>
              <a:t>소요기간</a:t>
            </a:r>
            <a:r>
              <a:rPr lang="ko-KR" altLang="en-US" sz="28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: 8</a:t>
            </a:r>
            <a:r>
              <a:rPr lang="ko-KR" altLang="en-US" sz="2800" dirty="0" smtClean="0">
                <a:solidFill>
                  <a:schemeClr val="bg1"/>
                </a:solidFill>
                <a:latin typeface="+mn-ea"/>
              </a:rPr>
              <a:t>주 </a:t>
            </a:r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(6/14 ~ 8/9)</a:t>
            </a:r>
          </a:p>
          <a:p>
            <a:endParaRPr lang="en-US" altLang="ko-KR" sz="28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800" dirty="0" smtClean="0">
                <a:solidFill>
                  <a:srgbClr val="87CBCD"/>
                </a:solidFill>
              </a:rPr>
              <a:t>참여인원 </a:t>
            </a:r>
            <a:r>
              <a:rPr lang="en-US" altLang="ko-KR" sz="2800" dirty="0" smtClean="0">
                <a:solidFill>
                  <a:srgbClr val="87CBCD"/>
                </a:solidFill>
              </a:rPr>
              <a:t>: </a:t>
            </a:r>
            <a:r>
              <a:rPr lang="en-US" altLang="ko-KR" sz="2800" dirty="0" smtClean="0">
                <a:solidFill>
                  <a:schemeClr val="bg1"/>
                </a:solidFill>
              </a:rPr>
              <a:t>4</a:t>
            </a:r>
            <a:r>
              <a:rPr lang="ko-KR" altLang="en-US" sz="2800" dirty="0" smtClean="0">
                <a:solidFill>
                  <a:schemeClr val="bg1"/>
                </a:solidFill>
              </a:rPr>
              <a:t>명 </a:t>
            </a:r>
            <a:r>
              <a:rPr lang="en-US" altLang="ko-KR" sz="2800" dirty="0" smtClean="0">
                <a:solidFill>
                  <a:schemeClr val="bg1"/>
                </a:solidFill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</a:rPr>
              <a:t>김수진</a:t>
            </a:r>
            <a:r>
              <a:rPr lang="en-US" altLang="ko-KR" sz="2800" dirty="0" smtClean="0">
                <a:solidFill>
                  <a:schemeClr val="bg1"/>
                </a:solidFill>
              </a:rPr>
              <a:t>, </a:t>
            </a:r>
            <a:r>
              <a:rPr lang="ko-KR" altLang="en-US" sz="2800" dirty="0" smtClean="0">
                <a:solidFill>
                  <a:schemeClr val="bg1"/>
                </a:solidFill>
              </a:rPr>
              <a:t>박수현</a:t>
            </a:r>
            <a:r>
              <a:rPr lang="en-US" altLang="ko-KR" sz="2800" dirty="0" smtClean="0">
                <a:solidFill>
                  <a:schemeClr val="bg1"/>
                </a:solidFill>
              </a:rPr>
              <a:t>, </a:t>
            </a:r>
            <a:r>
              <a:rPr lang="ko-KR" altLang="en-US" sz="2800" dirty="0" smtClean="0">
                <a:solidFill>
                  <a:schemeClr val="bg1"/>
                </a:solidFill>
              </a:rPr>
              <a:t>이지정</a:t>
            </a:r>
            <a:r>
              <a:rPr lang="en-US" altLang="ko-KR" sz="2800" dirty="0" smtClean="0">
                <a:solidFill>
                  <a:schemeClr val="bg1"/>
                </a:solidFill>
              </a:rPr>
              <a:t>, </a:t>
            </a:r>
            <a:r>
              <a:rPr lang="ko-KR" altLang="en-US" sz="2800" dirty="0" smtClean="0">
                <a:solidFill>
                  <a:schemeClr val="bg1"/>
                </a:solidFill>
              </a:rPr>
              <a:t>홍정민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</a:p>
          <a:p>
            <a:endParaRPr lang="en-US" altLang="ko-KR" sz="2800" dirty="0">
              <a:solidFill>
                <a:srgbClr val="87CBCD"/>
              </a:solidFill>
            </a:endParaRPr>
          </a:p>
          <a:p>
            <a:r>
              <a:rPr lang="ko-KR" altLang="en-US" sz="2800" dirty="0" smtClean="0">
                <a:solidFill>
                  <a:srgbClr val="87CBCD"/>
                </a:solidFill>
              </a:rPr>
              <a:t>업무분담 </a:t>
            </a:r>
            <a:r>
              <a:rPr lang="en-US" altLang="ko-KR" sz="2800" dirty="0" smtClean="0">
                <a:solidFill>
                  <a:srgbClr val="87CBCD"/>
                </a:solidFill>
              </a:rPr>
              <a:t>: </a:t>
            </a:r>
            <a:r>
              <a:rPr lang="ko-KR" altLang="en-US" sz="2800" dirty="0" smtClean="0">
                <a:solidFill>
                  <a:schemeClr val="bg1"/>
                </a:solidFill>
              </a:rPr>
              <a:t>페이지 별 분담하여 맡은 페이지에 대해 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	</a:t>
            </a:r>
            <a:r>
              <a:rPr lang="en-US" altLang="ko-KR" sz="2800" dirty="0" smtClean="0">
                <a:solidFill>
                  <a:schemeClr val="bg1"/>
                </a:solidFill>
              </a:rPr>
              <a:t>	</a:t>
            </a:r>
            <a:r>
              <a:rPr lang="ko-KR" altLang="en-US" sz="2800" dirty="0" smtClean="0">
                <a:solidFill>
                  <a:schemeClr val="bg1"/>
                </a:solidFill>
              </a:rPr>
              <a:t>화면구현부터 데이터베이스 연동까지 진행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804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56878C6-9DBC-4361-856F-A1027230E059}"/>
              </a:ext>
            </a:extLst>
          </p:cNvPr>
          <p:cNvSpPr/>
          <p:nvPr/>
        </p:nvSpPr>
        <p:spPr>
          <a:xfrm>
            <a:off x="3078008" y="47259"/>
            <a:ext cx="55181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srgbClr val="87CBCD"/>
                </a:solidFill>
              </a:rPr>
              <a:t>개 요</a:t>
            </a:r>
            <a:endParaRPr lang="en-US" altLang="ko-KR" sz="3200" b="1" i="1" kern="0" dirty="0">
              <a:solidFill>
                <a:srgbClr val="87CBC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1242" y="1606611"/>
            <a:ext cx="51958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87CBCD"/>
                </a:solidFill>
              </a:rPr>
              <a:t>Project Management System </a:t>
            </a:r>
            <a:r>
              <a:rPr lang="ko-KR" altLang="en-US" sz="2000" dirty="0" smtClean="0">
                <a:solidFill>
                  <a:srgbClr val="87CBCD"/>
                </a:solidFill>
              </a:rPr>
              <a:t>이란</a:t>
            </a:r>
            <a:endParaRPr lang="en-US" altLang="ko-KR" sz="2000" dirty="0" smtClean="0">
              <a:solidFill>
                <a:srgbClr val="87CBCD"/>
              </a:solidFill>
            </a:endParaRPr>
          </a:p>
          <a:p>
            <a:endParaRPr lang="en-US" altLang="ko-KR" dirty="0">
              <a:solidFill>
                <a:srgbClr val="87CBCD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PMS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는 프로젝트 관리 시스템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(PMS : Project Management System)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을 의미하는 것으로 프로젝트의 정량적인 성과 및 진행 지표를 체계적으로 관리하기 위한 것입니다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. 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프로젝트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진행 현황과 성과물의 체계적인 관리 뿐만 아니라 시스템화를 통한 프로젝트 관리의 용이성을 확보하여 업무 생산성을 향상시킬 수 있습니다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. 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endParaRPr lang="en-US" altLang="ko-KR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47209" y="1606610"/>
            <a:ext cx="519584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87CBCD"/>
                </a:solidFill>
              </a:rPr>
              <a:t>프로젝트 주제선정 이유</a:t>
            </a:r>
            <a:endParaRPr lang="en-US" altLang="ko-KR" sz="2000" dirty="0" smtClean="0">
              <a:solidFill>
                <a:srgbClr val="87CBCD"/>
              </a:solidFill>
            </a:endParaRPr>
          </a:p>
          <a:p>
            <a:endParaRPr lang="en-US" altLang="ko-KR" dirty="0">
              <a:solidFill>
                <a:srgbClr val="87CBCD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국비과정을 들으며 팀프로젝트를 </a:t>
            </a:r>
            <a:r>
              <a:rPr lang="ko-KR" altLang="en-US" dirty="0">
                <a:solidFill>
                  <a:schemeClr val="bg1"/>
                </a:solidFill>
              </a:rPr>
              <a:t>계속 진행했습니다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프로젝트를 하며 협업에서 </a:t>
            </a:r>
            <a:r>
              <a:rPr lang="ko-KR" altLang="en-US" dirty="0">
                <a:solidFill>
                  <a:schemeClr val="bg1"/>
                </a:solidFill>
              </a:rPr>
              <a:t>프로젝트 관리의 중요성에 대해 느꼈으며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직접 프로젝트를 관리하는 시스템을 만들어서 </a:t>
            </a:r>
            <a:r>
              <a:rPr lang="ko-KR" altLang="en-US" dirty="0" smtClean="0">
                <a:solidFill>
                  <a:schemeClr val="bg1"/>
                </a:solidFill>
              </a:rPr>
              <a:t>사용해보고 싶은 마음이 생겼습니다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또한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, PMS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를 개발하며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프로젝트 관리에 대해 분석하는 것을 통해 배운 지식들을 추후 실무에서 사용 가능할 것이라 판단되어 주제를 선택하게 되었습니다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70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56878C6-9DBC-4361-856F-A1027230E059}"/>
              </a:ext>
            </a:extLst>
          </p:cNvPr>
          <p:cNvSpPr/>
          <p:nvPr/>
        </p:nvSpPr>
        <p:spPr>
          <a:xfrm>
            <a:off x="3078008" y="47259"/>
            <a:ext cx="5518159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srgbClr val="87CBCD"/>
                </a:solidFill>
              </a:rPr>
              <a:t>개</a:t>
            </a:r>
            <a:r>
              <a:rPr lang="ko-KR" altLang="en-US" sz="3200" b="1" i="1" kern="0" dirty="0" smtClean="0">
                <a:solidFill>
                  <a:srgbClr val="87CBCD"/>
                </a:solidFill>
              </a:rPr>
              <a:t>발환</a:t>
            </a:r>
            <a:r>
              <a:rPr lang="ko-KR" altLang="en-US" sz="3200" b="1" i="1" kern="0" dirty="0" smtClean="0">
                <a:solidFill>
                  <a:srgbClr val="87CBCD"/>
                </a:solidFill>
              </a:rPr>
              <a:t>경</a:t>
            </a:r>
            <a:endParaRPr lang="en-US" altLang="ko-KR" sz="3200" b="1" i="1" kern="0" dirty="0">
              <a:solidFill>
                <a:srgbClr val="87CBCD"/>
              </a:solidFill>
            </a:endParaRPr>
          </a:p>
        </p:txBody>
      </p:sp>
      <p:sp>
        <p:nvSpPr>
          <p:cNvPr id="6" name="Oval 2">
            <a:extLst>
              <a:ext uri="{FF2B5EF4-FFF2-40B4-BE49-F238E27FC236}">
                <a16:creationId xmlns:a16="http://schemas.microsoft.com/office/drawing/2014/main" xmlns="" id="{E387EB15-D737-4193-95E3-61144D65612F}"/>
              </a:ext>
            </a:extLst>
          </p:cNvPr>
          <p:cNvSpPr/>
          <p:nvPr/>
        </p:nvSpPr>
        <p:spPr>
          <a:xfrm>
            <a:off x="2623781" y="1687967"/>
            <a:ext cx="1219200" cy="1219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25">
            <a:extLst>
              <a:ext uri="{FF2B5EF4-FFF2-40B4-BE49-F238E27FC236}">
                <a16:creationId xmlns:a16="http://schemas.microsoft.com/office/drawing/2014/main" xmlns="" id="{661C6F46-DB5F-430A-B816-6553295F3CE5}"/>
              </a:ext>
            </a:extLst>
          </p:cNvPr>
          <p:cNvSpPr/>
          <p:nvPr/>
        </p:nvSpPr>
        <p:spPr>
          <a:xfrm>
            <a:off x="4033977" y="1687967"/>
            <a:ext cx="1219200" cy="1219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26">
            <a:extLst>
              <a:ext uri="{FF2B5EF4-FFF2-40B4-BE49-F238E27FC236}">
                <a16:creationId xmlns:a16="http://schemas.microsoft.com/office/drawing/2014/main" xmlns="" id="{03ED5E1B-6823-4BAE-9E84-D4FB1172CBD9}"/>
              </a:ext>
            </a:extLst>
          </p:cNvPr>
          <p:cNvSpPr/>
          <p:nvPr/>
        </p:nvSpPr>
        <p:spPr>
          <a:xfrm>
            <a:off x="6820501" y="1687967"/>
            <a:ext cx="1219200" cy="1219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27">
            <a:extLst>
              <a:ext uri="{FF2B5EF4-FFF2-40B4-BE49-F238E27FC236}">
                <a16:creationId xmlns:a16="http://schemas.microsoft.com/office/drawing/2014/main" xmlns="" id="{08C4259A-19E0-414D-AC5D-7D4FBC1D4CF4}"/>
              </a:ext>
            </a:extLst>
          </p:cNvPr>
          <p:cNvSpPr/>
          <p:nvPr/>
        </p:nvSpPr>
        <p:spPr>
          <a:xfrm>
            <a:off x="5427239" y="1687967"/>
            <a:ext cx="1219200" cy="1219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585B411-0680-4437-A9E3-CA83A10D98C9}"/>
              </a:ext>
            </a:extLst>
          </p:cNvPr>
          <p:cNvSpPr txBox="1"/>
          <p:nvPr/>
        </p:nvSpPr>
        <p:spPr>
          <a:xfrm>
            <a:off x="8365776" y="2283418"/>
            <a:ext cx="56126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>
                <a:latin typeface="FontAwesome" charset="0"/>
                <a:ea typeface="FontAwesome" charset="0"/>
                <a:cs typeface="FontAwesome" charset="0"/>
              </a:rPr>
              <a:t>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5FFB0DB-05E7-4329-B490-2D2D046274F6}"/>
              </a:ext>
            </a:extLst>
          </p:cNvPr>
          <p:cNvSpPr txBox="1"/>
          <p:nvPr/>
        </p:nvSpPr>
        <p:spPr>
          <a:xfrm>
            <a:off x="4127991" y="2244946"/>
            <a:ext cx="742798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500" dirty="0" smtClean="0">
                <a:latin typeface="FontAwesome" charset="0"/>
                <a:ea typeface="FontAwesome" charset="0"/>
                <a:cs typeface="FontAwesome" charset="0"/>
              </a:rPr>
              <a:t></a:t>
            </a:r>
            <a:endParaRPr lang="en-US" sz="4500" dirty="0">
              <a:latin typeface="FontAwesome" charset="0"/>
              <a:ea typeface="FontAwesome" charset="0"/>
              <a:cs typeface="FontAwesome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8F254A2-EB4B-4D56-AC30-A0E8D003FB9A}"/>
              </a:ext>
            </a:extLst>
          </p:cNvPr>
          <p:cNvSpPr txBox="1"/>
          <p:nvPr/>
        </p:nvSpPr>
        <p:spPr>
          <a:xfrm>
            <a:off x="6917358" y="2252947"/>
            <a:ext cx="693420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500" dirty="0">
                <a:solidFill>
                  <a:srgbClr val="FEFEFE"/>
                </a:solidFill>
                <a:latin typeface="FontAwesome" charset="0"/>
                <a:ea typeface="FontAwesome" charset="0"/>
                <a:cs typeface="FontAwesome" charset="0"/>
              </a:rPr>
              <a:t>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E7A99FC-7CD1-48E8-B3C6-3E67E8C7EBEA}"/>
              </a:ext>
            </a:extLst>
          </p:cNvPr>
          <p:cNvSpPr txBox="1"/>
          <p:nvPr/>
        </p:nvSpPr>
        <p:spPr>
          <a:xfrm>
            <a:off x="5437958" y="2214475"/>
            <a:ext cx="86284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000" dirty="0">
                <a:solidFill>
                  <a:srgbClr val="FEFEFE"/>
                </a:solidFill>
                <a:latin typeface="FontAwesome" charset="0"/>
                <a:ea typeface="FontAwesome" charset="0"/>
                <a:cs typeface="FontAwesome" charset="0"/>
              </a:rPr>
              <a:t></a:t>
            </a:r>
          </a:p>
        </p:txBody>
      </p:sp>
      <p:pic>
        <p:nvPicPr>
          <p:cNvPr id="17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8374" y="1854896"/>
            <a:ext cx="842400" cy="883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Oval 2">
            <a:extLst>
              <a:ext uri="{FF2B5EF4-FFF2-40B4-BE49-F238E27FC236}">
                <a16:creationId xmlns:a16="http://schemas.microsoft.com/office/drawing/2014/main" xmlns="" id="{E387EB15-D737-4193-95E3-61144D65612F}"/>
              </a:ext>
            </a:extLst>
          </p:cNvPr>
          <p:cNvSpPr/>
          <p:nvPr/>
        </p:nvSpPr>
        <p:spPr>
          <a:xfrm>
            <a:off x="2623781" y="3260947"/>
            <a:ext cx="1219200" cy="1219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25">
            <a:extLst>
              <a:ext uri="{FF2B5EF4-FFF2-40B4-BE49-F238E27FC236}">
                <a16:creationId xmlns:a16="http://schemas.microsoft.com/office/drawing/2014/main" xmlns="" id="{661C6F46-DB5F-430A-B816-6553295F3CE5}"/>
              </a:ext>
            </a:extLst>
          </p:cNvPr>
          <p:cNvSpPr/>
          <p:nvPr/>
        </p:nvSpPr>
        <p:spPr>
          <a:xfrm>
            <a:off x="4022637" y="3260947"/>
            <a:ext cx="1219200" cy="1219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26">
            <a:extLst>
              <a:ext uri="{FF2B5EF4-FFF2-40B4-BE49-F238E27FC236}">
                <a16:creationId xmlns:a16="http://schemas.microsoft.com/office/drawing/2014/main" xmlns="" id="{03ED5E1B-6823-4BAE-9E84-D4FB1172CBD9}"/>
              </a:ext>
            </a:extLst>
          </p:cNvPr>
          <p:cNvSpPr/>
          <p:nvPr/>
        </p:nvSpPr>
        <p:spPr>
          <a:xfrm>
            <a:off x="6820349" y="3260947"/>
            <a:ext cx="1219200" cy="1219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7">
            <a:extLst>
              <a:ext uri="{FF2B5EF4-FFF2-40B4-BE49-F238E27FC236}">
                <a16:creationId xmlns:a16="http://schemas.microsoft.com/office/drawing/2014/main" xmlns="" id="{08C4259A-19E0-414D-AC5D-7D4FBC1D4CF4}"/>
              </a:ext>
            </a:extLst>
          </p:cNvPr>
          <p:cNvSpPr/>
          <p:nvPr/>
        </p:nvSpPr>
        <p:spPr>
          <a:xfrm>
            <a:off x="5421493" y="3260947"/>
            <a:ext cx="1219200" cy="1219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">
            <a:extLst>
              <a:ext uri="{FF2B5EF4-FFF2-40B4-BE49-F238E27FC236}">
                <a16:creationId xmlns:a16="http://schemas.microsoft.com/office/drawing/2014/main" xmlns="" id="{E387EB15-D737-4193-95E3-61144D65612F}"/>
              </a:ext>
            </a:extLst>
          </p:cNvPr>
          <p:cNvSpPr/>
          <p:nvPr/>
        </p:nvSpPr>
        <p:spPr>
          <a:xfrm>
            <a:off x="2623781" y="4803991"/>
            <a:ext cx="1219200" cy="1219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5">
            <a:extLst>
              <a:ext uri="{FF2B5EF4-FFF2-40B4-BE49-F238E27FC236}">
                <a16:creationId xmlns:a16="http://schemas.microsoft.com/office/drawing/2014/main" xmlns="" id="{661C6F46-DB5F-430A-B816-6553295F3CE5}"/>
              </a:ext>
            </a:extLst>
          </p:cNvPr>
          <p:cNvSpPr/>
          <p:nvPr/>
        </p:nvSpPr>
        <p:spPr>
          <a:xfrm>
            <a:off x="4028760" y="4803991"/>
            <a:ext cx="1219200" cy="1219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6">
            <a:extLst>
              <a:ext uri="{FF2B5EF4-FFF2-40B4-BE49-F238E27FC236}">
                <a16:creationId xmlns:a16="http://schemas.microsoft.com/office/drawing/2014/main" xmlns="" id="{03ED5E1B-6823-4BAE-9E84-D4FB1172CBD9}"/>
              </a:ext>
            </a:extLst>
          </p:cNvPr>
          <p:cNvSpPr/>
          <p:nvPr/>
        </p:nvSpPr>
        <p:spPr>
          <a:xfrm>
            <a:off x="6838718" y="4803991"/>
            <a:ext cx="1219200" cy="1219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7">
            <a:extLst>
              <a:ext uri="{FF2B5EF4-FFF2-40B4-BE49-F238E27FC236}">
                <a16:creationId xmlns:a16="http://schemas.microsoft.com/office/drawing/2014/main" xmlns="" id="{08C4259A-19E0-414D-AC5D-7D4FBC1D4CF4}"/>
              </a:ext>
            </a:extLst>
          </p:cNvPr>
          <p:cNvSpPr/>
          <p:nvPr/>
        </p:nvSpPr>
        <p:spPr>
          <a:xfrm>
            <a:off x="5433739" y="4803991"/>
            <a:ext cx="1219200" cy="1219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6">
            <a:extLst>
              <a:ext uri="{FF2B5EF4-FFF2-40B4-BE49-F238E27FC236}">
                <a16:creationId xmlns:a16="http://schemas.microsoft.com/office/drawing/2014/main" xmlns="" id="{03ED5E1B-6823-4BAE-9E84-D4FB1172CBD9}"/>
              </a:ext>
            </a:extLst>
          </p:cNvPr>
          <p:cNvSpPr/>
          <p:nvPr/>
        </p:nvSpPr>
        <p:spPr>
          <a:xfrm>
            <a:off x="8213761" y="1687967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03ED5E1B-6823-4BAE-9E84-D4FB1172CBD9}"/>
              </a:ext>
            </a:extLst>
          </p:cNvPr>
          <p:cNvSpPr/>
          <p:nvPr/>
        </p:nvSpPr>
        <p:spPr>
          <a:xfrm>
            <a:off x="8219205" y="3260947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6">
            <a:extLst>
              <a:ext uri="{FF2B5EF4-FFF2-40B4-BE49-F238E27FC236}">
                <a16:creationId xmlns:a16="http://schemas.microsoft.com/office/drawing/2014/main" xmlns="" id="{03ED5E1B-6823-4BAE-9E84-D4FB1172CBD9}"/>
              </a:ext>
            </a:extLst>
          </p:cNvPr>
          <p:cNvSpPr/>
          <p:nvPr/>
        </p:nvSpPr>
        <p:spPr>
          <a:xfrm>
            <a:off x="8243697" y="4803991"/>
            <a:ext cx="1219200" cy="1219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Picture 23"/>
          <p:cNvPicPr>
            <a:picLocks noChangeAspect="1" noChangeArrowheads="1"/>
          </p:cNvPicPr>
          <p:nvPr/>
        </p:nvPicPr>
        <p:blipFill>
          <a:blip r:embed="rId3" cstate="print"/>
          <a:srcRect l="22473" r="23047" b="2556"/>
          <a:stretch>
            <a:fillRect/>
          </a:stretch>
        </p:blipFill>
        <p:spPr bwMode="auto">
          <a:xfrm>
            <a:off x="5596291" y="1911369"/>
            <a:ext cx="842400" cy="792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2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00625" y="1877349"/>
            <a:ext cx="842400" cy="84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2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10531" y="3453956"/>
            <a:ext cx="842400" cy="84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2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23646" y="3443224"/>
            <a:ext cx="624337" cy="88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2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05831" y="3442013"/>
            <a:ext cx="624337" cy="88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2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07050" y="3450481"/>
            <a:ext cx="842400" cy="802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2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05693" y="5023914"/>
            <a:ext cx="842400" cy="84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3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206700" y="5045306"/>
            <a:ext cx="842400" cy="724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3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569305" y="5289782"/>
            <a:ext cx="936000" cy="240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3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995408" y="5168072"/>
            <a:ext cx="972000" cy="54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3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221365" y="1890263"/>
            <a:ext cx="842400" cy="84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TextBox 39"/>
          <p:cNvSpPr txBox="1"/>
          <p:nvPr/>
        </p:nvSpPr>
        <p:spPr>
          <a:xfrm>
            <a:off x="2572179" y="2853651"/>
            <a:ext cx="1436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Windows 10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39933" y="2853651"/>
            <a:ext cx="1170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Java JDK 8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40987" y="2853651"/>
            <a:ext cx="1567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JSP version 2.3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39373" y="2853651"/>
            <a:ext cx="1567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Tomcat v8.0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22544" y="4464738"/>
            <a:ext cx="900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HTML 5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22050" y="4464738"/>
            <a:ext cx="772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CSS 3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46009" y="4464738"/>
            <a:ext cx="1281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</a:rPr>
              <a:t>Javascript</a:t>
            </a:r>
            <a:r>
              <a:rPr lang="en-US" altLang="ko-KR" sz="1600" dirty="0" smtClean="0">
                <a:solidFill>
                  <a:schemeClr val="bg1"/>
                </a:solidFill>
              </a:rPr>
              <a:t> 5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55708" y="4464738"/>
            <a:ext cx="1504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ORACLE 11g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88507" y="6026840"/>
            <a:ext cx="1436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</a:rPr>
              <a:t>jQuery</a:t>
            </a:r>
            <a:r>
              <a:rPr lang="en-US" altLang="ko-KR" sz="1600" dirty="0" smtClean="0">
                <a:solidFill>
                  <a:schemeClr val="bg1"/>
                </a:solidFill>
              </a:rPr>
              <a:t> 3.4.1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055355" y="6026840"/>
            <a:ext cx="1436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Bootstrap 4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33605" y="6031677"/>
            <a:ext cx="1436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Spring Framework 5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75444" y="6026840"/>
            <a:ext cx="1436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</a:rPr>
              <a:t>MyBatis</a:t>
            </a:r>
            <a:r>
              <a:rPr lang="en-US" altLang="ko-KR" sz="1600" dirty="0" smtClean="0">
                <a:solidFill>
                  <a:schemeClr val="bg1"/>
                </a:solidFill>
              </a:rPr>
              <a:t> 3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52" name="Picture 35">
            <a:extLst>
              <a:ext uri="{FF2B5EF4-FFF2-40B4-BE49-F238E27FC236}">
                <a16:creationId xmlns:a16="http://schemas.microsoft.com/office/drawing/2014/main" xmlns="" id="{67EDF00C-076E-4536-9F34-D411FB660B3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8508" b="33994"/>
          <a:stretch>
            <a:fillRect/>
          </a:stretch>
        </p:blipFill>
        <p:spPr>
          <a:xfrm>
            <a:off x="9323085" y="739227"/>
            <a:ext cx="1181101" cy="11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770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" y="-1"/>
            <a:ext cx="12211291" cy="1551009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099860" y="2326513"/>
            <a:ext cx="0" cy="4554639"/>
          </a:xfrm>
          <a:prstGeom prst="line">
            <a:avLst/>
          </a:prstGeom>
          <a:ln w="76200">
            <a:solidFill>
              <a:schemeClr val="tx1">
                <a:alpha val="6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14666" y="3275635"/>
            <a:ext cx="370391" cy="370391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914666" y="4294207"/>
            <a:ext cx="370391" cy="370391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8" idx="6"/>
          </p:cNvCxnSpPr>
          <p:nvPr/>
        </p:nvCxnSpPr>
        <p:spPr>
          <a:xfrm>
            <a:off x="6285057" y="3460831"/>
            <a:ext cx="1666753" cy="0"/>
          </a:xfrm>
          <a:prstGeom prst="line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914666" y="5312779"/>
            <a:ext cx="370391" cy="37039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201612" y="4479401"/>
            <a:ext cx="1701477" cy="0"/>
          </a:xfrm>
          <a:prstGeom prst="line">
            <a:avLst/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279841" y="2072391"/>
            <a:ext cx="697627" cy="707887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FontAwesome" charset="0"/>
              </a:rPr>
              <a:t>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48709" y="5131006"/>
            <a:ext cx="697628" cy="707887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algn="ctr"/>
            <a:r>
              <a:rPr lang="en-US" sz="4000" dirty="0">
                <a:solidFill>
                  <a:schemeClr val="accent3"/>
                </a:solidFill>
                <a:latin typeface="FontAwesome" charset="0"/>
              </a:rPr>
              <a:t></a:t>
            </a:r>
            <a:endParaRPr lang="en-US" sz="4000" dirty="0">
              <a:solidFill>
                <a:schemeClr val="accent3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84836" y="2186303"/>
            <a:ext cx="1992632" cy="27186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+mj-lt"/>
                <a:ea typeface="Montserrat" charset="0"/>
                <a:cs typeface="Montserrat" charset="0"/>
              </a:rPr>
              <a:t>프로젝트 시작</a:t>
            </a:r>
            <a:r>
              <a:rPr lang="en-US" altLang="ko-KR" sz="1200" b="1" dirty="0" smtClean="0">
                <a:solidFill>
                  <a:schemeClr val="bg1"/>
                </a:solidFill>
                <a:latin typeface="+mj-lt"/>
                <a:ea typeface="Montserrat" charset="0"/>
                <a:cs typeface="Montserrat" charset="0"/>
              </a:rPr>
              <a:t>: </a:t>
            </a:r>
            <a:r>
              <a:rPr lang="en-US" altLang="ko-KR" sz="1100" dirty="0" smtClean="0">
                <a:solidFill>
                  <a:schemeClr val="bg1"/>
                </a:solidFill>
                <a:latin typeface="Montserrat" panose="00000500000000000000" pitchFamily="50" charset="0"/>
              </a:rPr>
              <a:t>2019-06-12</a:t>
            </a:r>
            <a:endParaRPr lang="en-US" altLang="ko-KR" sz="11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4222" y="3030364"/>
            <a:ext cx="1909555" cy="152862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200" b="1" dirty="0" smtClean="0">
                <a:solidFill>
                  <a:schemeClr val="accent1"/>
                </a:solidFill>
                <a:latin typeface="+mj-ea"/>
                <a:ea typeface="+mj-ea"/>
                <a:cs typeface="Montserrat" charset="0"/>
              </a:rPr>
              <a:t>1</a:t>
            </a:r>
            <a:r>
              <a:rPr lang="ko-KR" altLang="en-US" sz="1200" b="1" dirty="0" smtClean="0">
                <a:solidFill>
                  <a:schemeClr val="accent1"/>
                </a:solidFill>
                <a:latin typeface="+mj-ea"/>
                <a:ea typeface="+mj-ea"/>
                <a:cs typeface="Montserrat" charset="0"/>
              </a:rPr>
              <a:t>주차</a:t>
            </a:r>
            <a:endParaRPr lang="en-US" altLang="ko-KR" sz="1200" b="1" dirty="0" smtClean="0">
              <a:solidFill>
                <a:schemeClr val="accent1"/>
              </a:solidFill>
              <a:latin typeface="+mj-ea"/>
              <a:ea typeface="+mj-ea"/>
              <a:cs typeface="Montserrat" charset="0"/>
            </a:endParaRPr>
          </a:p>
          <a:p>
            <a:pPr>
              <a:lnSpc>
                <a:spcPts val="14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2019-06-15~2019-06-23</a:t>
            </a:r>
          </a:p>
          <a:p>
            <a:pPr>
              <a:lnSpc>
                <a:spcPts val="1400"/>
              </a:lnSpc>
            </a:pPr>
            <a:endParaRPr lang="en-US" altLang="ko-KR" sz="1200" b="1" dirty="0" smtClean="0">
              <a:solidFill>
                <a:schemeClr val="accent1"/>
              </a:solidFill>
              <a:latin typeface="+mj-ea"/>
              <a:ea typeface="+mj-ea"/>
              <a:cs typeface="Montserrat" charset="0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-</a:t>
            </a:r>
            <a:r>
              <a:rPr lang="ko-KR" altLang="en-US" sz="1100" dirty="0" err="1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간트차트</a:t>
            </a:r>
            <a:r>
              <a:rPr lang="ko-KR" altLang="en-US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 기술 보고서</a:t>
            </a:r>
            <a:endParaRPr lang="en-US" altLang="ko-KR" sz="1100" dirty="0" smtClean="0">
              <a:solidFill>
                <a:schemeClr val="bg1"/>
              </a:solidFill>
              <a:latin typeface="+mj-ea"/>
              <a:ea typeface="+mj-ea"/>
              <a:cs typeface="Montserrat Light" charset="0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-</a:t>
            </a:r>
            <a:r>
              <a:rPr lang="ko-KR" altLang="en-US" sz="1100" dirty="0" err="1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부드스트랩</a:t>
            </a:r>
            <a:r>
              <a:rPr lang="ko-KR" altLang="en-US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 사전 조사</a:t>
            </a:r>
            <a:endParaRPr lang="en-US" altLang="ko-KR" sz="1100" dirty="0" smtClean="0">
              <a:solidFill>
                <a:schemeClr val="bg1"/>
              </a:solidFill>
              <a:latin typeface="+mj-ea"/>
              <a:ea typeface="+mj-ea"/>
              <a:cs typeface="Montserrat Light" charset="0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-</a:t>
            </a:r>
            <a:r>
              <a:rPr lang="ko-KR" altLang="en-US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요구사항내역서</a:t>
            </a:r>
            <a:endParaRPr lang="en-US" altLang="ko-KR" sz="1100" dirty="0" smtClean="0">
              <a:solidFill>
                <a:schemeClr val="bg1"/>
              </a:solidFill>
              <a:latin typeface="+mj-ea"/>
              <a:ea typeface="+mj-ea"/>
              <a:cs typeface="Montserrat Light" charset="0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-</a:t>
            </a:r>
            <a:r>
              <a:rPr lang="ko-KR" altLang="en-US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일정상세내역</a:t>
            </a:r>
            <a:endParaRPr lang="en-US" sz="1100" dirty="0" smtClean="0">
              <a:solidFill>
                <a:schemeClr val="bg1"/>
              </a:solidFill>
              <a:latin typeface="+mj-ea"/>
              <a:ea typeface="+mj-ea"/>
              <a:cs typeface="Montserrat Light" charset="0"/>
            </a:endParaRPr>
          </a:p>
          <a:p>
            <a:pPr>
              <a:lnSpc>
                <a:spcPts val="1400"/>
              </a:lnSpc>
            </a:pPr>
            <a:endParaRPr lang="en-US" sz="900" dirty="0" smtClean="0">
              <a:solidFill>
                <a:schemeClr val="bg1"/>
              </a:solidFill>
              <a:latin typeface="+mj-ea"/>
              <a:ea typeface="+mj-ea"/>
              <a:cs typeface="Montserrat Light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37938" y="5042989"/>
            <a:ext cx="1909555" cy="191334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3"/>
                </a:solidFill>
                <a:latin typeface="+mj-ea"/>
                <a:ea typeface="+mj-ea"/>
                <a:cs typeface="Montserrat" charset="0"/>
              </a:rPr>
              <a:t>3</a:t>
            </a:r>
            <a:r>
              <a:rPr lang="ko-KR" altLang="en-US" sz="1200" b="1" dirty="0" smtClean="0">
                <a:solidFill>
                  <a:schemeClr val="accent3"/>
                </a:solidFill>
                <a:latin typeface="+mj-ea"/>
                <a:ea typeface="+mj-ea"/>
                <a:cs typeface="Montserrat" charset="0"/>
              </a:rPr>
              <a:t>주차</a:t>
            </a:r>
            <a:endParaRPr lang="en-US" altLang="ko-KR" sz="1200" b="1" dirty="0" smtClean="0">
              <a:solidFill>
                <a:schemeClr val="accent3"/>
              </a:solidFill>
              <a:latin typeface="+mj-ea"/>
              <a:ea typeface="+mj-ea"/>
              <a:cs typeface="Montserrat" charset="0"/>
            </a:endParaRPr>
          </a:p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2019-07-01~2019-07-07</a:t>
            </a:r>
          </a:p>
          <a:p>
            <a:pPr algn="ctr"/>
            <a:endParaRPr lang="en-US" altLang="ko-KR" sz="1200" dirty="0" smtClean="0">
              <a:latin typeface="+mj-ea"/>
              <a:ea typeface="+mj-ea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+mj-ea"/>
                <a:ea typeface="+mj-ea"/>
              </a:rPr>
              <a:t>-</a:t>
            </a:r>
            <a:r>
              <a:rPr lang="ko-KR" altLang="en-US" sz="1100" dirty="0" smtClean="0">
                <a:solidFill>
                  <a:schemeClr val="bg1"/>
                </a:solidFill>
                <a:latin typeface="+mj-ea"/>
                <a:ea typeface="+mj-ea"/>
              </a:rPr>
              <a:t>페이지 통합 작업</a:t>
            </a:r>
            <a:endParaRPr lang="en-US" altLang="ko-KR" sz="11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+mj-ea"/>
                <a:ea typeface="+mj-ea"/>
              </a:rPr>
              <a:t>-</a:t>
            </a:r>
            <a:r>
              <a:rPr lang="ko-KR" altLang="en-US" sz="1100" dirty="0" smtClean="0">
                <a:solidFill>
                  <a:schemeClr val="bg1"/>
                </a:solidFill>
                <a:latin typeface="+mj-ea"/>
                <a:ea typeface="+mj-ea"/>
              </a:rPr>
              <a:t>채팅 페이지</a:t>
            </a:r>
            <a:endParaRPr lang="en-US" altLang="ko-KR" sz="11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+mj-ea"/>
                <a:ea typeface="+mj-ea"/>
              </a:rPr>
              <a:t>-1</a:t>
            </a:r>
            <a:r>
              <a:rPr lang="ko-KR" altLang="en-US" sz="1100" dirty="0" err="1" smtClean="0">
                <a:solidFill>
                  <a:schemeClr val="bg1"/>
                </a:solidFill>
                <a:latin typeface="+mj-ea"/>
                <a:ea typeface="+mj-ea"/>
              </a:rPr>
              <a:t>차담당기술</a:t>
            </a:r>
            <a:r>
              <a:rPr lang="ko-KR" altLang="en-US" sz="11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  <a:latin typeface="+mj-ea"/>
                <a:ea typeface="+mj-ea"/>
              </a:rPr>
              <a:t>테스팅</a:t>
            </a:r>
            <a:r>
              <a:rPr lang="ko-KR" altLang="en-US" sz="1100" dirty="0" smtClean="0">
                <a:solidFill>
                  <a:schemeClr val="bg1"/>
                </a:solidFill>
                <a:latin typeface="+mj-ea"/>
                <a:ea typeface="+mj-ea"/>
              </a:rPr>
              <a:t> 완료</a:t>
            </a:r>
            <a:endParaRPr lang="en-US" altLang="ko-KR" sz="11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+mj-ea"/>
                <a:ea typeface="+mj-ea"/>
              </a:rPr>
              <a:t>-</a:t>
            </a:r>
            <a:r>
              <a:rPr lang="ko-KR" altLang="en-US" sz="1100" dirty="0" smtClean="0">
                <a:solidFill>
                  <a:schemeClr val="bg1"/>
                </a:solidFill>
                <a:latin typeface="+mj-ea"/>
                <a:ea typeface="+mj-ea"/>
              </a:rPr>
              <a:t>로그인</a:t>
            </a:r>
            <a:r>
              <a:rPr lang="en-US" altLang="ko-KR" sz="1100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100" dirty="0" smtClean="0">
                <a:solidFill>
                  <a:schemeClr val="bg1"/>
                </a:solidFill>
                <a:latin typeface="+mj-ea"/>
                <a:ea typeface="+mj-ea"/>
              </a:rPr>
              <a:t>회원가입 </a:t>
            </a:r>
            <a:r>
              <a:rPr lang="en-US" altLang="ko-KR" sz="1100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100" dirty="0" smtClean="0">
                <a:solidFill>
                  <a:schemeClr val="bg1"/>
                </a:solidFill>
                <a:latin typeface="+mj-ea"/>
                <a:ea typeface="+mj-ea"/>
              </a:rPr>
              <a:t>회원정보수정 페이지 </a:t>
            </a:r>
            <a:r>
              <a:rPr lang="en-US" altLang="ko-KR" sz="1100" dirty="0" smtClean="0">
                <a:solidFill>
                  <a:schemeClr val="bg1"/>
                </a:solidFill>
                <a:latin typeface="+mj-ea"/>
                <a:ea typeface="+mj-ea"/>
              </a:rPr>
              <a:t>DB </a:t>
            </a:r>
            <a:r>
              <a:rPr lang="ko-KR" altLang="en-US" sz="1100" dirty="0" smtClean="0">
                <a:solidFill>
                  <a:schemeClr val="bg1"/>
                </a:solidFill>
                <a:latin typeface="+mj-ea"/>
                <a:ea typeface="+mj-ea"/>
              </a:rPr>
              <a:t>연결</a:t>
            </a:r>
            <a:r>
              <a:rPr lang="en-US" altLang="ko-KR" sz="1100" dirty="0" smtClean="0">
                <a:solidFill>
                  <a:schemeClr val="bg1"/>
                </a:solidFill>
                <a:latin typeface="+mj-ea"/>
                <a:ea typeface="+mj-ea"/>
              </a:rPr>
              <a:t>. </a:t>
            </a:r>
            <a:endParaRPr lang="en-US" altLang="ko-KR" sz="12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ko-KR" sz="12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ko-KR" sz="120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67378" y="4048935"/>
            <a:ext cx="1909555" cy="1887694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altLang="ko-KR" sz="1200" b="1" dirty="0" smtClean="0">
                <a:solidFill>
                  <a:srgbClr val="FFC000"/>
                </a:solidFill>
                <a:latin typeface="+mj-ea"/>
                <a:ea typeface="+mj-ea"/>
                <a:cs typeface="Montserrat" charset="0"/>
              </a:rPr>
              <a:t>2</a:t>
            </a:r>
            <a:r>
              <a:rPr lang="ko-KR" altLang="en-US" sz="1200" b="1" dirty="0" smtClean="0">
                <a:solidFill>
                  <a:srgbClr val="FFC000"/>
                </a:solidFill>
                <a:latin typeface="+mj-ea"/>
                <a:ea typeface="+mj-ea"/>
                <a:cs typeface="Montserrat" charset="0"/>
              </a:rPr>
              <a:t>주차 </a:t>
            </a:r>
            <a:endParaRPr lang="en-US" altLang="ko-KR" sz="1200" b="1" dirty="0" smtClean="0">
              <a:solidFill>
                <a:srgbClr val="FFC000"/>
              </a:solidFill>
              <a:latin typeface="+mj-ea"/>
              <a:ea typeface="+mj-ea"/>
              <a:cs typeface="Montserrat" charset="0"/>
            </a:endParaRPr>
          </a:p>
          <a:p>
            <a:pPr>
              <a:lnSpc>
                <a:spcPts val="14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2019-06-24~2019-06-30</a:t>
            </a:r>
          </a:p>
          <a:p>
            <a:pPr>
              <a:lnSpc>
                <a:spcPts val="1400"/>
              </a:lnSpc>
            </a:pPr>
            <a:endParaRPr lang="en-US" altLang="ko-KR" sz="1200" dirty="0" smtClean="0">
              <a:latin typeface="+mj-ea"/>
              <a:ea typeface="+mj-ea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-</a:t>
            </a:r>
            <a:r>
              <a:rPr lang="ko-KR" altLang="en-US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담당 기술 보고서</a:t>
            </a:r>
            <a:endParaRPr lang="en-US" altLang="ko-KR" sz="1100" dirty="0" smtClean="0">
              <a:solidFill>
                <a:schemeClr val="bg1"/>
              </a:solidFill>
              <a:latin typeface="+mj-ea"/>
              <a:ea typeface="+mj-ea"/>
              <a:cs typeface="Montserrat Light" charset="0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-Project</a:t>
            </a:r>
            <a:r>
              <a:rPr lang="ko-KR" altLang="en-US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페이지</a:t>
            </a:r>
            <a:r>
              <a:rPr lang="en-US" altLang="ko-KR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, Member</a:t>
            </a:r>
            <a:r>
              <a:rPr lang="ko-KR" altLang="en-US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페이지</a:t>
            </a:r>
            <a:r>
              <a:rPr lang="en-US" altLang="ko-KR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, </a:t>
            </a:r>
            <a:r>
              <a:rPr lang="ko-KR" altLang="en-US" sz="1100" dirty="0" err="1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로그인페이지</a:t>
            </a:r>
            <a:r>
              <a:rPr lang="en-US" altLang="ko-KR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, Risk</a:t>
            </a:r>
            <a:r>
              <a:rPr lang="ko-KR" altLang="en-US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페이지 </a:t>
            </a:r>
            <a:r>
              <a:rPr lang="en-US" altLang="ko-KR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UI </a:t>
            </a:r>
            <a:r>
              <a:rPr lang="ko-KR" altLang="en-US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완성</a:t>
            </a:r>
            <a:r>
              <a:rPr lang="en-US" altLang="ko-KR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.</a:t>
            </a:r>
          </a:p>
          <a:p>
            <a:pPr>
              <a:lnSpc>
                <a:spcPts val="1400"/>
              </a:lnSpc>
            </a:pPr>
            <a:endParaRPr lang="en-US" altLang="ko-KR" sz="12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ts val="1400"/>
              </a:lnSpc>
            </a:pP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  <a:cs typeface="Montserrat" charset="0"/>
            </a:endParaRPr>
          </a:p>
          <a:p>
            <a:pPr>
              <a:lnSpc>
                <a:spcPts val="1400"/>
              </a:lnSpc>
            </a:pPr>
            <a:endParaRPr lang="en-US" sz="900" dirty="0" smtClean="0">
              <a:solidFill>
                <a:schemeClr val="bg1"/>
              </a:solidFill>
              <a:latin typeface="+mj-ea"/>
              <a:ea typeface="+mj-ea"/>
              <a:cs typeface="Montserrat Light" charset="0"/>
            </a:endParaRPr>
          </a:p>
        </p:txBody>
      </p:sp>
      <p:cxnSp>
        <p:nvCxnSpPr>
          <p:cNvPr id="34" name="Straight Connector 12"/>
          <p:cNvCxnSpPr/>
          <p:nvPr/>
        </p:nvCxnSpPr>
        <p:spPr>
          <a:xfrm>
            <a:off x="6304107" y="5494528"/>
            <a:ext cx="1666753" cy="0"/>
          </a:xfrm>
          <a:prstGeom prst="line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756878C6-9DBC-4361-856F-A1027230E059}"/>
              </a:ext>
            </a:extLst>
          </p:cNvPr>
          <p:cNvSpPr/>
          <p:nvPr/>
        </p:nvSpPr>
        <p:spPr>
          <a:xfrm>
            <a:off x="3078008" y="47259"/>
            <a:ext cx="5518159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srgbClr val="87CBCD"/>
                </a:solidFill>
              </a:rPr>
              <a:t>일정계</a:t>
            </a:r>
            <a:r>
              <a:rPr lang="ko-KR" altLang="en-US" sz="3200" b="1" i="1" kern="0" dirty="0" smtClean="0">
                <a:solidFill>
                  <a:srgbClr val="87CBCD"/>
                </a:solidFill>
              </a:rPr>
              <a:t>획</a:t>
            </a:r>
            <a:endParaRPr lang="en-US" altLang="ko-KR" sz="3200" b="1" i="1" kern="0" dirty="0">
              <a:solidFill>
                <a:srgbClr val="87CBCD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521434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  <p:bldP spid="18" grpId="0"/>
      <p:bldP spid="19" grpId="0"/>
      <p:bldP spid="27" grpId="0"/>
      <p:bldP spid="28" grpId="0"/>
      <p:bldP spid="30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>
            <a:endCxn id="28" idx="4"/>
          </p:cNvCxnSpPr>
          <p:nvPr/>
        </p:nvCxnSpPr>
        <p:spPr>
          <a:xfrm>
            <a:off x="6099861" y="-23148"/>
            <a:ext cx="1" cy="5279135"/>
          </a:xfrm>
          <a:prstGeom prst="line">
            <a:avLst/>
          </a:prstGeom>
          <a:ln w="76200">
            <a:solidFill>
              <a:schemeClr val="tx1">
                <a:alpha val="6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5914666" y="1142446"/>
            <a:ext cx="370391" cy="370391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914666" y="2390163"/>
            <a:ext cx="370391" cy="370391"/>
          </a:xfrm>
          <a:prstGeom prst="ellipse">
            <a:avLst/>
          </a:prstGeom>
          <a:solidFill>
            <a:schemeClr val="accent5"/>
          </a:solidFill>
          <a:ln w="254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6"/>
          </p:cNvCxnSpPr>
          <p:nvPr/>
        </p:nvCxnSpPr>
        <p:spPr>
          <a:xfrm>
            <a:off x="6285055" y="1327641"/>
            <a:ext cx="740779" cy="0"/>
          </a:xfrm>
          <a:prstGeom prst="line">
            <a:avLst/>
          </a:prstGeom>
          <a:ln w="25400">
            <a:solidFill>
              <a:srgbClr val="FFFFFF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14666" y="3637881"/>
            <a:ext cx="370391" cy="37039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429325" y="2989689"/>
            <a:ext cx="697628" cy="707887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algn="ctr"/>
            <a:r>
              <a:rPr lang="en-US" sz="4000" dirty="0">
                <a:solidFill>
                  <a:schemeClr val="accent3"/>
                </a:solidFill>
                <a:latin typeface="FontAwesome" charset="0"/>
                <a:ea typeface="FontAwesome" charset="0"/>
                <a:cs typeface="FontAwesome" charset="0"/>
              </a:rPr>
              <a:t>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32372" y="890361"/>
            <a:ext cx="1999257" cy="1728676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4"/>
                </a:solidFill>
                <a:latin typeface="+mj-ea"/>
                <a:ea typeface="+mj-ea"/>
                <a:cs typeface="Montserrat" charset="0"/>
              </a:rPr>
              <a:t>4</a:t>
            </a:r>
            <a:r>
              <a:rPr lang="ko-KR" altLang="en-US" sz="1200" b="1" dirty="0" smtClean="0">
                <a:solidFill>
                  <a:schemeClr val="accent4"/>
                </a:solidFill>
                <a:latin typeface="+mj-ea"/>
                <a:ea typeface="+mj-ea"/>
                <a:cs typeface="Montserrat" charset="0"/>
              </a:rPr>
              <a:t>주차</a:t>
            </a:r>
            <a:endParaRPr lang="en-US" altLang="ko-KR" sz="1200" b="1" dirty="0" smtClean="0">
              <a:solidFill>
                <a:schemeClr val="accent4"/>
              </a:solidFill>
              <a:latin typeface="+mj-ea"/>
              <a:ea typeface="+mj-ea"/>
              <a:cs typeface="Montserrat" charset="0"/>
            </a:endParaRPr>
          </a:p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2019-07-08~2019-07-14</a:t>
            </a:r>
          </a:p>
          <a:p>
            <a:pPr algn="ctr"/>
            <a:endParaRPr lang="en-US" altLang="ko-KR" sz="1200" dirty="0" smtClean="0">
              <a:latin typeface="+mj-ea"/>
              <a:ea typeface="+mj-ea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-</a:t>
            </a:r>
            <a:r>
              <a:rPr lang="ko-KR" altLang="en-US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고유기술 아이디어 회의</a:t>
            </a:r>
            <a:endParaRPr lang="en-US" altLang="ko-KR" sz="1100" dirty="0" smtClean="0">
              <a:solidFill>
                <a:schemeClr val="bg1"/>
              </a:solidFill>
              <a:latin typeface="+mj-ea"/>
              <a:ea typeface="+mj-ea"/>
              <a:cs typeface="Montserrat Light" charset="0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-</a:t>
            </a:r>
            <a:r>
              <a:rPr lang="ko-KR" altLang="en-US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추가 페이지 결정</a:t>
            </a:r>
            <a:endParaRPr lang="en-US" altLang="ko-KR" sz="1100" dirty="0" smtClean="0">
              <a:solidFill>
                <a:schemeClr val="bg1"/>
              </a:solidFill>
              <a:latin typeface="+mj-ea"/>
              <a:ea typeface="+mj-ea"/>
              <a:cs typeface="Montserrat Light" charset="0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-Gantt Chart </a:t>
            </a:r>
            <a:r>
              <a:rPr lang="ko-KR" altLang="en-US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분석</a:t>
            </a:r>
            <a:endParaRPr lang="en-US" altLang="ko-KR" sz="1100" dirty="0" smtClean="0">
              <a:solidFill>
                <a:schemeClr val="bg1"/>
              </a:solidFill>
              <a:latin typeface="+mj-ea"/>
              <a:ea typeface="+mj-ea"/>
              <a:cs typeface="Montserrat Light" charset="0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-</a:t>
            </a:r>
            <a:r>
              <a:rPr lang="ko-KR" altLang="en-US" sz="1100" dirty="0" err="1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리스크</a:t>
            </a:r>
            <a:r>
              <a:rPr lang="ko-KR" altLang="en-US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  화면 기능 추가</a:t>
            </a:r>
            <a:endParaRPr lang="en-US" altLang="ko-KR" sz="1100" dirty="0" smtClean="0">
              <a:solidFill>
                <a:schemeClr val="bg1"/>
              </a:solidFill>
              <a:latin typeface="+mj-ea"/>
              <a:ea typeface="+mj-ea"/>
              <a:cs typeface="Montserrat Light" charset="0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-</a:t>
            </a:r>
            <a:r>
              <a:rPr lang="ko-KR" altLang="en-US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회원 가입 페이지 오류 수정</a:t>
            </a:r>
            <a:endParaRPr lang="en-US" altLang="ko-KR" sz="1100" dirty="0" smtClean="0">
              <a:solidFill>
                <a:schemeClr val="bg1"/>
              </a:solidFill>
              <a:latin typeface="+mj-ea"/>
              <a:ea typeface="+mj-ea"/>
              <a:cs typeface="Montserrat Light" charset="0"/>
            </a:endParaRPr>
          </a:p>
          <a:p>
            <a:pPr algn="ctr"/>
            <a:endParaRPr lang="en-US" altLang="ko-KR" sz="120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6756" y="3372914"/>
            <a:ext cx="2113665" cy="226728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Montserrat" charset="0"/>
              </a:rPr>
              <a:t>6</a:t>
            </a:r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Montserrat" charset="0"/>
              </a:rPr>
              <a:t>주차</a:t>
            </a:r>
            <a:endParaRPr lang="en-US" altLang="ko-KR" sz="1200" b="1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  <a:cs typeface="Montserrat" charset="0"/>
            </a:endParaRPr>
          </a:p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2019-07-22~2019-07-28</a:t>
            </a:r>
          </a:p>
          <a:p>
            <a:pPr algn="ctr"/>
            <a:endParaRPr lang="en-US" altLang="ko-KR" sz="12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-Gantt </a:t>
            </a:r>
            <a:r>
              <a:rPr lang="ko-KR" altLang="en-US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오류 페이지 처리</a:t>
            </a:r>
            <a:endParaRPr lang="en-US" altLang="ko-KR" sz="1100" dirty="0" smtClean="0">
              <a:solidFill>
                <a:schemeClr val="bg1"/>
              </a:solidFill>
              <a:latin typeface="+mj-ea"/>
              <a:ea typeface="+mj-ea"/>
              <a:cs typeface="Montserrat Light" charset="0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-</a:t>
            </a:r>
            <a:r>
              <a:rPr lang="ko-KR" altLang="en-US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캘린더 페이지 추가</a:t>
            </a:r>
            <a:endParaRPr lang="en-US" altLang="ko-KR" sz="1100" dirty="0" smtClean="0">
              <a:solidFill>
                <a:schemeClr val="bg1"/>
              </a:solidFill>
              <a:latin typeface="+mj-ea"/>
              <a:ea typeface="+mj-ea"/>
              <a:cs typeface="Montserrat Light" charset="0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-</a:t>
            </a:r>
            <a:r>
              <a:rPr lang="ko-KR" altLang="en-US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게시판 페이지 추가</a:t>
            </a:r>
            <a:endParaRPr lang="en-US" altLang="ko-KR" sz="1100" dirty="0" smtClean="0">
              <a:solidFill>
                <a:schemeClr val="bg1"/>
              </a:solidFill>
              <a:latin typeface="+mj-ea"/>
              <a:ea typeface="+mj-ea"/>
              <a:cs typeface="Montserrat Light" charset="0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-</a:t>
            </a:r>
            <a:r>
              <a:rPr lang="ko-KR" altLang="en-US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게시판에 파일공유기능 추가</a:t>
            </a:r>
            <a:endParaRPr lang="en-US" altLang="ko-KR" sz="1100" dirty="0" smtClean="0">
              <a:solidFill>
                <a:schemeClr val="bg1"/>
              </a:solidFill>
              <a:latin typeface="+mj-ea"/>
              <a:ea typeface="+mj-ea"/>
              <a:cs typeface="Montserrat Light" charset="0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-</a:t>
            </a:r>
            <a:r>
              <a:rPr lang="ko-KR" altLang="en-US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승인처리 페이지 </a:t>
            </a:r>
            <a:r>
              <a:rPr lang="en-US" altLang="ko-KR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DB </a:t>
            </a:r>
            <a:r>
              <a:rPr lang="ko-KR" altLang="en-US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연결</a:t>
            </a:r>
            <a:endParaRPr lang="en-US" altLang="ko-KR" sz="1100" dirty="0" smtClean="0">
              <a:solidFill>
                <a:schemeClr val="bg1"/>
              </a:solidFill>
              <a:latin typeface="+mj-ea"/>
              <a:ea typeface="+mj-ea"/>
              <a:cs typeface="Montserrat Light" charset="0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-To Do List </a:t>
            </a:r>
            <a:r>
              <a:rPr lang="ko-KR" altLang="en-US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페이지 </a:t>
            </a:r>
            <a:r>
              <a:rPr lang="en-US" altLang="ko-KR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DB </a:t>
            </a:r>
            <a:r>
              <a:rPr lang="ko-KR" altLang="en-US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연결</a:t>
            </a:r>
            <a:endParaRPr lang="en-US" altLang="ko-KR" sz="1100" dirty="0" smtClean="0">
              <a:solidFill>
                <a:schemeClr val="bg1"/>
              </a:solidFill>
              <a:latin typeface="+mj-ea"/>
              <a:ea typeface="+mj-ea"/>
              <a:cs typeface="Montserrat Light" charset="0"/>
            </a:endParaRPr>
          </a:p>
          <a:p>
            <a:pPr algn="ctr"/>
            <a:endParaRPr lang="en-US" altLang="ko-KR" sz="1200" dirty="0" smtClean="0">
              <a:latin typeface="+mj-ea"/>
              <a:ea typeface="+mj-ea"/>
            </a:endParaRPr>
          </a:p>
          <a:p>
            <a:pPr>
              <a:lnSpc>
                <a:spcPts val="1400"/>
              </a:lnSpc>
            </a:pPr>
            <a:endParaRPr lang="en-US" altLang="ko-KR" sz="1200" b="1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  <a:cs typeface="Montserrat" charset="0"/>
            </a:endParaRPr>
          </a:p>
          <a:p>
            <a:pPr>
              <a:lnSpc>
                <a:spcPts val="1400"/>
              </a:lnSpc>
            </a:pPr>
            <a:endParaRPr lang="en-US" sz="900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  <a:cs typeface="Montserrat Light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5914666" y="4885597"/>
            <a:ext cx="370391" cy="370391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641985" y="2005841"/>
            <a:ext cx="697627" cy="707887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algn="ctr"/>
            <a:r>
              <a:rPr lang="en-US" sz="4000" dirty="0">
                <a:solidFill>
                  <a:schemeClr val="accent5"/>
                </a:solidFill>
                <a:latin typeface="FontAwesome" charset="0"/>
                <a:ea typeface="FontAwesome" charset="0"/>
                <a:cs typeface="FontAwesome" charset="0"/>
              </a:rPr>
              <a:t>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433903" y="5049982"/>
            <a:ext cx="697628" cy="707887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FontAwesome" charset="0"/>
                <a:ea typeface="FontAwesome" charset="0"/>
                <a:cs typeface="FontAwesome" charset="0"/>
              </a:rPr>
              <a:t>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861707" y="2131167"/>
            <a:ext cx="2295049" cy="190308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5"/>
                </a:solidFill>
                <a:latin typeface="+mj-ea"/>
                <a:ea typeface="+mj-ea"/>
                <a:cs typeface="Montserrat" charset="0"/>
              </a:rPr>
              <a:t>5</a:t>
            </a:r>
            <a:r>
              <a:rPr lang="ko-KR" altLang="en-US" sz="1200" b="1" dirty="0" smtClean="0">
                <a:solidFill>
                  <a:schemeClr val="accent5"/>
                </a:solidFill>
                <a:latin typeface="+mj-ea"/>
                <a:ea typeface="+mj-ea"/>
                <a:cs typeface="Montserrat" charset="0"/>
              </a:rPr>
              <a:t>주차</a:t>
            </a:r>
            <a:endParaRPr lang="en-US" altLang="ko-KR" sz="1200" b="1" dirty="0" smtClean="0">
              <a:solidFill>
                <a:schemeClr val="accent5"/>
              </a:solidFill>
              <a:latin typeface="+mj-ea"/>
              <a:ea typeface="+mj-ea"/>
              <a:cs typeface="Montserrat" charset="0"/>
            </a:endParaRPr>
          </a:p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2019-07-15~2019-07-21</a:t>
            </a:r>
          </a:p>
          <a:p>
            <a:pPr>
              <a:lnSpc>
                <a:spcPts val="1400"/>
              </a:lnSpc>
            </a:pPr>
            <a:endParaRPr lang="en-US" altLang="ko-KR" sz="1100" dirty="0" smtClean="0">
              <a:solidFill>
                <a:schemeClr val="tx2"/>
              </a:solidFill>
              <a:latin typeface="+mj-ea"/>
              <a:ea typeface="+mj-ea"/>
              <a:cs typeface="Montserrat Light" charset="0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-Gantt Chart </a:t>
            </a:r>
            <a:r>
              <a:rPr lang="ko-KR" altLang="en-US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업무 페이지에 출력</a:t>
            </a:r>
            <a:endParaRPr lang="en-US" altLang="ko-KR" sz="1100" dirty="0" smtClean="0">
              <a:solidFill>
                <a:schemeClr val="bg1"/>
              </a:solidFill>
              <a:latin typeface="+mj-ea"/>
              <a:ea typeface="+mj-ea"/>
              <a:cs typeface="Montserrat Light" charset="0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-</a:t>
            </a:r>
            <a:r>
              <a:rPr lang="ko-KR" altLang="en-US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승인페이지 구현</a:t>
            </a:r>
            <a:endParaRPr lang="en-US" altLang="ko-KR" sz="1100" dirty="0" smtClean="0">
              <a:solidFill>
                <a:schemeClr val="bg1"/>
              </a:solidFill>
              <a:latin typeface="+mj-ea"/>
              <a:ea typeface="+mj-ea"/>
              <a:cs typeface="Montserrat Light" charset="0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-</a:t>
            </a:r>
            <a:r>
              <a:rPr lang="ko-KR" altLang="en-US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프로젝트 페이지 </a:t>
            </a:r>
            <a:r>
              <a:rPr lang="en-US" altLang="ko-KR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DB</a:t>
            </a:r>
            <a:r>
              <a:rPr lang="ko-KR" altLang="en-US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연결</a:t>
            </a:r>
            <a:r>
              <a:rPr lang="en-US" altLang="ko-KR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, </a:t>
            </a:r>
            <a:r>
              <a:rPr lang="ko-KR" altLang="en-US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수정</a:t>
            </a:r>
            <a:r>
              <a:rPr lang="en-US" altLang="ko-KR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,</a:t>
            </a:r>
            <a:r>
              <a:rPr lang="ko-KR" altLang="en-US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삭제 기능 추가</a:t>
            </a:r>
            <a:endParaRPr lang="en-US" altLang="ko-KR" sz="1100" dirty="0" smtClean="0">
              <a:solidFill>
                <a:schemeClr val="bg1"/>
              </a:solidFill>
              <a:latin typeface="+mj-ea"/>
              <a:ea typeface="+mj-ea"/>
              <a:cs typeface="Montserrat Light" charset="0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-To Do List </a:t>
            </a:r>
            <a:r>
              <a:rPr lang="ko-KR" altLang="en-US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페이지 화면 구현</a:t>
            </a:r>
            <a:endParaRPr lang="en-US" altLang="ko-KR" sz="1100" dirty="0" smtClean="0">
              <a:solidFill>
                <a:schemeClr val="bg1"/>
              </a:solidFill>
              <a:latin typeface="+mj-ea"/>
              <a:ea typeface="+mj-ea"/>
              <a:cs typeface="Montserrat Light" charset="0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-</a:t>
            </a:r>
            <a:r>
              <a:rPr lang="ko-KR" altLang="en-US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세션 처리</a:t>
            </a:r>
            <a:endParaRPr lang="en-US" altLang="ko-KR" sz="1100" dirty="0" smtClean="0">
              <a:solidFill>
                <a:schemeClr val="bg1"/>
              </a:solidFill>
              <a:latin typeface="+mj-ea"/>
              <a:ea typeface="+mj-ea"/>
              <a:cs typeface="Montserrat Light" charset="0"/>
            </a:endParaRPr>
          </a:p>
          <a:p>
            <a:pPr algn="ctr"/>
            <a:endParaRPr lang="en-US" altLang="ko-KR" sz="120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33409" y="4604572"/>
            <a:ext cx="1909555" cy="1728676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  <a:cs typeface="Montserrat" charset="0"/>
              </a:rPr>
              <a:t>7</a:t>
            </a:r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  <a:cs typeface="Montserrat" charset="0"/>
              </a:rPr>
              <a:t>주차</a:t>
            </a:r>
            <a:endParaRPr lang="en-US" altLang="ko-KR" sz="1200" b="1" dirty="0" smtClean="0">
              <a:solidFill>
                <a:schemeClr val="accent5">
                  <a:lumMod val="50000"/>
                </a:schemeClr>
              </a:solidFill>
              <a:latin typeface="+mj-ea"/>
              <a:ea typeface="+mj-ea"/>
              <a:cs typeface="Montserrat" charset="0"/>
            </a:endParaRPr>
          </a:p>
          <a:p>
            <a:pPr algn="ctr"/>
            <a:r>
              <a:rPr lang="en-US" altLang="ko-KR" sz="1200" dirty="0" smtClean="0">
                <a:latin typeface="+mj-ea"/>
                <a:ea typeface="+mj-ea"/>
              </a:rPr>
              <a:t>2019-07-29~2019-08-04</a:t>
            </a:r>
          </a:p>
          <a:p>
            <a:pPr algn="ctr"/>
            <a:endParaRPr lang="en-US" altLang="ko-KR" sz="12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-Dashboard DB </a:t>
            </a:r>
            <a:r>
              <a:rPr lang="ko-KR" altLang="en-US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연결</a:t>
            </a:r>
            <a:endParaRPr lang="en-US" altLang="ko-KR" sz="1100" dirty="0" smtClean="0">
              <a:solidFill>
                <a:schemeClr val="bg1"/>
              </a:solidFill>
              <a:latin typeface="+mj-ea"/>
              <a:ea typeface="+mj-ea"/>
              <a:cs typeface="Montserrat Light" charset="0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-</a:t>
            </a:r>
            <a:r>
              <a:rPr lang="ko-KR" altLang="en-US" sz="1100" dirty="0" err="1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테스팅</a:t>
            </a:r>
            <a:endParaRPr lang="en-US" altLang="ko-KR" sz="1100" dirty="0" smtClean="0">
              <a:solidFill>
                <a:schemeClr val="bg1"/>
              </a:solidFill>
              <a:latin typeface="+mj-ea"/>
              <a:ea typeface="+mj-ea"/>
              <a:cs typeface="Montserrat Light" charset="0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-</a:t>
            </a:r>
            <a:r>
              <a:rPr lang="ko-KR" altLang="en-US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오류 수정</a:t>
            </a:r>
            <a:endParaRPr lang="en-US" altLang="ko-KR" sz="1100" dirty="0" smtClean="0">
              <a:solidFill>
                <a:schemeClr val="bg1"/>
              </a:solidFill>
              <a:latin typeface="+mj-ea"/>
              <a:ea typeface="+mj-ea"/>
              <a:cs typeface="Montserrat Light" charset="0"/>
            </a:endParaRPr>
          </a:p>
          <a:p>
            <a:pPr>
              <a:lnSpc>
                <a:spcPts val="14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-Gantt chart </a:t>
            </a:r>
            <a:r>
              <a:rPr lang="ko-KR" altLang="en-US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등록</a:t>
            </a:r>
            <a:r>
              <a:rPr lang="en-US" altLang="ko-KR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/</a:t>
            </a:r>
            <a:r>
              <a:rPr lang="ko-KR" altLang="en-US" sz="1100" dirty="0" smtClean="0">
                <a:solidFill>
                  <a:schemeClr val="bg1"/>
                </a:solidFill>
                <a:latin typeface="+mj-ea"/>
                <a:ea typeface="+mj-ea"/>
                <a:cs typeface="Montserrat Light" charset="0"/>
              </a:rPr>
              <a:t>삭제 기능 추가</a:t>
            </a:r>
            <a:endParaRPr lang="en-US" altLang="ko-KR" sz="1100" dirty="0" smtClean="0">
              <a:solidFill>
                <a:schemeClr val="bg1"/>
              </a:solidFill>
              <a:latin typeface="+mj-ea"/>
              <a:ea typeface="+mj-ea"/>
              <a:cs typeface="Montserrat Light" charset="0"/>
            </a:endParaRPr>
          </a:p>
          <a:p>
            <a:pPr algn="ctr"/>
            <a:endParaRPr lang="en-US" altLang="ko-KR" sz="1200" dirty="0">
              <a:latin typeface="+mj-ea"/>
              <a:ea typeface="+mj-ea"/>
            </a:endParaRPr>
          </a:p>
        </p:txBody>
      </p:sp>
      <p:cxnSp>
        <p:nvCxnSpPr>
          <p:cNvPr id="26" name="Straight Connector 12"/>
          <p:cNvCxnSpPr/>
          <p:nvPr/>
        </p:nvCxnSpPr>
        <p:spPr>
          <a:xfrm>
            <a:off x="6294582" y="1327641"/>
            <a:ext cx="1666753" cy="0"/>
          </a:xfrm>
          <a:prstGeom prst="line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2"/>
          <p:cNvCxnSpPr/>
          <p:nvPr/>
        </p:nvCxnSpPr>
        <p:spPr>
          <a:xfrm>
            <a:off x="6285055" y="3820160"/>
            <a:ext cx="1666753" cy="0"/>
          </a:xfrm>
          <a:prstGeom prst="line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5"/>
          <p:cNvCxnSpPr/>
          <p:nvPr/>
        </p:nvCxnSpPr>
        <p:spPr>
          <a:xfrm>
            <a:off x="4201612" y="2576576"/>
            <a:ext cx="1701477" cy="0"/>
          </a:xfrm>
          <a:prstGeom prst="line">
            <a:avLst/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5"/>
          <p:cNvCxnSpPr/>
          <p:nvPr/>
        </p:nvCxnSpPr>
        <p:spPr>
          <a:xfrm>
            <a:off x="4201612" y="5049981"/>
            <a:ext cx="1701477" cy="0"/>
          </a:xfrm>
          <a:prstGeom prst="line">
            <a:avLst/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hape 20"/>
          <p:cNvSpPr/>
          <p:nvPr/>
        </p:nvSpPr>
        <p:spPr>
          <a:xfrm>
            <a:off x="2977308" y="4604573"/>
            <a:ext cx="920747" cy="10296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51" extrusionOk="0">
                <a:moveTo>
                  <a:pt x="8663" y="14755"/>
                </a:moveTo>
                <a:lnTo>
                  <a:pt x="3487" y="9403"/>
                </a:lnTo>
                <a:cubicBezTo>
                  <a:pt x="3072" y="8973"/>
                  <a:pt x="3137" y="8327"/>
                  <a:pt x="3633" y="7966"/>
                </a:cubicBezTo>
                <a:lnTo>
                  <a:pt x="5435" y="6655"/>
                </a:lnTo>
                <a:cubicBezTo>
                  <a:pt x="5930" y="6295"/>
                  <a:pt x="6676" y="6352"/>
                  <a:pt x="7091" y="6781"/>
                </a:cubicBezTo>
                <a:lnTo>
                  <a:pt x="9084" y="8843"/>
                </a:lnTo>
                <a:cubicBezTo>
                  <a:pt x="9500" y="9272"/>
                  <a:pt x="10227" y="9311"/>
                  <a:pt x="10701" y="8929"/>
                </a:cubicBezTo>
                <a:lnTo>
                  <a:pt x="17448" y="3485"/>
                </a:lnTo>
                <a:cubicBezTo>
                  <a:pt x="16977" y="2767"/>
                  <a:pt x="16663" y="1834"/>
                  <a:pt x="16669" y="636"/>
                </a:cubicBezTo>
                <a:lnTo>
                  <a:pt x="16372" y="549"/>
                </a:lnTo>
                <a:lnTo>
                  <a:pt x="16376" y="537"/>
                </a:lnTo>
                <a:cubicBezTo>
                  <a:pt x="10502" y="-649"/>
                  <a:pt x="5474" y="491"/>
                  <a:pt x="5263" y="540"/>
                </a:cubicBezTo>
                <a:lnTo>
                  <a:pt x="4853" y="636"/>
                </a:lnTo>
                <a:lnTo>
                  <a:pt x="4862" y="1003"/>
                </a:lnTo>
                <a:cubicBezTo>
                  <a:pt x="4948" y="4373"/>
                  <a:pt x="1702" y="5581"/>
                  <a:pt x="510" y="5640"/>
                </a:cubicBezTo>
                <a:lnTo>
                  <a:pt x="0" y="5666"/>
                </a:lnTo>
                <a:lnTo>
                  <a:pt x="0" y="6108"/>
                </a:lnTo>
                <a:cubicBezTo>
                  <a:pt x="0" y="11226"/>
                  <a:pt x="1227" y="17539"/>
                  <a:pt x="10799" y="20951"/>
                </a:cubicBezTo>
                <a:lnTo>
                  <a:pt x="10799" y="20951"/>
                </a:lnTo>
                <a:cubicBezTo>
                  <a:pt x="10799" y="20951"/>
                  <a:pt x="10799" y="20951"/>
                  <a:pt x="10799" y="20951"/>
                </a:cubicBezTo>
                <a:cubicBezTo>
                  <a:pt x="10800" y="20951"/>
                  <a:pt x="10800" y="20951"/>
                  <a:pt x="10800" y="20951"/>
                </a:cubicBezTo>
                <a:lnTo>
                  <a:pt x="10800" y="20951"/>
                </a:lnTo>
                <a:cubicBezTo>
                  <a:pt x="20372" y="17539"/>
                  <a:pt x="21600" y="11226"/>
                  <a:pt x="21600" y="6108"/>
                </a:cubicBezTo>
                <a:lnTo>
                  <a:pt x="21600" y="5706"/>
                </a:lnTo>
                <a:lnTo>
                  <a:pt x="10279" y="14842"/>
                </a:lnTo>
                <a:cubicBezTo>
                  <a:pt x="9806" y="15224"/>
                  <a:pt x="9078" y="15185"/>
                  <a:pt x="8663" y="14755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 w="12700">
            <a:miter lim="400000"/>
          </a:ln>
        </p:spPr>
        <p:txBody>
          <a:bodyPr lIns="38099" tIns="38099" rIns="38099" bIns="38099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283491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2" grpId="0"/>
      <p:bldP spid="14" grpId="0"/>
      <p:bldP spid="16" grpId="0"/>
      <p:bldP spid="28" grpId="0" animBg="1"/>
      <p:bldP spid="45" grpId="0"/>
      <p:bldP spid="46" grpId="0"/>
      <p:bldP spid="47" grpId="0"/>
      <p:bldP spid="25" grpId="0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56878C6-9DBC-4361-856F-A1027230E059}"/>
              </a:ext>
            </a:extLst>
          </p:cNvPr>
          <p:cNvSpPr/>
          <p:nvPr/>
        </p:nvSpPr>
        <p:spPr>
          <a:xfrm>
            <a:off x="3078008" y="47259"/>
            <a:ext cx="5518159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srgbClr val="87CBCD"/>
                </a:solidFill>
              </a:rPr>
              <a:t>핵심 기술</a:t>
            </a:r>
            <a:endParaRPr lang="en-US" altLang="ko-KR" sz="3200" b="1" i="1" kern="0" dirty="0">
              <a:solidFill>
                <a:srgbClr val="87CBC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1242" y="1606611"/>
            <a:ext cx="5195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7CBCD"/>
                </a:solidFill>
              </a:rPr>
              <a:t>Spring MVC Pattern</a:t>
            </a:r>
          </a:p>
          <a:p>
            <a:endParaRPr lang="en-US" altLang="ko-KR" dirty="0">
              <a:solidFill>
                <a:srgbClr val="87CBCD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Model, View, Controller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를 사용한 개발패턴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endParaRPr lang="en-US" altLang="ko-KR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47209" y="1606611"/>
            <a:ext cx="519584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87CBCD"/>
                </a:solidFill>
              </a:rPr>
              <a:t>AJAX</a:t>
            </a:r>
          </a:p>
          <a:p>
            <a:endParaRPr lang="en-US" altLang="ko-KR" dirty="0">
              <a:solidFill>
                <a:srgbClr val="87CBCD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AJAX(Asynchronous JavaScript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+XML)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는 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JavaScript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를 사용한 비동기 통신으로 서버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클라이언트간에 데이터를 주고받는 기술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098" name="Picture 2" descr="https://postfiles.pstatic.net/MjAxOTA2MDNfMjQ4/MDAxNTU5NTcxNjczNTY1.lFuEdztri-XXLEOAiE1Ep54S5KX1eHNkUe1_W-fgeecg.3bI7Rw-bgVnbmErVPxcJSLSAQBwXC_Dk7ROYp9PWs44g.JPEG.jwyoon25/40.JPG?type=w77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5933" y="2986435"/>
            <a:ext cx="4399332" cy="255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0264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56878C6-9DBC-4361-856F-A1027230E059}"/>
              </a:ext>
            </a:extLst>
          </p:cNvPr>
          <p:cNvSpPr/>
          <p:nvPr/>
        </p:nvSpPr>
        <p:spPr>
          <a:xfrm>
            <a:off x="3078008" y="47259"/>
            <a:ext cx="5518159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srgbClr val="87CBCD"/>
                </a:solidFill>
              </a:rPr>
              <a:t>핵심 기술</a:t>
            </a:r>
            <a:endParaRPr lang="en-US" altLang="ko-KR" sz="3200" b="1" i="1" kern="0" dirty="0">
              <a:solidFill>
                <a:srgbClr val="87CBC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1242" y="1606611"/>
            <a:ext cx="5195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7CBCD"/>
                </a:solidFill>
              </a:rPr>
              <a:t>Gantt Chart</a:t>
            </a:r>
          </a:p>
          <a:p>
            <a:endParaRPr lang="en-US" altLang="ko-KR" dirty="0">
              <a:solidFill>
                <a:srgbClr val="87CBCD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47209" y="1606610"/>
            <a:ext cx="51958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87CBCD"/>
                </a:solidFill>
              </a:rPr>
              <a:t>???</a:t>
            </a:r>
          </a:p>
          <a:p>
            <a:endParaRPr lang="en-US" altLang="ko-KR" dirty="0">
              <a:solidFill>
                <a:srgbClr val="87CB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603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907</Words>
  <Application>Microsoft Office PowerPoint</Application>
  <PresentationFormat>사용자 지정</PresentationFormat>
  <Paragraphs>249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Windows User</cp:lastModifiedBy>
  <cp:revision>18</cp:revision>
  <dcterms:created xsi:type="dcterms:W3CDTF">2019-07-19T02:53:04Z</dcterms:created>
  <dcterms:modified xsi:type="dcterms:W3CDTF">2019-07-31T04:03:30Z</dcterms:modified>
</cp:coreProperties>
</file>