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362" r:id="rId5"/>
    <p:sldId id="340" r:id="rId6"/>
    <p:sldId id="363" r:id="rId7"/>
    <p:sldId id="364" r:id="rId8"/>
    <p:sldId id="356" r:id="rId9"/>
    <p:sldId id="357" r:id="rId10"/>
    <p:sldId id="365" r:id="rId11"/>
    <p:sldId id="353" r:id="rId12"/>
    <p:sldId id="354" r:id="rId13"/>
    <p:sldId id="355" r:id="rId14"/>
    <p:sldId id="345" r:id="rId15"/>
    <p:sldId id="348" r:id="rId16"/>
    <p:sldId id="349" r:id="rId17"/>
    <p:sldId id="350" r:id="rId18"/>
    <p:sldId id="358" r:id="rId19"/>
    <p:sldId id="360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  <a:srgbClr val="FCC1BC"/>
    <a:srgbClr val="FEDAF7"/>
    <a:srgbClr val="FDB9F0"/>
    <a:srgbClr val="F892E2"/>
    <a:srgbClr val="D735A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798" y="30"/>
      </p:cViewPr>
      <p:guideLst>
        <p:guide orient="horz" pos="1620"/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pPr/>
              <a:t>2019-07-12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2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116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49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1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0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35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913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5431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6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  <p:sldLayoutId id="2147483671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7584" y="1059581"/>
            <a:ext cx="4176464" cy="1080121"/>
          </a:xfrm>
        </p:spPr>
        <p:txBody>
          <a:bodyPr/>
          <a:lstStyle/>
          <a:p>
            <a:pPr lvl="0"/>
            <a:r>
              <a:rPr lang="en-US" altLang="ko-KR" dirty="0" smtClean="0"/>
              <a:t>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roject </a:t>
            </a:r>
            <a:r>
              <a:rPr lang="en-US" altLang="ko-KR" dirty="0" smtClean="0"/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anagement </a:t>
            </a:r>
            <a:r>
              <a:rPr lang="en-US" altLang="ko-KR" dirty="0" smtClean="0"/>
              <a:t>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436" y="2643758"/>
            <a:ext cx="41764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박수현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620" y="5628895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9165" y="1000125"/>
          <a:ext cx="8145670" cy="370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0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6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VIEW-10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 시 필요한 페이지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(PM/Member)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권한을 부여하고 처리할 수 있도록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간 승인요청에 대해 피드백을 쪽지형식으로 남김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구체적인 일정 사항과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진행 정도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성과를 데이터 베이스와 연동하고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변동사항 및 그래프 형식으로 표시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rgbClr val="FCC1BC"/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프로젝트에서 진행되는 상세 업무사항을 입력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VIEW-14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할당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매니저가 각 멤버에게 맡을 업무를 할당시킴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VIEW-15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멤버가 진행 순서에 따라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가능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매니저 승인 없이 변경 가능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프로세스가 간단하게 매니저에게 전달됨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VIEW-16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별 분류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시에도 기준 설정 가능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중 선택해서 빠른 검색 가능하도록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VIEW-17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업무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이번 주 내에 완료 되야 하는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일로 나누어 화면에 보여줌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VIEW-18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숨김 가능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가능하며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화면에 표시하고 싶은 경우에는 등록버튼을 통해 등록이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VIEW-19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진행률 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업무가 어느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정도 진행이 되었는지를 한눈에 볼 수 있는 차트로 표현 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94810" y="1000125"/>
          <a:ext cx="8145670" cy="3067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:a16="http://schemas.microsoft.com/office/drawing/2014/main" xmlns="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VIEW-20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진행 시 발생위험이 있는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등록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리스크는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위험군으로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분류하며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및 내용 기재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VIEW-21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출력해주며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날짜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중요도순서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등의 조건검색을 주어 출력 가능함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VIEW-22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수정 및 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내용을 수정하거나 삭제할 수 있음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VIEW-26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0" marR="3980" marT="3980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채팅관리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탭이 따로 있으며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누르면 팀 채팅 페이지로 넘어감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접속여부와 상관없이 온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오프라인 멤버에게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메시지를 보낼 수 있으며 새로운 메시지가 있을 때 알림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VIEW-24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섹션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정보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및 기간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멤버별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활동로그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일정관리로 나누어짐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메뉴에 따라 내용이 출력됨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VIEW-25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96" marR="4096" marT="409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각각의 데이터를 받아와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한눈에 볼 수 있는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출력해줌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따로 등록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삭제는 불가능 하며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및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관리에서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삭제를 하면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반영되는 절차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4" marR="6904" marT="5178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VIEW-27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대쉬보드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형식으로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간단한 일정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해결해야할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달 예산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목록 등을 확인할 수 있음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80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VIEW-29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프로젝트마다 부여되는 워크숍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전체 프로젝트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마감일과 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정보를 달력에 표시하고 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할 수 있음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49286" y="576011"/>
            <a:ext cx="4428309" cy="4381853"/>
            <a:chOff x="2449286" y="666796"/>
            <a:chExt cx="4428309" cy="438185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023" t="3418" r="20904" b="6063"/>
            <a:stretch>
              <a:fillRect/>
            </a:stretch>
          </p:blipFill>
          <p:spPr bwMode="auto">
            <a:xfrm>
              <a:off x="2449286" y="666796"/>
              <a:ext cx="4428309" cy="42910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146486" y="3759397"/>
              <a:ext cx="1199995" cy="865302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13437" y="4538959"/>
              <a:ext cx="1120544" cy="136446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61258" y="4867079"/>
              <a:ext cx="1120544" cy="181570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46955" y="787400"/>
              <a:ext cx="1298889" cy="2425699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7848" y="123478"/>
            <a:ext cx="7308304" cy="432048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Erd</a:t>
            </a:r>
            <a:r>
              <a:rPr lang="en-US" sz="3200" dirty="0" smtClean="0">
                <a:solidFill>
                  <a:schemeClr val="accent1"/>
                </a:solidFill>
              </a:rPr>
              <a:t> Table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8714" r="30084"/>
          <a:stretch>
            <a:fillRect/>
          </a:stretch>
        </p:blipFill>
        <p:spPr bwMode="auto">
          <a:xfrm>
            <a:off x="2449286" y="545405"/>
            <a:ext cx="4428309" cy="39027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84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226" y="938844"/>
            <a:ext cx="7177548" cy="3626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1. Gantt </a:t>
            </a:r>
            <a:r>
              <a:rPr lang="en-US" altLang="ko-KR" dirty="0" smtClean="0">
                <a:solidFill>
                  <a:schemeClr val="accent1"/>
                </a:solidFill>
              </a:rPr>
              <a:t>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2. To do </a:t>
            </a:r>
            <a:r>
              <a:rPr lang="en-US" altLang="ko-KR" dirty="0" smtClean="0">
                <a:solidFill>
                  <a:schemeClr val="accent1"/>
                </a:solidFill>
              </a:rPr>
              <a:t>List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user\Downloads\11.PNG"/>
          <p:cNvPicPr>
            <a:picLocks noChangeAspect="1" noChangeArrowheads="1"/>
          </p:cNvPicPr>
          <p:nvPr/>
        </p:nvPicPr>
        <p:blipFill>
          <a:blip r:embed="rId2" cstate="print"/>
          <a:srcRect t="7308" r="1406"/>
          <a:stretch>
            <a:fillRect/>
          </a:stretch>
        </p:blipFill>
        <p:spPr bwMode="auto">
          <a:xfrm>
            <a:off x="1083628" y="1044160"/>
            <a:ext cx="6854824" cy="3490782"/>
          </a:xfrm>
          <a:prstGeom prst="rect">
            <a:avLst/>
          </a:prstGeom>
          <a:noFill/>
        </p:spPr>
      </p:pic>
      <p:pic>
        <p:nvPicPr>
          <p:cNvPr id="6" name="Picture 3" descr="C:\Users\user\Downloads\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352" y="1489477"/>
            <a:ext cx="3136900" cy="263906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335212" y="2872740"/>
            <a:ext cx="1569720" cy="2209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904932" y="2065020"/>
            <a:ext cx="1478280" cy="9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ì ìê²°ì¬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5989"/>
          <a:stretch>
            <a:fillRect/>
          </a:stretch>
        </p:blipFill>
        <p:spPr bwMode="auto">
          <a:xfrm>
            <a:off x="1710373" y="845820"/>
            <a:ext cx="5723255" cy="3970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849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http://192.168.0.12:7080/prj_last/member.do?method=loginForm</a:t>
            </a:r>
            <a:endParaRPr lang="ko-KR" altLang="en-US" sz="240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94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초기</a:t>
            </a:r>
            <a:r>
              <a:rPr lang="ko-KR" altLang="en-US" sz="1600" dirty="0" smtClean="0"/>
              <a:t>에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설계한 테이블에서 변동이 많아 어려움이 많았음</a:t>
            </a:r>
            <a:endParaRPr lang="en-US" altLang="ko-KR" sz="1600" dirty="0" smtClean="0"/>
          </a:p>
          <a:p>
            <a:pPr marL="342900" indent="-342900"/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커뮤니케이션이 잘 되지 않아 각자 생각했던 프로젝트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진행방향이 차이가 있었음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smtClean="0"/>
              <a:t>Gantt </a:t>
            </a:r>
            <a:r>
              <a:rPr lang="ko-KR" altLang="en-US" sz="1600" dirty="0" smtClean="0"/>
              <a:t>분석의 중요성을 느끼고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명이 전담하여 분석 시작함</a:t>
            </a:r>
            <a:endParaRPr lang="ko-KR" altLang="en-US" sz="160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Welcome!!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  Management  System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898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27534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8496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4457377" y="156848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57377" y="228735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57377" y="300622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57377" y="372509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33528" y="80380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Business Outline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3528" y="152399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Scheduling &amp; Roles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3528" y="22441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Requirements Specification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3528" y="368458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Work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rogress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528" y="440477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Feedback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Flowchart: Connector 10"/>
          <p:cNvSpPr/>
          <p:nvPr/>
        </p:nvSpPr>
        <p:spPr>
          <a:xfrm>
            <a:off x="4457377" y="4443958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33528" y="296438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Table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  <a:solidFill>
            <a:schemeClr val="bg1">
              <a:lumMod val="95000"/>
            </a:schemeClr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441815" y="1791033"/>
            <a:ext cx="3168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사용자가 보기 쉬운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903022" y="1472606"/>
            <a:ext cx="3168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SEE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441815" y="2969976"/>
            <a:ext cx="3168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사용자가 사용하기 쉬운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rPr>
              <a:t>UI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903022" y="2619044"/>
            <a:ext cx="31683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USE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441815" y="4148919"/>
            <a:ext cx="3168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멤버간 쉽게 이용할 수 있는 공유 기능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903022" y="3765481"/>
            <a:ext cx="31683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SHARE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>
            <a:off x="539552" y="1749605"/>
            <a:ext cx="6505484" cy="55224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539552" y="2910015"/>
            <a:ext cx="4536504" cy="675538"/>
          </a:xfrm>
          <a:prstGeom prst="bentConnector3">
            <a:avLst>
              <a:gd name="adj1" fmla="val 88862"/>
            </a:avLst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39552" y="4085659"/>
            <a:ext cx="5976664" cy="32316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6"/>
          <p:cNvSpPr txBox="1"/>
          <p:nvPr/>
        </p:nvSpPr>
        <p:spPr>
          <a:xfrm>
            <a:off x="4643319" y="3197439"/>
            <a:ext cx="133024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Project,  Task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36"/>
          <p:cNvSpPr txBox="1"/>
          <p:nvPr/>
        </p:nvSpPr>
        <p:spPr>
          <a:xfrm>
            <a:off x="5796136" y="3970242"/>
            <a:ext cx="19145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Chatting,  Board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392107" y="915566"/>
            <a:ext cx="5902675" cy="288032"/>
          </a:xfrm>
        </p:spPr>
        <p:txBody>
          <a:bodyPr/>
          <a:lstStyle/>
          <a:p>
            <a:pPr algn="l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가능한 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Management System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Donut 22">
            <a:extLst>
              <a:ext uri="{FF2B5EF4-FFF2-40B4-BE49-F238E27FC236}">
                <a16:creationId xmlns="" xmlns:a16="http://schemas.microsoft.com/office/drawing/2014/main" id="{01144405-2DF9-4C3E-94B4-8EA7AC66EC20}"/>
              </a:ext>
            </a:extLst>
          </p:cNvPr>
          <p:cNvSpPr>
            <a:spLocks noChangeAspect="1"/>
          </p:cNvSpPr>
          <p:nvPr/>
        </p:nvSpPr>
        <p:spPr>
          <a:xfrm>
            <a:off x="539552" y="1507630"/>
            <a:ext cx="363470" cy="186169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="" xmlns:a16="http://schemas.microsoft.com/office/drawing/2014/main" id="{F295340C-35BF-4286-B1F3-D31098B3A949}"/>
              </a:ext>
            </a:extLst>
          </p:cNvPr>
          <p:cNvSpPr/>
          <p:nvPr/>
        </p:nvSpPr>
        <p:spPr>
          <a:xfrm>
            <a:off x="577271" y="2616233"/>
            <a:ext cx="288032" cy="24354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TextBox 36"/>
          <p:cNvSpPr txBox="1"/>
          <p:nvPr/>
        </p:nvSpPr>
        <p:spPr>
          <a:xfrm>
            <a:off x="6516216" y="1929532"/>
            <a:ext cx="20882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Dash Board,  Gantt Chart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Picture 4" descr="C:\Users\user\Desktop\KakaoTalk_20190619_182009707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14286"/>
          <a:stretch>
            <a:fillRect/>
          </a:stretch>
        </p:blipFill>
        <p:spPr bwMode="auto">
          <a:xfrm>
            <a:off x="524944" y="3673107"/>
            <a:ext cx="401326" cy="3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3988" y="339502"/>
            <a:ext cx="8820472" cy="576064"/>
          </a:xfrm>
        </p:spPr>
        <p:txBody>
          <a:bodyPr/>
          <a:lstStyle/>
          <a:p>
            <a:r>
              <a:rPr lang="en-US" altLang="ko-KR" sz="2800" dirty="0" smtClean="0"/>
              <a:t>Business 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14800" y="1294238"/>
            <a:ext cx="914400" cy="914400"/>
            <a:chOff x="4114800" y="1294238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4572000" y="2208638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9632" y="2571750"/>
            <a:ext cx="662473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59632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5816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28184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92723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6297" y="2934862"/>
            <a:ext cx="621100" cy="62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605266" y="2934862"/>
            <a:ext cx="621100" cy="62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264235" y="2934862"/>
            <a:ext cx="621100" cy="62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923204" y="2934862"/>
            <a:ext cx="621100" cy="62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7582173" y="2934862"/>
            <a:ext cx="621100" cy="62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Oval 21"/>
          <p:cNvSpPr>
            <a:spLocks noChangeAspect="1"/>
          </p:cNvSpPr>
          <p:nvPr/>
        </p:nvSpPr>
        <p:spPr>
          <a:xfrm>
            <a:off x="4356163" y="153379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1151132" y="3050519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82519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Customizing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8703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4887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Planning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51071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7255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Calendar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9863" y="987574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PMS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그룹 56"/>
          <p:cNvGrpSpPr/>
          <p:nvPr/>
        </p:nvGrpSpPr>
        <p:grpSpPr>
          <a:xfrm>
            <a:off x="2784910" y="3087160"/>
            <a:ext cx="230746" cy="317666"/>
            <a:chOff x="2765859" y="3062889"/>
            <a:chExt cx="257601" cy="354637"/>
          </a:xfrm>
        </p:grpSpPr>
        <p:sp>
          <p:nvSpPr>
            <p:cNvPr id="6" name="타원 5"/>
            <p:cNvSpPr/>
            <p:nvPr/>
          </p:nvSpPr>
          <p:spPr>
            <a:xfrm>
              <a:off x="2765859" y="3189047"/>
              <a:ext cx="102322" cy="102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921138" y="3315204"/>
              <a:ext cx="102322" cy="102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921138" y="3062889"/>
              <a:ext cx="102322" cy="102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2817020" y="3114050"/>
              <a:ext cx="155279" cy="1261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816123" y="3241619"/>
              <a:ext cx="155279" cy="12837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0">
            <a:extLst>
              <a:ext uri="{FF2B5EF4-FFF2-40B4-BE49-F238E27FC236}">
                <a16:creationId xmlns="" xmlns:a16="http://schemas.microsoft.com/office/drawing/2014/main" id="{11AA9935-1718-4A6D-9FE6-1B7BC4D1F07C}"/>
              </a:ext>
            </a:extLst>
          </p:cNvPr>
          <p:cNvSpPr/>
          <p:nvPr/>
        </p:nvSpPr>
        <p:spPr>
          <a:xfrm>
            <a:off x="7772400" y="3099860"/>
            <a:ext cx="248447" cy="2929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Pie 24">
            <a:extLst>
              <a:ext uri="{FF2B5EF4-FFF2-40B4-BE49-F238E27FC236}">
                <a16:creationId xmlns="" xmlns:a16="http://schemas.microsoft.com/office/drawing/2014/main" id="{093283E6-61A7-446E-A7EE-4B3B1B71226A}"/>
              </a:ext>
            </a:extLst>
          </p:cNvPr>
          <p:cNvSpPr/>
          <p:nvPr/>
        </p:nvSpPr>
        <p:spPr>
          <a:xfrm>
            <a:off x="6052953" y="3062889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val 44">
            <a:extLst>
              <a:ext uri="{FF2B5EF4-FFF2-40B4-BE49-F238E27FC236}">
                <a16:creationId xmlns="" xmlns:a16="http://schemas.microsoft.com/office/drawing/2014/main" id="{ACBA12A8-0C85-42B9-8AEB-ECD1C0E39B79}"/>
              </a:ext>
            </a:extLst>
          </p:cNvPr>
          <p:cNvSpPr>
            <a:spLocks noChangeAspect="1"/>
          </p:cNvSpPr>
          <p:nvPr/>
        </p:nvSpPr>
        <p:spPr>
          <a:xfrm>
            <a:off x="4468373" y="3077000"/>
            <a:ext cx="265630" cy="316282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85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5021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Our </a:t>
            </a:r>
            <a:r>
              <a:rPr lang="en-US" altLang="ko-KR" dirty="0" smtClean="0">
                <a:solidFill>
                  <a:schemeClr val="accent1"/>
                </a:solidFill>
              </a:rPr>
              <a:t>Team</a:t>
            </a:r>
            <a:r>
              <a:rPr lang="en-US" altLang="ko-KR" dirty="0" smtClean="0"/>
              <a:t> Layout</a:t>
            </a:r>
            <a:endParaRPr lang="ko-KR" altLang="en-US" dirty="0"/>
          </a:p>
        </p:txBody>
      </p:sp>
      <p:pic>
        <p:nvPicPr>
          <p:cNvPr id="25" name="그림 개체 틀 24" descr="KakaoTalk_20190619_182339657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473" r="12473"/>
          <a:stretch>
            <a:fillRect/>
          </a:stretch>
        </p:blipFill>
        <p:spPr/>
      </p:pic>
      <p:grpSp>
        <p:nvGrpSpPr>
          <p:cNvPr id="2" name="Group 61"/>
          <p:cNvGrpSpPr/>
          <p:nvPr/>
        </p:nvGrpSpPr>
        <p:grpSpPr>
          <a:xfrm>
            <a:off x="782821" y="3812340"/>
            <a:ext cx="1584176" cy="873483"/>
            <a:chOff x="752576" y="3529871"/>
            <a:chExt cx="1584176" cy="873483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To do List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Dashboard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66" name="Text Placeholder 17"/>
          <p:cNvSpPr txBox="1">
            <a:spLocks/>
          </p:cNvSpPr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이지정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2943632" y="3812340"/>
            <a:ext cx="1584176" cy="840782"/>
            <a:chOff x="752576" y="3529871"/>
            <a:chExt cx="1584176" cy="840782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9"/>
            <p:cNvSpPr txBox="1"/>
            <p:nvPr/>
          </p:nvSpPr>
          <p:spPr>
            <a:xfrm>
              <a:off x="752576" y="3803190"/>
              <a:ext cx="1584176" cy="56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승인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파일관리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0" name="Text Placeholder 17"/>
          <p:cNvSpPr txBox="1">
            <a:spLocks/>
          </p:cNvSpPr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김수진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" name="Group 70"/>
          <p:cNvGrpSpPr/>
          <p:nvPr/>
        </p:nvGrpSpPr>
        <p:grpSpPr>
          <a:xfrm>
            <a:off x="5104443" y="3812340"/>
            <a:ext cx="1584176" cy="873483"/>
            <a:chOff x="752576" y="3529871"/>
            <a:chExt cx="1584176" cy="873483"/>
          </a:xfrm>
        </p:grpSpPr>
        <p:sp>
          <p:nvSpPr>
            <p:cNvPr id="72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Gantt&amp;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업무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캘린더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4" name="Text Placeholder 17"/>
          <p:cNvSpPr txBox="1">
            <a:spLocks/>
          </p:cNvSpPr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박수현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Group 74"/>
          <p:cNvGrpSpPr/>
          <p:nvPr/>
        </p:nvGrpSpPr>
        <p:grpSpPr>
          <a:xfrm>
            <a:off x="7265254" y="3812340"/>
            <a:ext cx="1584176" cy="865209"/>
            <a:chOff x="752576" y="3529871"/>
            <a:chExt cx="1584176" cy="865209"/>
          </a:xfrm>
        </p:grpSpPr>
        <p:sp>
          <p:nvSpPr>
            <p:cNvPr id="76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7" name="TextBox 9"/>
            <p:cNvSpPr txBox="1"/>
            <p:nvPr/>
          </p:nvSpPr>
          <p:spPr>
            <a:xfrm>
              <a:off x="752576" y="3771832"/>
              <a:ext cx="158417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Gantt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업무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관리자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8" name="Text Placeholder 17"/>
          <p:cNvSpPr txBox="1">
            <a:spLocks/>
          </p:cNvSpPr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홍정민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개체 틀 35" descr="patrik-windows-xpb-steklo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l="21916" r="21916"/>
          <a:stretch>
            <a:fillRect/>
          </a:stretch>
        </p:blipFill>
        <p:spPr/>
      </p:pic>
      <p:pic>
        <p:nvPicPr>
          <p:cNvPr id="26" name="그림 개체 틀 32" descr="주름.gif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27" name="그림 개체 틀 30" descr="KakaoTalk_20190620_174004290.jp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l="21916" r="21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1429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Scheduling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7841" y="1960299"/>
            <a:ext cx="8065988" cy="60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1"/>
          <p:cNvSpPr/>
          <p:nvPr/>
        </p:nvSpPr>
        <p:spPr>
          <a:xfrm>
            <a:off x="1319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169061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612856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7125898" y="1451569"/>
            <a:ext cx="1224133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5573" y="2131022"/>
            <a:ext cx="17831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승인페이지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Gantt &amp;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903" y="2127259"/>
            <a:ext cx="178803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파일공유 시스템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Gantt &amp;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최종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관리자페이지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 시작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Dashboard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840" y="2133609"/>
            <a:ext cx="18050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Gantt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to-do list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 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endCxn id="17" idx="0"/>
          </p:cNvCxnSpPr>
          <p:nvPr/>
        </p:nvCxnSpPr>
        <p:spPr>
          <a:xfrm>
            <a:off x="470216" y="1960299"/>
            <a:ext cx="0" cy="173777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85040" y="3646554"/>
            <a:ext cx="770351" cy="770351"/>
            <a:chOff x="4114800" y="1294238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Isosceles Triangle 13">
            <a:extLst>
              <a:ext uri="{FF2B5EF4-FFF2-40B4-BE49-F238E27FC236}">
                <a16:creationId xmlns:a16="http://schemas.microsoft.com/office/drawing/2014/main" xmlns="" id="{D9E9EF93-5F88-4A35-9D27-D2A8A1EA1547}"/>
              </a:ext>
            </a:extLst>
          </p:cNvPr>
          <p:cNvSpPr/>
          <p:nvPr/>
        </p:nvSpPr>
        <p:spPr>
          <a:xfrm rot="12696096">
            <a:off x="356141" y="3847682"/>
            <a:ext cx="199581" cy="395242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742727" y="1960299"/>
            <a:ext cx="770351" cy="2600622"/>
            <a:chOff x="4254333" y="1960299"/>
            <a:chExt cx="770351" cy="2600622"/>
          </a:xfrm>
        </p:grpSpPr>
        <p:cxnSp>
          <p:nvCxnSpPr>
            <p:cNvPr id="13" name="Straight Connector 12"/>
            <p:cNvCxnSpPr>
              <a:endCxn id="23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Oval 21">
              <a:extLst>
                <a:ext uri="{FF2B5EF4-FFF2-40B4-BE49-F238E27FC236}">
                  <a16:creationId xmlns:a16="http://schemas.microsoft.com/office/drawing/2014/main" xmlns="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937696" y="1960299"/>
            <a:ext cx="770351" cy="2146837"/>
            <a:chOff x="2436552" y="1960299"/>
            <a:chExt cx="770351" cy="2146837"/>
          </a:xfrm>
        </p:grpSpPr>
        <p:cxnSp>
          <p:nvCxnSpPr>
            <p:cNvPr id="12" name="Straight Connector 11"/>
            <p:cNvCxnSpPr>
              <a:endCxn id="19" idx="0"/>
            </p:cNvCxnSpPr>
            <p:nvPr/>
          </p:nvCxnSpPr>
          <p:spPr>
            <a:xfrm flipH="1">
              <a:off x="2821728" y="1960299"/>
              <a:ext cx="1" cy="1376486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7"/>
            <p:cNvGrpSpPr/>
            <p:nvPr/>
          </p:nvGrpSpPr>
          <p:grpSpPr>
            <a:xfrm>
              <a:off x="2436552" y="3336785"/>
              <a:ext cx="770351" cy="770351"/>
              <a:chOff x="4114800" y="1294238"/>
              <a:chExt cx="914400" cy="914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xmlns="" id="{7D2170AF-B8E2-4FE0-BD88-7000C28B10F2}"/>
                </a:ext>
              </a:extLst>
            </p:cNvPr>
            <p:cNvSpPr/>
            <p:nvPr/>
          </p:nvSpPr>
          <p:spPr>
            <a:xfrm flipH="1">
              <a:off x="2665020" y="3581291"/>
              <a:ext cx="344621" cy="284291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47758" y="1960299"/>
            <a:ext cx="770351" cy="2215446"/>
            <a:chOff x="5421467" y="1960299"/>
            <a:chExt cx="770351" cy="221544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06642" y="1960299"/>
              <a:ext cx="0" cy="162306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23"/>
            <p:cNvGrpSpPr/>
            <p:nvPr/>
          </p:nvGrpSpPr>
          <p:grpSpPr>
            <a:xfrm>
              <a:off x="5421467" y="3405394"/>
              <a:ext cx="770351" cy="770351"/>
              <a:chOff x="4114800" y="1294238"/>
              <a:chExt cx="914400" cy="914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ounded Rectangle 51">
              <a:extLst>
                <a:ext uri="{FF2B5EF4-FFF2-40B4-BE49-F238E27FC236}">
                  <a16:creationId xmlns:a16="http://schemas.microsoft.com/office/drawing/2014/main" xmlns="" id="{1DD3F4C3-736C-41F7-A38E-277CF97FFCB5}"/>
                </a:ext>
              </a:extLst>
            </p:cNvPr>
            <p:cNvSpPr/>
            <p:nvPr/>
          </p:nvSpPr>
          <p:spPr>
            <a:xfrm rot="16200000" flipH="1">
              <a:off x="5622648" y="3597689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123141" y="1503099"/>
            <a:ext cx="914400" cy="914400"/>
            <a:chOff x="7692485" y="1464577"/>
            <a:chExt cx="914400" cy="914400"/>
          </a:xfrm>
        </p:grpSpPr>
        <p:grpSp>
          <p:nvGrpSpPr>
            <p:cNvPr id="2" name="Group 5"/>
            <p:cNvGrpSpPr/>
            <p:nvPr/>
          </p:nvGrpSpPr>
          <p:grpSpPr>
            <a:xfrm>
              <a:off x="7692485" y="1464577"/>
              <a:ext cx="914400" cy="914400"/>
              <a:chOff x="4114800" y="1294238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Oval 35">
              <a:extLst>
                <a:ext uri="{FF2B5EF4-FFF2-40B4-BE49-F238E27FC236}">
                  <a16:creationId xmlns:a16="http://schemas.microsoft.com/office/drawing/2014/main" xmlns="" id="{AADFEA59-9758-4D0F-B4CA-F7B48E4435EA}"/>
                </a:ext>
              </a:extLst>
            </p:cNvPr>
            <p:cNvSpPr/>
            <p:nvPr/>
          </p:nvSpPr>
          <p:spPr>
            <a:xfrm>
              <a:off x="7964364" y="1681203"/>
              <a:ext cx="381599" cy="481147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직사각형 1"/>
          <p:cNvSpPr/>
          <p:nvPr/>
        </p:nvSpPr>
        <p:spPr>
          <a:xfrm>
            <a:off x="5423308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52790" y="1966384"/>
            <a:ext cx="770351" cy="2600622"/>
            <a:chOff x="4254333" y="1960299"/>
            <a:chExt cx="770351" cy="2600622"/>
          </a:xfrm>
        </p:grpSpPr>
        <p:cxnSp>
          <p:nvCxnSpPr>
            <p:cNvPr id="63" name="Straight Connector 12"/>
            <p:cNvCxnSpPr>
              <a:endCxn id="67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66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Oval 21">
              <a:extLst>
                <a:ext uri="{FF2B5EF4-FFF2-40B4-BE49-F238E27FC236}">
                  <a16:creationId xmlns:a16="http://schemas.microsoft.com/office/drawing/2014/main" xmlns="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949936" y="2142135"/>
            <a:ext cx="17880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페이지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최종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테스팅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3297281" y="1464333"/>
            <a:ext cx="2469911" cy="3168410"/>
            <a:chOff x="3326226" y="1131591"/>
            <a:chExt cx="2736302" cy="3510138"/>
          </a:xfrm>
        </p:grpSpPr>
        <p:sp>
          <p:nvSpPr>
            <p:cNvPr id="24" name="Parallelogram 23"/>
            <p:cNvSpPr/>
            <p:nvPr/>
          </p:nvSpPr>
          <p:spPr>
            <a:xfrm rot="16200000" flipH="1">
              <a:off x="3391077" y="2834373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4010302" y="2391727"/>
              <a:ext cx="1368154" cy="1008115"/>
            </a:xfrm>
            <a:prstGeom prst="parallelogram">
              <a:avLst>
                <a:gd name="adj" fmla="val 6942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Parallelogram 25"/>
            <p:cNvSpPr/>
            <p:nvPr/>
          </p:nvSpPr>
          <p:spPr>
            <a:xfrm rot="16200000" flipH="1">
              <a:off x="4255171" y="1066740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953783" y="1300351"/>
            <a:ext cx="2376264" cy="855663"/>
            <a:chOff x="803640" y="3347446"/>
            <a:chExt cx="2059657" cy="855663"/>
          </a:xfrm>
        </p:grpSpPr>
        <p:sp>
          <p:nvSpPr>
            <p:cNvPr id="22" name="TextBox 11"/>
            <p:cNvSpPr txBox="1"/>
            <p:nvPr/>
          </p:nvSpPr>
          <p:spPr>
            <a:xfrm>
              <a:off x="803640" y="3787611"/>
              <a:ext cx="2059657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개인별 업무 진행도 확인을 위한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 Do List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페이지 추가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3" name="TextBox 12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3.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To Do List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408538" y="2592190"/>
            <a:ext cx="3168352" cy="936454"/>
            <a:chOff x="803640" y="3347446"/>
            <a:chExt cx="2059657" cy="936454"/>
          </a:xfrm>
        </p:grpSpPr>
        <p:sp>
          <p:nvSpPr>
            <p:cNvPr id="20" name="TextBox 14"/>
            <p:cNvSpPr txBox="1"/>
            <p:nvPr/>
          </p:nvSpPr>
          <p:spPr>
            <a:xfrm>
              <a:off x="803640" y="3706819"/>
              <a:ext cx="2059657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Gantt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영향을 받는 페이지가 많아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</a:p>
            <a:p>
              <a:pPr marL="228600" indent="-228600"/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 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빠른 시일 안에 완료가 될 수 있도록 인력 투입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         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4.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Gantt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899592" y="3060417"/>
            <a:ext cx="2448272" cy="936454"/>
            <a:chOff x="803640" y="3347446"/>
            <a:chExt cx="2059657" cy="93645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706819"/>
              <a:ext cx="2059657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기존에는 멤버 전체가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Risk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등록할 수 있었지만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안전성을 위하여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Project Manager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에게만 권한 부여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2.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Risk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7" name="그룹 1">
            <a:extLst>
              <a:ext uri="{FF2B5EF4-FFF2-40B4-BE49-F238E27FC236}">
                <a16:creationId xmlns="" xmlns:a16="http://schemas.microsoft.com/office/drawing/2014/main" id="{B9F108DA-B945-4DDE-8DC0-2C033BC4A53A}"/>
              </a:ext>
            </a:extLst>
          </p:cNvPr>
          <p:cNvGrpSpPr/>
          <p:nvPr/>
        </p:nvGrpSpPr>
        <p:grpSpPr>
          <a:xfrm>
            <a:off x="1325967" y="1556366"/>
            <a:ext cx="2561647" cy="1401726"/>
            <a:chOff x="467173" y="975233"/>
            <a:chExt cx="3504380" cy="2088175"/>
          </a:xfrm>
        </p:grpSpPr>
        <p:sp>
          <p:nvSpPr>
            <p:cNvPr id="13" name="TextBox 19"/>
            <p:cNvSpPr txBox="1"/>
            <p:nvPr/>
          </p:nvSpPr>
          <p:spPr>
            <a:xfrm>
              <a:off x="467173" y="1481583"/>
              <a:ext cx="3504380" cy="1581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기존에는 회원 한 명 당 한 개의 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  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생성만 가능했지만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</a:p>
            <a:p>
              <a:pPr marL="228600" indent="-228600"/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  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여러 개 생성 가능하도록 기능 확장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467173" y="975233"/>
              <a:ext cx="3504380" cy="4585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1.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Project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5876589" y="3736435"/>
            <a:ext cx="2453457" cy="855662"/>
            <a:chOff x="803640" y="3347446"/>
            <a:chExt cx="2059657" cy="855662"/>
          </a:xfrm>
        </p:grpSpPr>
        <p:sp>
          <p:nvSpPr>
            <p:cNvPr id="28" name="TextBox 14"/>
            <p:cNvSpPr txBox="1"/>
            <p:nvPr/>
          </p:nvSpPr>
          <p:spPr>
            <a:xfrm>
              <a:off x="803640" y="3787610"/>
              <a:ext cx="2059657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진행사항에 따라 보류 될 수 있음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5.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Calendar &amp;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anose="020B0503020000020004" pitchFamily="50" charset="-127"/>
                  <a:cs typeface="Arial" pitchFamily="34" charset="0"/>
                </a:rPr>
                <a:t>관리자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27" name="Rectangle 16"/>
          <p:cNvSpPr/>
          <p:nvPr/>
        </p:nvSpPr>
        <p:spPr>
          <a:xfrm rot="2700000">
            <a:off x="5409424" y="1706910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0">
            <a:extLst>
              <a:ext uri="{FF2B5EF4-FFF2-40B4-BE49-F238E27FC236}">
                <a16:creationId xmlns="" xmlns:a16="http://schemas.microsoft.com/office/drawing/2014/main" id="{11AA9935-1718-4A6D-9FE6-1B7BC4D1F07C}"/>
              </a:ext>
            </a:extLst>
          </p:cNvPr>
          <p:cNvSpPr/>
          <p:nvPr/>
        </p:nvSpPr>
        <p:spPr>
          <a:xfrm>
            <a:off x="3433258" y="4101362"/>
            <a:ext cx="202378" cy="23866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093283E6-61A7-446E-A7EE-4B3B1B71226A}"/>
              </a:ext>
            </a:extLst>
          </p:cNvPr>
          <p:cNvSpPr/>
          <p:nvPr/>
        </p:nvSpPr>
        <p:spPr>
          <a:xfrm>
            <a:off x="4176589" y="2480858"/>
            <a:ext cx="279019" cy="277475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="" xmlns:a16="http://schemas.microsoft.com/office/drawing/2014/main" id="{7D2170AF-B8E2-4FE0-BD88-7000C28B10F2}"/>
              </a:ext>
            </a:extLst>
          </p:cNvPr>
          <p:cNvSpPr/>
          <p:nvPr/>
        </p:nvSpPr>
        <p:spPr>
          <a:xfrm flipH="1">
            <a:off x="4616391" y="3113551"/>
            <a:ext cx="299934" cy="2474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2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99165" y="1000125"/>
          <a:ext cx="8145670" cy="343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:a16="http://schemas.microsoft.com/office/drawing/2014/main" xmlns="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39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후 데이터베이스에 저장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돼있는 회원이 로그인 가능한 첫 페이지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VIEW-02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 가능한 페이지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이메일로 설정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 후 회원이 들어가서 본인 정보를 수정할 수 있는 페이지</a:t>
                      </a:r>
                      <a:endParaRPr lang="en-US" altLang="ko-KR" sz="85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목록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프로젝트를 리스트 형식으로 확인 가능</a:t>
                      </a:r>
                      <a:r>
                        <a:rPr lang="en-US" altLang="ko-KR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검색기능 추가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프로젝트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관리정보 등록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완료예정일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멤버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등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매니저 선택 시 멤버데이터를 불러와 리스트화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멤버는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권한이 있으나 최종 결정은 프로젝트 매니저가 승인 후 완료됨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VIEW-07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확장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프로젝트가 다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다로 진행될 때 필요한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들을 불러와 연결시킴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사유가 있는 경우나 퇴사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 파견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 휴직처럼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회원을 비활성화 처리 혹은 멤버 삭제도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직위나 프로젝트 내의 업무 분담에 따른 관리 권한을 부여하고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멤버들이 올린 게시물은 제한을 걸어 특정 멤버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관리자만 확인 가능함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975</Words>
  <Application>Microsoft Office PowerPoint</Application>
  <PresentationFormat>화면 슬라이드 쇼(16:9)</PresentationFormat>
  <Paragraphs>262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215</cp:revision>
  <dcterms:created xsi:type="dcterms:W3CDTF">2016-12-05T23:26:54Z</dcterms:created>
  <dcterms:modified xsi:type="dcterms:W3CDTF">2019-07-12T01:03:27Z</dcterms:modified>
</cp:coreProperties>
</file>