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handoutMasterIdLst>
    <p:handoutMasterId r:id="rId32"/>
  </p:handoutMasterIdLst>
  <p:sldIdLst>
    <p:sldId id="256" r:id="rId4"/>
    <p:sldId id="340" r:id="rId5"/>
    <p:sldId id="356" r:id="rId6"/>
    <p:sldId id="357" r:id="rId7"/>
    <p:sldId id="382" r:id="rId8"/>
    <p:sldId id="353" r:id="rId9"/>
    <p:sldId id="354" r:id="rId10"/>
    <p:sldId id="355" r:id="rId11"/>
    <p:sldId id="345" r:id="rId12"/>
    <p:sldId id="361" r:id="rId13"/>
    <p:sldId id="362" r:id="rId14"/>
    <p:sldId id="363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80" r:id="rId26"/>
    <p:sldId id="378" r:id="rId27"/>
    <p:sldId id="379" r:id="rId28"/>
    <p:sldId id="360" r:id="rId29"/>
    <p:sldId id="358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4B"/>
    <a:srgbClr val="FCC1BC"/>
    <a:srgbClr val="FEDAF7"/>
    <a:srgbClr val="FDB9F0"/>
    <a:srgbClr val="F892E2"/>
    <a:srgbClr val="D735A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6528" autoAdjust="0"/>
  </p:normalViewPr>
  <p:slideViewPr>
    <p:cSldViewPr snapToGrid="0" snapToObjects="1">
      <p:cViewPr varScale="1">
        <p:scale>
          <a:sx n="149" d="100"/>
          <a:sy n="149" d="100"/>
        </p:scale>
        <p:origin x="-828" y="-90"/>
      </p:cViewPr>
      <p:guideLst>
        <p:guide orient="horz" pos="1620"/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3" d="100"/>
          <a:sy n="83" d="100"/>
        </p:scale>
        <p:origin x="5850" y="108"/>
      </p:cViewPr>
      <p:guideLst/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D84D85F-57CF-4C30-A26B-9C8FFF0AC8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6697A9B-31EF-4AF6-8013-8BB67B692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78437-0E0E-4EE0-ADB7-35F44842DA23}" type="datetimeFigureOut">
              <a:rPr lang="ko-KR" altLang="en-US" smtClean="0"/>
              <a:pPr/>
              <a:t>2019-07-25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1C3F984-97B8-4D88-A5B8-5BD2116FB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7DA8DCD-E53B-4B8A-94DE-E4B3DACCD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7A9F4-51C5-45B1-87B0-A224D9D3A4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255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EE47-5DCC-45F8-B981-F344E32420FA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21DC3-EA51-4687-A7C1-6A63FDCBFB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21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21DC3-EA51-4687-A7C1-6A63FDCBFB3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339502"/>
            <a:ext cx="417646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372" y="1491630"/>
            <a:ext cx="4176464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26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116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49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0075" y="1707654"/>
            <a:ext cx="5428593" cy="297453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11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300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119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7938" y="1361810"/>
            <a:ext cx="2520280" cy="251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80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353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-1"/>
            <a:ext cx="4932040" cy="37858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56992" y="2269864"/>
            <a:ext cx="4787008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56992" y="2743440"/>
            <a:ext cx="47870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6454" flipH="1">
            <a:off x="759096" y="1677208"/>
            <a:ext cx="3173758" cy="2033012"/>
          </a:xfrm>
          <a:prstGeom prst="rect">
            <a:avLst/>
          </a:prstGeom>
        </p:spPr>
      </p:pic>
      <p:sp>
        <p:nvSpPr>
          <p:cNvPr id="7" name="Right Triangle 6"/>
          <p:cNvSpPr/>
          <p:nvPr userDrawn="1"/>
        </p:nvSpPr>
        <p:spPr>
          <a:xfrm rot="10800000" flipV="1">
            <a:off x="6910736" y="3427539"/>
            <a:ext cx="2233264" cy="171596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7155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134761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991363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70922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5431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4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1" y="3508131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12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60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55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ullcalendar.io/docs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7584" y="1059581"/>
            <a:ext cx="4176464" cy="1080121"/>
          </a:xfrm>
        </p:spPr>
        <p:txBody>
          <a:bodyPr/>
          <a:lstStyle/>
          <a:p>
            <a:pPr lvl="0"/>
            <a:r>
              <a:rPr lang="en-US" altLang="ko-KR" dirty="0" smtClean="0"/>
              <a:t>P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roject </a:t>
            </a:r>
            <a:r>
              <a:rPr lang="en-US" altLang="ko-KR" dirty="0" smtClean="0"/>
              <a:t>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anagement </a:t>
            </a:r>
            <a:r>
              <a:rPr lang="en-US" altLang="ko-KR" dirty="0" smtClean="0"/>
              <a:t>S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ystem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436" y="2643758"/>
            <a:ext cx="4176464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김수진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박수현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이지정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홍정민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Login/Join page DB</a:t>
            </a:r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9" y="882650"/>
            <a:ext cx="2334772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264" y="882650"/>
            <a:ext cx="2518986" cy="391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450975" y="958850"/>
            <a:ext cx="438150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70050" y="3098800"/>
            <a:ext cx="438150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1889125" y="1082675"/>
            <a:ext cx="1227139" cy="1209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108200" y="2292350"/>
            <a:ext cx="1008064" cy="942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314700" y="1670050"/>
            <a:ext cx="96520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279900" y="1784350"/>
            <a:ext cx="16129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92800" y="1461184"/>
            <a:ext cx="288925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이메일</a:t>
            </a:r>
            <a:r>
              <a:rPr lang="ko-KR" altLang="en-US" dirty="0" smtClean="0"/>
              <a:t> 형식으로만 아이디 설정 가능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994" y="787398"/>
            <a:ext cx="8016240" cy="4024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그룹 20"/>
          <p:cNvGrpSpPr/>
          <p:nvPr/>
        </p:nvGrpSpPr>
        <p:grpSpPr>
          <a:xfrm>
            <a:off x="3259101" y="1543415"/>
            <a:ext cx="4478905" cy="2761012"/>
            <a:chOff x="3094231" y="973195"/>
            <a:chExt cx="4753462" cy="2930262"/>
          </a:xfrm>
        </p:grpSpPr>
        <p:sp>
          <p:nvSpPr>
            <p:cNvPr id="8" name="직사각형 7"/>
            <p:cNvSpPr/>
            <p:nvPr/>
          </p:nvSpPr>
          <p:spPr>
            <a:xfrm>
              <a:off x="7439297" y="1784549"/>
              <a:ext cx="408396" cy="1895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94231" y="973195"/>
              <a:ext cx="3273912" cy="2930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</p:pic>
        <p:cxnSp>
          <p:nvCxnSpPr>
            <p:cNvPr id="19" name="직선 화살표 연결선 18"/>
            <p:cNvCxnSpPr/>
            <p:nvPr/>
          </p:nvCxnSpPr>
          <p:spPr>
            <a:xfrm flipH="1">
              <a:off x="6368143" y="1876171"/>
              <a:ext cx="10711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0"/>
          <p:cNvGrpSpPr/>
          <p:nvPr/>
        </p:nvGrpSpPr>
        <p:grpSpPr>
          <a:xfrm>
            <a:off x="1644045" y="1996884"/>
            <a:ext cx="6997832" cy="475688"/>
            <a:chOff x="1369213" y="1695427"/>
            <a:chExt cx="7426800" cy="504848"/>
          </a:xfrm>
        </p:grpSpPr>
        <p:sp>
          <p:nvSpPr>
            <p:cNvPr id="22" name="직사각형 21"/>
            <p:cNvSpPr/>
            <p:nvPr/>
          </p:nvSpPr>
          <p:spPr>
            <a:xfrm>
              <a:off x="1369213" y="1695427"/>
              <a:ext cx="7426800" cy="267970"/>
            </a:xfrm>
            <a:prstGeom prst="rect">
              <a:avLst/>
            </a:prstGeom>
            <a:solidFill>
              <a:srgbClr val="E2E2E2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382000" y="2028825"/>
              <a:ext cx="257175" cy="1714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>
              <a:stCxn id="24" idx="1"/>
            </p:cNvCxnSpPr>
            <p:nvPr/>
          </p:nvCxnSpPr>
          <p:spPr>
            <a:xfrm flipH="1" flipV="1">
              <a:off x="8027127" y="1963397"/>
              <a:ext cx="354873" cy="15115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1614835" y="1072806"/>
            <a:ext cx="861585" cy="25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994" y="780331"/>
            <a:ext cx="8016240" cy="4037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직사각형 28"/>
          <p:cNvSpPr/>
          <p:nvPr/>
        </p:nvSpPr>
        <p:spPr>
          <a:xfrm>
            <a:off x="2648514" y="3610359"/>
            <a:ext cx="5160278" cy="59695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grpSp>
        <p:nvGrpSpPr>
          <p:cNvPr id="2" name="그룹 24"/>
          <p:cNvGrpSpPr/>
          <p:nvPr/>
        </p:nvGrpSpPr>
        <p:grpSpPr>
          <a:xfrm>
            <a:off x="2619939" y="3351884"/>
            <a:ext cx="5237205" cy="855431"/>
            <a:chOff x="2410097" y="3128554"/>
            <a:chExt cx="5558246" cy="907869"/>
          </a:xfrm>
        </p:grpSpPr>
        <p:sp>
          <p:nvSpPr>
            <p:cNvPr id="11" name="직사각형 10"/>
            <p:cNvSpPr/>
            <p:nvPr/>
          </p:nvSpPr>
          <p:spPr>
            <a:xfrm>
              <a:off x="4539343" y="3128554"/>
              <a:ext cx="339634" cy="1763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3801291" y="3213463"/>
              <a:ext cx="7380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801291" y="3199177"/>
              <a:ext cx="0" cy="1894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410097" y="3402874"/>
              <a:ext cx="5558246" cy="6335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78852" y="4322555"/>
            <a:ext cx="4353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 smtClean="0">
                <a:latin typeface="맑은 고딕" pitchFamily="50" charset="-127"/>
                <a:ea typeface="맑은 고딕" pitchFamily="50" charset="-127"/>
              </a:rPr>
              <a:t>Json으로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 프로젝트번호(hidden)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받아온 후 멤버테이블에 추가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max(</a:t>
            </a:r>
            <a:r>
              <a:rPr lang="en-US" altLang="ko-KR" sz="1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prjno</a:t>
            </a:r>
            <a:r>
              <a:rPr lang="en-US" altLang="ko-K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FROM project</a:t>
            </a:r>
          </a:p>
        </p:txBody>
      </p:sp>
      <p:grpSp>
        <p:nvGrpSpPr>
          <p:cNvPr id="3" name="그룹 34"/>
          <p:cNvGrpSpPr/>
          <p:nvPr/>
        </p:nvGrpSpPr>
        <p:grpSpPr>
          <a:xfrm>
            <a:off x="3217535" y="3084416"/>
            <a:ext cx="1657824" cy="797388"/>
            <a:chOff x="3041150" y="2845594"/>
            <a:chExt cx="1759449" cy="84626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6149"/>
            <a:stretch>
              <a:fillRect/>
            </a:stretch>
          </p:blipFill>
          <p:spPr bwMode="auto">
            <a:xfrm>
              <a:off x="3041150" y="2845594"/>
              <a:ext cx="1759449" cy="846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3041150" y="2845594"/>
              <a:ext cx="1759449" cy="8462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791172" y="3987410"/>
            <a:ext cx="3679478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회원데이터로 멤버 추가 리스트 작성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c.id id FROM MEMBERS a, MEMBERSHIP c </a:t>
            </a:r>
          </a:p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WHERE </a:t>
            </a:r>
            <a:r>
              <a:rPr lang="en-US" altLang="ko-KR" sz="1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a.memno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altLang="ko-KR" sz="1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c.memno</a:t>
            </a:r>
            <a:endParaRPr lang="en-US" altLang="ko-KR" sz="1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멤버 관리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423" t="6874" r="2323"/>
          <a:stretch>
            <a:fillRect/>
          </a:stretch>
        </p:blipFill>
        <p:spPr bwMode="auto">
          <a:xfrm>
            <a:off x="259080" y="1004342"/>
            <a:ext cx="5996940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1264919"/>
            <a:ext cx="233934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멤버의 활성화 여부와 권한 변경</a:t>
            </a:r>
            <a:endParaRPr lang="ko-KR" altLang="en-US" sz="1000" dirty="0"/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>
            <a:off x="922020" y="1388030"/>
            <a:ext cx="220980" cy="521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184910" y="3125390"/>
            <a:ext cx="220980" cy="521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5890" y="2879169"/>
            <a:ext cx="207645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해당 프로젝트 내 멤버 추가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441960" y="1851660"/>
            <a:ext cx="5265420" cy="8915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707380" y="1706880"/>
            <a:ext cx="388620" cy="144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0740" y="1440180"/>
            <a:ext cx="193548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활성화된 멤버 출력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441960" y="3604260"/>
            <a:ext cx="3733800" cy="5867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71900" y="3177540"/>
            <a:ext cx="193548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비활성화된 멤버 출력</a:t>
            </a:r>
            <a:endParaRPr lang="ko-KR" altLang="en-US" sz="10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383280" y="3459480"/>
            <a:ext cx="388620" cy="144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158740" y="3684270"/>
            <a:ext cx="762000" cy="144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7400" y="3453050"/>
            <a:ext cx="150876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해당 멤버 삭제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5960" y="1987322"/>
            <a:ext cx="32004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프로젝트 번호를 기반으로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활성화 멤버만 권한 부여 가능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멤버 관리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49" y="699542"/>
            <a:ext cx="4009072" cy="39005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9" name="직선 화살표 연결선 18"/>
          <p:cNvCxnSpPr/>
          <p:nvPr/>
        </p:nvCxnSpPr>
        <p:spPr>
          <a:xfrm flipH="1" flipV="1">
            <a:off x="3954781" y="1066800"/>
            <a:ext cx="868680" cy="518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954781" y="1584960"/>
            <a:ext cx="868680" cy="1470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23461" y="1211580"/>
            <a:ext cx="3200400" cy="3733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활성화 비활성화 멤버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9620" y="2194560"/>
            <a:ext cx="4434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활성화 멤버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d.addAttribute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actmemberList",service.actMemberList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sch</a:t>
            </a:r>
            <a:r>
              <a:rPr lang="en-US" altLang="ko-KR" sz="1200" dirty="0" smtClean="0"/>
              <a:t>))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비활성화 멤버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&lt;Members&gt; </a:t>
            </a:r>
            <a:r>
              <a:rPr lang="en-US" altLang="ko-KR" sz="1200" dirty="0" err="1" smtClean="0"/>
              <a:t>inactmem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service.inactMemberList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sch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r>
              <a:rPr lang="en-US" altLang="ko-KR" sz="1200" dirty="0" err="1" smtClean="0"/>
              <a:t>d.addAttribute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inactmemberList",inactmem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활성화 멤버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select </a:t>
            </a:r>
            <a:r>
              <a:rPr lang="en-US" altLang="ko-KR" sz="1200" dirty="0" err="1" smtClean="0"/>
              <a:t>a.auth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a.activation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a.uptdat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b.prjno</a:t>
            </a:r>
            <a:r>
              <a:rPr lang="en-US" altLang="ko-KR" sz="1200" dirty="0" smtClean="0"/>
              <a:t>, b.id, b.name, </a:t>
            </a:r>
            <a:r>
              <a:rPr lang="en-US" altLang="ko-KR" sz="1200" dirty="0" err="1" smtClean="0"/>
              <a:t>b.job</a:t>
            </a:r>
            <a:endParaRPr lang="en-US" altLang="ko-KR" sz="1200" dirty="0" smtClean="0"/>
          </a:p>
          <a:p>
            <a:r>
              <a:rPr lang="en-US" altLang="ko-KR" sz="1200" dirty="0" smtClean="0"/>
              <a:t>from members a, membership b</a:t>
            </a:r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a.memno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b.memno</a:t>
            </a:r>
            <a:r>
              <a:rPr lang="en-US" altLang="ko-KR" sz="1200" dirty="0" smtClean="0"/>
              <a:t> and activation = ‘</a:t>
            </a:r>
            <a:r>
              <a:rPr lang="ko-KR" altLang="en-US" sz="1200" dirty="0" smtClean="0"/>
              <a:t>활성화</a:t>
            </a:r>
            <a:r>
              <a:rPr lang="en-US" altLang="ko-KR" sz="1200" dirty="0" smtClean="0"/>
              <a:t>’</a:t>
            </a:r>
          </a:p>
          <a:p>
            <a:r>
              <a:rPr lang="en-US" altLang="ko-KR" sz="1200" dirty="0" smtClean="0"/>
              <a:t>and </a:t>
            </a:r>
            <a:r>
              <a:rPr lang="en-US" altLang="ko-KR" sz="1200" dirty="0" err="1" smtClean="0"/>
              <a:t>a.prjno</a:t>
            </a:r>
            <a:r>
              <a:rPr lang="en-US" altLang="ko-KR" sz="1200" dirty="0" smtClean="0"/>
              <a:t> = #{</a:t>
            </a:r>
            <a:r>
              <a:rPr lang="en-US" altLang="ko-KR" sz="1200" dirty="0" err="1" smtClean="0"/>
              <a:t>prjno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Gantt Chart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3195" b="32248"/>
          <a:stretch>
            <a:fillRect/>
          </a:stretch>
        </p:blipFill>
        <p:spPr bwMode="auto">
          <a:xfrm>
            <a:off x="297180" y="974293"/>
            <a:ext cx="6532880" cy="19822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97180" y="2080260"/>
            <a:ext cx="32004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18360" y="2537460"/>
            <a:ext cx="396240" cy="708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" y="3246120"/>
            <a:ext cx="3200400" cy="3733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프로젝트 </a:t>
            </a:r>
            <a:r>
              <a:rPr lang="ko-KR" altLang="en-US" dirty="0" smtClean="0"/>
              <a:t>별 업무 정보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99460" y="1501139"/>
            <a:ext cx="198120" cy="175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6860" y="1264919"/>
            <a:ext cx="233934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변경된 업무나 추가된 업무 내용 저장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4594860" y="1889760"/>
            <a:ext cx="2118360" cy="6477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385560" y="2537460"/>
            <a:ext cx="548640" cy="708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53100" y="3242310"/>
            <a:ext cx="3200400" cy="3733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그래프 형식의 업무 정보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94860" y="1254918"/>
            <a:ext cx="2118360" cy="246221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모든 프로젝트 내용 초기화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084320" y="1478278"/>
            <a:ext cx="510540" cy="198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817620"/>
            <a:ext cx="32004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프로젝트 번호를 기반으로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계층 형태의 업무 리스트 나열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6160" y="2631206"/>
            <a:ext cx="2057400" cy="9540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28" name="직선 화살표 연결선 27"/>
          <p:cNvCxnSpPr/>
          <p:nvPr/>
        </p:nvCxnSpPr>
        <p:spPr>
          <a:xfrm flipH="1" flipV="1">
            <a:off x="4107180" y="3585210"/>
            <a:ext cx="167640" cy="346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49981" y="3909953"/>
            <a:ext cx="1996439" cy="2769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멤버와 업무 내 권한 할당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1" y="4378345"/>
            <a:ext cx="199643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업무 번호를 기반으로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해당 멤버와 권한 할당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8340" y="3870960"/>
            <a:ext cx="32004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업무의 시작일 및 마감일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진행 여부를 색으로 구분한 그래프 표시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Gantt Chart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r="8580"/>
          <a:stretch>
            <a:fillRect/>
          </a:stretch>
        </p:blipFill>
        <p:spPr bwMode="auto">
          <a:xfrm>
            <a:off x="789623" y="940119"/>
            <a:ext cx="4140517" cy="11799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4198620" y="1219200"/>
            <a:ext cx="868680" cy="518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67300" y="1363980"/>
            <a:ext cx="3200400" cy="3733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업무 수정 및 입력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9600" y="2552700"/>
            <a:ext cx="7978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JSONParser</a:t>
            </a:r>
            <a:r>
              <a:rPr lang="en-US" altLang="ko-KR" sz="1200" dirty="0" smtClean="0"/>
              <a:t> parser = new </a:t>
            </a:r>
            <a:r>
              <a:rPr lang="en-US" altLang="ko-KR" sz="1200" dirty="0" err="1" smtClean="0"/>
              <a:t>JSONParser</a:t>
            </a:r>
            <a:r>
              <a:rPr lang="en-US" altLang="ko-KR" sz="1200" dirty="0" smtClean="0"/>
              <a:t>()</a:t>
            </a:r>
            <a:endParaRPr lang="en-US" altLang="ko-KR" sz="1200" b="1" dirty="0" smtClean="0"/>
          </a:p>
          <a:p>
            <a:r>
              <a:rPr lang="en-US" altLang="ko-KR" sz="1200" dirty="0" err="1" smtClean="0"/>
              <a:t>JSONObject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jobj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JSONObject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parser.parse</a:t>
            </a:r>
            <a:r>
              <a:rPr lang="en-US" altLang="ko-KR" sz="1200" dirty="0" smtClean="0"/>
              <a:t>(data)</a:t>
            </a:r>
          </a:p>
          <a:p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jarrayTask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jobj.get</a:t>
            </a:r>
            <a:r>
              <a:rPr lang="en-US" altLang="ko-KR" sz="1200" dirty="0" smtClean="0"/>
              <a:t>("tasks")</a:t>
            </a:r>
          </a:p>
          <a:p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jarrayRole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jobj.get</a:t>
            </a:r>
            <a:r>
              <a:rPr lang="en-US" altLang="ko-KR" sz="1200" dirty="0" smtClean="0"/>
              <a:t>("roles")</a:t>
            </a:r>
          </a:p>
          <a:p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jarrayResource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JSONArray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jobj.get</a:t>
            </a:r>
            <a:r>
              <a:rPr lang="en-US" altLang="ko-KR" sz="1200" dirty="0" smtClean="0"/>
              <a:t>("resources")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Public void delete Tasks(String code){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dao.deleteTasks</a:t>
            </a:r>
            <a:r>
              <a:rPr lang="en-US" altLang="ko-KR" sz="1200" dirty="0" smtClean="0"/>
              <a:t>(code)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067300" y="25527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ko-KR" altLang="en-US" sz="1200" dirty="0" err="1" smtClean="0">
                <a:solidFill>
                  <a:srgbClr val="FF0000"/>
                </a:solidFill>
              </a:rPr>
              <a:t>제이슨</a:t>
            </a:r>
            <a:r>
              <a:rPr lang="ko-KR" altLang="en-US" sz="1200" dirty="0" smtClean="0">
                <a:solidFill>
                  <a:srgbClr val="FF0000"/>
                </a:solidFill>
              </a:rPr>
              <a:t> 오브젝트 변환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각 배열들을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json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객체로 가져온다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endParaRPr lang="en-US" altLang="ko-KR" sz="1200" dirty="0" smtClean="0">
              <a:solidFill>
                <a:srgbClr val="FF0000"/>
              </a:solidFill>
            </a:endParaRPr>
          </a:p>
          <a:p>
            <a:pPr latinLnBrk="0"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저장을 위한 전체 데이터 삭제</a:t>
            </a:r>
          </a:p>
          <a:p>
            <a:pPr latinLnBrk="0">
              <a:defRPr/>
            </a:pPr>
            <a:endParaRPr lang="ko-KR" altLang="en-US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Gantt Chart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" y="1059180"/>
            <a:ext cx="7978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&lt;delete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deleteResource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="String"&gt;</a:t>
            </a:r>
          </a:p>
          <a:p>
            <a:r>
              <a:rPr lang="en-US" altLang="ko-KR" sz="1200" dirty="0" smtClean="0"/>
              <a:t>         DELETE MEMBERSHIP WHERE PRJNO = #{</a:t>
            </a:r>
            <a:r>
              <a:rPr lang="en-US" altLang="ko-KR" sz="1200" dirty="0" err="1" smtClean="0"/>
              <a:t>prjno</a:t>
            </a:r>
            <a:r>
              <a:rPr lang="en-US" altLang="ko-KR" sz="1200" u="sng" dirty="0" smtClean="0"/>
              <a:t>}</a:t>
            </a:r>
          </a:p>
          <a:p>
            <a:r>
              <a:rPr lang="en-US" altLang="ko-KR" sz="1200" dirty="0" smtClean="0"/>
              <a:t>&lt;/delete&gt;</a:t>
            </a:r>
          </a:p>
          <a:p>
            <a:r>
              <a:rPr lang="en-US" altLang="ko-KR" sz="1200" dirty="0" smtClean="0"/>
              <a:t>&lt;insert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insertResource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="resource"&gt;</a:t>
            </a:r>
          </a:p>
          <a:p>
            <a:r>
              <a:rPr lang="en-US" altLang="ko-KR" sz="1200" dirty="0" smtClean="0"/>
              <a:t>         INSERT INTO MEMBERSHIP VALUES(#{</a:t>
            </a:r>
            <a:r>
              <a:rPr lang="en-US" altLang="ko-KR" sz="1200" dirty="0" err="1" smtClean="0"/>
              <a:t>memno</a:t>
            </a:r>
            <a:r>
              <a:rPr lang="en-US" altLang="ko-KR" sz="1200" dirty="0" smtClean="0"/>
              <a:t>}, #{id}, … , #{job}, #{</a:t>
            </a:r>
            <a:r>
              <a:rPr lang="en-US" altLang="ko-KR" sz="1200" dirty="0" err="1" smtClean="0"/>
              <a:t>prjno</a:t>
            </a:r>
            <a:r>
              <a:rPr lang="en-US" altLang="ko-KR" sz="1200" dirty="0" smtClean="0"/>
              <a:t>})</a:t>
            </a:r>
          </a:p>
          <a:p>
            <a:r>
              <a:rPr lang="en-US" altLang="ko-KR" sz="1200" dirty="0" smtClean="0"/>
              <a:t>&lt;/insert&gt;      </a:t>
            </a:r>
          </a:p>
          <a:p>
            <a:r>
              <a:rPr lang="en-US" altLang="ko-KR" sz="1200" dirty="0" smtClean="0"/>
              <a:t>&lt;delete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deleteRole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="String"&gt;</a:t>
            </a:r>
          </a:p>
          <a:p>
            <a:r>
              <a:rPr lang="en-US" altLang="ko-KR" sz="1200" dirty="0" smtClean="0"/>
              <a:t>         DELETE MEMBERS WHERE PRJNO = #{</a:t>
            </a:r>
            <a:r>
              <a:rPr lang="en-US" altLang="ko-KR" sz="1200" dirty="0" err="1" smtClean="0"/>
              <a:t>prjno</a:t>
            </a:r>
            <a:r>
              <a:rPr lang="en-US" altLang="ko-KR" sz="1200" u="sng" dirty="0" smtClean="0"/>
              <a:t>}</a:t>
            </a:r>
          </a:p>
          <a:p>
            <a:r>
              <a:rPr lang="en-US" altLang="ko-KR" sz="1200" dirty="0" smtClean="0"/>
              <a:t>&lt;/delete&gt;</a:t>
            </a:r>
          </a:p>
          <a:p>
            <a:r>
              <a:rPr lang="en-US" altLang="ko-KR" sz="1200" dirty="0" smtClean="0"/>
              <a:t>&lt;insert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insertRole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="role"&gt;</a:t>
            </a:r>
          </a:p>
          <a:p>
            <a:r>
              <a:rPr lang="en-US" altLang="ko-KR" sz="1200" dirty="0" smtClean="0"/>
              <a:t>         INSERT INTO MEMBERS VALUES(#{</a:t>
            </a:r>
            <a:r>
              <a:rPr lang="en-US" altLang="ko-KR" sz="1200" dirty="0" err="1" smtClean="0"/>
              <a:t>membern</a:t>
            </a:r>
            <a:r>
              <a:rPr lang="en-US" altLang="ko-KR" sz="1200" dirty="0" smtClean="0"/>
              <a:t>}, … , #{activation</a:t>
            </a:r>
            <a:r>
              <a:rPr lang="en-US" altLang="ko-KR" sz="1200" u="sng" dirty="0" smtClean="0"/>
              <a:t>}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&lt;/insert&gt; </a:t>
            </a:r>
          </a:p>
          <a:p>
            <a:r>
              <a:rPr lang="en-US" altLang="ko-KR" sz="1200" dirty="0" smtClean="0"/>
              <a:t>&lt;delete id=</a:t>
            </a:r>
            <a:r>
              <a:rPr lang="en-US" altLang="ko-KR" sz="1200" i="1" dirty="0" smtClean="0"/>
              <a:t>"</a:t>
            </a:r>
            <a:r>
              <a:rPr lang="en-US" altLang="ko-KR" sz="1200" i="1" dirty="0" err="1" smtClean="0"/>
              <a:t>deleteTasks</a:t>
            </a:r>
            <a:r>
              <a:rPr lang="en-US" altLang="ko-KR" sz="1200" i="1" dirty="0" smtClean="0"/>
              <a:t>" </a:t>
            </a:r>
            <a:r>
              <a:rPr lang="en-US" altLang="ko-KR" sz="1200" i="1" dirty="0" err="1" smtClean="0"/>
              <a:t>parameterType</a:t>
            </a:r>
            <a:r>
              <a:rPr lang="en-US" altLang="ko-KR" sz="1200" i="1" dirty="0" smtClean="0"/>
              <a:t>="String"&gt;</a:t>
            </a:r>
          </a:p>
          <a:p>
            <a:r>
              <a:rPr lang="en-US" altLang="ko-KR" sz="1200" dirty="0" smtClean="0"/>
              <a:t>         DELETE TASKS WHERE PRJNO = #{</a:t>
            </a:r>
            <a:r>
              <a:rPr lang="en-US" altLang="ko-KR" sz="1200" dirty="0" err="1" smtClean="0"/>
              <a:t>prjno</a:t>
            </a:r>
            <a:r>
              <a:rPr lang="en-US" altLang="ko-KR" sz="1200" u="sng" dirty="0" smtClean="0"/>
              <a:t>}</a:t>
            </a:r>
          </a:p>
          <a:p>
            <a:r>
              <a:rPr lang="en-US" altLang="ko-KR" sz="1200" dirty="0" smtClean="0"/>
              <a:t>&lt;/delete&gt;</a:t>
            </a:r>
          </a:p>
          <a:p>
            <a:r>
              <a:rPr lang="nn-NO" altLang="ko-KR" sz="1200" dirty="0" smtClean="0"/>
              <a:t>&lt;insert id=</a:t>
            </a:r>
            <a:r>
              <a:rPr lang="nn-NO" altLang="ko-KR" sz="1200" i="1" dirty="0" smtClean="0"/>
              <a:t>"insertTasks" parameterType="tasks"&gt;</a:t>
            </a:r>
          </a:p>
          <a:p>
            <a:r>
              <a:rPr lang="en-US" altLang="ko-KR" sz="1200" dirty="0" smtClean="0"/>
              <a:t>         INSERT INTO TASKS VALUES(#{</a:t>
            </a:r>
            <a:r>
              <a:rPr lang="en-US" altLang="ko-KR" sz="1200" dirty="0" err="1" smtClean="0"/>
              <a:t>taskid</a:t>
            </a:r>
            <a:r>
              <a:rPr lang="en-US" altLang="ko-KR" sz="1200" dirty="0" smtClean="0"/>
              <a:t>}, …, #{description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jdbcType</a:t>
            </a:r>
            <a:r>
              <a:rPr lang="en-US" altLang="ko-KR" sz="1200" dirty="0" smtClean="0">
                <a:solidFill>
                  <a:srgbClr val="FF0000"/>
                </a:solidFill>
              </a:rPr>
              <a:t>=VARCHAR</a:t>
            </a:r>
            <a:r>
              <a:rPr lang="en-US" altLang="ko-KR" sz="1200" dirty="0" smtClean="0"/>
              <a:t>}, …)</a:t>
            </a:r>
          </a:p>
          <a:p>
            <a:r>
              <a:rPr lang="en-US" altLang="ko-KR" sz="1200" dirty="0" smtClean="0"/>
              <a:t>&lt;/insert&gt;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766560" y="1059180"/>
            <a:ext cx="22021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회원 테이블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삭제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회원 테이블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입력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동일 업무 내 멤버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테이블삭제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동일 업무 내 멤버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입력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업무 테이블 삭제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업무 테이블 입력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Description =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NULL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NULL = 0 </a:t>
            </a:r>
            <a:r>
              <a:rPr lang="ko-KR" altLang="en-US" sz="1200" dirty="0" smtClean="0">
                <a:solidFill>
                  <a:srgbClr val="FF0000"/>
                </a:solidFill>
              </a:rPr>
              <a:t>으로 변환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Full Calendar(API </a:t>
            </a:r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300" y="720444"/>
            <a:ext cx="2290302" cy="176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17024" y="1744546"/>
            <a:ext cx="2133175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다음달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이전달로 이동</a:t>
            </a:r>
            <a:r>
              <a:rPr lang="en-US" altLang="ko-KR" sz="1100" dirty="0" smtClean="0"/>
              <a:t>. </a:t>
            </a:r>
          </a:p>
          <a:p>
            <a:pPr algn="ctr"/>
            <a:r>
              <a:rPr lang="en-US" altLang="ko-KR" sz="1100" dirty="0" smtClean="0"/>
              <a:t>Today</a:t>
            </a:r>
            <a:r>
              <a:rPr lang="ko-KR" altLang="en-US" sz="1100" dirty="0" smtClean="0"/>
              <a:t>를 누르면 현재 월로 이동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16326" y="863394"/>
            <a:ext cx="1900698" cy="881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116052" y="675389"/>
            <a:ext cx="590550" cy="188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124" y="2777884"/>
            <a:ext cx="231732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77323" y="2779868"/>
            <a:ext cx="2272876" cy="172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3325776" y="675389"/>
            <a:ext cx="590550" cy="188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706602" y="769392"/>
            <a:ext cx="110422" cy="4171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17024" y="1186559"/>
            <a:ext cx="2133175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캘린더를 월 단위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주 단위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 단위로 바꿀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251238" y="1724982"/>
            <a:ext cx="216324" cy="141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>
            <a:off x="5467562" y="1795485"/>
            <a:ext cx="349462" cy="529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17024" y="2325322"/>
            <a:ext cx="2133175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특정 일을 누르면 해당 날짜 </a:t>
            </a:r>
            <a:r>
              <a:rPr lang="ko-KR" altLang="en-US" sz="1100" dirty="0" err="1" smtClean="0"/>
              <a:t>일단위</a:t>
            </a:r>
            <a:r>
              <a:rPr lang="ko-KR" altLang="en-US" sz="1100" dirty="0" smtClean="0"/>
              <a:t> 캘린더로 이동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9168" y="1063449"/>
            <a:ext cx="1260282" cy="147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직선 화살표 연결선 21"/>
          <p:cNvCxnSpPr/>
          <p:nvPr/>
        </p:nvCxnSpPr>
        <p:spPr>
          <a:xfrm flipH="1" flipV="1">
            <a:off x="3219450" y="1063449"/>
            <a:ext cx="696876" cy="92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86275" y="663339"/>
            <a:ext cx="213317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아무 날짜나 </a:t>
            </a:r>
            <a:r>
              <a:rPr lang="ko-KR" altLang="en-US" sz="1000" dirty="0" err="1" smtClean="0"/>
              <a:t>더블클릭시</a:t>
            </a:r>
            <a:r>
              <a:rPr lang="ko-KR" altLang="en-US" sz="1000" dirty="0" smtClean="0"/>
              <a:t> 일정등록이 가능하다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0801" y="1063448"/>
            <a:ext cx="1717868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등록 후 캘린더에 추가 되며 더블 클릭하면 상세 정보가 보인다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6275" y="1688911"/>
            <a:ext cx="1005412" cy="3294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3191" y="2018386"/>
            <a:ext cx="171786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종 일 선택 시 해당 일정이 </a:t>
            </a:r>
            <a:r>
              <a:rPr lang="ko-KR" altLang="en-US" sz="1000" dirty="0" err="1" smtClean="0"/>
              <a:t>하루종일로</a:t>
            </a:r>
            <a:r>
              <a:rPr lang="ko-KR" altLang="en-US" sz="1000" dirty="0" smtClean="0"/>
              <a:t> 자동 설정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091688" y="1865987"/>
            <a:ext cx="12446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800100" y="1865988"/>
            <a:ext cx="286176" cy="152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44576" y="3005839"/>
            <a:ext cx="363574" cy="188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190" y="3005839"/>
            <a:ext cx="85893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err="1" smtClean="0"/>
              <a:t>하루종일로</a:t>
            </a:r>
            <a:r>
              <a:rPr lang="ko-KR" altLang="en-US" sz="1000" dirty="0" smtClean="0"/>
              <a:t> 설정된 일정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>
            <a:stCxn id="35" idx="1"/>
            <a:endCxn id="36" idx="3"/>
          </p:cNvCxnSpPr>
          <p:nvPr/>
        </p:nvCxnSpPr>
        <p:spPr>
          <a:xfrm flipH="1">
            <a:off x="902124" y="3099842"/>
            <a:ext cx="442452" cy="106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595595" y="3158239"/>
            <a:ext cx="496092" cy="1334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091687" y="3299897"/>
            <a:ext cx="1198335" cy="1192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90022" y="3793784"/>
            <a:ext cx="171786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오늘 날짜는 </a:t>
            </a:r>
            <a:r>
              <a:rPr lang="ko-KR" altLang="en-US" sz="1000" dirty="0" err="1" smtClean="0"/>
              <a:t>노란파스텔색으로</a:t>
            </a:r>
            <a:r>
              <a:rPr lang="ko-KR" altLang="en-US" sz="1000" dirty="0" smtClean="0"/>
              <a:t> 하이라이트 되며 밑에 있는 화살표와 빨간 줄은 현재 시간을 알려준다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482058" y="3405950"/>
            <a:ext cx="496092" cy="109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25963" y="1865987"/>
            <a:ext cx="697855" cy="90634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5007890" y="1877382"/>
            <a:ext cx="216324" cy="141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923818" y="1947885"/>
            <a:ext cx="84072" cy="185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2978151" y="3485770"/>
            <a:ext cx="311871" cy="1559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90022" y="2851951"/>
            <a:ext cx="1717868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시간 별 일정이 달력표시 량을 초과 시 </a:t>
            </a:r>
            <a:r>
              <a:rPr lang="en-US" altLang="ko-KR" sz="1000" dirty="0" smtClean="0"/>
              <a:t>+x more</a:t>
            </a:r>
            <a:r>
              <a:rPr lang="ko-KR" altLang="en-US" sz="1000" dirty="0" smtClean="0"/>
              <a:t>탭이 생기고 이것을 누르면 해당날짜의 전체 일정을 볼 수 있다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57" name="직선 화살표 연결선 56"/>
          <p:cNvCxnSpPr>
            <a:endCxn id="55" idx="0"/>
          </p:cNvCxnSpPr>
          <p:nvPr/>
        </p:nvCxnSpPr>
        <p:spPr>
          <a:xfrm flipH="1">
            <a:off x="4148956" y="2375207"/>
            <a:ext cx="77008" cy="476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077" idx="1"/>
          </p:cNvCxnSpPr>
          <p:nvPr/>
        </p:nvCxnSpPr>
        <p:spPr>
          <a:xfrm flipH="1">
            <a:off x="5007890" y="3641761"/>
            <a:ext cx="669433" cy="744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7024" y="663339"/>
            <a:ext cx="213317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hlinkClick r:id="rId8"/>
              </a:rPr>
              <a:t>https://fullcalendar.io/docs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Risk –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리스트 보여주기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20" y="788554"/>
            <a:ext cx="8888100" cy="426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27534"/>
            <a:ext cx="41399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INDEX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0"/>
            <a:ext cx="0" cy="458052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4457377" y="84961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lowchart: Connector 7"/>
          <p:cNvSpPr/>
          <p:nvPr/>
        </p:nvSpPr>
        <p:spPr>
          <a:xfrm>
            <a:off x="4457377" y="156848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457377" y="228735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57377" y="300622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457377" y="3725090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33528" y="80380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 Business Outline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3528" y="152399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Scheduling &amp; Roles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3528" y="224419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Requirements Specification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3528" y="3684582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구현내용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3528" y="4404776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6. Feedback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Flowchart: Connector 10"/>
          <p:cNvSpPr/>
          <p:nvPr/>
        </p:nvSpPr>
        <p:spPr>
          <a:xfrm>
            <a:off x="4457377" y="4443958"/>
            <a:ext cx="216000" cy="21600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33528" y="296438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Erd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Table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Risk –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리스트 보여주기 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(Controller)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3999" y="1007533"/>
            <a:ext cx="54434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 1.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전체리스트 조회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해당 프로젝트 넘버에 해당하는 목록 출력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RequestMapping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="method=list")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public String risk(Model d,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HttpSession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session) {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Member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(Member)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session.getAttribute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");</a:t>
            </a:r>
          </a:p>
          <a:p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정보를 못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받아올경우</a:t>
            </a:r>
            <a:endParaRPr lang="ko-KR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==null) {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return "WEB-INF\\view\\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pms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\\a01_main\\z01_error.jsp";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riskList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service.riskList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  </a:t>
            </a: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riskdegree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service.degreeCount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posible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service.posibleCount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rgscount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service.rgsdteCount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d.addAttribute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("status",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service.statusCount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prjno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return "WEB-INF\\view\\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pms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\\a01_main\\a06_risk.jsp";</a:t>
            </a:r>
          </a:p>
          <a:p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1203" y="1503339"/>
            <a:ext cx="3818874" cy="190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3034602" y="2240782"/>
            <a:ext cx="1969477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Risk –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차트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1346" t="20020" r="4826" b="38098"/>
          <a:stretch>
            <a:fillRect/>
          </a:stretch>
        </p:blipFill>
        <p:spPr bwMode="auto">
          <a:xfrm>
            <a:off x="228600" y="749299"/>
            <a:ext cx="7450667" cy="178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4067" y="2658533"/>
            <a:ext cx="8314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핵심 기술 </a:t>
            </a:r>
            <a:r>
              <a:rPr lang="en-US" altLang="ko-KR" dirty="0" smtClean="0"/>
              <a:t>: Chart.js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내용 </a:t>
            </a:r>
            <a:r>
              <a:rPr lang="en-US" altLang="ko-KR" dirty="0" smtClean="0"/>
              <a:t>– DB</a:t>
            </a:r>
            <a:r>
              <a:rPr lang="ko-KR" altLang="en-US" dirty="0" smtClean="0"/>
              <a:t>에 저장된 각 요소별마다 퍼센티지를 계산하여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차트에 표현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업무 프로세스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1)  </a:t>
            </a:r>
            <a:r>
              <a:rPr lang="ko-KR" altLang="en-US" dirty="0" smtClean="0"/>
              <a:t>로그인시 넘겨주는 </a:t>
            </a:r>
            <a:r>
              <a:rPr lang="ko-KR" altLang="en-US" dirty="0" err="1" smtClean="0"/>
              <a:t>세션값에서</a:t>
            </a:r>
            <a:r>
              <a:rPr lang="ko-KR" altLang="en-US" dirty="0" smtClean="0"/>
              <a:t> 프로젝트 넘버를 받아옴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2)  </a:t>
            </a:r>
            <a:r>
              <a:rPr lang="ko-KR" altLang="en-US" dirty="0" smtClean="0"/>
              <a:t>프로젝트 넘버를 기준으로 </a:t>
            </a:r>
            <a:r>
              <a:rPr lang="ko-KR" altLang="en-US" dirty="0" err="1" smtClean="0"/>
              <a:t>리스크</a:t>
            </a:r>
            <a:r>
              <a:rPr lang="ko-KR" altLang="en-US" dirty="0" smtClean="0"/>
              <a:t> 데이터를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받아옴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3)  </a:t>
            </a:r>
            <a:r>
              <a:rPr lang="ko-KR" altLang="en-US" dirty="0" smtClean="0"/>
              <a:t>각 차트마다 조건 값을 기준으로 퍼센티지를 계산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	4) 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단에서 계산한 값을 받아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</a:rPr>
              <a:t>Risk –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</a:rPr>
              <a:t>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4800" y="970486"/>
            <a:ext cx="842433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 </a:t>
            </a:r>
            <a:r>
              <a:rPr lang="ko-KR" altLang="en-US" dirty="0" smtClean="0"/>
              <a:t>등록날짜 별 현황 차트 </a:t>
            </a:r>
            <a:r>
              <a:rPr lang="en-US" altLang="ko-KR" dirty="0" err="1" smtClean="0"/>
              <a:t>Mapper</a:t>
            </a:r>
            <a:r>
              <a:rPr lang="ko-KR" altLang="en-US" dirty="0" smtClean="0"/>
              <a:t> 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&lt;select id=</a:t>
            </a:r>
            <a:r>
              <a:rPr lang="en-US" altLang="ko-KR" sz="1600" i="1" dirty="0" smtClean="0"/>
              <a:t>"</a:t>
            </a:r>
            <a:r>
              <a:rPr lang="en-US" altLang="ko-KR" sz="1600" i="1" dirty="0" err="1" smtClean="0"/>
              <a:t>rgsdteCount</a:t>
            </a:r>
            <a:r>
              <a:rPr lang="en-US" altLang="ko-KR" sz="1600" i="1" dirty="0" smtClean="0"/>
              <a:t>" </a:t>
            </a:r>
            <a:r>
              <a:rPr lang="en-US" altLang="ko-KR" sz="1600" i="1" dirty="0" err="1" smtClean="0"/>
              <a:t>parameterType</a:t>
            </a:r>
            <a:r>
              <a:rPr lang="en-US" altLang="ko-KR" sz="1600" i="1" dirty="0" smtClean="0"/>
              <a:t>="String" </a:t>
            </a:r>
            <a:r>
              <a:rPr lang="en-US" altLang="ko-KR" sz="1600" i="1" dirty="0" err="1" smtClean="0"/>
              <a:t>resultMap</a:t>
            </a:r>
            <a:r>
              <a:rPr lang="en-US" altLang="ko-KR" sz="1600" i="1" dirty="0" smtClean="0"/>
              <a:t>="</a:t>
            </a:r>
            <a:r>
              <a:rPr lang="en-US" altLang="ko-KR" sz="1600" i="1" dirty="0" err="1" smtClean="0"/>
              <a:t>rgsdteMap</a:t>
            </a:r>
            <a:r>
              <a:rPr lang="en-US" altLang="ko-KR" sz="1600" i="1" dirty="0" smtClean="0"/>
              <a:t>"&gt;</a:t>
            </a:r>
          </a:p>
          <a:p>
            <a:r>
              <a:rPr lang="en-US" altLang="ko-KR" sz="1600" dirty="0" smtClean="0"/>
              <a:t>&lt;![CDATA[ </a:t>
            </a:r>
          </a:p>
          <a:p>
            <a:r>
              <a:rPr lang="en-US" altLang="ko-KR" sz="1600" dirty="0" smtClean="0"/>
              <a:t>SELECT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, round((Count/sum)*100) count FROM</a:t>
            </a:r>
          </a:p>
          <a:p>
            <a:r>
              <a:rPr lang="en-US" altLang="ko-KR" sz="1600" dirty="0" smtClean="0"/>
              <a:t>(SELECT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, count(*) count from</a:t>
            </a:r>
          </a:p>
          <a:p>
            <a:r>
              <a:rPr lang="en-US" altLang="ko-KR" sz="1600" dirty="0" smtClean="0"/>
              <a:t>(SELECT CASE WHEN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&lt;7 THEN '</a:t>
            </a:r>
            <a:r>
              <a:rPr lang="ko-KR" altLang="en-US" sz="1600" dirty="0" err="1" smtClean="0"/>
              <a:t>일주일이내</a:t>
            </a:r>
            <a:r>
              <a:rPr lang="en-US" altLang="ko-KR" sz="1600" dirty="0" smtClean="0"/>
              <a:t>' WHEN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&gt;=7 AND </a:t>
            </a:r>
          </a:p>
          <a:p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&lt;30 THEN '</a:t>
            </a:r>
            <a:r>
              <a:rPr lang="ko-KR" altLang="en-US" sz="1600" dirty="0" err="1" smtClean="0"/>
              <a:t>한달이내</a:t>
            </a:r>
            <a:r>
              <a:rPr lang="en-US" altLang="ko-KR" sz="1600" dirty="0" smtClean="0"/>
              <a:t>' ELSE '</a:t>
            </a:r>
            <a:r>
              <a:rPr lang="ko-KR" altLang="en-US" sz="1600" dirty="0" err="1" smtClean="0"/>
              <a:t>한달이후</a:t>
            </a:r>
            <a:r>
              <a:rPr lang="en-US" altLang="ko-KR" sz="1600" dirty="0" smtClean="0"/>
              <a:t>' END AS </a:t>
            </a:r>
            <a:r>
              <a:rPr lang="en-US" altLang="ko-KR" sz="1600" dirty="0" err="1" smtClean="0"/>
              <a:t>getRgsdte</a:t>
            </a:r>
            <a:endParaRPr lang="en-US" altLang="ko-KR" sz="1600" dirty="0" smtClean="0"/>
          </a:p>
          <a:p>
            <a:r>
              <a:rPr lang="en-US" altLang="ko-KR" sz="1600" dirty="0" smtClean="0"/>
              <a:t>FROM (SELECT </a:t>
            </a:r>
            <a:r>
              <a:rPr lang="en-US" altLang="ko-KR" sz="1600" dirty="0" err="1" smtClean="0"/>
              <a:t>riskno</a:t>
            </a:r>
            <a:r>
              <a:rPr lang="en-US" altLang="ko-KR" sz="1600" dirty="0" smtClean="0"/>
              <a:t>, ceil(</a:t>
            </a:r>
            <a:r>
              <a:rPr lang="en-US" altLang="ko-KR" sz="1600" dirty="0" err="1" smtClean="0"/>
              <a:t>sysdate-rgsdte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 FROM risk WHERE </a:t>
            </a:r>
            <a:r>
              <a:rPr lang="en-US" altLang="ko-KR" sz="1600" dirty="0" err="1" smtClean="0"/>
              <a:t>prjno</a:t>
            </a:r>
            <a:r>
              <a:rPr lang="en-US" altLang="ko-KR" sz="1600" dirty="0" smtClean="0"/>
              <a:t>=#{</a:t>
            </a:r>
            <a:r>
              <a:rPr lang="en-US" altLang="ko-KR" sz="1600" dirty="0" err="1" smtClean="0"/>
              <a:t>prjno</a:t>
            </a:r>
            <a:r>
              <a:rPr lang="en-US" altLang="ko-KR" sz="1600" dirty="0" smtClean="0"/>
              <a:t>}))</a:t>
            </a:r>
          </a:p>
          <a:p>
            <a:r>
              <a:rPr lang="en-US" altLang="ko-KR" sz="1600" dirty="0" smtClean="0"/>
              <a:t>GROUP BY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 ORDER BY </a:t>
            </a:r>
            <a:r>
              <a:rPr lang="en-US" altLang="ko-KR" sz="1600" dirty="0" err="1" smtClean="0"/>
              <a:t>getRgsdte</a:t>
            </a:r>
            <a:r>
              <a:rPr lang="en-US" altLang="ko-KR" sz="1600" dirty="0" smtClean="0"/>
              <a:t>) a, </a:t>
            </a:r>
          </a:p>
          <a:p>
            <a:r>
              <a:rPr lang="en-US" altLang="ko-KR" sz="1600" dirty="0" smtClean="0"/>
              <a:t>(SELECT sum(count) sum FROM(select </a:t>
            </a:r>
            <a:r>
              <a:rPr lang="en-US" altLang="ko-KR" sz="1600" dirty="0" err="1" smtClean="0"/>
              <a:t>rgsdte</a:t>
            </a:r>
            <a:r>
              <a:rPr lang="en-US" altLang="ko-KR" sz="1600" dirty="0" smtClean="0"/>
              <a:t>, count(*) count from risk </a:t>
            </a:r>
          </a:p>
          <a:p>
            <a:r>
              <a:rPr lang="en-US" altLang="ko-KR" sz="1600" dirty="0" smtClean="0"/>
              <a:t>WHERE </a:t>
            </a:r>
            <a:r>
              <a:rPr lang="en-US" altLang="ko-KR" sz="1600" dirty="0" err="1" smtClean="0"/>
              <a:t>prjno</a:t>
            </a:r>
            <a:r>
              <a:rPr lang="en-US" altLang="ko-KR" sz="1600" dirty="0" smtClean="0"/>
              <a:t> = #{</a:t>
            </a:r>
            <a:r>
              <a:rPr lang="en-US" altLang="ko-KR" sz="1600" dirty="0" err="1" smtClean="0"/>
              <a:t>prjno</a:t>
            </a:r>
            <a:r>
              <a:rPr lang="en-US" altLang="ko-KR" sz="1600" dirty="0" smtClean="0"/>
              <a:t>} GROUP BY </a:t>
            </a:r>
            <a:r>
              <a:rPr lang="en-US" altLang="ko-KR" sz="1600" dirty="0" err="1" smtClean="0"/>
              <a:t>rgsdte</a:t>
            </a:r>
            <a:r>
              <a:rPr lang="en-US" altLang="ko-KR" sz="1600" dirty="0" smtClean="0"/>
              <a:t>)) b</a:t>
            </a:r>
          </a:p>
          <a:p>
            <a:r>
              <a:rPr lang="en-US" altLang="ko-KR" sz="1600" dirty="0" smtClean="0"/>
              <a:t>]]&gt;</a:t>
            </a:r>
            <a:r>
              <a:rPr lang="ko-KR" altLang="en-US" sz="1600" dirty="0" smtClean="0"/>
              <a:t> </a:t>
            </a:r>
          </a:p>
          <a:p>
            <a:r>
              <a:rPr lang="en-US" altLang="ko-KR" sz="1600" dirty="0" smtClean="0"/>
              <a:t>&lt;/select&gt;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b="4163"/>
          <a:stretch>
            <a:fillRect/>
          </a:stretch>
        </p:blipFill>
        <p:spPr bwMode="auto">
          <a:xfrm>
            <a:off x="631994" y="746760"/>
            <a:ext cx="8016240" cy="4037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그룹 12"/>
          <p:cNvGrpSpPr/>
          <p:nvPr/>
        </p:nvGrpSpPr>
        <p:grpSpPr>
          <a:xfrm>
            <a:off x="1684452" y="1483758"/>
            <a:ext cx="5417388" cy="3322948"/>
            <a:chOff x="1386840" y="1158240"/>
            <a:chExt cx="5749475" cy="3526645"/>
          </a:xfrm>
        </p:grpSpPr>
        <p:sp>
          <p:nvSpPr>
            <p:cNvPr id="8" name="직사각형 7"/>
            <p:cNvSpPr/>
            <p:nvPr/>
          </p:nvSpPr>
          <p:spPr>
            <a:xfrm>
              <a:off x="1386840" y="1158240"/>
              <a:ext cx="2164080" cy="3526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꺾인 연결선 9"/>
            <p:cNvCxnSpPr/>
            <p:nvPr/>
          </p:nvCxnSpPr>
          <p:spPr>
            <a:xfrm flipV="1">
              <a:off x="3167063" y="4399288"/>
              <a:ext cx="789741" cy="2855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98308" y="4268483"/>
              <a:ext cx="3138007" cy="277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업무 일정 확인할 수 있도록 미니달력 배치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55"/>
          <p:cNvGrpSpPr/>
          <p:nvPr/>
        </p:nvGrpSpPr>
        <p:grpSpPr>
          <a:xfrm>
            <a:off x="1407735" y="1164403"/>
            <a:ext cx="2960575" cy="2581624"/>
            <a:chOff x="1125503" y="838349"/>
            <a:chExt cx="3142058" cy="2739877"/>
          </a:xfrm>
        </p:grpSpPr>
        <p:grpSp>
          <p:nvGrpSpPr>
            <p:cNvPr id="4" name="그룹 41"/>
            <p:cNvGrpSpPr/>
            <p:nvPr/>
          </p:nvGrpSpPr>
          <p:grpSpPr>
            <a:xfrm>
              <a:off x="3201712" y="838349"/>
              <a:ext cx="1065849" cy="2739877"/>
              <a:chOff x="3200399" y="831998"/>
              <a:chExt cx="1065849" cy="2739877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671888" y="831998"/>
                <a:ext cx="594360" cy="18574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671888" y="3386133"/>
                <a:ext cx="495300" cy="18574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662362" y="2212418"/>
                <a:ext cx="495300" cy="18574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0"/>
              <p:cNvGrpSpPr/>
              <p:nvPr/>
            </p:nvGrpSpPr>
            <p:grpSpPr>
              <a:xfrm>
                <a:off x="3200399" y="924869"/>
                <a:ext cx="471489" cy="2567631"/>
                <a:chOff x="3200399" y="924869"/>
                <a:chExt cx="471489" cy="2567631"/>
              </a:xfrm>
            </p:grpSpPr>
            <p:grpSp>
              <p:nvGrpSpPr>
                <p:cNvPr id="6" name="그룹 34"/>
                <p:cNvGrpSpPr/>
                <p:nvPr/>
              </p:nvGrpSpPr>
              <p:grpSpPr>
                <a:xfrm>
                  <a:off x="3200400" y="924869"/>
                  <a:ext cx="471488" cy="2567631"/>
                  <a:chOff x="3200400" y="924869"/>
                  <a:chExt cx="471488" cy="2567631"/>
                </a:xfrm>
              </p:grpSpPr>
              <p:cxnSp>
                <p:nvCxnSpPr>
                  <p:cNvPr id="20" name="꺾인 연결선 19"/>
                  <p:cNvCxnSpPr>
                    <a:stCxn id="14" idx="1"/>
                  </p:cNvCxnSpPr>
                  <p:nvPr/>
                </p:nvCxnSpPr>
                <p:spPr>
                  <a:xfrm rot="10800000" flipV="1">
                    <a:off x="3200400" y="924869"/>
                    <a:ext cx="471488" cy="1888180"/>
                  </a:xfrm>
                  <a:prstGeom prst="bentConnector2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꺾인 연결선 19"/>
                  <p:cNvCxnSpPr/>
                  <p:nvPr/>
                </p:nvCxnSpPr>
                <p:spPr>
                  <a:xfrm rot="16200000" flipV="1">
                    <a:off x="2315133" y="2607232"/>
                    <a:ext cx="1770535" cy="1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/>
                  <p:cNvCxnSpPr/>
                  <p:nvPr/>
                </p:nvCxnSpPr>
                <p:spPr>
                  <a:xfrm>
                    <a:off x="3200401" y="3492500"/>
                    <a:ext cx="471487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직선 연결선 38"/>
                <p:cNvCxnSpPr>
                  <a:endCxn id="16" idx="1"/>
                </p:cNvCxnSpPr>
                <p:nvPr/>
              </p:nvCxnSpPr>
              <p:spPr>
                <a:xfrm>
                  <a:off x="3200399" y="2304492"/>
                  <a:ext cx="461963" cy="79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43"/>
            <p:cNvSpPr txBox="1"/>
            <p:nvPr/>
          </p:nvSpPr>
          <p:spPr>
            <a:xfrm>
              <a:off x="1125503" y="2187732"/>
              <a:ext cx="2076209" cy="2462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데이터 별로 분류 후 리스트 출력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1"/>
          <p:cNvGrpSpPr/>
          <p:nvPr/>
        </p:nvGrpSpPr>
        <p:grpSpPr>
          <a:xfrm>
            <a:off x="6729449" y="1543388"/>
            <a:ext cx="1791338" cy="246500"/>
            <a:chOff x="6785653" y="1253858"/>
            <a:chExt cx="1901147" cy="261610"/>
          </a:xfrm>
        </p:grpSpPr>
        <p:sp>
          <p:nvSpPr>
            <p:cNvPr id="57" name="직사각형 56"/>
            <p:cNvSpPr/>
            <p:nvPr/>
          </p:nvSpPr>
          <p:spPr>
            <a:xfrm>
              <a:off x="8275320" y="1306286"/>
              <a:ext cx="411480" cy="189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 flipH="1">
              <a:off x="7916091" y="1384663"/>
              <a:ext cx="35922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785653" y="1253858"/>
              <a:ext cx="1130438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요청 철회 가능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69"/>
          <p:cNvGrpSpPr/>
          <p:nvPr/>
        </p:nvGrpSpPr>
        <p:grpSpPr>
          <a:xfrm>
            <a:off x="6480379" y="2914820"/>
            <a:ext cx="1987068" cy="405999"/>
            <a:chOff x="6493017" y="2717074"/>
            <a:chExt cx="2108875" cy="430887"/>
          </a:xfrm>
        </p:grpSpPr>
        <p:sp>
          <p:nvSpPr>
            <p:cNvPr id="63" name="직사각형 62"/>
            <p:cNvSpPr/>
            <p:nvPr/>
          </p:nvSpPr>
          <p:spPr>
            <a:xfrm>
              <a:off x="8334376" y="2717074"/>
              <a:ext cx="267516" cy="1563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/>
            <p:cNvCxnSpPr>
              <a:stCxn id="63" idx="1"/>
            </p:cNvCxnSpPr>
            <p:nvPr/>
          </p:nvCxnSpPr>
          <p:spPr>
            <a:xfrm flipH="1">
              <a:off x="7955277" y="2795225"/>
              <a:ext cx="379099" cy="19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493017" y="2717074"/>
              <a:ext cx="1462260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반려 사유가 포함된</a:t>
              </a:r>
              <a: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b="1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수정 페이지 열림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75"/>
          <p:cNvGrpSpPr/>
          <p:nvPr/>
        </p:nvGrpSpPr>
        <p:grpSpPr>
          <a:xfrm>
            <a:off x="4383550" y="1156784"/>
            <a:ext cx="1499226" cy="175013"/>
            <a:chOff x="4267561" y="838349"/>
            <a:chExt cx="1591129" cy="185742"/>
          </a:xfrm>
        </p:grpSpPr>
        <p:sp>
          <p:nvSpPr>
            <p:cNvPr id="71" name="직사각형 70"/>
            <p:cNvSpPr/>
            <p:nvPr/>
          </p:nvSpPr>
          <p:spPr>
            <a:xfrm>
              <a:off x="4267561" y="838349"/>
              <a:ext cx="408942" cy="1857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화살표 연결선 72"/>
            <p:cNvCxnSpPr>
              <a:stCxn id="71" idx="3"/>
            </p:cNvCxnSpPr>
            <p:nvPr/>
          </p:nvCxnSpPr>
          <p:spPr>
            <a:xfrm>
              <a:off x="4676503" y="931220"/>
              <a:ext cx="24166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4944290" y="838349"/>
              <a:ext cx="914400" cy="1857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전체 조회</a:t>
              </a:r>
              <a:endPara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" name="그룹 81"/>
          <p:cNvGrpSpPr/>
          <p:nvPr/>
        </p:nvGrpSpPr>
        <p:grpSpPr>
          <a:xfrm>
            <a:off x="6697030" y="3994090"/>
            <a:ext cx="1764756" cy="246500"/>
            <a:chOff x="6738481" y="3856900"/>
            <a:chExt cx="1872936" cy="261610"/>
          </a:xfrm>
        </p:grpSpPr>
        <p:sp>
          <p:nvSpPr>
            <p:cNvPr id="77" name="직사각형 76"/>
            <p:cNvSpPr/>
            <p:nvPr/>
          </p:nvSpPr>
          <p:spPr>
            <a:xfrm>
              <a:off x="8334376" y="3869962"/>
              <a:ext cx="277041" cy="195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화살표 연결선 78"/>
            <p:cNvCxnSpPr>
              <a:stCxn id="77" idx="1"/>
            </p:cNvCxnSpPr>
            <p:nvPr/>
          </p:nvCxnSpPr>
          <p:spPr>
            <a:xfrm flipH="1" flipV="1">
              <a:off x="8029576" y="3962400"/>
              <a:ext cx="304800" cy="55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738481" y="3856900"/>
              <a:ext cx="1271502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리스트 숨김 처리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algn="ctr"/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승인 관리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Chatting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user\Desktop\20190723_1140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1" y="679450"/>
            <a:ext cx="3282949" cy="268033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24" y="679450"/>
            <a:ext cx="4017962" cy="14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6839" y="1073150"/>
            <a:ext cx="1414460" cy="165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812800" y="1212852"/>
            <a:ext cx="698499" cy="9064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24" y="2119262"/>
            <a:ext cx="288925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CLI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maven spring boot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3239" y="2119262"/>
            <a:ext cx="963611" cy="3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11124" y="2439512"/>
            <a:ext cx="322262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 smtClean="0"/>
              <a:t>브라우저에서 </a:t>
            </a:r>
            <a:r>
              <a:rPr lang="en-US" altLang="ko-KR" sz="1100" dirty="0" err="1" smtClean="0"/>
              <a:t>localhost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포트번호</a:t>
            </a:r>
            <a:r>
              <a:rPr lang="en-US" altLang="ko-KR" sz="1100" dirty="0" smtClean="0"/>
              <a:t>8080</a:t>
            </a:r>
            <a:r>
              <a:rPr lang="ko-KR" altLang="en-US" sz="1100" dirty="0" smtClean="0"/>
              <a:t>으로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접속</a:t>
            </a:r>
            <a:endParaRPr lang="ko-KR" alt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8584" y="2811462"/>
            <a:ext cx="246105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84200" y="3432175"/>
            <a:ext cx="1414460" cy="22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99637" y="3062471"/>
            <a:ext cx="263662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Username </a:t>
            </a:r>
            <a:r>
              <a:rPr lang="ko-KR" altLang="en-US" sz="1100" dirty="0" smtClean="0"/>
              <a:t>입력 시 </a:t>
            </a:r>
            <a:r>
              <a:rPr lang="ko-KR" altLang="en-US" sz="1100" dirty="0" err="1" smtClean="0"/>
              <a:t>채팅방으로</a:t>
            </a:r>
            <a:r>
              <a:rPr lang="ko-KR" altLang="en-US" sz="1100" dirty="0" smtClean="0"/>
              <a:t> 접속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998660" y="3324081"/>
            <a:ext cx="600977" cy="222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026" idx="1"/>
          </p:cNvCxnSpPr>
          <p:nvPr/>
        </p:nvCxnSpPr>
        <p:spPr>
          <a:xfrm flipV="1">
            <a:off x="3149600" y="2019618"/>
            <a:ext cx="1993901" cy="10428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0467" y="3432175"/>
            <a:ext cx="2572765" cy="14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5416550" y="3210708"/>
            <a:ext cx="3448050" cy="161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 err="1" smtClean="0"/>
              <a:t>WebSocket</a:t>
            </a:r>
            <a:r>
              <a:rPr lang="ko-KR" altLang="en-US" sz="1100" dirty="0" smtClean="0"/>
              <a:t>을 통신 프로토콜로 사용</a:t>
            </a:r>
            <a:r>
              <a:rPr lang="en-US" altLang="ko-KR" sz="1100" dirty="0" smtClean="0"/>
              <a:t>.</a:t>
            </a:r>
          </a:p>
          <a:p>
            <a:pPr algn="just"/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EnableWebSocketMessageBroker</a:t>
            </a:r>
            <a:r>
              <a:rPr lang="ko-KR" altLang="en-US" sz="1100" dirty="0" smtClean="0"/>
              <a:t>로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서버를 활성화한다</a:t>
            </a:r>
            <a:r>
              <a:rPr lang="en-US" altLang="ko-KR" sz="1100" dirty="0" smtClean="0"/>
              <a:t>.</a:t>
            </a:r>
          </a:p>
          <a:p>
            <a:pPr algn="just"/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method</a:t>
            </a:r>
            <a:r>
              <a:rPr lang="ko-KR" altLang="en-US" sz="1100" dirty="0" smtClean="0"/>
              <a:t>에서는 클라이언트들이 </a:t>
            </a:r>
            <a:r>
              <a:rPr lang="en-US" altLang="ko-KR" sz="1100" dirty="0" err="1" smtClean="0"/>
              <a:t>websocket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서버로 연결할 때 종착점을 등록하였다</a:t>
            </a:r>
            <a:r>
              <a:rPr lang="en-US" altLang="ko-KR" sz="1100" dirty="0" smtClean="0"/>
              <a:t>.</a:t>
            </a:r>
          </a:p>
          <a:p>
            <a:pPr algn="just"/>
            <a:endParaRPr lang="en-US" altLang="ko-KR" sz="1100" dirty="0" smtClean="0"/>
          </a:p>
          <a:p>
            <a:pPr algn="just"/>
            <a:r>
              <a:rPr lang="en-US" altLang="ko-KR" sz="1100" dirty="0" smtClean="0"/>
              <a:t>Spring framework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Simple Text Oriented Messaging Protocol(STOMP)</a:t>
            </a:r>
            <a:r>
              <a:rPr lang="ko-KR" altLang="en-US" sz="1100" dirty="0" smtClean="0"/>
              <a:t>을 통해 특정 장소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특정 유저에게만 메시지를 보낸다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lang="en-US" altLang="ko-KR" sz="2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9429" y="1327717"/>
            <a:ext cx="4424121" cy="220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67400" y="1593850"/>
            <a:ext cx="90805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600" y="412506"/>
            <a:ext cx="2133600" cy="118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449976" y="1327717"/>
            <a:ext cx="287374" cy="266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4099" idx="1"/>
          </p:cNvCxnSpPr>
          <p:nvPr/>
        </p:nvCxnSpPr>
        <p:spPr>
          <a:xfrm flipV="1">
            <a:off x="6737350" y="1003178"/>
            <a:ext cx="222250" cy="3245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778625" y="1840072"/>
            <a:ext cx="333375" cy="15112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9600" y="3351371"/>
            <a:ext cx="792217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165600" y="1840071"/>
            <a:ext cx="90805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949450" y="1992472"/>
            <a:ext cx="22161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89429" y="2338229"/>
            <a:ext cx="36647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389429" y="2584450"/>
            <a:ext cx="442412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cxnSp>
        <p:nvCxnSpPr>
          <p:cNvPr id="26" name="직선 화살표 연결선 25"/>
          <p:cNvCxnSpPr>
            <a:stCxn id="24" idx="1"/>
          </p:cNvCxnSpPr>
          <p:nvPr/>
        </p:nvCxnSpPr>
        <p:spPr>
          <a:xfrm flipH="1">
            <a:off x="1155700" y="2707561"/>
            <a:ext cx="1233729" cy="631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00" y="3351371"/>
            <a:ext cx="2389429" cy="13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5951779" y="3282441"/>
            <a:ext cx="28392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073650" y="3282441"/>
            <a:ext cx="36647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959600" y="1217306"/>
            <a:ext cx="1308100" cy="24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0" y="1755933"/>
            <a:ext cx="1953149" cy="10747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4" name="직선 화살표 연결선 33"/>
          <p:cNvCxnSpPr/>
          <p:nvPr/>
        </p:nvCxnSpPr>
        <p:spPr>
          <a:xfrm>
            <a:off x="7524750" y="1463528"/>
            <a:ext cx="379467" cy="305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15799" y="2569061"/>
            <a:ext cx="114935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파일 첨부 가능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" y="2583021"/>
            <a:ext cx="212725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더블 클릭 시 상세 페이지 이동</a:t>
            </a:r>
            <a:endParaRPr lang="ko-KR" alt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2350" y="1861667"/>
            <a:ext cx="9271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페이징</a:t>
            </a:r>
            <a:r>
              <a:rPr lang="ko-KR" altLang="en-US" sz="1100" dirty="0" smtClean="0"/>
              <a:t> 기능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39800" y="2275677"/>
            <a:ext cx="100965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글 번호 정렬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stCxn id="23" idx="1"/>
            <a:endCxn id="39" idx="3"/>
          </p:cNvCxnSpPr>
          <p:nvPr/>
        </p:nvCxnSpPr>
        <p:spPr>
          <a:xfrm flipH="1" flipV="1">
            <a:off x="1949450" y="2406482"/>
            <a:ext cx="439979" cy="54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2"/>
            <a:endCxn id="59" idx="0"/>
          </p:cNvCxnSpPr>
          <p:nvPr/>
        </p:nvCxnSpPr>
        <p:spPr>
          <a:xfrm flipH="1">
            <a:off x="5253283" y="3528662"/>
            <a:ext cx="3603" cy="4362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0000" y="4561866"/>
            <a:ext cx="184785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수정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삭제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답글달기</a:t>
            </a:r>
            <a:r>
              <a:rPr lang="ko-KR" altLang="en-US" sz="1100" dirty="0" smtClean="0"/>
              <a:t> 가능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1695449" y="4561866"/>
            <a:ext cx="70802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cxnSp>
        <p:nvCxnSpPr>
          <p:cNvPr id="46" name="직선 화살표 연결선 45"/>
          <p:cNvCxnSpPr>
            <a:endCxn id="44" idx="1"/>
          </p:cNvCxnSpPr>
          <p:nvPr/>
        </p:nvCxnSpPr>
        <p:spPr>
          <a:xfrm>
            <a:off x="2403476" y="4692671"/>
            <a:ext cx="1365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100" y="4438755"/>
            <a:ext cx="74930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 smtClean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787400" y="4095750"/>
            <a:ext cx="1752600" cy="466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40000" y="3964945"/>
            <a:ext cx="16256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첨부 된 파일 저장 가능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753462" y="3964945"/>
            <a:ext cx="99964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등록일 표시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5657850" y="4346104"/>
            <a:ext cx="9652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조회수 누적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089649" y="3528662"/>
            <a:ext cx="1" cy="817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600" y="3922871"/>
            <a:ext cx="189230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페이지 별 글 수 지정 가능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25997" y="1732884"/>
            <a:ext cx="594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Gantt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오류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다음주까지는 최종결과물이 나올 수 </a:t>
            </a:r>
            <a:r>
              <a:rPr lang="ko-KR" altLang="en-US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프로젝트가 진행되면서 세부적인 내용이 바뀌어</a:t>
            </a:r>
            <a:r>
              <a:rPr lang="en-US" altLang="ko-KR" dirty="0" smtClean="0"/>
              <a:t>, </a:t>
            </a:r>
          </a:p>
          <a:p>
            <a:pPr marL="342900" indent="-342900"/>
            <a:r>
              <a:rPr lang="en-US" altLang="ko-KR" dirty="0" smtClean="0"/>
              <a:t>	</a:t>
            </a:r>
            <a:r>
              <a:rPr lang="ko-KR" altLang="en-US" dirty="0" smtClean="0"/>
              <a:t>이미 작업한 페이지에도 영향을 미침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커뮤니케이션 및 협업의 중요성</a:t>
            </a:r>
            <a:endParaRPr lang="en-US" altLang="ko-KR" dirty="0" smtClean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1720" y="339502"/>
            <a:ext cx="7092280" cy="576064"/>
          </a:xfrm>
        </p:spPr>
        <p:txBody>
          <a:bodyPr/>
          <a:lstStyle/>
          <a:p>
            <a:r>
              <a:rPr lang="en-US" altLang="ko-KR" dirty="0" smtClean="0"/>
              <a:t>Feedback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92073" y="2114156"/>
            <a:ext cx="5849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http://192.168.0.12:7080/prj_last/member.do?method=loginForm</a:t>
            </a:r>
            <a:endParaRPr lang="ko-KR" altLang="en-US" sz="2400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51720" y="339502"/>
            <a:ext cx="7092280" cy="576064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2633472" y="1543507"/>
            <a:ext cx="6042355" cy="3035808"/>
          </a:xfrm>
          <a:custGeom>
            <a:avLst/>
            <a:gdLst>
              <a:gd name="connsiteX0" fmla="*/ 6035040 w 6042355"/>
              <a:gd name="connsiteY0" fmla="*/ 0 h 3035808"/>
              <a:gd name="connsiteX1" fmla="*/ 0 w 6042355"/>
              <a:gd name="connsiteY1" fmla="*/ 29261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  <a:gd name="connsiteX0" fmla="*/ 6035040 w 6042355"/>
              <a:gd name="connsiteY0" fmla="*/ 0 h 3035808"/>
              <a:gd name="connsiteX1" fmla="*/ 7316 w 6042355"/>
              <a:gd name="connsiteY1" fmla="*/ 0 h 3035808"/>
              <a:gd name="connsiteX2" fmla="*/ 0 w 6042355"/>
              <a:gd name="connsiteY2" fmla="*/ 3035808 h 3035808"/>
              <a:gd name="connsiteX3" fmla="*/ 6042355 w 6042355"/>
              <a:gd name="connsiteY3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2355" h="3035808">
                <a:moveTo>
                  <a:pt x="6035040" y="0"/>
                </a:moveTo>
                <a:lnTo>
                  <a:pt x="7316" y="0"/>
                </a:lnTo>
                <a:cubicBezTo>
                  <a:pt x="4877" y="1011936"/>
                  <a:pt x="2439" y="2023872"/>
                  <a:pt x="0" y="3035808"/>
                </a:cubicBezTo>
                <a:lnTo>
                  <a:pt x="6042355" y="3035808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25021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Our </a:t>
            </a:r>
            <a:r>
              <a:rPr lang="en-US" altLang="ko-KR" dirty="0" smtClean="0">
                <a:solidFill>
                  <a:schemeClr val="accent1"/>
                </a:solidFill>
              </a:rPr>
              <a:t>Team</a:t>
            </a:r>
            <a:r>
              <a:rPr lang="en-US" altLang="ko-KR" dirty="0" smtClean="0"/>
              <a:t> Layout</a:t>
            </a:r>
            <a:endParaRPr lang="ko-KR" altLang="en-US" dirty="0"/>
          </a:p>
        </p:txBody>
      </p:sp>
      <p:pic>
        <p:nvPicPr>
          <p:cNvPr id="25" name="그림 개체 틀 24" descr="KakaoTalk_20190619_182339657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473" r="12473"/>
          <a:stretch>
            <a:fillRect/>
          </a:stretch>
        </p:blipFill>
        <p:spPr/>
      </p:pic>
      <p:grpSp>
        <p:nvGrpSpPr>
          <p:cNvPr id="2" name="Group 61"/>
          <p:cNvGrpSpPr/>
          <p:nvPr/>
        </p:nvGrpSpPr>
        <p:grpSpPr>
          <a:xfrm>
            <a:off x="782821" y="3812340"/>
            <a:ext cx="1584176" cy="1127399"/>
            <a:chOff x="752576" y="3529871"/>
            <a:chExt cx="1584176" cy="1127399"/>
          </a:xfrm>
        </p:grpSpPr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9"/>
            <p:cNvSpPr txBox="1"/>
            <p:nvPr/>
          </p:nvSpPr>
          <p:spPr>
            <a:xfrm>
              <a:off x="752576" y="3803190"/>
              <a:ext cx="158417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리스크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ToDoList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대쉬보드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66" name="Text Placeholder 17"/>
          <p:cNvSpPr txBox="1">
            <a:spLocks/>
          </p:cNvSpPr>
          <p:nvPr/>
        </p:nvSpPr>
        <p:spPr>
          <a:xfrm>
            <a:off x="538981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이지정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3" name="Group 66"/>
          <p:cNvGrpSpPr/>
          <p:nvPr/>
        </p:nvGrpSpPr>
        <p:grpSpPr>
          <a:xfrm>
            <a:off x="2943632" y="3812340"/>
            <a:ext cx="1584176" cy="873483"/>
            <a:chOff x="752576" y="3529871"/>
            <a:chExt cx="1584176" cy="873483"/>
          </a:xfrm>
        </p:grpSpPr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9"/>
            <p:cNvSpPr txBox="1"/>
            <p:nvPr/>
          </p:nvSpPr>
          <p:spPr>
            <a:xfrm>
              <a:off x="752576" y="3803190"/>
              <a:ext cx="158417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프로젝트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승인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0" name="Text Placeholder 17"/>
          <p:cNvSpPr txBox="1">
            <a:spLocks/>
          </p:cNvSpPr>
          <p:nvPr/>
        </p:nvSpPr>
        <p:spPr>
          <a:xfrm>
            <a:off x="2699792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김수진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5" name="Group 70"/>
          <p:cNvGrpSpPr/>
          <p:nvPr/>
        </p:nvGrpSpPr>
        <p:grpSpPr>
          <a:xfrm>
            <a:off x="5104443" y="3812340"/>
            <a:ext cx="1584176" cy="873483"/>
            <a:chOff x="752576" y="3529871"/>
            <a:chExt cx="1584176" cy="873483"/>
          </a:xfrm>
        </p:grpSpPr>
        <p:sp>
          <p:nvSpPr>
            <p:cNvPr id="72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752576" y="3803190"/>
              <a:ext cx="158417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간트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&amp;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업무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멤버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4" name="Text Placeholder 17"/>
          <p:cNvSpPr txBox="1">
            <a:spLocks/>
          </p:cNvSpPr>
          <p:nvPr/>
        </p:nvSpPr>
        <p:spPr>
          <a:xfrm>
            <a:off x="4860603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박수현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6" name="Group 74"/>
          <p:cNvGrpSpPr/>
          <p:nvPr/>
        </p:nvGrpSpPr>
        <p:grpSpPr>
          <a:xfrm>
            <a:off x="7265254" y="3812340"/>
            <a:ext cx="1584176" cy="1096041"/>
            <a:chOff x="752576" y="3529871"/>
            <a:chExt cx="1584176" cy="1096041"/>
          </a:xfrm>
        </p:grpSpPr>
        <p:sp>
          <p:nvSpPr>
            <p:cNvPr id="76" name="Text Placeholder 18"/>
            <p:cNvSpPr txBox="1">
              <a:spLocks/>
            </p:cNvSpPr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77" name="TextBox 9"/>
            <p:cNvSpPr txBox="1"/>
            <p:nvPr/>
          </p:nvSpPr>
          <p:spPr>
            <a:xfrm>
              <a:off x="752576" y="3771832"/>
              <a:ext cx="158417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캘린더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&amp;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게시판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채팅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관리자</a:t>
              </a:r>
              <a:endPara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8" name="Text Placeholder 17"/>
          <p:cNvSpPr txBox="1">
            <a:spLocks/>
          </p:cNvSpPr>
          <p:nvPr/>
        </p:nvSpPr>
        <p:spPr>
          <a:xfrm>
            <a:off x="7021414" y="1347614"/>
            <a:ext cx="1584176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홍정민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4" name="그림 개체 틀 35" descr="patrik-windows-xpb-steklo.jp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rcRect l="21916" r="21916"/>
          <a:stretch>
            <a:fillRect/>
          </a:stretch>
        </p:blipFill>
        <p:spPr/>
      </p:pic>
      <p:pic>
        <p:nvPicPr>
          <p:cNvPr id="26" name="그림 개체 틀 32" descr="주름.gif"/>
          <p:cNvPicPr>
            <a:picLocks noGrp="1" noChangeAspect="1"/>
          </p:cNvPicPr>
          <p:nvPr>
            <p:ph type="pic" idx="13"/>
          </p:nvPr>
        </p:nvPicPr>
        <p:blipFill>
          <a:blip r:embed="rId4" cstate="print"/>
          <a:srcRect/>
          <a:stretch>
            <a:fillRect/>
          </a:stretch>
        </p:blipFill>
        <p:spPr/>
      </p:pic>
      <p:pic>
        <p:nvPicPr>
          <p:cNvPr id="27" name="그림 개체 틀 30" descr="KakaoTalk_20190620_174004290.jpg"/>
          <p:cNvPicPr>
            <a:picLocks noGrp="1" noChangeAspect="1"/>
          </p:cNvPicPr>
          <p:nvPr>
            <p:ph type="pic" idx="14"/>
          </p:nvPr>
        </p:nvPicPr>
        <p:blipFill>
          <a:blip r:embed="rId5" cstate="print"/>
          <a:srcRect l="21916" r="21916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1429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Scheduling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17841" y="1960299"/>
            <a:ext cx="8065988" cy="608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1"/>
          <p:cNvSpPr/>
          <p:nvPr/>
        </p:nvSpPr>
        <p:spPr>
          <a:xfrm>
            <a:off x="13199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Start!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1"/>
          <p:cNvSpPr/>
          <p:nvPr/>
        </p:nvSpPr>
        <p:spPr>
          <a:xfrm>
            <a:off x="1690619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직사각형 1"/>
          <p:cNvSpPr/>
          <p:nvPr/>
        </p:nvSpPr>
        <p:spPr>
          <a:xfrm>
            <a:off x="3612856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직사각형 1"/>
          <p:cNvSpPr/>
          <p:nvPr/>
        </p:nvSpPr>
        <p:spPr>
          <a:xfrm>
            <a:off x="7125898" y="1451569"/>
            <a:ext cx="1224133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최종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4775" y="2132493"/>
            <a:ext cx="1783127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승인페이지 페이지 연결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리스트 출력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ToDoList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DB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4903" y="2133609"/>
            <a:ext cx="178803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파일공유 시스템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페이지 완성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대쉬보드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연동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7841" y="2133609"/>
            <a:ext cx="170097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데이터 분석 완료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ToDoList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승인 페이지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1" name="Straight Connector 10"/>
          <p:cNvCxnSpPr>
            <a:endCxn id="17" idx="0"/>
          </p:cNvCxnSpPr>
          <p:nvPr/>
        </p:nvCxnSpPr>
        <p:spPr>
          <a:xfrm>
            <a:off x="470216" y="1960299"/>
            <a:ext cx="0" cy="1737777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85040" y="3646554"/>
            <a:ext cx="770351" cy="770351"/>
            <a:chOff x="4114800" y="1294238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Isosceles Triangle 13">
            <a:extLst>
              <a:ext uri="{FF2B5EF4-FFF2-40B4-BE49-F238E27FC236}">
                <a16:creationId xmlns="" xmlns:a16="http://schemas.microsoft.com/office/drawing/2014/main" id="{D9E9EF93-5F88-4A35-9D27-D2A8A1EA1547}"/>
              </a:ext>
            </a:extLst>
          </p:cNvPr>
          <p:cNvSpPr/>
          <p:nvPr/>
        </p:nvSpPr>
        <p:spPr>
          <a:xfrm rot="12696096">
            <a:off x="356141" y="3847682"/>
            <a:ext cx="199581" cy="395242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742727" y="1960299"/>
            <a:ext cx="770351" cy="2600622"/>
            <a:chOff x="4254333" y="1960299"/>
            <a:chExt cx="770351" cy="2600622"/>
          </a:xfrm>
        </p:grpSpPr>
        <p:cxnSp>
          <p:nvCxnSpPr>
            <p:cNvPr id="13" name="Straight Connector 12"/>
            <p:cNvCxnSpPr>
              <a:endCxn id="23" idx="0"/>
            </p:cNvCxnSpPr>
            <p:nvPr/>
          </p:nvCxnSpPr>
          <p:spPr>
            <a:xfrm>
              <a:off x="4639508" y="1960299"/>
              <a:ext cx="1" cy="188179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20"/>
            <p:cNvGrpSpPr/>
            <p:nvPr/>
          </p:nvGrpSpPr>
          <p:grpSpPr>
            <a:xfrm>
              <a:off x="4254333" y="3790570"/>
              <a:ext cx="770351" cy="770351"/>
              <a:chOff x="4114800" y="1294238"/>
              <a:chExt cx="914400" cy="914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9" name="Oval 21">
              <a:extLst>
                <a:ext uri="{FF2B5EF4-FFF2-40B4-BE49-F238E27FC236}">
                  <a16:creationId xmlns="" xmlns:a16="http://schemas.microsoft.com/office/drawing/2014/main" id="{E75A6EBD-654B-43EC-9DA9-7B5F7246D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062" y="4012870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1937696" y="1960299"/>
            <a:ext cx="770351" cy="2146837"/>
            <a:chOff x="2436552" y="1960299"/>
            <a:chExt cx="770351" cy="2146837"/>
          </a:xfrm>
        </p:grpSpPr>
        <p:cxnSp>
          <p:nvCxnSpPr>
            <p:cNvPr id="12" name="Straight Connector 11"/>
            <p:cNvCxnSpPr>
              <a:endCxn id="19" idx="0"/>
            </p:cNvCxnSpPr>
            <p:nvPr/>
          </p:nvCxnSpPr>
          <p:spPr>
            <a:xfrm flipH="1">
              <a:off x="2821728" y="1960299"/>
              <a:ext cx="1" cy="1376486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7"/>
            <p:cNvGrpSpPr/>
            <p:nvPr/>
          </p:nvGrpSpPr>
          <p:grpSpPr>
            <a:xfrm>
              <a:off x="2436552" y="3336785"/>
              <a:ext cx="770351" cy="770351"/>
              <a:chOff x="4114800" y="1294238"/>
              <a:chExt cx="914400" cy="9144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2" name="Rounded Rectangle 5">
              <a:extLst>
                <a:ext uri="{FF2B5EF4-FFF2-40B4-BE49-F238E27FC236}">
                  <a16:creationId xmlns="" xmlns:a16="http://schemas.microsoft.com/office/drawing/2014/main" id="{7D2170AF-B8E2-4FE0-BD88-7000C28B10F2}"/>
                </a:ext>
              </a:extLst>
            </p:cNvPr>
            <p:cNvSpPr/>
            <p:nvPr/>
          </p:nvSpPr>
          <p:spPr>
            <a:xfrm flipH="1">
              <a:off x="2665020" y="3581291"/>
              <a:ext cx="344621" cy="284291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547758" y="1960299"/>
            <a:ext cx="770351" cy="2215446"/>
            <a:chOff x="5421467" y="1960299"/>
            <a:chExt cx="770351" cy="221544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806642" y="1960299"/>
              <a:ext cx="0" cy="162306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23"/>
            <p:cNvGrpSpPr/>
            <p:nvPr/>
          </p:nvGrpSpPr>
          <p:grpSpPr>
            <a:xfrm>
              <a:off x="5421467" y="3405394"/>
              <a:ext cx="770351" cy="770351"/>
              <a:chOff x="4114800" y="1294238"/>
              <a:chExt cx="914400" cy="914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Rounded Rectangle 51">
              <a:extLst>
                <a:ext uri="{FF2B5EF4-FFF2-40B4-BE49-F238E27FC236}">
                  <a16:creationId xmlns="" xmlns:a16="http://schemas.microsoft.com/office/drawing/2014/main" id="{1DD3F4C3-736C-41F7-A38E-277CF97FFCB5}"/>
                </a:ext>
              </a:extLst>
            </p:cNvPr>
            <p:cNvSpPr/>
            <p:nvPr/>
          </p:nvSpPr>
          <p:spPr>
            <a:xfrm rot="16200000" flipH="1">
              <a:off x="5622648" y="3597689"/>
              <a:ext cx="367987" cy="34655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123141" y="1503099"/>
            <a:ext cx="914400" cy="914400"/>
            <a:chOff x="7692485" y="1464577"/>
            <a:chExt cx="914400" cy="914400"/>
          </a:xfrm>
        </p:grpSpPr>
        <p:grpSp>
          <p:nvGrpSpPr>
            <p:cNvPr id="2" name="Group 5"/>
            <p:cNvGrpSpPr/>
            <p:nvPr/>
          </p:nvGrpSpPr>
          <p:grpSpPr>
            <a:xfrm>
              <a:off x="7692485" y="1464577"/>
              <a:ext cx="914400" cy="914400"/>
              <a:chOff x="4114800" y="1294238"/>
              <a:chExt cx="914400" cy="914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Oval 35">
              <a:extLst>
                <a:ext uri="{FF2B5EF4-FFF2-40B4-BE49-F238E27FC236}">
                  <a16:creationId xmlns="" xmlns:a16="http://schemas.microsoft.com/office/drawing/2014/main" id="{AADFEA59-9758-4D0F-B4CA-F7B48E4435EA}"/>
                </a:ext>
              </a:extLst>
            </p:cNvPr>
            <p:cNvSpPr/>
            <p:nvPr/>
          </p:nvSpPr>
          <p:spPr>
            <a:xfrm>
              <a:off x="7964364" y="1681203"/>
              <a:ext cx="381599" cy="481147"/>
            </a:xfrm>
            <a:custGeom>
              <a:avLst/>
              <a:gdLst/>
              <a:ahLst/>
              <a:cxnLst/>
              <a:rect l="l" t="t" r="r" b="b"/>
              <a:pathLst>
                <a:path w="2548531" h="3213371">
                  <a:moveTo>
                    <a:pt x="792000" y="2498954"/>
                  </a:moveTo>
                  <a:lnTo>
                    <a:pt x="792000" y="2641726"/>
                  </a:lnTo>
                  <a:cubicBezTo>
                    <a:pt x="463357" y="2661706"/>
                    <a:pt x="216000" y="2748872"/>
                    <a:pt x="216000" y="2853371"/>
                  </a:cubicBezTo>
                  <a:cubicBezTo>
                    <a:pt x="216000" y="2972665"/>
                    <a:pt x="538355" y="3069371"/>
                    <a:pt x="936000" y="3069371"/>
                  </a:cubicBezTo>
                  <a:cubicBezTo>
                    <a:pt x="1333645" y="3069371"/>
                    <a:pt x="1656000" y="2972665"/>
                    <a:pt x="1656000" y="2853371"/>
                  </a:cubicBezTo>
                  <a:cubicBezTo>
                    <a:pt x="1656000" y="2748872"/>
                    <a:pt x="1408644" y="2661706"/>
                    <a:pt x="1080000" y="2641726"/>
                  </a:cubicBezTo>
                  <a:lnTo>
                    <a:pt x="1080000" y="2498954"/>
                  </a:lnTo>
                  <a:cubicBezTo>
                    <a:pt x="1528614" y="2524263"/>
                    <a:pt x="1872000" y="2673393"/>
                    <a:pt x="1872000" y="2853371"/>
                  </a:cubicBezTo>
                  <a:cubicBezTo>
                    <a:pt x="1872000" y="3052194"/>
                    <a:pt x="1452939" y="3213371"/>
                    <a:pt x="936000" y="3213371"/>
                  </a:cubicBezTo>
                  <a:cubicBezTo>
                    <a:pt x="419061" y="3213371"/>
                    <a:pt x="0" y="3052194"/>
                    <a:pt x="0" y="2853371"/>
                  </a:cubicBezTo>
                  <a:cubicBezTo>
                    <a:pt x="0" y="2673393"/>
                    <a:pt x="343386" y="2524263"/>
                    <a:pt x="792000" y="2498954"/>
                  </a:cubicBezTo>
                  <a:close/>
                  <a:moveTo>
                    <a:pt x="2190403" y="180020"/>
                  </a:moveTo>
                  <a:cubicBezTo>
                    <a:pt x="2388233" y="180020"/>
                    <a:pt x="2548531" y="236495"/>
                    <a:pt x="2548531" y="306081"/>
                  </a:cubicBezTo>
                  <a:lnTo>
                    <a:pt x="2548531" y="1314569"/>
                  </a:lnTo>
                  <a:cubicBezTo>
                    <a:pt x="2548531" y="1244983"/>
                    <a:pt x="2388233" y="1188508"/>
                    <a:pt x="2190403" y="1188508"/>
                  </a:cubicBezTo>
                  <a:cubicBezTo>
                    <a:pt x="1992574" y="1188508"/>
                    <a:pt x="1832276" y="1244983"/>
                    <a:pt x="1832276" y="1314569"/>
                  </a:cubicBezTo>
                  <a:cubicBezTo>
                    <a:pt x="1832276" y="1384155"/>
                    <a:pt x="1671978" y="1440630"/>
                    <a:pt x="1474148" y="1440630"/>
                  </a:cubicBezTo>
                  <a:cubicBezTo>
                    <a:pt x="1276318" y="1440630"/>
                    <a:pt x="1116020" y="1384155"/>
                    <a:pt x="1116020" y="1314569"/>
                  </a:cubicBezTo>
                  <a:lnTo>
                    <a:pt x="1116020" y="306081"/>
                  </a:lnTo>
                  <a:cubicBezTo>
                    <a:pt x="1116020" y="375667"/>
                    <a:pt x="1276318" y="432142"/>
                    <a:pt x="1474148" y="432142"/>
                  </a:cubicBezTo>
                  <a:cubicBezTo>
                    <a:pt x="1671978" y="432142"/>
                    <a:pt x="1832276" y="375667"/>
                    <a:pt x="1832276" y="306081"/>
                  </a:cubicBezTo>
                  <a:cubicBezTo>
                    <a:pt x="1832276" y="236495"/>
                    <a:pt x="1992574" y="180020"/>
                    <a:pt x="2190403" y="180020"/>
                  </a:cubicBezTo>
                  <a:close/>
                  <a:moveTo>
                    <a:pt x="936000" y="0"/>
                  </a:moveTo>
                  <a:cubicBezTo>
                    <a:pt x="1035422" y="0"/>
                    <a:pt x="1116020" y="80598"/>
                    <a:pt x="1116020" y="180020"/>
                  </a:cubicBezTo>
                  <a:cubicBezTo>
                    <a:pt x="1116020" y="246019"/>
                    <a:pt x="1080504" y="303723"/>
                    <a:pt x="1026000" y="332457"/>
                  </a:cubicBezTo>
                  <a:lnTo>
                    <a:pt x="1026000" y="2887874"/>
                  </a:lnTo>
                  <a:lnTo>
                    <a:pt x="846000" y="2887874"/>
                  </a:lnTo>
                  <a:lnTo>
                    <a:pt x="846000" y="332457"/>
                  </a:lnTo>
                  <a:cubicBezTo>
                    <a:pt x="791497" y="303723"/>
                    <a:pt x="755980" y="246019"/>
                    <a:pt x="755980" y="180020"/>
                  </a:cubicBezTo>
                  <a:cubicBezTo>
                    <a:pt x="755980" y="80598"/>
                    <a:pt x="836578" y="0"/>
                    <a:pt x="936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1" name="직사각형 1"/>
          <p:cNvSpPr/>
          <p:nvPr/>
        </p:nvSpPr>
        <p:spPr>
          <a:xfrm>
            <a:off x="5423308" y="1451569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차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352790" y="1966384"/>
            <a:ext cx="770351" cy="2600622"/>
            <a:chOff x="4254333" y="1960299"/>
            <a:chExt cx="770351" cy="2600622"/>
          </a:xfrm>
        </p:grpSpPr>
        <p:cxnSp>
          <p:nvCxnSpPr>
            <p:cNvPr id="63" name="Straight Connector 12"/>
            <p:cNvCxnSpPr>
              <a:endCxn id="67" idx="0"/>
            </p:cNvCxnSpPr>
            <p:nvPr/>
          </p:nvCxnSpPr>
          <p:spPr>
            <a:xfrm>
              <a:off x="4639508" y="1960299"/>
              <a:ext cx="1" cy="188179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20"/>
            <p:cNvGrpSpPr/>
            <p:nvPr/>
          </p:nvGrpSpPr>
          <p:grpSpPr>
            <a:xfrm>
              <a:off x="4254333" y="3790570"/>
              <a:ext cx="770351" cy="770351"/>
              <a:chOff x="4114800" y="1294238"/>
              <a:chExt cx="914400" cy="914400"/>
            </a:xfrm>
          </p:grpSpPr>
          <p:sp>
            <p:nvSpPr>
              <p:cNvPr id="66" name="Oval 21"/>
              <p:cNvSpPr/>
              <p:nvPr/>
            </p:nvSpPr>
            <p:spPr>
              <a:xfrm>
                <a:off x="4114800" y="129423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Oval 22"/>
              <p:cNvSpPr/>
              <p:nvPr/>
            </p:nvSpPr>
            <p:spPr>
              <a:xfrm>
                <a:off x="4175956" y="1355394"/>
                <a:ext cx="792088" cy="7920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5" name="Oval 21">
              <a:extLst>
                <a:ext uri="{FF2B5EF4-FFF2-40B4-BE49-F238E27FC236}">
                  <a16:creationId xmlns="" xmlns:a16="http://schemas.microsoft.com/office/drawing/2014/main" id="{E75A6EBD-654B-43EC-9DA9-7B5F7246D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2062" y="4012870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949935" y="2135184"/>
            <a:ext cx="178803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페이지 완성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91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3477" t="5548" r="2604"/>
          <a:stretch>
            <a:fillRect/>
          </a:stretch>
        </p:blipFill>
        <p:spPr bwMode="auto">
          <a:xfrm>
            <a:off x="1302544" y="876904"/>
            <a:ext cx="6979307" cy="397908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75727" y="361950"/>
            <a:ext cx="3392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일정 별 상세계획</a:t>
            </a:r>
            <a:endParaRPr lang="en-US" altLang="ko-KR" sz="22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499165" y="1000125"/>
          <a:ext cx="8145670" cy="3433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="" xmlns:a16="http://schemas.microsoft.com/office/drawing/2014/main" val="1822765778"/>
                    </a:ext>
                  </a:extLst>
                </a:gridCol>
                <a:gridCol w="1040952">
                  <a:extLst>
                    <a:ext uri="{9D8B030D-6E8A-4147-A177-3AD203B41FA5}">
                      <a16:colId xmlns="" xmlns:a16="http://schemas.microsoft.com/office/drawing/2014/main" val="1171224646"/>
                    </a:ext>
                  </a:extLst>
                </a:gridCol>
                <a:gridCol w="801985">
                  <a:extLst>
                    <a:ext uri="{9D8B030D-6E8A-4147-A177-3AD203B41FA5}">
                      <a16:colId xmlns="" xmlns:a16="http://schemas.microsoft.com/office/drawing/2014/main" val="1779172510"/>
                    </a:ext>
                  </a:extLst>
                </a:gridCol>
                <a:gridCol w="1059504">
                  <a:extLst>
                    <a:ext uri="{9D8B030D-6E8A-4147-A177-3AD203B41FA5}">
                      <a16:colId xmlns="" xmlns:a16="http://schemas.microsoft.com/office/drawing/2014/main" val="3020998397"/>
                    </a:ext>
                  </a:extLst>
                </a:gridCol>
                <a:gridCol w="478622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39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VIEW-01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후 데이터베이스에 저장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돼있는 회원이 로그인 가능한 첫 페이지</a:t>
                      </a:r>
                      <a:endParaRPr lang="ko-KR" altLang="en-US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VIEW-02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회원가입이 가능한 페이지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ID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이메일로 설정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VIEW-03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80" marR="3980" marT="39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 후 회원이 들어가서 본인 정보를 수정할 수 있는 페이지</a:t>
                      </a:r>
                      <a:endParaRPr lang="en-US" altLang="ko-KR" sz="850" b="0" i="0" u="none" strike="noStrike" dirty="0" err="1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목록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프로젝트를 리스트 형식으로 확인 가능</a:t>
                      </a:r>
                      <a:r>
                        <a:rPr lang="en-US" altLang="ko-KR" sz="850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en-US" altLang="ko-KR" sz="8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85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검색기능 추가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프로젝트 입력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관리정보 등록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완료예정일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내용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 멤버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 여부 등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매니저 선택 시 멤버데이터를 불러와 리스트화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멤버는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권한이 있으나 최종 결정은 프로젝트 매니저가 승인 후 완료됨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VIEW-07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확장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프로젝트가 다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다로 진행될 때 필요한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들을 불러와 연결시킴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사유가 있는 경우나 퇴사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 파견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육아 휴직처럼 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회원을 비활성화 처리 혹은 멤버 삭제도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VIEW-09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관리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직위나 프로젝트 내의 업무 분담에 따른 관리 권한을 부여하고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멤버들이 올린 게시물은 제한을 걸어 특정 멤버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 관리자만 확인 가능함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620" y="5628895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99165" y="1000125"/>
          <a:ext cx="8145670" cy="3701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09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19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95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862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VIEW-10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멤버승인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승인처리 시 필요한 페이지 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(PM/Member)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권한을 부여하고 처리할 수 있도록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VIEW-11</a:t>
                      </a:r>
                      <a:endParaRPr 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관리자승인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에게 간 승인요청에 대해 피드백을 쪽지형식으로 남김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VIEW-12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간트차트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구체적인 일정 사항과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진행 정도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성과를 데이터 베이스와 연동하고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변동사항 및 그래프 형식으로 표시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80" marR="5180" marT="51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VIEW-13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입력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프로젝트에서 진행되는 상세 업무사항을 입력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VIEW-14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할당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매니저가 각 멤버에게 맡을 업무를 할당시킴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VIEW-15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멤버가 진행 순서에 따라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가능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매니저 승인 없이 변경 가능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프로세스가 간단하게 매니저에게 전달됨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VIEW-16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업무관리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별 분류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분류 시에도 기준 설정 가능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중 선택해서 빠른 검색 가능하도록 함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VIEW-17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 업무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 이번 주 내에 완료 되야 하는 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진행중인 일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완료된 일로 나누어 화면에 보여줌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제거하고 싶은 일정은 숨김 기능을 통해 제거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VIEW-18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숨김 가능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제거하고 싶은 일정은 숨김 기능을 통해 제거 가능하며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화면에 표시하고 싶은 경우에는 등록버튼을 통해 등록이 가능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6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VIEW-19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todolist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진행률 차트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업무가 어느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정도 진행이 되었는지를 한눈에 볼 수 있는 차트로 표현 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4810" y="476794"/>
            <a:ext cx="339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요구사항 정의서</a:t>
            </a:r>
            <a:endParaRPr lang="en-US" altLang="ko-KR" sz="20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4806200"/>
              </p:ext>
            </p:extLst>
          </p:nvPr>
        </p:nvGraphicFramePr>
        <p:xfrm>
          <a:off x="499165" y="1000125"/>
          <a:ext cx="8145670" cy="3483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04">
                  <a:extLst>
                    <a:ext uri="{9D8B030D-6E8A-4147-A177-3AD203B41FA5}">
                      <a16:colId xmlns="" xmlns:a16="http://schemas.microsoft.com/office/drawing/2014/main" val="1822765778"/>
                    </a:ext>
                  </a:extLst>
                </a:gridCol>
                <a:gridCol w="1040952">
                  <a:extLst>
                    <a:ext uri="{9D8B030D-6E8A-4147-A177-3AD203B41FA5}">
                      <a16:colId xmlns="" xmlns:a16="http://schemas.microsoft.com/office/drawing/2014/main" val="1171224646"/>
                    </a:ext>
                  </a:extLst>
                </a:gridCol>
                <a:gridCol w="801985">
                  <a:extLst>
                    <a:ext uri="{9D8B030D-6E8A-4147-A177-3AD203B41FA5}">
                      <a16:colId xmlns="" xmlns:a16="http://schemas.microsoft.com/office/drawing/2014/main" val="1779172510"/>
                    </a:ext>
                  </a:extLst>
                </a:gridCol>
                <a:gridCol w="1059504">
                  <a:extLst>
                    <a:ext uri="{9D8B030D-6E8A-4147-A177-3AD203B41FA5}">
                      <a16:colId xmlns="" xmlns:a16="http://schemas.microsoft.com/office/drawing/2014/main" val="3020998397"/>
                    </a:ext>
                  </a:extLst>
                </a:gridCol>
                <a:gridCol w="4786225">
                  <a:extLst>
                    <a:ext uri="{9D8B030D-6E8A-4147-A177-3AD203B41FA5}">
                      <a16:colId xmlns="" xmlns:a16="http://schemas.microsoft.com/office/drawing/2014/main" val="1851350862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순서</a:t>
                      </a:r>
                      <a:endParaRPr 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상세내역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6758174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VIEW-20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등록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진행 시 발생위험이 있는 </a:t>
                      </a:r>
                      <a:r>
                        <a:rPr lang="ko-KR" altLang="en-US" sz="8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등록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리스크는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고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 </a:t>
                      </a:r>
                      <a:r>
                        <a:rPr lang="ko-KR" altLang="en-US" sz="8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위험군으로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분류하며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및 내용 기재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VIEW-21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등록한 </a:t>
                      </a:r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출력해주며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 한 날짜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중요도순서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등의 조건검색을 주어 출력 가능함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VIEW-22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수정 및 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 한 내용을 수정하거나 삭제할 수 있음</a:t>
                      </a: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5710498"/>
                  </a:ext>
                </a:extLst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VIEW-23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출력될 항목들을 사용자가 </a:t>
                      </a:r>
                      <a:r>
                        <a:rPr lang="ko-KR" altLang="en-US" sz="8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하여 관리 할 수 있음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추가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 크기 및 위치 변경 가능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일정한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div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박스 사용 예정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6" marR="6906" marT="51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VIEW-24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8" marR="5808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개의 섹션 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정보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 및 기간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멤버별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활동로그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일정관리로 나누어짐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커스터마이징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메뉴에 따라 내용이 출력됨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6" marR="6906" marT="51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VIEW-25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96" marR="4096" marT="409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endParaRPr lang="ko-KR" altLang="en-US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등록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708" marR="5708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각각의 데이터를 받아와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사용자가 한눈에 볼 수 있는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출력해줌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따로 등록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삭제는 불가능 하며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및 </a:t>
                      </a:r>
                      <a:r>
                        <a:rPr lang="ko-KR" altLang="en-US" sz="8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관리에서 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fontAlgn="ctr"/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삭제를 하면 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Dashboard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반영되는 절차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904" marR="6904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VIEW-26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0" marR="3980" marT="398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채팅관리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탭이 따로 있으며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누르면 팀 채팅 페이지로 넘어감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접속여부와 상관없이 온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오프라인 멤버에게 </a:t>
                      </a:r>
                      <a:endParaRPr lang="en-US" altLang="ko-KR" sz="8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채팅 메시지를 보낼 수 있으며 새로운 메시지가 있을 때 알림</a:t>
                      </a:r>
                      <a:endParaRPr lang="ko-KR" altLang="en-US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VIEW-27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관리자페이지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78" marR="5178" marT="517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대쉬보드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형식으로 </a:t>
                      </a:r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프로젝트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간단한 일정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 </a:t>
                      </a:r>
                      <a:r>
                        <a:rPr lang="ko-KR" altLang="en-US" sz="85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해결해야할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달 예산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 목록 등을 확인할 수 있음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en-US" altLang="ko-KR" sz="850" b="0" i="0" u="none" strike="noStrike" dirty="0" err="1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70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altLang="ko-KR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VIEW-2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56" marR="4356" marT="4356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관리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프로젝트마다 부여되는 워크숍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r>
                        <a:rPr lang="ko-KR" altLang="en-US" sz="8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일정 및 전체 프로젝트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시작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마감일과 </a:t>
                      </a:r>
                      <a:endParaRPr lang="en-US" altLang="ko-KR" sz="8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해당하는 정보를 달력에 표시하고 수정</a:t>
                      </a:r>
                      <a:r>
                        <a:rPr lang="en-US" altLang="ko-KR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할 수 있음</a:t>
                      </a:r>
                      <a:endParaRPr lang="ko-KR" altLang="en-US" sz="8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1" marR="4281" marT="428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343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17848" y="123478"/>
            <a:ext cx="7308304" cy="432048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1"/>
                </a:solidFill>
              </a:rPr>
              <a:t>Erd</a:t>
            </a:r>
            <a:r>
              <a:rPr lang="en-US" sz="3200" dirty="0" smtClean="0">
                <a:solidFill>
                  <a:schemeClr val="accent1"/>
                </a:solidFill>
              </a:rPr>
              <a:t> Table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4636" y="632177"/>
            <a:ext cx="5242858" cy="437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984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1777</Words>
  <Application>Microsoft Office PowerPoint</Application>
  <PresentationFormat>화면 슬라이드 쇼(16:9)</PresentationFormat>
  <Paragraphs>418</Paragraphs>
  <Slides>27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233</cp:revision>
  <dcterms:created xsi:type="dcterms:W3CDTF">2016-12-05T23:26:54Z</dcterms:created>
  <dcterms:modified xsi:type="dcterms:W3CDTF">2019-07-25T08:54:03Z</dcterms:modified>
</cp:coreProperties>
</file>