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75" r:id="rId11"/>
    <p:sldId id="271" r:id="rId12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AF6"/>
    <a:srgbClr val="FBE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D4E513F-2A29-4918-806E-94D65782BEBE}">
  <a:tblStyle styleId="{DD4E513F-2A29-4918-806E-94D65782BEB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-1243" y="-379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7488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8704c39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g458704c39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8704c3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458704c3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8704c395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58704c395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8704c39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58704c39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8704c39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g458704c39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251055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917181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211340" y="987431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82330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4211340" y="987431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82330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777333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308450" y="1380750"/>
            <a:ext cx="7289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배달의민족 도현" pitchFamily="50" charset="-127"/>
                <a:ea typeface="배달의민족 도현" pitchFamily="50" charset="-127"/>
              </a:rPr>
              <a:t>지하철 </a:t>
            </a:r>
            <a:r>
              <a:rPr lang="ko-KR" sz="4000" dirty="0" err="1">
                <a:solidFill>
                  <a:srgbClr val="262626"/>
                </a:solidFill>
                <a:latin typeface="배달의민족 도현" pitchFamily="50" charset="-127"/>
                <a:ea typeface="배달의민족 도현" pitchFamily="50" charset="-127"/>
              </a:rPr>
              <a:t>배려석</a:t>
            </a:r>
            <a:r>
              <a:rPr lang="ko-KR" sz="4000" dirty="0">
                <a:solidFill>
                  <a:srgbClr val="262626"/>
                </a:solidFill>
                <a:latin typeface="배달의민족 도현" pitchFamily="50" charset="-127"/>
                <a:ea typeface="배달의민족 도현" pitchFamily="50" charset="-127"/>
              </a:rPr>
              <a:t> 운영관리 시스템</a:t>
            </a:r>
            <a:endParaRPr sz="4000" dirty="0">
              <a:solidFill>
                <a:srgbClr val="262626"/>
              </a:solidFill>
              <a:latin typeface="배달의민족 도현" pitchFamily="50" charset="-127"/>
              <a:ea typeface="배달의민족 도현" pitchFamily="50" charset="-127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759127" y="5402707"/>
            <a:ext cx="195645" cy="195645"/>
          </a:xfrm>
          <a:prstGeom prst="ellipse">
            <a:avLst/>
          </a:prstGeom>
          <a:solidFill>
            <a:srgbClr val="9CC2E5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583284" y="5194928"/>
            <a:ext cx="123205" cy="123205"/>
          </a:xfrm>
          <a:prstGeom prst="ellipse">
            <a:avLst/>
          </a:prstGeom>
          <a:solidFill>
            <a:srgbClr val="BBD6EE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590780" y="5959194"/>
            <a:ext cx="39796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096775" y="2613925"/>
            <a:ext cx="29550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dirty="0">
                <a:latin typeface="배달의민족 도현" pitchFamily="50" charset="-127"/>
                <a:ea typeface="배달의민족 도현" pitchFamily="50" charset="-127"/>
              </a:rPr>
              <a:t>Gratia</a:t>
            </a:r>
            <a:endParaRPr sz="36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481803" y="1258462"/>
            <a:ext cx="4573347" cy="5608005"/>
            <a:chOff x="2481803" y="1258462"/>
            <a:chExt cx="4573347" cy="5608005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05525F96-C67B-4E09-BE0C-177F308BF805}"/>
                </a:ext>
              </a:extLst>
            </p:cNvPr>
            <p:cNvGrpSpPr/>
            <p:nvPr/>
          </p:nvGrpSpPr>
          <p:grpSpPr>
            <a:xfrm>
              <a:off x="2481803" y="1258462"/>
              <a:ext cx="4573347" cy="5608005"/>
              <a:chOff x="-139039" y="469232"/>
              <a:chExt cx="5281296" cy="6279988"/>
            </a:xfrm>
          </p:grpSpPr>
          <p:pic>
            <p:nvPicPr>
              <p:cNvPr id="11" name="Picture 8" descr="hold phone png에 대한 이미지 검색결과">
                <a:extLst>
                  <a:ext uri="{FF2B5EF4-FFF2-40B4-BE49-F238E27FC236}">
                    <a16:creationId xmlns="" xmlns:a16="http://schemas.microsoft.com/office/drawing/2014/main" id="{DB0EA7D1-BA08-41C4-B32E-20DB039082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039" y="469232"/>
                <a:ext cx="5281296" cy="62799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그림 11">
                <a:extLst>
                  <a:ext uri="{FF2B5EF4-FFF2-40B4-BE49-F238E27FC236}">
                    <a16:creationId xmlns="" xmlns:a16="http://schemas.microsoft.com/office/drawing/2014/main" id="{A514A43E-1B14-4605-A252-E841F26D1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3161" y="1371600"/>
                <a:ext cx="2360301" cy="4158841"/>
              </a:xfrm>
              <a:prstGeom prst="rect">
                <a:avLst/>
              </a:prstGeom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5104178" y="3217745"/>
              <a:ext cx="625250" cy="467769"/>
              <a:chOff x="5104178" y="3217745"/>
              <a:chExt cx="625250" cy="467769"/>
            </a:xfrm>
          </p:grpSpPr>
          <p:pic>
            <p:nvPicPr>
              <p:cNvPr id="1026" name="Picture 2" descr="C:\Users\mdown\Desktop\재료\pregnan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2278" y="3217745"/>
                <a:ext cx="318339" cy="318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5104178" y="3523931"/>
                <a:ext cx="625250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50" dirty="0" smtClean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임산부 배려석</a:t>
                </a:r>
                <a:endParaRPr lang="ko-KR" altLang="en-US" sz="45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  <p:pic>
        <p:nvPicPr>
          <p:cNvPr id="4098" name="Picture 2" descr="C:\Users\mdown\Desktop\ui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0" y="248933"/>
            <a:ext cx="9628923" cy="625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45540" y="2554435"/>
            <a:ext cx="5460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UID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의 값 변경으로 인해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초기에 계획했던 방법을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끝내 이루지 못함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→추후 과제로 해결할 예정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Google Shape;128;p16"/>
          <p:cNvSpPr/>
          <p:nvPr/>
        </p:nvSpPr>
        <p:spPr>
          <a:xfrm>
            <a:off x="863396" y="449167"/>
            <a:ext cx="1422604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smtClean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  <a:sym typeface="Arial"/>
              </a:rPr>
              <a:t>문제점</a:t>
            </a:r>
            <a:endParaRPr sz="3000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4" name="Google Shape;129;p16"/>
          <p:cNvSpPr/>
          <p:nvPr/>
        </p:nvSpPr>
        <p:spPr>
          <a:xfrm>
            <a:off x="583284" y="626037"/>
            <a:ext cx="123300" cy="123300"/>
          </a:xfrm>
          <a:prstGeom prst="ellipse">
            <a:avLst/>
          </a:prstGeom>
          <a:solidFill>
            <a:srgbClr val="FFF2CC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/>
          <p:nvPr/>
        </p:nvSpPr>
        <p:spPr>
          <a:xfrm>
            <a:off x="3785586" y="2798348"/>
            <a:ext cx="448292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smtClean="0">
                <a:solidFill>
                  <a:srgbClr val="262626"/>
                </a:solidFill>
                <a:latin typeface="배달의민족 도현" pitchFamily="50" charset="-127"/>
                <a:ea typeface="배달의민족 도현" pitchFamily="50" charset="-127"/>
                <a:sym typeface="Arial"/>
              </a:rPr>
              <a:t>감사합니다</a:t>
            </a:r>
            <a:endParaRPr sz="2800" dirty="0">
              <a:solidFill>
                <a:srgbClr val="262626"/>
              </a:solidFill>
              <a:latin typeface="배달의민족 도현" pitchFamily="50" charset="-127"/>
              <a:ea typeface="배달의민족 도현" pitchFamily="50" charset="-127"/>
              <a:sym typeface="Arial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759127" y="5402707"/>
            <a:ext cx="195645" cy="195645"/>
          </a:xfrm>
          <a:prstGeom prst="ellipse">
            <a:avLst/>
          </a:prstGeom>
          <a:solidFill>
            <a:srgbClr val="9CC2E5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583284" y="5194928"/>
            <a:ext cx="123205" cy="123205"/>
          </a:xfrm>
          <a:prstGeom prst="ellipse">
            <a:avLst/>
          </a:prstGeom>
          <a:solidFill>
            <a:srgbClr val="BBD6EE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5590780" y="5959194"/>
            <a:ext cx="39796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3908625" y="1352275"/>
            <a:ext cx="1664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1" dirty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목 차</a:t>
            </a:r>
            <a:endParaRPr sz="4800" b="1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641160" y="2676557"/>
            <a:ext cx="155385" cy="155385"/>
          </a:xfrm>
          <a:prstGeom prst="ellipse">
            <a:avLst/>
          </a:prstGeom>
          <a:solidFill>
            <a:srgbClr val="9CC2E5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908627" y="2492639"/>
            <a:ext cx="26560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dirty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개발 개요</a:t>
            </a:r>
            <a:endParaRPr sz="3600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641160" y="3254639"/>
            <a:ext cx="155385" cy="155385"/>
          </a:xfrm>
          <a:prstGeom prst="ellipse">
            <a:avLst/>
          </a:prstGeom>
          <a:solidFill>
            <a:srgbClr val="9CC2E5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900000" y="3070731"/>
            <a:ext cx="31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dirty="0" err="1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ko-KR" sz="3600" dirty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sz="3600" dirty="0" err="1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endParaRPr sz="3600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649786" y="3829621"/>
            <a:ext cx="155385" cy="155385"/>
          </a:xfrm>
          <a:prstGeom prst="ellipse">
            <a:avLst/>
          </a:prstGeom>
          <a:solidFill>
            <a:srgbClr val="9CC2E5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908627" y="3645703"/>
            <a:ext cx="26560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dirty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서버</a:t>
            </a:r>
            <a:endParaRPr sz="3600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649786" y="4413223"/>
            <a:ext cx="155385" cy="155385"/>
          </a:xfrm>
          <a:prstGeom prst="ellipse">
            <a:avLst/>
          </a:prstGeom>
          <a:solidFill>
            <a:srgbClr val="9CC2E5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908627" y="4229305"/>
            <a:ext cx="26560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dirty="0" err="1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아두이노</a:t>
            </a:r>
            <a:endParaRPr sz="3600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1" name="Google Shape;100;p14"/>
          <p:cNvSpPr/>
          <p:nvPr/>
        </p:nvSpPr>
        <p:spPr>
          <a:xfrm>
            <a:off x="3649786" y="5120211"/>
            <a:ext cx="155385" cy="155385"/>
          </a:xfrm>
          <a:prstGeom prst="ellipse">
            <a:avLst/>
          </a:prstGeom>
          <a:solidFill>
            <a:srgbClr val="9CC2E5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1;p14"/>
          <p:cNvSpPr/>
          <p:nvPr/>
        </p:nvSpPr>
        <p:spPr>
          <a:xfrm>
            <a:off x="3908627" y="4936293"/>
            <a:ext cx="26560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  <a:sym typeface="Arial"/>
              </a:rPr>
              <a:t>문제점</a:t>
            </a:r>
            <a:endParaRPr sz="3600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796199" y="449125"/>
            <a:ext cx="1849723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개발 개요</a:t>
            </a:r>
            <a:endParaRPr sz="3000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83284" y="626037"/>
            <a:ext cx="123205" cy="123205"/>
          </a:xfrm>
          <a:prstGeom prst="ellipse">
            <a:avLst/>
          </a:prstGeom>
          <a:solidFill>
            <a:srgbClr val="FFF2CC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497387" y="828990"/>
            <a:ext cx="2911200" cy="2911200"/>
          </a:xfrm>
          <a:prstGeom prst="ellipse">
            <a:avLst/>
          </a:prstGeom>
          <a:solidFill>
            <a:srgbClr val="DDEAF6"/>
          </a:solidFill>
          <a:ln w="1905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927000" y="3711014"/>
            <a:ext cx="2911200" cy="2911200"/>
          </a:xfrm>
          <a:prstGeom prst="ellipse">
            <a:avLst/>
          </a:prstGeom>
          <a:solidFill>
            <a:srgbClr val="FFF2CC"/>
          </a:solidFill>
          <a:ln w="1905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1303127" y="4809215"/>
            <a:ext cx="205350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3926238" y="1837595"/>
            <a:ext cx="205350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5"/>
          <p:cNvSpPr/>
          <p:nvPr/>
        </p:nvSpPr>
        <p:spPr>
          <a:xfrm>
            <a:off x="5979750" y="3711014"/>
            <a:ext cx="2911200" cy="2911200"/>
          </a:xfrm>
          <a:prstGeom prst="ellipse">
            <a:avLst/>
          </a:prstGeom>
          <a:solidFill>
            <a:srgbClr val="F7CAAC"/>
          </a:solidFill>
          <a:ln w="1905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>
            <a:off x="6408591" y="4809223"/>
            <a:ext cx="205350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 txBox="1"/>
          <p:nvPr/>
        </p:nvSpPr>
        <p:spPr>
          <a:xfrm>
            <a:off x="1408572" y="4296125"/>
            <a:ext cx="1948055" cy="37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 err="1"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sz="2400" dirty="0" err="1">
                <a:latin typeface="나눔바른고딕" pitchFamily="50" charset="-127"/>
                <a:ea typeface="나눔바른고딕" pitchFamily="50" charset="-127"/>
              </a:rPr>
              <a:t>앱</a:t>
            </a:r>
            <a:endParaRPr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547735" y="1213801"/>
            <a:ext cx="810503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latin typeface="나눔바른고딕" pitchFamily="50" charset="-127"/>
                <a:ea typeface="나눔바른고딕" pitchFamily="50" charset="-127"/>
              </a:rPr>
              <a:t>서버</a:t>
            </a:r>
            <a:endParaRPr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775282" y="4240298"/>
            <a:ext cx="1318135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 err="1">
                <a:latin typeface="나눔바른고딕" pitchFamily="50" charset="-127"/>
                <a:ea typeface="나눔바른고딕" pitchFamily="50" charset="-127"/>
              </a:rPr>
              <a:t>아두이노</a:t>
            </a:r>
            <a:endParaRPr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408572" y="4946427"/>
            <a:ext cx="19563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회원 인증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산모 인증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실시간 전철 도착시간</a:t>
            </a: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노선 좌석 상태 확인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NFC UID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를 이용한 인증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dirty="0"/>
          </a:p>
        </p:txBody>
      </p:sp>
      <p:sp>
        <p:nvSpPr>
          <p:cNvPr id="118" name="Google Shape;118;p15"/>
          <p:cNvSpPr txBox="1"/>
          <p:nvPr/>
        </p:nvSpPr>
        <p:spPr>
          <a:xfrm>
            <a:off x="4090221" y="1997825"/>
            <a:ext cx="1725532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회원 정보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DB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에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저장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읽기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smtClean="0">
                <a:latin typeface="나눔바른고딕" pitchFamily="50" charset="-127"/>
                <a:ea typeface="나눔바른고딕" pitchFamily="50" charset="-127"/>
              </a:rPr>
              <a:t>좌석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상태</a:t>
            </a:r>
            <a:r>
              <a:rPr 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DB에 </a:t>
            </a:r>
            <a:r>
              <a:rPr lang="ko-KR" dirty="0" smtClean="0">
                <a:latin typeface="나눔바른고딕" pitchFamily="50" charset="-127"/>
                <a:ea typeface="나눔바른고딕" pitchFamily="50" charset="-127"/>
              </a:rPr>
              <a:t>저장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읽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기</a:t>
            </a:r>
            <a:endParaRPr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408604" y="4946427"/>
            <a:ext cx="20535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무게센서를 이용해 좌석 착석여부 확인</a:t>
            </a:r>
            <a:endParaRPr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NFC를 통한 인증</a:t>
            </a:r>
            <a:endParaRPr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459310" y="3492141"/>
            <a:ext cx="466928" cy="4377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V="1">
            <a:off x="5965158" y="3477550"/>
            <a:ext cx="466928" cy="437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2" grpId="0" animBg="1"/>
      <p:bldP spid="114" grpId="0"/>
      <p:bldP spid="115" grpId="0"/>
      <p:bldP spid="116" grpId="0"/>
      <p:bldP spid="117" grpId="0"/>
      <p:bldP spid="118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863396" y="449167"/>
            <a:ext cx="1195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서버</a:t>
            </a:r>
            <a:endParaRPr sz="3000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83284" y="626037"/>
            <a:ext cx="123300" cy="123300"/>
          </a:xfrm>
          <a:prstGeom prst="ellipse">
            <a:avLst/>
          </a:prstGeom>
          <a:solidFill>
            <a:srgbClr val="FFF2CC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889356" y="2377684"/>
            <a:ext cx="2628300" cy="2628300"/>
            <a:chOff x="6889356" y="2131500"/>
            <a:chExt cx="2628300" cy="2628300"/>
          </a:xfrm>
        </p:grpSpPr>
        <p:sp>
          <p:nvSpPr>
            <p:cNvPr id="130" name="Google Shape;130;p16"/>
            <p:cNvSpPr/>
            <p:nvPr/>
          </p:nvSpPr>
          <p:spPr>
            <a:xfrm>
              <a:off x="6889356" y="2131500"/>
              <a:ext cx="2628300" cy="2628300"/>
            </a:xfrm>
            <a:prstGeom prst="ellipse">
              <a:avLst/>
            </a:prstGeom>
            <a:solidFill>
              <a:srgbClr val="F7CAAC"/>
            </a:solidFill>
            <a:ln w="381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7352170" y="3075372"/>
              <a:ext cx="1702672" cy="784800"/>
            </a:xfrm>
            <a:prstGeom prst="rect">
              <a:avLst/>
            </a:prstGeom>
            <a:noFill/>
            <a:ln w="38100"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500" dirty="0">
                  <a:solidFill>
                    <a:srgbClr val="262626"/>
                  </a:solidFill>
                  <a:latin typeface="배달의민족 도현" pitchFamily="50" charset="-127"/>
                  <a:ea typeface="배달의민족 도현" pitchFamily="50" charset="-127"/>
                </a:rPr>
                <a:t>Oracle Database</a:t>
              </a:r>
              <a:endParaRPr sz="1500" dirty="0">
                <a:solidFill>
                  <a:srgbClr val="262626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51824" y="2377684"/>
            <a:ext cx="2628300" cy="2628300"/>
            <a:chOff x="3651828" y="1990014"/>
            <a:chExt cx="2628300" cy="2628300"/>
          </a:xfrm>
        </p:grpSpPr>
        <p:sp>
          <p:nvSpPr>
            <p:cNvPr id="132" name="Google Shape;132;p16"/>
            <p:cNvSpPr/>
            <p:nvPr/>
          </p:nvSpPr>
          <p:spPr>
            <a:xfrm>
              <a:off x="3651828" y="1990014"/>
              <a:ext cx="2628300" cy="2628300"/>
            </a:xfrm>
            <a:prstGeom prst="ellipse">
              <a:avLst/>
            </a:prstGeom>
            <a:solidFill>
              <a:srgbClr val="BBD6EE"/>
            </a:solidFill>
            <a:ln w="3810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380985" y="2882772"/>
              <a:ext cx="1170000" cy="1170000"/>
            </a:xfrm>
            <a:prstGeom prst="ellipse">
              <a:avLst/>
            </a:prstGeom>
            <a:solidFill>
              <a:srgbClr val="FBE4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4368375" y="3059620"/>
              <a:ext cx="1195200" cy="7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500" dirty="0">
                  <a:solidFill>
                    <a:srgbClr val="262626"/>
                  </a:solidFill>
                  <a:latin typeface="배달의민족 도현" pitchFamily="50" charset="-127"/>
                  <a:ea typeface="배달의민족 도현" pitchFamily="50" charset="-127"/>
                </a:rPr>
                <a:t>JSP</a:t>
              </a:r>
              <a:endParaRPr sz="1500" dirty="0">
                <a:solidFill>
                  <a:srgbClr val="262626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247255" y="2203972"/>
              <a:ext cx="1437439" cy="8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500" dirty="0">
                  <a:solidFill>
                    <a:srgbClr val="262626"/>
                  </a:solidFill>
                  <a:latin typeface="배달의민족 도현" pitchFamily="50" charset="-127"/>
                  <a:ea typeface="배달의민족 도현" pitchFamily="50" charset="-127"/>
                </a:rPr>
                <a:t>Apache Tomcat</a:t>
              </a:r>
              <a:endParaRPr sz="1500" dirty="0">
                <a:solidFill>
                  <a:srgbClr val="262626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01564" y="3860172"/>
            <a:ext cx="2661600" cy="2661600"/>
            <a:chOff x="381000" y="2114850"/>
            <a:chExt cx="2661600" cy="2661600"/>
          </a:xfrm>
        </p:grpSpPr>
        <p:sp>
          <p:nvSpPr>
            <p:cNvPr id="138" name="Google Shape;138;p16"/>
            <p:cNvSpPr/>
            <p:nvPr/>
          </p:nvSpPr>
          <p:spPr>
            <a:xfrm>
              <a:off x="381000" y="2114850"/>
              <a:ext cx="2661600" cy="2661600"/>
            </a:xfrm>
            <a:prstGeom prst="ellipse">
              <a:avLst/>
            </a:prstGeom>
            <a:solidFill>
              <a:srgbClr val="FFF2CC"/>
            </a:solidFill>
            <a:ln w="3810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923250" y="3036600"/>
              <a:ext cx="1577100" cy="7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500" dirty="0">
                  <a:solidFill>
                    <a:srgbClr val="262626"/>
                  </a:solidFill>
                  <a:latin typeface="배달의민족 도현" pitchFamily="50" charset="-127"/>
                  <a:ea typeface="배달의민족 도현" pitchFamily="50" charset="-127"/>
                </a:rPr>
                <a:t>Android App</a:t>
              </a:r>
              <a:endParaRPr sz="1500" dirty="0">
                <a:solidFill>
                  <a:srgbClr val="262626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6356142" y="3691834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334864" y="968307"/>
            <a:ext cx="2628300" cy="2628300"/>
            <a:chOff x="2500350" y="4229700"/>
            <a:chExt cx="2628300" cy="2628300"/>
          </a:xfrm>
        </p:grpSpPr>
        <p:sp>
          <p:nvSpPr>
            <p:cNvPr id="20" name="Google Shape;130;p16"/>
            <p:cNvSpPr/>
            <p:nvPr/>
          </p:nvSpPr>
          <p:spPr>
            <a:xfrm>
              <a:off x="2500350" y="4229700"/>
              <a:ext cx="2628300" cy="2628300"/>
            </a:xfrm>
            <a:prstGeom prst="ellipse">
              <a:avLst/>
            </a:prstGeom>
            <a:solidFill>
              <a:srgbClr val="DDEAF6"/>
            </a:solidFill>
            <a:ln w="381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31;p16"/>
            <p:cNvSpPr/>
            <p:nvPr/>
          </p:nvSpPr>
          <p:spPr>
            <a:xfrm>
              <a:off x="2946514" y="5387530"/>
              <a:ext cx="1702672" cy="465505"/>
            </a:xfrm>
            <a:prstGeom prst="rect">
              <a:avLst/>
            </a:pr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500" dirty="0" err="1" smtClean="0">
                  <a:solidFill>
                    <a:srgbClr val="262626"/>
                  </a:solidFill>
                  <a:latin typeface="배달의민족 도현" pitchFamily="50" charset="-127"/>
                  <a:ea typeface="배달의민족 도현" pitchFamily="50" charset="-127"/>
                </a:rPr>
                <a:t>Arduino</a:t>
              </a:r>
              <a:endParaRPr sz="1500" dirty="0">
                <a:solidFill>
                  <a:srgbClr val="262626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cxnSp>
        <p:nvCxnSpPr>
          <p:cNvPr id="14" name="꺾인 연결선 13"/>
          <p:cNvCxnSpPr>
            <a:stCxn id="20" idx="6"/>
            <a:endCxn id="138" idx="6"/>
          </p:cNvCxnSpPr>
          <p:nvPr/>
        </p:nvCxnSpPr>
        <p:spPr>
          <a:xfrm>
            <a:off x="2963164" y="2282457"/>
            <a:ext cx="12700" cy="2908515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88677" y="3736714"/>
            <a:ext cx="3516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583284" y="626037"/>
            <a:ext cx="123300" cy="123300"/>
          </a:xfrm>
          <a:prstGeom prst="ellipse">
            <a:avLst/>
          </a:prstGeom>
          <a:solidFill>
            <a:srgbClr val="FFF2CC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1644123" y="2024466"/>
            <a:ext cx="2134323" cy="2134323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 rot="10800000">
            <a:off x="2577934" y="4264020"/>
            <a:ext cx="266700" cy="2091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1680034" y="2799277"/>
            <a:ext cx="2062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회원가입</a:t>
            </a:r>
            <a:endParaRPr sz="24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INSERT</a:t>
            </a:r>
            <a:endParaRPr sz="24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4003458" y="2024465"/>
            <a:ext cx="2128545" cy="2128545"/>
          </a:xfrm>
          <a:prstGeom prst="ellipse">
            <a:avLst/>
          </a:prstGeom>
          <a:solidFill>
            <a:srgbClr val="DDEAF6"/>
          </a:solidFill>
          <a:ln w="381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 rot="10800000">
            <a:off x="4934380" y="4256638"/>
            <a:ext cx="266700" cy="209100"/>
          </a:xfrm>
          <a:prstGeom prst="triangle">
            <a:avLst>
              <a:gd name="adj" fmla="val 50000"/>
            </a:avLst>
          </a:prstGeom>
          <a:solidFill>
            <a:srgbClr val="9CC2E5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036480" y="2799277"/>
            <a:ext cx="2062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좌석 정보</a:t>
            </a:r>
            <a:endParaRPr sz="24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UPDATE</a:t>
            </a:r>
            <a:endParaRPr sz="24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385796" y="2024466"/>
            <a:ext cx="2086993" cy="2128544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 rot="10800000">
            <a:off x="7295944" y="4258241"/>
            <a:ext cx="266700" cy="2091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398043" y="2799277"/>
            <a:ext cx="2062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좌석 정보</a:t>
            </a:r>
            <a:endParaRPr sz="24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SELECT</a:t>
            </a:r>
            <a:endParaRPr sz="24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863400" y="449175"/>
            <a:ext cx="1948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 smtClean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서버</a:t>
            </a:r>
            <a:r>
              <a:rPr lang="en-US" altLang="ko-KR" sz="3000" dirty="0" smtClean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sz="3000" dirty="0" smtClean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JSP</a:t>
            </a:r>
            <a:r>
              <a:rPr lang="en-US" altLang="ko-KR" sz="3000" dirty="0" smtClean="0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sz="3000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/>
      <p:bldP spid="148" grpId="0" animBg="1"/>
      <p:bldP spid="149" grpId="0" animBg="1"/>
      <p:bldP spid="150" grpId="0"/>
      <p:bldP spid="151" grpId="0" animBg="1"/>
      <p:bldP spid="152" grpId="0" animBg="1"/>
      <p:bldP spid="1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823251" y="491575"/>
            <a:ext cx="2022454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 err="1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아두이노</a:t>
            </a:r>
            <a:endParaRPr sz="3000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583284" y="626037"/>
            <a:ext cx="123300" cy="123300"/>
          </a:xfrm>
          <a:prstGeom prst="ellipse">
            <a:avLst/>
          </a:prstGeom>
          <a:solidFill>
            <a:srgbClr val="FFF2CC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315720" y="1224998"/>
            <a:ext cx="1435500" cy="14355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10800000">
            <a:off x="1929371" y="2756433"/>
            <a:ext cx="208200" cy="1632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227825" y="1714448"/>
            <a:ext cx="16110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착석</a:t>
            </a:r>
            <a:endParaRPr sz="28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315720" y="3015568"/>
            <a:ext cx="1435500" cy="1435500"/>
          </a:xfrm>
          <a:prstGeom prst="ellipse">
            <a:avLst/>
          </a:prstGeom>
          <a:solidFill>
            <a:srgbClr val="DDEAF6"/>
          </a:solidFill>
          <a:ln w="381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10800000">
            <a:off x="1929370" y="4547003"/>
            <a:ext cx="208200" cy="163200"/>
          </a:xfrm>
          <a:prstGeom prst="triangle">
            <a:avLst>
              <a:gd name="adj" fmla="val 50000"/>
            </a:avLst>
          </a:prstGeom>
          <a:solidFill>
            <a:srgbClr val="9CC2E5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227825" y="3504823"/>
            <a:ext cx="16110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인증</a:t>
            </a:r>
            <a:endParaRPr sz="28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315720" y="4806137"/>
            <a:ext cx="1435500" cy="14355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227825" y="5295393"/>
            <a:ext cx="16110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하차</a:t>
            </a:r>
            <a:endParaRPr sz="28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3274150" y="5060200"/>
            <a:ext cx="61128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바른고딕" pitchFamily="50" charset="-127"/>
                <a:ea typeface="나눔바른고딕" pitchFamily="50" charset="-127"/>
              </a:rPr>
              <a:t>하차하기 위해 좌석에서 일어났을 경우, </a:t>
            </a:r>
            <a:r>
              <a:rPr lang="ko-KR" sz="1600" dirty="0" smtClean="0">
                <a:latin typeface="나눔바른고딕" pitchFamily="50" charset="-127"/>
                <a:ea typeface="나눔바른고딕" pitchFamily="50" charset="-127"/>
              </a:rPr>
              <a:t>미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sz="1600" dirty="0" smtClean="0">
                <a:latin typeface="나눔바른고딕" pitchFamily="50" charset="-127"/>
                <a:ea typeface="나눔바른고딕" pitchFamily="50" charset="-127"/>
              </a:rPr>
              <a:t>착석상태가 </a:t>
            </a:r>
            <a:r>
              <a:rPr lang="ko-KR" sz="1600" dirty="0">
                <a:latin typeface="나눔바른고딕" pitchFamily="50" charset="-127"/>
                <a:ea typeface="나눔바른고딕" pitchFamily="50" charset="-127"/>
              </a:rPr>
              <a:t>2초 이상 지속 시 </a:t>
            </a:r>
            <a:r>
              <a:rPr lang="ko-KR" sz="1600" dirty="0" smtClean="0">
                <a:latin typeface="나눔바른고딕" pitchFamily="50" charset="-127"/>
                <a:ea typeface="나눔바른고딕" pitchFamily="50" charset="-127"/>
              </a:rPr>
              <a:t>미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sz="1600" dirty="0" smtClean="0">
                <a:latin typeface="나눔바른고딕" pitchFamily="50" charset="-127"/>
                <a:ea typeface="나눔바른고딕" pitchFamily="50" charset="-127"/>
              </a:rPr>
              <a:t>착석상태로 </a:t>
            </a:r>
            <a:r>
              <a:rPr lang="ko-KR" sz="1600" dirty="0">
                <a:latin typeface="나눔바른고딕" pitchFamily="50" charset="-127"/>
                <a:ea typeface="나눔바른고딕" pitchFamily="50" charset="-127"/>
              </a:rPr>
              <a:t>변경한다. </a:t>
            </a:r>
            <a:endParaRPr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274150" y="1479050"/>
            <a:ext cx="52713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바른고딕" pitchFamily="50" charset="-127"/>
                <a:ea typeface="나눔바른고딕" pitchFamily="50" charset="-127"/>
              </a:rPr>
              <a:t>무게센서가 설치된 의자에 앉았을 때, 압력이 무게센서에 가해지게 된다. 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smtClean="0">
                <a:latin typeface="나눔바른고딕" pitchFamily="50" charset="-127"/>
                <a:ea typeface="나눔바른고딕" pitchFamily="50" charset="-127"/>
              </a:rPr>
              <a:t>지정한 압력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sz="1600" dirty="0" smtClean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sz="1600" dirty="0" smtClean="0">
                <a:latin typeface="나눔바른고딕" pitchFamily="50" charset="-127"/>
                <a:ea typeface="나눔바른고딕" pitchFamily="50" charset="-127"/>
              </a:rPr>
              <a:t>보다 </a:t>
            </a:r>
            <a:r>
              <a:rPr lang="ko-KR" sz="1600" dirty="0">
                <a:latin typeface="나눔바른고딕" pitchFamily="50" charset="-127"/>
                <a:ea typeface="나눔바른고딕" pitchFamily="50" charset="-127"/>
              </a:rPr>
              <a:t>높으면 착석상태로, 낮으면 </a:t>
            </a:r>
            <a:r>
              <a:rPr lang="ko-KR" sz="1600" dirty="0" smtClean="0">
                <a:latin typeface="나눔바른고딕" pitchFamily="50" charset="-127"/>
                <a:ea typeface="나눔바른고딕" pitchFamily="50" charset="-127"/>
              </a:rPr>
              <a:t>미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sz="1600" dirty="0" smtClean="0">
                <a:latin typeface="나눔바른고딕" pitchFamily="50" charset="-127"/>
                <a:ea typeface="나눔바른고딕" pitchFamily="50" charset="-127"/>
              </a:rPr>
              <a:t>착석상태로 </a:t>
            </a:r>
            <a:r>
              <a:rPr lang="ko-KR" sz="1600" dirty="0">
                <a:latin typeface="나눔바른고딕" pitchFamily="50" charset="-127"/>
                <a:ea typeface="나눔바른고딕" pitchFamily="50" charset="-127"/>
              </a:rPr>
              <a:t>표시한다.</a:t>
            </a:r>
            <a:endParaRPr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274150" y="3269625"/>
            <a:ext cx="53685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smtClean="0">
                <a:latin typeface="나눔바른고딕" pitchFamily="50" charset="-127"/>
                <a:ea typeface="나눔바른고딕" pitchFamily="50" charset="-127"/>
              </a:rPr>
              <a:t>배려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sz="1600" dirty="0" smtClean="0">
                <a:latin typeface="나눔바른고딕" pitchFamily="50" charset="-127"/>
                <a:ea typeface="나눔바른고딕" pitchFamily="50" charset="-127"/>
              </a:rPr>
              <a:t>석에 </a:t>
            </a:r>
            <a:r>
              <a:rPr lang="ko-KR" sz="1600" dirty="0">
                <a:latin typeface="나눔바른고딕" pitchFamily="50" charset="-127"/>
                <a:ea typeface="나눔바른고딕" pitchFamily="50" charset="-127"/>
              </a:rPr>
              <a:t>앉았을 때, NFC 태그를 한다. 태그 정보가 DB에 있는 회원정보와 일치할 경우 좌석을 임산부착석상태로 전환한다.</a:t>
            </a:r>
            <a:endParaRPr sz="16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/>
      <p:bldP spid="164" grpId="0" animBg="1"/>
      <p:bldP spid="165" grpId="0" animBg="1"/>
      <p:bldP spid="166" grpId="0"/>
      <p:bldP spid="167" grpId="0" animBg="1"/>
      <p:bldP spid="168" grpId="0"/>
      <p:bldP spid="169" grpId="0"/>
      <p:bldP spid="170" grpId="0"/>
      <p:bldP spid="1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823250" y="491575"/>
            <a:ext cx="1812945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 err="1">
                <a:solidFill>
                  <a:srgbClr val="262626"/>
                </a:solidFill>
                <a:latin typeface="나눔바른고딕" pitchFamily="50" charset="-127"/>
                <a:ea typeface="나눔바른고딕" pitchFamily="50" charset="-127"/>
              </a:rPr>
              <a:t>아두이노</a:t>
            </a:r>
            <a:endParaRPr sz="3000" dirty="0">
              <a:solidFill>
                <a:srgbClr val="262626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583284" y="626037"/>
            <a:ext cx="123205" cy="123205"/>
          </a:xfrm>
          <a:prstGeom prst="ellipse">
            <a:avLst/>
          </a:prstGeom>
          <a:solidFill>
            <a:srgbClr val="FFF2CC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t="20394"/>
          <a:stretch/>
        </p:blipFill>
        <p:spPr>
          <a:xfrm>
            <a:off x="1637863" y="1356325"/>
            <a:ext cx="4266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/>
          <p:nvPr/>
        </p:nvSpPr>
        <p:spPr>
          <a:xfrm rot="5400000">
            <a:off x="6318137" y="658940"/>
            <a:ext cx="1837500" cy="18375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 rot="-5400000">
            <a:off x="5980781" y="1473138"/>
            <a:ext cx="266700" cy="2091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/>
          <p:nvPr/>
        </p:nvSpPr>
        <p:spPr>
          <a:xfrm rot="5400000">
            <a:off x="6323915" y="2596549"/>
            <a:ext cx="1837500" cy="1837500"/>
          </a:xfrm>
          <a:prstGeom prst="ellipse">
            <a:avLst/>
          </a:prstGeom>
          <a:solidFill>
            <a:srgbClr val="DDEAF6"/>
          </a:solidFill>
          <a:ln w="381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6265185" y="3311238"/>
            <a:ext cx="1935900" cy="44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NFC 모듈</a:t>
            </a:r>
            <a:endParaRPr sz="24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 rot="-5400000">
            <a:off x="4273809" y="3428327"/>
            <a:ext cx="266700" cy="209100"/>
          </a:xfrm>
          <a:prstGeom prst="triangle">
            <a:avLst>
              <a:gd name="adj" fmla="val 50000"/>
            </a:avLst>
          </a:prstGeom>
          <a:solidFill>
            <a:srgbClr val="9CC2E5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/>
          <p:nvPr/>
        </p:nvSpPr>
        <p:spPr>
          <a:xfrm rot="5400000">
            <a:off x="6314385" y="4534139"/>
            <a:ext cx="1837500" cy="18375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5961439" y="5275455"/>
            <a:ext cx="2562452" cy="35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WIFI 모듈</a:t>
            </a:r>
            <a:endParaRPr sz="24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 rot="-5400000">
            <a:off x="5493640" y="5391795"/>
            <a:ext cx="266700" cy="2091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6372585" y="991359"/>
            <a:ext cx="1721100" cy="117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무게 센서</a:t>
            </a:r>
            <a:endParaRPr sz="24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+</a:t>
            </a:r>
            <a:endParaRPr sz="24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A3838"/>
                </a:solidFill>
                <a:latin typeface="나눔바른고딕" pitchFamily="50" charset="-127"/>
                <a:ea typeface="나눔바른고딕" pitchFamily="50" charset="-127"/>
              </a:rPr>
              <a:t>컨버터</a:t>
            </a:r>
            <a:endParaRPr sz="2400" dirty="0">
              <a:solidFill>
                <a:srgbClr val="3A3838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A3838"/>
              </a:solidFill>
            </a:endParaRPr>
          </a:p>
        </p:txBody>
      </p:sp>
      <p:sp>
        <p:nvSpPr>
          <p:cNvPr id="188" name="Google Shape;188;p19"/>
          <p:cNvSpPr/>
          <p:nvPr/>
        </p:nvSpPr>
        <p:spPr>
          <a:xfrm rot="-5400000">
            <a:off x="4947578" y="3428327"/>
            <a:ext cx="266700" cy="209100"/>
          </a:xfrm>
          <a:prstGeom prst="triangle">
            <a:avLst>
              <a:gd name="adj" fmla="val 50000"/>
            </a:avLst>
          </a:prstGeom>
          <a:solidFill>
            <a:srgbClr val="9CC2E5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 rot="-5400000">
            <a:off x="5621347" y="3428327"/>
            <a:ext cx="266700" cy="209100"/>
          </a:xfrm>
          <a:prstGeom prst="triangle">
            <a:avLst>
              <a:gd name="adj" fmla="val 50000"/>
            </a:avLst>
          </a:prstGeom>
          <a:solidFill>
            <a:srgbClr val="9CC2E5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/>
          <p:nvPr/>
        </p:nvSpPr>
        <p:spPr>
          <a:xfrm rot="-5400000">
            <a:off x="2325860" y="5391795"/>
            <a:ext cx="266700" cy="2091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/>
          <p:nvPr/>
        </p:nvSpPr>
        <p:spPr>
          <a:xfrm rot="-5400000">
            <a:off x="3909750" y="5391795"/>
            <a:ext cx="266700" cy="2091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6;p19"/>
          <p:cNvSpPr/>
          <p:nvPr/>
        </p:nvSpPr>
        <p:spPr>
          <a:xfrm rot="-5400000">
            <a:off x="4701695" y="5389175"/>
            <a:ext cx="266700" cy="2091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86;p19"/>
          <p:cNvSpPr/>
          <p:nvPr/>
        </p:nvSpPr>
        <p:spPr>
          <a:xfrm rot="-5400000">
            <a:off x="3117805" y="5389175"/>
            <a:ext cx="266700" cy="2091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2857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  <p:bldP spid="182" grpId="0"/>
      <p:bldP spid="183" grpId="0" animBg="1"/>
      <p:bldP spid="184" grpId="0" animBg="1"/>
      <p:bldP spid="185" grpId="0"/>
      <p:bldP spid="186" grpId="0" animBg="1"/>
      <p:bldP spid="187" grpId="0"/>
      <p:bldP spid="188" grpId="0" animBg="1"/>
      <p:bldP spid="189" grpId="0" animBg="1"/>
      <p:bldP spid="190" grpId="0" animBg="1"/>
      <p:bldP spid="191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5525F96-C67B-4E09-BE0C-177F308BF805}"/>
              </a:ext>
            </a:extLst>
          </p:cNvPr>
          <p:cNvGrpSpPr/>
          <p:nvPr/>
        </p:nvGrpSpPr>
        <p:grpSpPr>
          <a:xfrm>
            <a:off x="2481803" y="1258462"/>
            <a:ext cx="4573347" cy="5608005"/>
            <a:chOff x="-139039" y="469232"/>
            <a:chExt cx="5281296" cy="6279988"/>
          </a:xfrm>
        </p:grpSpPr>
        <p:pic>
          <p:nvPicPr>
            <p:cNvPr id="11" name="Picture 8" descr="hold phone png에 대한 이미지 검색결과">
              <a:extLst>
                <a:ext uri="{FF2B5EF4-FFF2-40B4-BE49-F238E27FC236}">
                  <a16:creationId xmlns="" xmlns:a16="http://schemas.microsoft.com/office/drawing/2014/main" id="{DB0EA7D1-BA08-41C4-B32E-20DB03908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9039" y="469232"/>
              <a:ext cx="5281296" cy="6279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A514A43E-1B14-4605-A252-E841F26D1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3161" y="1371600"/>
              <a:ext cx="2360301" cy="4158841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-513643" y="-227184"/>
            <a:ext cx="10564238" cy="7208196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104178" y="3217745"/>
            <a:ext cx="625250" cy="467769"/>
            <a:chOff x="5104178" y="3217745"/>
            <a:chExt cx="625250" cy="467769"/>
          </a:xfrm>
        </p:grpSpPr>
        <p:pic>
          <p:nvPicPr>
            <p:cNvPr id="1026" name="Picture 2" descr="C:\Users\mdown\Desktop\재료\pregnan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278" y="3217745"/>
              <a:ext cx="318339" cy="31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04178" y="3523931"/>
              <a:ext cx="625250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임산부 배려석</a:t>
              </a:r>
              <a:endParaRPr lang="ko-KR" altLang="en-US" sz="4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4" name="Google Shape;176;p19"/>
          <p:cNvSpPr/>
          <p:nvPr/>
        </p:nvSpPr>
        <p:spPr>
          <a:xfrm>
            <a:off x="823250" y="491575"/>
            <a:ext cx="1812945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sym typeface="Arial"/>
              </a:rPr>
              <a:t>앱</a:t>
            </a:r>
            <a:endParaRPr sz="3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5" name="Google Shape;177;p19"/>
          <p:cNvSpPr/>
          <p:nvPr/>
        </p:nvSpPr>
        <p:spPr>
          <a:xfrm>
            <a:off x="583284" y="626037"/>
            <a:ext cx="123205" cy="123205"/>
          </a:xfrm>
          <a:prstGeom prst="ellipse">
            <a:avLst/>
          </a:prstGeom>
          <a:solidFill>
            <a:srgbClr val="FFF2CC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31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down\Desktop\KakaoTalk_20181101_23395628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07" y="-9729"/>
            <a:ext cx="3302844" cy="686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233464" y="-204281"/>
            <a:ext cx="3525971" cy="7217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95351" y="-204281"/>
            <a:ext cx="3525971" cy="7217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mdown\Desktop\KakaoTalk_20181101_23534938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08" y="0"/>
            <a:ext cx="3302843" cy="686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down\Desktop\KakaoTalk_20181101_2353495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34" y="-480"/>
            <a:ext cx="3302843" cy="68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down\Desktop\KakaoTalk_20181101_23534971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34" y="0"/>
            <a:ext cx="3302843" cy="686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down\Desktop\KakaoTalk_20181101_23534994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36" y="-957"/>
            <a:ext cx="3302841" cy="686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mdown\Desktop\KakaoTalk_20181102_00063220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07" y="-30921"/>
            <a:ext cx="3312572" cy="688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down\Desktop\KakaoTalk_20181102_00063201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07" y="-51153"/>
            <a:ext cx="3322299" cy="690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76;p19"/>
          <p:cNvSpPr/>
          <p:nvPr/>
        </p:nvSpPr>
        <p:spPr>
          <a:xfrm>
            <a:off x="823250" y="491575"/>
            <a:ext cx="1812945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아두이노</a:t>
            </a:r>
            <a:endParaRPr sz="3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sym typeface="Arial"/>
            </a:endParaRPr>
          </a:p>
        </p:txBody>
      </p:sp>
      <p:sp>
        <p:nvSpPr>
          <p:cNvPr id="12" name="Google Shape;177;p19"/>
          <p:cNvSpPr/>
          <p:nvPr/>
        </p:nvSpPr>
        <p:spPr>
          <a:xfrm>
            <a:off x="583284" y="626037"/>
            <a:ext cx="123205" cy="123205"/>
          </a:xfrm>
          <a:prstGeom prst="ellipse">
            <a:avLst/>
          </a:prstGeom>
          <a:solidFill>
            <a:srgbClr val="FFF2CC"/>
          </a:solidFill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9320</TotalTime>
  <Words>180</Words>
  <Application>Microsoft Office PowerPoint</Application>
  <PresentationFormat>A4 용지(210x297mm)</PresentationFormat>
  <Paragraphs>59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주환김</dc:creator>
  <cp:lastModifiedBy>Windows 사용자</cp:lastModifiedBy>
  <cp:revision>19</cp:revision>
  <dcterms:modified xsi:type="dcterms:W3CDTF">2018-11-08T13:38:49Z</dcterms:modified>
</cp:coreProperties>
</file>