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0" r:id="rId2"/>
    <p:sldId id="281" r:id="rId3"/>
    <p:sldId id="297" r:id="rId4"/>
    <p:sldId id="328" r:id="rId5"/>
    <p:sldId id="333" r:id="rId6"/>
    <p:sldId id="334" r:id="rId7"/>
    <p:sldId id="335" r:id="rId8"/>
    <p:sldId id="339" r:id="rId9"/>
    <p:sldId id="336" r:id="rId10"/>
    <p:sldId id="315" r:id="rId11"/>
    <p:sldId id="298" r:id="rId12"/>
    <p:sldId id="340" r:id="rId13"/>
    <p:sldId id="322" r:id="rId14"/>
    <p:sldId id="804" r:id="rId15"/>
    <p:sldId id="323" r:id="rId16"/>
    <p:sldId id="304" r:id="rId17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>
          <p15:clr>
            <a:srgbClr val="A4A3A4"/>
          </p15:clr>
        </p15:guide>
        <p15:guide id="2" orient="horz" pos="1366">
          <p15:clr>
            <a:srgbClr val="A4A3A4"/>
          </p15:clr>
        </p15:guide>
        <p15:guide id="3" orient="horz" pos="2682">
          <p15:clr>
            <a:srgbClr val="A4A3A4"/>
          </p15:clr>
        </p15:guide>
        <p15:guide id="4" pos="3840">
          <p15:clr>
            <a:srgbClr val="A4A3A4"/>
          </p15:clr>
        </p15:guide>
        <p15:guide id="5" pos="1141">
          <p15:clr>
            <a:srgbClr val="A4A3A4"/>
          </p15:clr>
        </p15:guide>
        <p15:guide id="6" pos="5632">
          <p15:clr>
            <a:srgbClr val="A4A3A4"/>
          </p15:clr>
        </p15:guide>
        <p15:guide id="7" pos="7038">
          <p15:clr>
            <a:srgbClr val="A4A3A4"/>
          </p15:clr>
        </p15:guide>
        <p15:guide id="8" pos="288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biao" initials="h" lastIdx="1" clrIdx="0">
    <p:extLst>
      <p:ext uri="{19B8F6BF-5375-455C-9EA6-DF929625EA0E}">
        <p15:presenceInfo xmlns:p15="http://schemas.microsoft.com/office/powerpoint/2012/main" userId="huangbi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AFA"/>
    <a:srgbClr val="CCFFCC"/>
    <a:srgbClr val="CCCCFF"/>
    <a:srgbClr val="C3B973"/>
    <a:srgbClr val="62764A"/>
    <a:srgbClr val="B08600"/>
    <a:srgbClr val="79B0BD"/>
    <a:srgbClr val="4F91A0"/>
    <a:srgbClr val="3A3A3A"/>
    <a:srgbClr val="FFC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>
        <p:guide orient="horz" pos="2999"/>
        <p:guide orient="horz" pos="1366"/>
        <p:guide orient="horz" pos="2682"/>
        <p:guide pos="3840"/>
        <p:guide pos="1141"/>
        <p:guide pos="5632"/>
        <p:guide pos="7038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26180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86855-8D0F-4FB8-8AB6-33D9A113F6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21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923047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886959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34842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DDDFC7-F288-4EFC-B594-E1B4427511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6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2F2B60-380D-4507-8301-48ECEEAC5BC9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411387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93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7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7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2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</a:p>
        </p:txBody>
      </p:sp>
    </p:spTree>
    <p:extLst>
      <p:ext uri="{BB962C8B-B14F-4D97-AF65-F5344CB8AC3E}">
        <p14:creationId xmlns:p14="http://schemas.microsoft.com/office/powerpoint/2010/main" val="2912926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5ECE6-943B-49D7-A8A9-CDF5665F1A4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7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424373" y="5299950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任意多边形 5"/>
          <p:cNvSpPr/>
          <p:nvPr userDrawn="1"/>
        </p:nvSpPr>
        <p:spPr>
          <a:xfrm rot="16200000" flipV="1">
            <a:off x="-172135" y="118881"/>
            <a:ext cx="95928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 rot="16200000" flipV="1">
            <a:off x="-182596" y="258797"/>
            <a:ext cx="98020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675126" y="-391598"/>
            <a:ext cx="4885525" cy="12235776"/>
          </a:xfrm>
          <a:prstGeom prst="rect">
            <a:avLst/>
          </a:prstGeom>
        </p:spPr>
      </p:pic>
      <p:sp>
        <p:nvSpPr>
          <p:cNvPr id="20" name="PA_文本框 19"/>
          <p:cNvSpPr txBox="1"/>
          <p:nvPr>
            <p:custDataLst>
              <p:tags r:id="rId1"/>
            </p:custDataLst>
          </p:nvPr>
        </p:nvSpPr>
        <p:spPr>
          <a:xfrm>
            <a:off x="1439240" y="1589012"/>
            <a:ext cx="4703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怡禾线上产品</a:t>
            </a:r>
            <a:r>
              <a:rPr lang="en-US" altLang="zh-CN" sz="4800" b="1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BP</a:t>
            </a:r>
            <a:endParaRPr lang="zh-CN" altLang="en-US" sz="4800" b="1" dirty="0">
              <a:ln w="12700">
                <a:noFill/>
                <a:prstDash val="solid"/>
              </a:ln>
              <a:solidFill>
                <a:srgbClr val="4F91A0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4" name="PA_文本框 19">
            <a:extLst>
              <a:ext uri="{FF2B5EF4-FFF2-40B4-BE49-F238E27FC236}">
                <a16:creationId xmlns:a16="http://schemas.microsoft.com/office/drawing/2014/main" id="{B6D1CD01-D6E6-4E66-B193-DBA98A79B77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08697" y="286802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ln w="12700">
                  <a:noFill/>
                  <a:prstDash val="solid"/>
                </a:ln>
                <a:solidFill>
                  <a:srgbClr val="4F91A0"/>
                </a:solidFill>
                <a:latin typeface="+mn-ea"/>
                <a:ea typeface="+mn-ea"/>
                <a:cs typeface="+mn-ea"/>
              </a:rPr>
              <a:t>黄彪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8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6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8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434159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线上咨询平台关键价值主张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490D574-87F5-4ECA-803E-2E7DA3631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04260"/>
              </p:ext>
            </p:extLst>
          </p:nvPr>
        </p:nvGraphicFramePr>
        <p:xfrm>
          <a:off x="949032" y="1186597"/>
          <a:ext cx="10305745" cy="5186491"/>
        </p:xfrm>
        <a:graphic>
          <a:graphicData uri="http://schemas.openxmlformats.org/drawingml/2006/table">
            <a:tbl>
              <a:tblPr/>
              <a:tblGrid>
                <a:gridCol w="981366">
                  <a:extLst>
                    <a:ext uri="{9D8B030D-6E8A-4147-A177-3AD203B41FA5}">
                      <a16:colId xmlns:a16="http://schemas.microsoft.com/office/drawing/2014/main" val="3011275065"/>
                    </a:ext>
                  </a:extLst>
                </a:gridCol>
                <a:gridCol w="2041236">
                  <a:extLst>
                    <a:ext uri="{9D8B030D-6E8A-4147-A177-3AD203B41FA5}">
                      <a16:colId xmlns:a16="http://schemas.microsoft.com/office/drawing/2014/main" val="3918204108"/>
                    </a:ext>
                  </a:extLst>
                </a:gridCol>
                <a:gridCol w="7283143">
                  <a:extLst>
                    <a:ext uri="{9D8B030D-6E8A-4147-A177-3AD203B41FA5}">
                      <a16:colId xmlns:a16="http://schemas.microsoft.com/office/drawing/2014/main" val="457027180"/>
                    </a:ext>
                  </a:extLst>
                </a:gridCol>
              </a:tblGrid>
              <a:tr h="31892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需求</a:t>
                      </a: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详细需求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关键价值描述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81125"/>
                  </a:ext>
                </a:extLst>
              </a:tr>
              <a:tr h="295564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患者端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问医生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主要包含图文咨询、电话咨询，问医生是线上平台核心业务，线上收入的主要来源。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753398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健康普及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主要包含听课程、看问答，做健康科普，公司核心价值观，吸粉引流，为平台引入更多流量。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493237"/>
                  </a:ext>
                </a:extLst>
              </a:tr>
              <a:tr h="32327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个人中心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主要包含个人咨询、课程、个人医生等信息的查看管理，便于患者用户进行个人信息管理。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04537"/>
                  </a:ext>
                </a:extLst>
              </a:tr>
              <a:tr h="286327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医生端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我的待办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主要包含医生的咨询信息，便于医生快速查看和回复患者用户，为医生操作提供便捷。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818590"/>
                  </a:ext>
                </a:extLst>
              </a:tr>
              <a:tr h="2863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门诊查看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包含线上平台各科室的医生信息，便于同行之间业务的了解，为转单需求打下伏笔。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051651"/>
                  </a:ext>
                </a:extLst>
              </a:tr>
              <a:tr h="27709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个人中心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主要包含医生设置、订单、评价等功能，帮助医生设置咨询费用、查看评价、订单信息等功能。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63560"/>
                  </a:ext>
                </a:extLst>
              </a:tr>
              <a:tr h="33251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质控端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订单管理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帮助质控人员了解每天、周、月的订单信息和评价，快速能够等医生回复进行检查等。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80075"/>
                  </a:ext>
                </a:extLst>
              </a:tr>
              <a:tr h="32327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医生查看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快速帮助质控人员准确查看到医生的个人信息，快速进行质检原因分析。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82494"/>
                  </a:ext>
                </a:extLst>
              </a:tr>
              <a:tr h="332509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统计报表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查看每周、月度的评价、回复质量的情况，掌握咨询产品质量的波动变化以便分析原因。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75279"/>
                  </a:ext>
                </a:extLst>
              </a:tr>
              <a:tr h="314036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客服端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我的消息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快速帮助客服进入未读消息的查看，客服人员的主要职能之一。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377280"/>
                  </a:ext>
                </a:extLst>
              </a:tr>
              <a:tr h="2863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待审核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医生考试、注册等信息需要客服审核，快速帮客服查看待审核的事物并进行审批。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47047"/>
                  </a:ext>
                </a:extLst>
              </a:tr>
              <a:tr h="3694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个人中心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充当线上平台医生、科室的管理作用，可对科室和医生进行增删改查。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858956"/>
                  </a:ext>
                </a:extLst>
              </a:tr>
              <a:tr h="36945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管理端</a:t>
                      </a:r>
                      <a:endParaRPr kumimoji="1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财务查看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帮助管理员了解每天、每周、每月、每年的订单，财务信息，并了解变化的趋势，有利于进行原因分析。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16922"/>
                  </a:ext>
                </a:extLst>
              </a:tr>
              <a:tr h="3694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流量查看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帮助管理员了解每天、每周、每月、每年的流量分析，并根据流量画像变化进行原因分析。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361166"/>
                  </a:ext>
                </a:extLst>
              </a:tr>
              <a:tr h="36945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个人中心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对线上平台所有人员的权限控制和授予，承载整个系统的最高的管理功能。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58322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7517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商业目标与商业设计</a:t>
            </a:r>
          </a:p>
        </p:txBody>
      </p:sp>
    </p:spTree>
    <p:extLst>
      <p:ext uri="{BB962C8B-B14F-4D97-AF65-F5344CB8AC3E}">
        <p14:creationId xmlns:p14="http://schemas.microsoft.com/office/powerpoint/2010/main" val="42174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产品路标</a:t>
            </a: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51191558-A2FC-4C28-9022-215A868C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909" y="1849577"/>
            <a:ext cx="18872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怡禾咨询平台微信服务号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2" name="Line 21">
            <a:extLst>
              <a:ext uri="{FF2B5EF4-FFF2-40B4-BE49-F238E27FC236}">
                <a16:creationId xmlns:a16="http://schemas.microsoft.com/office/drawing/2014/main" id="{6048B378-1417-4A57-8049-408E6DBD8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188" y="1415694"/>
            <a:ext cx="28818" cy="49829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Line 22">
            <a:extLst>
              <a:ext uri="{FF2B5EF4-FFF2-40B4-BE49-F238E27FC236}">
                <a16:creationId xmlns:a16="http://schemas.microsoft.com/office/drawing/2014/main" id="{074136C9-AA87-4575-921A-8038CCCDDF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567" y="3254517"/>
            <a:ext cx="9652804" cy="1738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23">
            <a:extLst>
              <a:ext uri="{FF2B5EF4-FFF2-40B4-BE49-F238E27FC236}">
                <a16:creationId xmlns:a16="http://schemas.microsoft.com/office/drawing/2014/main" id="{667F7201-0B0C-424E-91D4-DBB73F602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68" y="2201733"/>
            <a:ext cx="11430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怡禾咨询平台</a:t>
            </a:r>
          </a:p>
        </p:txBody>
      </p:sp>
      <p:sp>
        <p:nvSpPr>
          <p:cNvPr id="103" name="Line 40">
            <a:extLst>
              <a:ext uri="{FF2B5EF4-FFF2-40B4-BE49-F238E27FC236}">
                <a16:creationId xmlns:a16="http://schemas.microsoft.com/office/drawing/2014/main" id="{2491C609-0A82-48A6-BDFC-474875B4EE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567" y="4730311"/>
            <a:ext cx="9630380" cy="400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" name="Line 73">
            <a:extLst>
              <a:ext uri="{FF2B5EF4-FFF2-40B4-BE49-F238E27FC236}">
                <a16:creationId xmlns:a16="http://schemas.microsoft.com/office/drawing/2014/main" id="{55E14744-5B62-4CD6-AAFB-126BB0272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901" y="1415693"/>
            <a:ext cx="28818" cy="49767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Line 74">
            <a:extLst>
              <a:ext uri="{FF2B5EF4-FFF2-40B4-BE49-F238E27FC236}">
                <a16:creationId xmlns:a16="http://schemas.microsoft.com/office/drawing/2014/main" id="{80A31E2E-B3BB-45C2-94E3-9080C402F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0411" y="1439738"/>
            <a:ext cx="22421" cy="495274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" name="Line 76">
            <a:extLst>
              <a:ext uri="{FF2B5EF4-FFF2-40B4-BE49-F238E27FC236}">
                <a16:creationId xmlns:a16="http://schemas.microsoft.com/office/drawing/2014/main" id="{AC7F8AD5-84A7-493F-955D-8D2294203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067" y="1425718"/>
            <a:ext cx="28814" cy="496556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" name="Text Box 120">
            <a:extLst>
              <a:ext uri="{FF2B5EF4-FFF2-40B4-BE49-F238E27FC236}">
                <a16:creationId xmlns:a16="http://schemas.microsoft.com/office/drawing/2014/main" id="{1AEE4AF1-4618-4391-ABDA-DB1EAFB42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68" y="3905023"/>
            <a:ext cx="11430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怡禾健康社区</a:t>
            </a:r>
          </a:p>
        </p:txBody>
      </p:sp>
      <p:sp>
        <p:nvSpPr>
          <p:cNvPr id="134" name="Text Box 121">
            <a:extLst>
              <a:ext uri="{FF2B5EF4-FFF2-40B4-BE49-F238E27FC236}">
                <a16:creationId xmlns:a16="http://schemas.microsoft.com/office/drawing/2014/main" id="{B7D7584C-232F-4FC6-B784-26E479C23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13" y="5590393"/>
            <a:ext cx="1143000" cy="274638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怡禾信息管理</a:t>
            </a:r>
          </a:p>
        </p:txBody>
      </p:sp>
      <p:sp>
        <p:nvSpPr>
          <p:cNvPr id="147" name="Line 142">
            <a:extLst>
              <a:ext uri="{FF2B5EF4-FFF2-40B4-BE49-F238E27FC236}">
                <a16:creationId xmlns:a16="http://schemas.microsoft.com/office/drawing/2014/main" id="{1EEFF3B8-0250-48FC-BD8E-5696826AF3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2814" y="1425718"/>
            <a:ext cx="45185" cy="497296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" name="Text Box 143">
            <a:extLst>
              <a:ext uri="{FF2B5EF4-FFF2-40B4-BE49-F238E27FC236}">
                <a16:creationId xmlns:a16="http://schemas.microsoft.com/office/drawing/2014/main" id="{D27CF9B3-30E5-49B5-BEFC-D719BB57F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231" y="3436097"/>
            <a:ext cx="13527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健康社区服务号</a:t>
            </a:r>
          </a:p>
        </p:txBody>
      </p:sp>
      <p:sp>
        <p:nvSpPr>
          <p:cNvPr id="149" name="Text Box 144">
            <a:extLst>
              <a:ext uri="{FF2B5EF4-FFF2-40B4-BE49-F238E27FC236}">
                <a16:creationId xmlns:a16="http://schemas.microsoft.com/office/drawing/2014/main" id="{5BC5444B-6B86-4598-86D6-641C71465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031" y="3581834"/>
            <a:ext cx="11604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医生评价服务</a:t>
            </a:r>
          </a:p>
        </p:txBody>
      </p:sp>
      <p:sp>
        <p:nvSpPr>
          <p:cNvPr id="153" name="Line 5">
            <a:extLst>
              <a:ext uri="{FF2B5EF4-FFF2-40B4-BE49-F238E27FC236}">
                <a16:creationId xmlns:a16="http://schemas.microsoft.com/office/drawing/2014/main" id="{B5B1F8F1-0216-4477-A4FF-9255F1355D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189" y="1266836"/>
            <a:ext cx="8566576" cy="2548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" name="AutoShape 6">
            <a:extLst>
              <a:ext uri="{FF2B5EF4-FFF2-40B4-BE49-F238E27FC236}">
                <a16:creationId xmlns:a16="http://schemas.microsoft.com/office/drawing/2014/main" id="{DC0EB13A-74A7-4D36-90C6-7955D696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1023949"/>
            <a:ext cx="120650" cy="260350"/>
          </a:xfrm>
          <a:prstGeom prst="flowChartMerge">
            <a:avLst/>
          </a:prstGeom>
          <a:gradFill rotWithShape="0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5" name="AutoShape 6">
            <a:extLst>
              <a:ext uri="{FF2B5EF4-FFF2-40B4-BE49-F238E27FC236}">
                <a16:creationId xmlns:a16="http://schemas.microsoft.com/office/drawing/2014/main" id="{CF2039FC-DBF2-4FC4-A1AF-71D48AD9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1017124"/>
            <a:ext cx="120650" cy="260350"/>
          </a:xfrm>
          <a:prstGeom prst="flowChartMerge">
            <a:avLst/>
          </a:prstGeom>
          <a:gradFill rotWithShape="0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" name="AutoShape 6">
            <a:extLst>
              <a:ext uri="{FF2B5EF4-FFF2-40B4-BE49-F238E27FC236}">
                <a16:creationId xmlns:a16="http://schemas.microsoft.com/office/drawing/2014/main" id="{8B3FA5F6-1928-4E62-B183-B970A9286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5" y="1006488"/>
            <a:ext cx="120650" cy="260350"/>
          </a:xfrm>
          <a:prstGeom prst="flowChartMerge">
            <a:avLst/>
          </a:prstGeom>
          <a:gradFill rotWithShape="0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zh-CN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" name="Text Box 16">
            <a:extLst>
              <a:ext uri="{FF2B5EF4-FFF2-40B4-BE49-F238E27FC236}">
                <a16:creationId xmlns:a16="http://schemas.microsoft.com/office/drawing/2014/main" id="{1C442B77-F0B2-4CD0-9013-5646370F1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575" y="860258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2018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Q4</a:t>
            </a:r>
          </a:p>
        </p:txBody>
      </p:sp>
      <p:sp>
        <p:nvSpPr>
          <p:cNvPr id="158" name="Text Box 16">
            <a:extLst>
              <a:ext uri="{FF2B5EF4-FFF2-40B4-BE49-F238E27FC236}">
                <a16:creationId xmlns:a16="http://schemas.microsoft.com/office/drawing/2014/main" id="{50620B88-E524-4A72-B50C-E77AEEA3D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481" y="859664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Q1</a:t>
            </a:r>
          </a:p>
        </p:txBody>
      </p:sp>
      <p:sp>
        <p:nvSpPr>
          <p:cNvPr id="159" name="Text Box 16">
            <a:extLst>
              <a:ext uri="{FF2B5EF4-FFF2-40B4-BE49-F238E27FC236}">
                <a16:creationId xmlns:a16="http://schemas.microsoft.com/office/drawing/2014/main" id="{94C22415-3B9E-4E03-AC73-DC5024BAE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663" y="839433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Q2</a:t>
            </a:r>
          </a:p>
        </p:txBody>
      </p:sp>
      <p:sp>
        <p:nvSpPr>
          <p:cNvPr id="160" name="Text Box 16">
            <a:extLst>
              <a:ext uri="{FF2B5EF4-FFF2-40B4-BE49-F238E27FC236}">
                <a16:creationId xmlns:a16="http://schemas.microsoft.com/office/drawing/2014/main" id="{FC147981-33F3-433A-8855-54843F3F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526" y="864981"/>
            <a:ext cx="990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2019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年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Q3</a:t>
            </a:r>
          </a:p>
        </p:txBody>
      </p:sp>
      <p:sp>
        <p:nvSpPr>
          <p:cNvPr id="161" name="Text Box 16">
            <a:extLst>
              <a:ext uri="{FF2B5EF4-FFF2-40B4-BE49-F238E27FC236}">
                <a16:creationId xmlns:a16="http://schemas.microsoft.com/office/drawing/2014/main" id="{BA3BD1FF-682B-4145-984E-74813518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418" y="2326075"/>
            <a:ext cx="16450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PC WEB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2" name="Text Box 16">
            <a:extLst>
              <a:ext uri="{FF2B5EF4-FFF2-40B4-BE49-F238E27FC236}">
                <a16:creationId xmlns:a16="http://schemas.microsoft.com/office/drawing/2014/main" id="{26BB04DF-EDA9-43F8-B36E-672048DF5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065" y="1857921"/>
            <a:ext cx="19280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怡禾咨询平台微信小程序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" name="Text Box 16">
            <a:extLst>
              <a:ext uri="{FF2B5EF4-FFF2-40B4-BE49-F238E27FC236}">
                <a16:creationId xmlns:a16="http://schemas.microsoft.com/office/drawing/2014/main" id="{EB59D348-9B54-4171-9298-9B484E87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557" y="1849577"/>
            <a:ext cx="17363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怡禾咨询平台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iOS APP</a:t>
            </a:r>
          </a:p>
        </p:txBody>
      </p:sp>
      <p:sp>
        <p:nvSpPr>
          <p:cNvPr id="164" name="Text Box 16">
            <a:extLst>
              <a:ext uri="{FF2B5EF4-FFF2-40B4-BE49-F238E27FC236}">
                <a16:creationId xmlns:a16="http://schemas.microsoft.com/office/drawing/2014/main" id="{EC7FB6C6-A7F5-415C-8FDA-B0C2BE8B4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4557" y="2326075"/>
            <a:ext cx="173631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怡禾咨询平台安卓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APP</a:t>
            </a:r>
          </a:p>
        </p:txBody>
      </p:sp>
      <p:sp>
        <p:nvSpPr>
          <p:cNvPr id="165" name="Text Box 16">
            <a:extLst>
              <a:ext uri="{FF2B5EF4-FFF2-40B4-BE49-F238E27FC236}">
                <a16:creationId xmlns:a16="http://schemas.microsoft.com/office/drawing/2014/main" id="{44DB6F4F-F431-4D0B-8199-C04CE36D2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6613" y="1864854"/>
            <a:ext cx="20553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小工具开发（生长曲线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、睡眠音乐等）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6" name="Text Box 16">
            <a:extLst>
              <a:ext uri="{FF2B5EF4-FFF2-40B4-BE49-F238E27FC236}">
                <a16:creationId xmlns:a16="http://schemas.microsoft.com/office/drawing/2014/main" id="{A8486A04-E1AF-4F4F-88DA-3BB4751FF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594" y="2337939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视频问诊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8" name="Text Box 143">
            <a:extLst>
              <a:ext uri="{FF2B5EF4-FFF2-40B4-BE49-F238E27FC236}">
                <a16:creationId xmlns:a16="http://schemas.microsoft.com/office/drawing/2014/main" id="{00B44419-9A9F-444F-96C9-AD2E280B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435" y="3839114"/>
            <a:ext cx="135278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健康社区小程序</a:t>
            </a:r>
          </a:p>
        </p:txBody>
      </p:sp>
      <p:sp>
        <p:nvSpPr>
          <p:cNvPr id="170" name="Text Box 144">
            <a:extLst>
              <a:ext uri="{FF2B5EF4-FFF2-40B4-BE49-F238E27FC236}">
                <a16:creationId xmlns:a16="http://schemas.microsoft.com/office/drawing/2014/main" id="{660853A5-AF8B-4820-B41F-0ADD888F9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20" y="5716020"/>
            <a:ext cx="11604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线下门诊系统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0B1B3A4F-2BA3-4CCA-936B-FD68633C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243" y="2332931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运营指标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Text Box 144">
            <a:extLst>
              <a:ext uri="{FF2B5EF4-FFF2-40B4-BE49-F238E27FC236}">
                <a16:creationId xmlns:a16="http://schemas.microsoft.com/office/drawing/2014/main" id="{5A2EEE9C-DCFD-454D-85A0-C34FBD527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8391" y="5144609"/>
            <a:ext cx="15644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公司信息管理系统</a:t>
            </a:r>
          </a:p>
        </p:txBody>
      </p:sp>
      <p:sp>
        <p:nvSpPr>
          <p:cNvPr id="34" name="Text Box 144">
            <a:extLst>
              <a:ext uri="{FF2B5EF4-FFF2-40B4-BE49-F238E27FC236}">
                <a16:creationId xmlns:a16="http://schemas.microsoft.com/office/drawing/2014/main" id="{B0EA1B57-FE9A-4A02-983B-A6046CD1D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031" y="5153577"/>
            <a:ext cx="15107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门诊数据接入公司</a:t>
            </a: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EF0396AC-86FC-4426-BFFC-B8775EF6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14" y="1857920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听课程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Text Box 16">
            <a:extLst>
              <a:ext uri="{FF2B5EF4-FFF2-40B4-BE49-F238E27FC236}">
                <a16:creationId xmlns:a16="http://schemas.microsoft.com/office/drawing/2014/main" id="{1B526B42-286E-4345-8540-F436EA18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564" y="2665722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运营指标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FC849870-7558-4E9C-92C8-B9896AAEC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682" y="2651796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运维指标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1FFA6729-6AB2-4A1B-B50D-50F1236D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861" y="2665722"/>
            <a:ext cx="11094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日志系统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56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0A94F60-B293-4CB6-8F3B-29B4DF25DCBB}"/>
              </a:ext>
            </a:extLst>
          </p:cNvPr>
          <p:cNvSpPr/>
          <p:nvPr/>
        </p:nvSpPr>
        <p:spPr>
          <a:xfrm>
            <a:off x="633854" y="1111624"/>
            <a:ext cx="3722432" cy="49406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005808" y="2787888"/>
            <a:ext cx="23623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631682" y="1807543"/>
            <a:ext cx="703684" cy="307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患者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19127" y="2592853"/>
            <a:ext cx="629774" cy="307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医生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cxnSp>
        <p:nvCxnSpPr>
          <p:cNvPr id="138" name="Straight Connector 137"/>
          <p:cNvCxnSpPr>
            <a:cxnSpLocks/>
          </p:cNvCxnSpPr>
          <p:nvPr/>
        </p:nvCxnSpPr>
        <p:spPr>
          <a:xfrm flipH="1">
            <a:off x="5005808" y="1970693"/>
            <a:ext cx="240146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产品构建策略</a:t>
            </a:r>
          </a:p>
        </p:txBody>
      </p:sp>
      <p:sp>
        <p:nvSpPr>
          <p:cNvPr id="81" name="Rectangle 32">
            <a:extLst>
              <a:ext uri="{FF2B5EF4-FFF2-40B4-BE49-F238E27FC236}">
                <a16:creationId xmlns:a16="http://schemas.microsoft.com/office/drawing/2014/main" id="{D8ADF291-DB3B-4471-8DCA-E0498A41C6DE}"/>
              </a:ext>
            </a:extLst>
          </p:cNvPr>
          <p:cNvSpPr/>
          <p:nvPr/>
        </p:nvSpPr>
        <p:spPr>
          <a:xfrm>
            <a:off x="1687454" y="2338247"/>
            <a:ext cx="395143" cy="1516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5900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546133EF-0224-4B86-A65D-78C0957F543F}"/>
              </a:ext>
            </a:extLst>
          </p:cNvPr>
          <p:cNvSpPr txBox="1">
            <a:spLocks/>
          </p:cNvSpPr>
          <p:nvPr/>
        </p:nvSpPr>
        <p:spPr>
          <a:xfrm>
            <a:off x="818944" y="1847583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问医生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B51A2-985F-46E9-A434-680D375D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94" y="1807029"/>
            <a:ext cx="325419" cy="28343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F5D99D6-CD81-4CD4-8485-E1E42B06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96" y="2403280"/>
            <a:ext cx="314963" cy="274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4788C9-D7E0-4BBF-9174-5D294675D2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93" y="2820818"/>
            <a:ext cx="330475" cy="330475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130EE215-8725-4308-8A4F-2AE5BF125D09}"/>
              </a:ext>
            </a:extLst>
          </p:cNvPr>
          <p:cNvSpPr txBox="1"/>
          <p:nvPr/>
        </p:nvSpPr>
        <p:spPr>
          <a:xfrm>
            <a:off x="5915973" y="1564469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患者内容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57BC63D-238E-4D0A-910B-6DD638CC6C0B}"/>
              </a:ext>
            </a:extLst>
          </p:cNvPr>
          <p:cNvSpPr txBox="1"/>
          <p:nvPr/>
        </p:nvSpPr>
        <p:spPr>
          <a:xfrm>
            <a:off x="9358859" y="2240998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服务号</a:t>
            </a:r>
          </a:p>
        </p:txBody>
      </p:sp>
      <p:cxnSp>
        <p:nvCxnSpPr>
          <p:cNvPr id="67" name="Straight Connector 137">
            <a:extLst>
              <a:ext uri="{FF2B5EF4-FFF2-40B4-BE49-F238E27FC236}">
                <a16:creationId xmlns:a16="http://schemas.microsoft.com/office/drawing/2014/main" id="{029C4455-A598-4979-9A97-712D43CF37D3}"/>
              </a:ext>
            </a:extLst>
          </p:cNvPr>
          <p:cNvCxnSpPr>
            <a:cxnSpLocks/>
          </p:cNvCxnSpPr>
          <p:nvPr/>
        </p:nvCxnSpPr>
        <p:spPr>
          <a:xfrm flipH="1">
            <a:off x="8229595" y="1940829"/>
            <a:ext cx="181967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37">
            <a:extLst>
              <a:ext uri="{FF2B5EF4-FFF2-40B4-BE49-F238E27FC236}">
                <a16:creationId xmlns:a16="http://schemas.microsoft.com/office/drawing/2014/main" id="{49A61C98-AFC9-4C7B-AE49-0E878D8A1A67}"/>
              </a:ext>
            </a:extLst>
          </p:cNvPr>
          <p:cNvCxnSpPr>
            <a:cxnSpLocks/>
          </p:cNvCxnSpPr>
          <p:nvPr/>
        </p:nvCxnSpPr>
        <p:spPr>
          <a:xfrm flipH="1">
            <a:off x="9092923" y="2538560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137">
            <a:extLst>
              <a:ext uri="{FF2B5EF4-FFF2-40B4-BE49-F238E27FC236}">
                <a16:creationId xmlns:a16="http://schemas.microsoft.com/office/drawing/2014/main" id="{04C73AD6-69E8-41CB-91DD-6AA1753247D3}"/>
              </a:ext>
            </a:extLst>
          </p:cNvPr>
          <p:cNvCxnSpPr>
            <a:cxnSpLocks/>
          </p:cNvCxnSpPr>
          <p:nvPr/>
        </p:nvCxnSpPr>
        <p:spPr>
          <a:xfrm flipH="1">
            <a:off x="9077544" y="2965653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137">
            <a:extLst>
              <a:ext uri="{FF2B5EF4-FFF2-40B4-BE49-F238E27FC236}">
                <a16:creationId xmlns:a16="http://schemas.microsoft.com/office/drawing/2014/main" id="{598C6E0F-E1F9-4171-95DF-250241E1F3C8}"/>
              </a:ext>
            </a:extLst>
          </p:cNvPr>
          <p:cNvCxnSpPr>
            <a:cxnSpLocks/>
          </p:cNvCxnSpPr>
          <p:nvPr/>
        </p:nvCxnSpPr>
        <p:spPr>
          <a:xfrm flipH="1">
            <a:off x="8264288" y="2754154"/>
            <a:ext cx="8286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137">
            <a:extLst>
              <a:ext uri="{FF2B5EF4-FFF2-40B4-BE49-F238E27FC236}">
                <a16:creationId xmlns:a16="http://schemas.microsoft.com/office/drawing/2014/main" id="{88C036BF-7194-41B4-BA0F-2FD807B6D07B}"/>
              </a:ext>
            </a:extLst>
          </p:cNvPr>
          <p:cNvCxnSpPr>
            <a:cxnSpLocks/>
          </p:cNvCxnSpPr>
          <p:nvPr/>
        </p:nvCxnSpPr>
        <p:spPr>
          <a:xfrm flipV="1">
            <a:off x="9092923" y="2538560"/>
            <a:ext cx="0" cy="408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C4A6B1-CE02-4D7B-AA4A-B54098533882}"/>
              </a:ext>
            </a:extLst>
          </p:cNvPr>
          <p:cNvSpPr txBox="1"/>
          <p:nvPr/>
        </p:nvSpPr>
        <p:spPr>
          <a:xfrm>
            <a:off x="9394638" y="2676237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</a:t>
            </a:r>
            <a:r>
              <a:rPr lang="zh-CN" altLang="en-US" sz="1400" dirty="0"/>
              <a:t>端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74D92195-FEF2-4ACF-9D21-A8FFDD19EE30}"/>
              </a:ext>
            </a:extLst>
          </p:cNvPr>
          <p:cNvSpPr txBox="1"/>
          <p:nvPr/>
        </p:nvSpPr>
        <p:spPr>
          <a:xfrm>
            <a:off x="9361703" y="1601968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服务号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5567F653-BA71-438B-A5A9-FD85CD8027E5}"/>
              </a:ext>
            </a:extLst>
          </p:cNvPr>
          <p:cNvSpPr txBox="1"/>
          <p:nvPr/>
        </p:nvSpPr>
        <p:spPr>
          <a:xfrm>
            <a:off x="1837598" y="1225915"/>
            <a:ext cx="1443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怡禾线上平台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1A60A547-4ECB-4BF7-AB92-2B0AB012B257}"/>
              </a:ext>
            </a:extLst>
          </p:cNvPr>
          <p:cNvSpPr txBox="1">
            <a:spLocks/>
          </p:cNvSpPr>
          <p:nvPr/>
        </p:nvSpPr>
        <p:spPr>
          <a:xfrm>
            <a:off x="1855533" y="1847583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健康普及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DDF19DDF-1FA3-4C6D-B4EE-1527A1349C34}"/>
              </a:ext>
            </a:extLst>
          </p:cNvPr>
          <p:cNvSpPr txBox="1">
            <a:spLocks/>
          </p:cNvSpPr>
          <p:nvPr/>
        </p:nvSpPr>
        <p:spPr>
          <a:xfrm>
            <a:off x="2939563" y="1873024"/>
            <a:ext cx="127702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患者个人中心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4" name="Text Placeholder 3">
            <a:extLst>
              <a:ext uri="{FF2B5EF4-FFF2-40B4-BE49-F238E27FC236}">
                <a16:creationId xmlns:a16="http://schemas.microsoft.com/office/drawing/2014/main" id="{26EE1A5C-AD3E-4164-8B56-27332EA29461}"/>
              </a:ext>
            </a:extLst>
          </p:cNvPr>
          <p:cNvSpPr txBox="1">
            <a:spLocks/>
          </p:cNvSpPr>
          <p:nvPr/>
        </p:nvSpPr>
        <p:spPr>
          <a:xfrm>
            <a:off x="801015" y="2654410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我的待办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5" name="Text Placeholder 3">
            <a:extLst>
              <a:ext uri="{FF2B5EF4-FFF2-40B4-BE49-F238E27FC236}">
                <a16:creationId xmlns:a16="http://schemas.microsoft.com/office/drawing/2014/main" id="{1205DC8C-F2F8-47E7-99DA-5DE84809F1F5}"/>
              </a:ext>
            </a:extLst>
          </p:cNvPr>
          <p:cNvSpPr txBox="1">
            <a:spLocks/>
          </p:cNvSpPr>
          <p:nvPr/>
        </p:nvSpPr>
        <p:spPr>
          <a:xfrm>
            <a:off x="1837604" y="2654410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诊室信息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6" name="Text Placeholder 3">
            <a:extLst>
              <a:ext uri="{FF2B5EF4-FFF2-40B4-BE49-F238E27FC236}">
                <a16:creationId xmlns:a16="http://schemas.microsoft.com/office/drawing/2014/main" id="{8BA52ABC-D73B-41B0-9392-C4063E9885E7}"/>
              </a:ext>
            </a:extLst>
          </p:cNvPr>
          <p:cNvSpPr txBox="1">
            <a:spLocks/>
          </p:cNvSpPr>
          <p:nvPr/>
        </p:nvSpPr>
        <p:spPr>
          <a:xfrm>
            <a:off x="2921634" y="2679851"/>
            <a:ext cx="127702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医生个人中心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8" name="Text Placeholder 3">
            <a:extLst>
              <a:ext uri="{FF2B5EF4-FFF2-40B4-BE49-F238E27FC236}">
                <a16:creationId xmlns:a16="http://schemas.microsoft.com/office/drawing/2014/main" id="{BE15DFED-AD16-4A5A-A69B-C41022219B2C}"/>
              </a:ext>
            </a:extLst>
          </p:cNvPr>
          <p:cNvSpPr txBox="1">
            <a:spLocks/>
          </p:cNvSpPr>
          <p:nvPr/>
        </p:nvSpPr>
        <p:spPr>
          <a:xfrm>
            <a:off x="792046" y="347020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订单管理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25B53C23-BAE9-461E-B479-63B809EF428E}"/>
              </a:ext>
            </a:extLst>
          </p:cNvPr>
          <p:cNvSpPr txBox="1">
            <a:spLocks/>
          </p:cNvSpPr>
          <p:nvPr/>
        </p:nvSpPr>
        <p:spPr>
          <a:xfrm>
            <a:off x="1828635" y="347020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医生查看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0279DF91-C820-4BEC-AC0B-2DA6E7A383F1}"/>
              </a:ext>
            </a:extLst>
          </p:cNvPr>
          <p:cNvSpPr txBox="1">
            <a:spLocks/>
          </p:cNvSpPr>
          <p:nvPr/>
        </p:nvSpPr>
        <p:spPr>
          <a:xfrm>
            <a:off x="2912665" y="3495645"/>
            <a:ext cx="127702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统计报表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2" name="Text Placeholder 3">
            <a:extLst>
              <a:ext uri="{FF2B5EF4-FFF2-40B4-BE49-F238E27FC236}">
                <a16:creationId xmlns:a16="http://schemas.microsoft.com/office/drawing/2014/main" id="{B642A4B2-B1AC-4E17-96EC-B33C84D738F0}"/>
              </a:ext>
            </a:extLst>
          </p:cNvPr>
          <p:cNvSpPr txBox="1">
            <a:spLocks/>
          </p:cNvSpPr>
          <p:nvPr/>
        </p:nvSpPr>
        <p:spPr>
          <a:xfrm>
            <a:off x="792045" y="430391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待审核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3" name="Text Placeholder 3">
            <a:extLst>
              <a:ext uri="{FF2B5EF4-FFF2-40B4-BE49-F238E27FC236}">
                <a16:creationId xmlns:a16="http://schemas.microsoft.com/office/drawing/2014/main" id="{2DB066FF-C1BD-461A-ACD2-191651E0A48D}"/>
              </a:ext>
            </a:extLst>
          </p:cNvPr>
          <p:cNvSpPr txBox="1">
            <a:spLocks/>
          </p:cNvSpPr>
          <p:nvPr/>
        </p:nvSpPr>
        <p:spPr>
          <a:xfrm>
            <a:off x="1828634" y="430391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我的消息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4" name="Text Placeholder 3">
            <a:extLst>
              <a:ext uri="{FF2B5EF4-FFF2-40B4-BE49-F238E27FC236}">
                <a16:creationId xmlns:a16="http://schemas.microsoft.com/office/drawing/2014/main" id="{4EF03888-88D6-482A-9BCB-47233AE4C64F}"/>
              </a:ext>
            </a:extLst>
          </p:cNvPr>
          <p:cNvSpPr txBox="1">
            <a:spLocks/>
          </p:cNvSpPr>
          <p:nvPr/>
        </p:nvSpPr>
        <p:spPr>
          <a:xfrm>
            <a:off x="2912664" y="4329355"/>
            <a:ext cx="127702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客服个人中心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6" name="Text Placeholder 3">
            <a:extLst>
              <a:ext uri="{FF2B5EF4-FFF2-40B4-BE49-F238E27FC236}">
                <a16:creationId xmlns:a16="http://schemas.microsoft.com/office/drawing/2014/main" id="{88CE9158-1BD8-4E2A-B573-82F3CF9C9802}"/>
              </a:ext>
            </a:extLst>
          </p:cNvPr>
          <p:cNvSpPr txBox="1">
            <a:spLocks/>
          </p:cNvSpPr>
          <p:nvPr/>
        </p:nvSpPr>
        <p:spPr>
          <a:xfrm>
            <a:off x="792045" y="509281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财务查看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7" name="Text Placeholder 3">
            <a:extLst>
              <a:ext uri="{FF2B5EF4-FFF2-40B4-BE49-F238E27FC236}">
                <a16:creationId xmlns:a16="http://schemas.microsoft.com/office/drawing/2014/main" id="{E11956F4-996E-47FF-9690-94A08D09EFDF}"/>
              </a:ext>
            </a:extLst>
          </p:cNvPr>
          <p:cNvSpPr txBox="1">
            <a:spLocks/>
          </p:cNvSpPr>
          <p:nvPr/>
        </p:nvSpPr>
        <p:spPr>
          <a:xfrm>
            <a:off x="1828634" y="5092814"/>
            <a:ext cx="858544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流量查看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8" name="Text Placeholder 3">
            <a:extLst>
              <a:ext uri="{FF2B5EF4-FFF2-40B4-BE49-F238E27FC236}">
                <a16:creationId xmlns:a16="http://schemas.microsoft.com/office/drawing/2014/main" id="{7950D004-3C48-446F-A752-B436157CE403}"/>
              </a:ext>
            </a:extLst>
          </p:cNvPr>
          <p:cNvSpPr txBox="1">
            <a:spLocks/>
          </p:cNvSpPr>
          <p:nvPr/>
        </p:nvSpPr>
        <p:spPr>
          <a:xfrm>
            <a:off x="2912664" y="5118255"/>
            <a:ext cx="1277021" cy="246221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1219078">
              <a:spcBef>
                <a:spcPts val="267"/>
              </a:spcBef>
              <a:defRPr/>
            </a:pPr>
            <a:r>
              <a:rPr lang="zh-CN" altLang="en-US" b="1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个人中心</a:t>
            </a:r>
            <a:endParaRPr lang="en-US" altLang="zh-CN" b="1" dirty="0">
              <a:solidFill>
                <a:schemeClr val="bg1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EAD5C0-692B-489E-B632-90B31AD80078}"/>
              </a:ext>
            </a:extLst>
          </p:cNvPr>
          <p:cNvSpPr/>
          <p:nvPr/>
        </p:nvSpPr>
        <p:spPr>
          <a:xfrm>
            <a:off x="484094" y="1772231"/>
            <a:ext cx="4052047" cy="459982"/>
          </a:xfrm>
          <a:prstGeom prst="rect">
            <a:avLst/>
          </a:prstGeom>
          <a:solidFill>
            <a:srgbClr val="3A3A3A">
              <a:alpha val="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4DEE996-3697-449A-9934-FB372455E5FD}"/>
              </a:ext>
            </a:extLst>
          </p:cNvPr>
          <p:cNvSpPr/>
          <p:nvPr/>
        </p:nvSpPr>
        <p:spPr>
          <a:xfrm>
            <a:off x="466165" y="2579058"/>
            <a:ext cx="4052047" cy="459982"/>
          </a:xfrm>
          <a:prstGeom prst="rect">
            <a:avLst/>
          </a:prstGeom>
          <a:solidFill>
            <a:srgbClr val="3A3A3A">
              <a:alpha val="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43BD-5CDD-4207-B754-595B1804E013}"/>
              </a:ext>
            </a:extLst>
          </p:cNvPr>
          <p:cNvSpPr/>
          <p:nvPr/>
        </p:nvSpPr>
        <p:spPr>
          <a:xfrm>
            <a:off x="457196" y="3394852"/>
            <a:ext cx="4052047" cy="459982"/>
          </a:xfrm>
          <a:prstGeom prst="rect">
            <a:avLst/>
          </a:prstGeom>
          <a:solidFill>
            <a:srgbClr val="3A3A3A">
              <a:alpha val="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E3E0457D-E967-4B2F-8840-CD3140FBF43C}"/>
              </a:ext>
            </a:extLst>
          </p:cNvPr>
          <p:cNvSpPr/>
          <p:nvPr/>
        </p:nvSpPr>
        <p:spPr>
          <a:xfrm>
            <a:off x="457195" y="4228562"/>
            <a:ext cx="4052047" cy="459982"/>
          </a:xfrm>
          <a:prstGeom prst="rect">
            <a:avLst/>
          </a:prstGeom>
          <a:solidFill>
            <a:srgbClr val="3A3A3A">
              <a:alpha val="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6C3581AA-2F45-41A5-B140-05CB039A7152}"/>
              </a:ext>
            </a:extLst>
          </p:cNvPr>
          <p:cNvSpPr/>
          <p:nvPr/>
        </p:nvSpPr>
        <p:spPr>
          <a:xfrm>
            <a:off x="457195" y="5017462"/>
            <a:ext cx="4052047" cy="459982"/>
          </a:xfrm>
          <a:prstGeom prst="rect">
            <a:avLst/>
          </a:prstGeom>
          <a:solidFill>
            <a:srgbClr val="3A3A3A">
              <a:alpha val="0"/>
            </a:srgb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52D40D-3AF4-49E3-B868-9F7B73401A87}"/>
              </a:ext>
            </a:extLst>
          </p:cNvPr>
          <p:cNvCxnSpPr/>
          <p:nvPr/>
        </p:nvCxnSpPr>
        <p:spPr>
          <a:xfrm>
            <a:off x="4987879" y="1111624"/>
            <a:ext cx="0" cy="4940688"/>
          </a:xfrm>
          <a:prstGeom prst="line">
            <a:avLst/>
          </a:prstGeom>
          <a:ln w="539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FA00589E-3423-46D1-9884-624E797EA8E2}"/>
              </a:ext>
            </a:extLst>
          </p:cNvPr>
          <p:cNvSpPr txBox="1"/>
          <p:nvPr/>
        </p:nvSpPr>
        <p:spPr>
          <a:xfrm>
            <a:off x="4509242" y="723832"/>
            <a:ext cx="1058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权限控制</a:t>
            </a:r>
          </a:p>
        </p:txBody>
      </p:sp>
      <p:cxnSp>
        <p:nvCxnSpPr>
          <p:cNvPr id="122" name="Straight Connector 56">
            <a:extLst>
              <a:ext uri="{FF2B5EF4-FFF2-40B4-BE49-F238E27FC236}">
                <a16:creationId xmlns:a16="http://schemas.microsoft.com/office/drawing/2014/main" id="{AF37B856-22E9-471B-9DD6-B8C7139CE3E6}"/>
              </a:ext>
            </a:extLst>
          </p:cNvPr>
          <p:cNvCxnSpPr/>
          <p:nvPr/>
        </p:nvCxnSpPr>
        <p:spPr>
          <a:xfrm flipH="1">
            <a:off x="5014768" y="3612647"/>
            <a:ext cx="23623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69">
            <a:extLst>
              <a:ext uri="{FF2B5EF4-FFF2-40B4-BE49-F238E27FC236}">
                <a16:creationId xmlns:a16="http://schemas.microsoft.com/office/drawing/2014/main" id="{53087CDA-1C13-4D73-9DA8-68E44C9430B1}"/>
              </a:ext>
            </a:extLst>
          </p:cNvPr>
          <p:cNvSpPr txBox="1"/>
          <p:nvPr/>
        </p:nvSpPr>
        <p:spPr>
          <a:xfrm>
            <a:off x="7628087" y="3417612"/>
            <a:ext cx="629774" cy="307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质控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D9C09AE8-4770-43EB-B9EF-D60883453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056" y="3228039"/>
            <a:ext cx="314963" cy="274323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50B7EF75-5FAE-4996-B464-9FCBADB0DB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53" y="3645577"/>
            <a:ext cx="330475" cy="330475"/>
          </a:xfrm>
          <a:prstGeom prst="rect">
            <a:avLst/>
          </a:prstGeom>
        </p:spPr>
      </p:pic>
      <p:sp>
        <p:nvSpPr>
          <p:cNvPr id="126" name="文本框 125">
            <a:extLst>
              <a:ext uri="{FF2B5EF4-FFF2-40B4-BE49-F238E27FC236}">
                <a16:creationId xmlns:a16="http://schemas.microsoft.com/office/drawing/2014/main" id="{7563DE8A-CEE8-4BA7-854F-52EE512A12BE}"/>
              </a:ext>
            </a:extLst>
          </p:cNvPr>
          <p:cNvSpPr txBox="1"/>
          <p:nvPr/>
        </p:nvSpPr>
        <p:spPr>
          <a:xfrm>
            <a:off x="9328437" y="3066131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服务号</a:t>
            </a:r>
          </a:p>
        </p:txBody>
      </p:sp>
      <p:cxnSp>
        <p:nvCxnSpPr>
          <p:cNvPr id="127" name="Straight Connector 137">
            <a:extLst>
              <a:ext uri="{FF2B5EF4-FFF2-40B4-BE49-F238E27FC236}">
                <a16:creationId xmlns:a16="http://schemas.microsoft.com/office/drawing/2014/main" id="{9D8AC2AF-FF1B-4707-B1E1-66ACC74D492C}"/>
              </a:ext>
            </a:extLst>
          </p:cNvPr>
          <p:cNvCxnSpPr>
            <a:cxnSpLocks/>
          </p:cNvCxnSpPr>
          <p:nvPr/>
        </p:nvCxnSpPr>
        <p:spPr>
          <a:xfrm flipH="1">
            <a:off x="9101883" y="3363319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37">
            <a:extLst>
              <a:ext uri="{FF2B5EF4-FFF2-40B4-BE49-F238E27FC236}">
                <a16:creationId xmlns:a16="http://schemas.microsoft.com/office/drawing/2014/main" id="{28694C89-613B-4F22-ABBA-C0ADF7F42AC2}"/>
              </a:ext>
            </a:extLst>
          </p:cNvPr>
          <p:cNvCxnSpPr>
            <a:cxnSpLocks/>
          </p:cNvCxnSpPr>
          <p:nvPr/>
        </p:nvCxnSpPr>
        <p:spPr>
          <a:xfrm flipH="1">
            <a:off x="9086504" y="3790412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37">
            <a:extLst>
              <a:ext uri="{FF2B5EF4-FFF2-40B4-BE49-F238E27FC236}">
                <a16:creationId xmlns:a16="http://schemas.microsoft.com/office/drawing/2014/main" id="{760EAC06-47DC-4E97-9E51-2161CC6E85D5}"/>
              </a:ext>
            </a:extLst>
          </p:cNvPr>
          <p:cNvCxnSpPr>
            <a:cxnSpLocks/>
          </p:cNvCxnSpPr>
          <p:nvPr/>
        </p:nvCxnSpPr>
        <p:spPr>
          <a:xfrm flipH="1">
            <a:off x="8273248" y="3578913"/>
            <a:ext cx="8286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37">
            <a:extLst>
              <a:ext uri="{FF2B5EF4-FFF2-40B4-BE49-F238E27FC236}">
                <a16:creationId xmlns:a16="http://schemas.microsoft.com/office/drawing/2014/main" id="{1C6652C0-1FA9-435B-BE5E-88EB4F400BF4}"/>
              </a:ext>
            </a:extLst>
          </p:cNvPr>
          <p:cNvCxnSpPr>
            <a:cxnSpLocks/>
          </p:cNvCxnSpPr>
          <p:nvPr/>
        </p:nvCxnSpPr>
        <p:spPr>
          <a:xfrm flipV="1">
            <a:off x="9101883" y="3363319"/>
            <a:ext cx="0" cy="408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CDB977C-EAE1-4F12-8914-DA13EFF484A9}"/>
              </a:ext>
            </a:extLst>
          </p:cNvPr>
          <p:cNvSpPr txBox="1"/>
          <p:nvPr/>
        </p:nvSpPr>
        <p:spPr>
          <a:xfrm>
            <a:off x="9358859" y="3508450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</a:t>
            </a:r>
            <a:r>
              <a:rPr lang="zh-CN" altLang="en-US" sz="1400" dirty="0"/>
              <a:t>端</a:t>
            </a:r>
          </a:p>
        </p:txBody>
      </p:sp>
      <p:cxnSp>
        <p:nvCxnSpPr>
          <p:cNvPr id="132" name="Straight Connector 56">
            <a:extLst>
              <a:ext uri="{FF2B5EF4-FFF2-40B4-BE49-F238E27FC236}">
                <a16:creationId xmlns:a16="http://schemas.microsoft.com/office/drawing/2014/main" id="{82AE0DC6-AD6F-4481-B78B-BD3E75E6015F}"/>
              </a:ext>
            </a:extLst>
          </p:cNvPr>
          <p:cNvCxnSpPr/>
          <p:nvPr/>
        </p:nvCxnSpPr>
        <p:spPr>
          <a:xfrm flipH="1">
            <a:off x="5005806" y="4437400"/>
            <a:ext cx="23623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69">
            <a:extLst>
              <a:ext uri="{FF2B5EF4-FFF2-40B4-BE49-F238E27FC236}">
                <a16:creationId xmlns:a16="http://schemas.microsoft.com/office/drawing/2014/main" id="{1AC4859C-43EC-4C89-B1C4-302A10AE2F79}"/>
              </a:ext>
            </a:extLst>
          </p:cNvPr>
          <p:cNvSpPr txBox="1"/>
          <p:nvPr/>
        </p:nvSpPr>
        <p:spPr>
          <a:xfrm>
            <a:off x="7619125" y="4242365"/>
            <a:ext cx="629774" cy="30777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客服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134" name="图片 133">
            <a:extLst>
              <a:ext uri="{FF2B5EF4-FFF2-40B4-BE49-F238E27FC236}">
                <a16:creationId xmlns:a16="http://schemas.microsoft.com/office/drawing/2014/main" id="{A02F77E6-E121-4211-96A7-3F211114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094" y="4052792"/>
            <a:ext cx="314963" cy="274323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308B72C6-9B96-49B5-94E0-1724D6330C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091" y="4470330"/>
            <a:ext cx="330475" cy="330475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63C9C93A-AE67-47BB-A3E5-BEF02172DAE9}"/>
              </a:ext>
            </a:extLst>
          </p:cNvPr>
          <p:cNvSpPr txBox="1"/>
          <p:nvPr/>
        </p:nvSpPr>
        <p:spPr>
          <a:xfrm>
            <a:off x="9394638" y="3881321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服务号</a:t>
            </a:r>
          </a:p>
        </p:txBody>
      </p:sp>
      <p:cxnSp>
        <p:nvCxnSpPr>
          <p:cNvPr id="137" name="Straight Connector 137">
            <a:extLst>
              <a:ext uri="{FF2B5EF4-FFF2-40B4-BE49-F238E27FC236}">
                <a16:creationId xmlns:a16="http://schemas.microsoft.com/office/drawing/2014/main" id="{A9AC5452-BE20-4CD0-A5AE-2901907A7B10}"/>
              </a:ext>
            </a:extLst>
          </p:cNvPr>
          <p:cNvCxnSpPr>
            <a:cxnSpLocks/>
          </p:cNvCxnSpPr>
          <p:nvPr/>
        </p:nvCxnSpPr>
        <p:spPr>
          <a:xfrm flipH="1">
            <a:off x="9092921" y="4188072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7">
            <a:extLst>
              <a:ext uri="{FF2B5EF4-FFF2-40B4-BE49-F238E27FC236}">
                <a16:creationId xmlns:a16="http://schemas.microsoft.com/office/drawing/2014/main" id="{7E1EB0B9-DEF8-4C4D-9170-7ACFB20FC4D8}"/>
              </a:ext>
            </a:extLst>
          </p:cNvPr>
          <p:cNvCxnSpPr>
            <a:cxnSpLocks/>
          </p:cNvCxnSpPr>
          <p:nvPr/>
        </p:nvCxnSpPr>
        <p:spPr>
          <a:xfrm flipH="1">
            <a:off x="9077542" y="4615165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37">
            <a:extLst>
              <a:ext uri="{FF2B5EF4-FFF2-40B4-BE49-F238E27FC236}">
                <a16:creationId xmlns:a16="http://schemas.microsoft.com/office/drawing/2014/main" id="{2FC0C173-6910-449A-9813-46C35660A065}"/>
              </a:ext>
            </a:extLst>
          </p:cNvPr>
          <p:cNvCxnSpPr>
            <a:cxnSpLocks/>
          </p:cNvCxnSpPr>
          <p:nvPr/>
        </p:nvCxnSpPr>
        <p:spPr>
          <a:xfrm flipH="1">
            <a:off x="8264286" y="4403666"/>
            <a:ext cx="8286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37">
            <a:extLst>
              <a:ext uri="{FF2B5EF4-FFF2-40B4-BE49-F238E27FC236}">
                <a16:creationId xmlns:a16="http://schemas.microsoft.com/office/drawing/2014/main" id="{00E6AF81-3B89-4125-8A3D-EF8904573C31}"/>
              </a:ext>
            </a:extLst>
          </p:cNvPr>
          <p:cNvCxnSpPr>
            <a:cxnSpLocks/>
          </p:cNvCxnSpPr>
          <p:nvPr/>
        </p:nvCxnSpPr>
        <p:spPr>
          <a:xfrm flipV="1">
            <a:off x="9092921" y="4188072"/>
            <a:ext cx="0" cy="408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16770FE-8217-491A-B051-9BA39F3744C0}"/>
              </a:ext>
            </a:extLst>
          </p:cNvPr>
          <p:cNvSpPr txBox="1"/>
          <p:nvPr/>
        </p:nvSpPr>
        <p:spPr>
          <a:xfrm>
            <a:off x="9417237" y="4326089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</a:t>
            </a:r>
            <a:r>
              <a:rPr lang="zh-CN" altLang="en-US" sz="1400" dirty="0"/>
              <a:t>端</a:t>
            </a:r>
          </a:p>
        </p:txBody>
      </p:sp>
      <p:cxnSp>
        <p:nvCxnSpPr>
          <p:cNvPr id="144" name="Straight Connector 56">
            <a:extLst>
              <a:ext uri="{FF2B5EF4-FFF2-40B4-BE49-F238E27FC236}">
                <a16:creationId xmlns:a16="http://schemas.microsoft.com/office/drawing/2014/main" id="{00F159E2-CD9C-4A47-9D09-72D168E4B820}"/>
              </a:ext>
            </a:extLst>
          </p:cNvPr>
          <p:cNvCxnSpPr/>
          <p:nvPr/>
        </p:nvCxnSpPr>
        <p:spPr>
          <a:xfrm flipH="1">
            <a:off x="5014766" y="5253192"/>
            <a:ext cx="236231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69">
            <a:extLst>
              <a:ext uri="{FF2B5EF4-FFF2-40B4-BE49-F238E27FC236}">
                <a16:creationId xmlns:a16="http://schemas.microsoft.com/office/drawing/2014/main" id="{23D6F0D9-3772-448D-B46D-68C598DE2E64}"/>
              </a:ext>
            </a:extLst>
          </p:cNvPr>
          <p:cNvSpPr txBox="1"/>
          <p:nvPr/>
        </p:nvSpPr>
        <p:spPr>
          <a:xfrm>
            <a:off x="7491281" y="5058157"/>
            <a:ext cx="766578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管理员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pic>
        <p:nvPicPr>
          <p:cNvPr id="146" name="图片 145">
            <a:extLst>
              <a:ext uri="{FF2B5EF4-FFF2-40B4-BE49-F238E27FC236}">
                <a16:creationId xmlns:a16="http://schemas.microsoft.com/office/drawing/2014/main" id="{ADFE7F8C-AE64-4CA5-8926-EDFC0172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054" y="4868584"/>
            <a:ext cx="314963" cy="274323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4F8477E9-17E2-401F-8B8E-11E0B0050E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051" y="5286122"/>
            <a:ext cx="330475" cy="330475"/>
          </a:xfrm>
          <a:prstGeom prst="rect">
            <a:avLst/>
          </a:prstGeom>
        </p:spPr>
      </p:pic>
      <p:sp>
        <p:nvSpPr>
          <p:cNvPr id="148" name="文本框 147">
            <a:extLst>
              <a:ext uri="{FF2B5EF4-FFF2-40B4-BE49-F238E27FC236}">
                <a16:creationId xmlns:a16="http://schemas.microsoft.com/office/drawing/2014/main" id="{4A92CDEC-2DD6-4BFC-B625-AECC87715727}"/>
              </a:ext>
            </a:extLst>
          </p:cNvPr>
          <p:cNvSpPr txBox="1"/>
          <p:nvPr/>
        </p:nvSpPr>
        <p:spPr>
          <a:xfrm>
            <a:off x="9421213" y="4690116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服务号</a:t>
            </a:r>
          </a:p>
        </p:txBody>
      </p:sp>
      <p:cxnSp>
        <p:nvCxnSpPr>
          <p:cNvPr id="149" name="Straight Connector 137">
            <a:extLst>
              <a:ext uri="{FF2B5EF4-FFF2-40B4-BE49-F238E27FC236}">
                <a16:creationId xmlns:a16="http://schemas.microsoft.com/office/drawing/2014/main" id="{B05258AD-9C9E-4AAD-923E-796B02758683}"/>
              </a:ext>
            </a:extLst>
          </p:cNvPr>
          <p:cNvCxnSpPr>
            <a:cxnSpLocks/>
          </p:cNvCxnSpPr>
          <p:nvPr/>
        </p:nvCxnSpPr>
        <p:spPr>
          <a:xfrm flipH="1">
            <a:off x="9101881" y="5003864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37">
            <a:extLst>
              <a:ext uri="{FF2B5EF4-FFF2-40B4-BE49-F238E27FC236}">
                <a16:creationId xmlns:a16="http://schemas.microsoft.com/office/drawing/2014/main" id="{F5E0E8D2-BE99-4F48-9219-621DEEB314F6}"/>
              </a:ext>
            </a:extLst>
          </p:cNvPr>
          <p:cNvCxnSpPr>
            <a:cxnSpLocks/>
          </p:cNvCxnSpPr>
          <p:nvPr/>
        </p:nvCxnSpPr>
        <p:spPr>
          <a:xfrm flipH="1">
            <a:off x="9086502" y="5430957"/>
            <a:ext cx="956346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37">
            <a:extLst>
              <a:ext uri="{FF2B5EF4-FFF2-40B4-BE49-F238E27FC236}">
                <a16:creationId xmlns:a16="http://schemas.microsoft.com/office/drawing/2014/main" id="{E5DDCFF1-72F2-49FD-B9D8-AF2E5CF1C081}"/>
              </a:ext>
            </a:extLst>
          </p:cNvPr>
          <p:cNvCxnSpPr>
            <a:cxnSpLocks/>
          </p:cNvCxnSpPr>
          <p:nvPr/>
        </p:nvCxnSpPr>
        <p:spPr>
          <a:xfrm flipH="1">
            <a:off x="8273246" y="5219458"/>
            <a:ext cx="82863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37">
            <a:extLst>
              <a:ext uri="{FF2B5EF4-FFF2-40B4-BE49-F238E27FC236}">
                <a16:creationId xmlns:a16="http://schemas.microsoft.com/office/drawing/2014/main" id="{729597FD-466E-4719-92AA-A7A524D440AE}"/>
              </a:ext>
            </a:extLst>
          </p:cNvPr>
          <p:cNvCxnSpPr>
            <a:cxnSpLocks/>
          </p:cNvCxnSpPr>
          <p:nvPr/>
        </p:nvCxnSpPr>
        <p:spPr>
          <a:xfrm flipV="1">
            <a:off x="9101881" y="5003864"/>
            <a:ext cx="0" cy="4081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6D5CF6A7-E686-481A-B256-76D1CAC5F355}"/>
              </a:ext>
            </a:extLst>
          </p:cNvPr>
          <p:cNvSpPr txBox="1"/>
          <p:nvPr/>
        </p:nvSpPr>
        <p:spPr>
          <a:xfrm>
            <a:off x="9451339" y="5151877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PC</a:t>
            </a:r>
            <a:r>
              <a:rPr lang="zh-CN" altLang="en-US" sz="1400" dirty="0"/>
              <a:t>端</a:t>
            </a:r>
          </a:p>
        </p:txBody>
      </p:sp>
      <p:sp>
        <p:nvSpPr>
          <p:cNvPr id="30" name="星形: 五角 29">
            <a:extLst>
              <a:ext uri="{FF2B5EF4-FFF2-40B4-BE49-F238E27FC236}">
                <a16:creationId xmlns:a16="http://schemas.microsoft.com/office/drawing/2014/main" id="{FB6EFB5A-5D6A-425C-A5E2-9F3AD5181C77}"/>
              </a:ext>
            </a:extLst>
          </p:cNvPr>
          <p:cNvSpPr/>
          <p:nvPr/>
        </p:nvSpPr>
        <p:spPr>
          <a:xfrm>
            <a:off x="9244695" y="1666779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星形: 五角 153">
            <a:extLst>
              <a:ext uri="{FF2B5EF4-FFF2-40B4-BE49-F238E27FC236}">
                <a16:creationId xmlns:a16="http://schemas.microsoft.com/office/drawing/2014/main" id="{79D8215C-EDC6-40F6-8776-D98805A04981}"/>
              </a:ext>
            </a:extLst>
          </p:cNvPr>
          <p:cNvSpPr/>
          <p:nvPr/>
        </p:nvSpPr>
        <p:spPr>
          <a:xfrm>
            <a:off x="9216086" y="3559388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星形: 五角 154">
            <a:extLst>
              <a:ext uri="{FF2B5EF4-FFF2-40B4-BE49-F238E27FC236}">
                <a16:creationId xmlns:a16="http://schemas.microsoft.com/office/drawing/2014/main" id="{90518748-B44C-4CC9-B16A-B241B153CD61}"/>
              </a:ext>
            </a:extLst>
          </p:cNvPr>
          <p:cNvSpPr/>
          <p:nvPr/>
        </p:nvSpPr>
        <p:spPr>
          <a:xfrm>
            <a:off x="9226490" y="3937391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星形: 五角 155">
            <a:extLst>
              <a:ext uri="{FF2B5EF4-FFF2-40B4-BE49-F238E27FC236}">
                <a16:creationId xmlns:a16="http://schemas.microsoft.com/office/drawing/2014/main" id="{C87B3EAD-C549-486A-BAC7-E0C69332EEAE}"/>
              </a:ext>
            </a:extLst>
          </p:cNvPr>
          <p:cNvSpPr/>
          <p:nvPr/>
        </p:nvSpPr>
        <p:spPr>
          <a:xfrm>
            <a:off x="9244694" y="4368731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星形: 五角 156">
            <a:extLst>
              <a:ext uri="{FF2B5EF4-FFF2-40B4-BE49-F238E27FC236}">
                <a16:creationId xmlns:a16="http://schemas.microsoft.com/office/drawing/2014/main" id="{C1B20AF7-E162-4F13-BFD3-5670927EF4CC}"/>
              </a:ext>
            </a:extLst>
          </p:cNvPr>
          <p:cNvSpPr/>
          <p:nvPr/>
        </p:nvSpPr>
        <p:spPr>
          <a:xfrm>
            <a:off x="9226489" y="5201458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星形: 五角 157">
            <a:extLst>
              <a:ext uri="{FF2B5EF4-FFF2-40B4-BE49-F238E27FC236}">
                <a16:creationId xmlns:a16="http://schemas.microsoft.com/office/drawing/2014/main" id="{835E49F1-1BAC-450D-9078-DF29462CEAC5}"/>
              </a:ext>
            </a:extLst>
          </p:cNvPr>
          <p:cNvSpPr/>
          <p:nvPr/>
        </p:nvSpPr>
        <p:spPr>
          <a:xfrm>
            <a:off x="9226489" y="2297767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358FAB5F-B550-4FFC-9CAA-8100AE237149}"/>
              </a:ext>
            </a:extLst>
          </p:cNvPr>
          <p:cNvSpPr txBox="1"/>
          <p:nvPr/>
        </p:nvSpPr>
        <p:spPr>
          <a:xfrm>
            <a:off x="5915973" y="2371289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医生内容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E4A11CE-B5B2-4473-9264-4A042457653B}"/>
              </a:ext>
            </a:extLst>
          </p:cNvPr>
          <p:cNvSpPr txBox="1"/>
          <p:nvPr/>
        </p:nvSpPr>
        <p:spPr>
          <a:xfrm>
            <a:off x="5937041" y="3205013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质控内容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F2D39E1F-87F7-4D96-AB22-25772503B6B5}"/>
              </a:ext>
            </a:extLst>
          </p:cNvPr>
          <p:cNvSpPr txBox="1"/>
          <p:nvPr/>
        </p:nvSpPr>
        <p:spPr>
          <a:xfrm>
            <a:off x="5919990" y="4035209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客服内容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FAB5AC3-5969-470B-BE91-83AB42A29761}"/>
              </a:ext>
            </a:extLst>
          </p:cNvPr>
          <p:cNvSpPr txBox="1"/>
          <p:nvPr/>
        </p:nvSpPr>
        <p:spPr>
          <a:xfrm>
            <a:off x="5937041" y="4869656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管理内容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47B5E5F-CCE7-48FA-9969-E4288F516684}"/>
              </a:ext>
            </a:extLst>
          </p:cNvPr>
          <p:cNvCxnSpPr/>
          <p:nvPr/>
        </p:nvCxnSpPr>
        <p:spPr>
          <a:xfrm flipV="1">
            <a:off x="4598894" y="1961432"/>
            <a:ext cx="304800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3D7B776-E7AE-41FB-AD20-6DA6D890931C}"/>
              </a:ext>
            </a:extLst>
          </p:cNvPr>
          <p:cNvCxnSpPr/>
          <p:nvPr/>
        </p:nvCxnSpPr>
        <p:spPr>
          <a:xfrm flipV="1">
            <a:off x="4625784" y="2777224"/>
            <a:ext cx="304800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7026C569-15ED-4A59-BF08-60BC79700E83}"/>
              </a:ext>
            </a:extLst>
          </p:cNvPr>
          <p:cNvCxnSpPr/>
          <p:nvPr/>
        </p:nvCxnSpPr>
        <p:spPr>
          <a:xfrm flipV="1">
            <a:off x="4607857" y="3601974"/>
            <a:ext cx="304800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DB33D7B8-894A-470A-B1CB-9BCBD256DC71}"/>
              </a:ext>
            </a:extLst>
          </p:cNvPr>
          <p:cNvCxnSpPr/>
          <p:nvPr/>
        </p:nvCxnSpPr>
        <p:spPr>
          <a:xfrm flipV="1">
            <a:off x="4598891" y="4426730"/>
            <a:ext cx="304800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4AA42181-A066-4A11-9704-C8B8A2E4B14F}"/>
              </a:ext>
            </a:extLst>
          </p:cNvPr>
          <p:cNvCxnSpPr/>
          <p:nvPr/>
        </p:nvCxnSpPr>
        <p:spPr>
          <a:xfrm flipV="1">
            <a:off x="4607854" y="5242515"/>
            <a:ext cx="304800" cy="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星形: 五角 166">
            <a:extLst>
              <a:ext uri="{FF2B5EF4-FFF2-40B4-BE49-F238E27FC236}">
                <a16:creationId xmlns:a16="http://schemas.microsoft.com/office/drawing/2014/main" id="{B73F7401-F913-4AD5-AC33-F3A7ABAD278F}"/>
              </a:ext>
            </a:extLst>
          </p:cNvPr>
          <p:cNvSpPr/>
          <p:nvPr/>
        </p:nvSpPr>
        <p:spPr>
          <a:xfrm>
            <a:off x="9226484" y="2737041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星形: 五角 167">
            <a:extLst>
              <a:ext uri="{FF2B5EF4-FFF2-40B4-BE49-F238E27FC236}">
                <a16:creationId xmlns:a16="http://schemas.microsoft.com/office/drawing/2014/main" id="{802D8E9A-1254-4FDD-8A09-EFEF0277A65A}"/>
              </a:ext>
            </a:extLst>
          </p:cNvPr>
          <p:cNvSpPr/>
          <p:nvPr/>
        </p:nvSpPr>
        <p:spPr>
          <a:xfrm>
            <a:off x="9226483" y="3128916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星形: 五角 90">
            <a:extLst>
              <a:ext uri="{FF2B5EF4-FFF2-40B4-BE49-F238E27FC236}">
                <a16:creationId xmlns:a16="http://schemas.microsoft.com/office/drawing/2014/main" id="{1E981548-C077-4733-B268-FA43CDF586C6}"/>
              </a:ext>
            </a:extLst>
          </p:cNvPr>
          <p:cNvSpPr/>
          <p:nvPr/>
        </p:nvSpPr>
        <p:spPr>
          <a:xfrm>
            <a:off x="9226483" y="4754927"/>
            <a:ext cx="202481" cy="178153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6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2">
            <a:extLst>
              <a:ext uri="{FF2B5EF4-FFF2-40B4-BE49-F238E27FC236}">
                <a16:creationId xmlns:a16="http://schemas.microsoft.com/office/drawing/2014/main" id="{90629E86-8C27-450B-ADFF-979D05266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A355A-6FF4-4107-8B51-824F03B8E31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94702" name="Line 78">
            <a:extLst>
              <a:ext uri="{FF2B5EF4-FFF2-40B4-BE49-F238E27FC236}">
                <a16:creationId xmlns:a16="http://schemas.microsoft.com/office/drawing/2014/main" id="{A880AF62-39B4-4AB4-A10A-B60D21C3B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92176" y="1532599"/>
            <a:ext cx="10906837" cy="276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94713" name="Text Box 89">
            <a:extLst>
              <a:ext uri="{FF2B5EF4-FFF2-40B4-BE49-F238E27FC236}">
                <a16:creationId xmlns:a16="http://schemas.microsoft.com/office/drawing/2014/main" id="{0D938CF4-CE8E-4A40-B271-FA99C3D2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068" y="388713"/>
            <a:ext cx="2532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怡禾健康公众号</a:t>
            </a:r>
          </a:p>
        </p:txBody>
      </p:sp>
      <p:sp>
        <p:nvSpPr>
          <p:cNvPr id="794718" name="Line 94">
            <a:extLst>
              <a:ext uri="{FF2B5EF4-FFF2-40B4-BE49-F238E27FC236}">
                <a16:creationId xmlns:a16="http://schemas.microsoft.com/office/drawing/2014/main" id="{7FE47935-C328-4EBE-A708-89985270C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645" y="2106700"/>
            <a:ext cx="8799" cy="41148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19" name="Line 95">
            <a:extLst>
              <a:ext uri="{FF2B5EF4-FFF2-40B4-BE49-F238E27FC236}">
                <a16:creationId xmlns:a16="http://schemas.microsoft.com/office/drawing/2014/main" id="{222DE036-B793-4052-A373-C2470A6A8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458" y="3080831"/>
            <a:ext cx="10649482" cy="27629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20" name="Text Box 96">
            <a:extLst>
              <a:ext uri="{FF2B5EF4-FFF2-40B4-BE49-F238E27FC236}">
                <a16:creationId xmlns:a16="http://schemas.microsoft.com/office/drawing/2014/main" id="{4FCC0ACA-4872-464A-986F-F31C28DA3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00" y="2303042"/>
            <a:ext cx="722740" cy="369332"/>
          </a:xfrm>
          <a:prstGeom prst="rect">
            <a:avLst/>
          </a:prstGeom>
          <a:solidFill>
            <a:srgbClr val="C3B97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架构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794746" name="Line 122">
            <a:extLst>
              <a:ext uri="{FF2B5EF4-FFF2-40B4-BE49-F238E27FC236}">
                <a16:creationId xmlns:a16="http://schemas.microsoft.com/office/drawing/2014/main" id="{7BCA0CF4-4334-40AB-9E69-CBD90CE4DB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6458" y="4089298"/>
            <a:ext cx="10649482" cy="1531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68" name="Line 144">
            <a:extLst>
              <a:ext uri="{FF2B5EF4-FFF2-40B4-BE49-F238E27FC236}">
                <a16:creationId xmlns:a16="http://schemas.microsoft.com/office/drawing/2014/main" id="{F4E9CBCE-7794-4DB3-A797-A06AFF173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440" y="5194676"/>
            <a:ext cx="10631499" cy="1994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84" name="Line 160">
            <a:extLst>
              <a:ext uri="{FF2B5EF4-FFF2-40B4-BE49-F238E27FC236}">
                <a16:creationId xmlns:a16="http://schemas.microsoft.com/office/drawing/2014/main" id="{E59C7B1B-1A17-4F26-BAE9-9BEA75ABF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9992" y="2106328"/>
            <a:ext cx="8799" cy="411479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85" name="Line 161">
            <a:extLst>
              <a:ext uri="{FF2B5EF4-FFF2-40B4-BE49-F238E27FC236}">
                <a16:creationId xmlns:a16="http://schemas.microsoft.com/office/drawing/2014/main" id="{1FDC79DC-316D-4C8B-AB61-F4376A58F0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5051" y="2094070"/>
            <a:ext cx="13375" cy="411479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86" name="Line 162">
            <a:extLst>
              <a:ext uri="{FF2B5EF4-FFF2-40B4-BE49-F238E27FC236}">
                <a16:creationId xmlns:a16="http://schemas.microsoft.com/office/drawing/2014/main" id="{8FD186C8-6EC9-46ED-8E54-7708E07BE2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8645" y="2099987"/>
            <a:ext cx="2" cy="41215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87" name="Line 163">
            <a:extLst>
              <a:ext uri="{FF2B5EF4-FFF2-40B4-BE49-F238E27FC236}">
                <a16:creationId xmlns:a16="http://schemas.microsoft.com/office/drawing/2014/main" id="{5EB3B413-F98E-45B0-98DF-4A21B1148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3094" y="2098041"/>
            <a:ext cx="17982" cy="411478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789" name="Line 165">
            <a:extLst>
              <a:ext uri="{FF2B5EF4-FFF2-40B4-BE49-F238E27FC236}">
                <a16:creationId xmlns:a16="http://schemas.microsoft.com/office/drawing/2014/main" id="{59A91E73-D6C9-4D94-B7B2-941AABC378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09310" y="2106700"/>
            <a:ext cx="4395" cy="411478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4824" name="Line 200">
            <a:extLst>
              <a:ext uri="{FF2B5EF4-FFF2-40B4-BE49-F238E27FC236}">
                <a16:creationId xmlns:a16="http://schemas.microsoft.com/office/drawing/2014/main" id="{F745B9DC-B44C-4CD4-BA7B-F8DC652FCE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6457" y="6214772"/>
            <a:ext cx="10502167" cy="67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AFAFA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D162D5F-0AD0-4506-8E9E-204296AC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/>
          <a:p>
            <a:r>
              <a:rPr lang="zh-CN" altLang="en-US" dirty="0"/>
              <a:t>版本计划</a:t>
            </a:r>
          </a:p>
        </p:txBody>
      </p:sp>
      <p:sp>
        <p:nvSpPr>
          <p:cNvPr id="122" name="Line 95">
            <a:extLst>
              <a:ext uri="{FF2B5EF4-FFF2-40B4-BE49-F238E27FC236}">
                <a16:creationId xmlns:a16="http://schemas.microsoft.com/office/drawing/2014/main" id="{5F60D740-E737-4385-A44A-03E065E63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458" y="2106328"/>
            <a:ext cx="10649483" cy="1531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" name="Text Box 89">
            <a:extLst>
              <a:ext uri="{FF2B5EF4-FFF2-40B4-BE49-F238E27FC236}">
                <a16:creationId xmlns:a16="http://schemas.microsoft.com/office/drawing/2014/main" id="{57B50C97-97E1-44AA-94A9-8FAFC911B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2157" y="854658"/>
            <a:ext cx="91608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平台切换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DB3CD5D-1972-4560-A34D-44472887F419}"/>
              </a:ext>
            </a:extLst>
          </p:cNvPr>
          <p:cNvSpPr txBox="1"/>
          <p:nvPr/>
        </p:nvSpPr>
        <p:spPr>
          <a:xfrm>
            <a:off x="11118806" y="1737500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12-14</a:t>
            </a:r>
            <a:endParaRPr lang="zh-CN" altLang="en-US" sz="1400" dirty="0"/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A3CB95-9D80-4DDB-89CF-0F3A95AC792D}"/>
              </a:ext>
            </a:extLst>
          </p:cNvPr>
          <p:cNvGrpSpPr/>
          <p:nvPr/>
        </p:nvGrpSpPr>
        <p:grpSpPr>
          <a:xfrm>
            <a:off x="11338451" y="1202030"/>
            <a:ext cx="120650" cy="517526"/>
            <a:chOff x="6988081" y="1208868"/>
            <a:chExt cx="120650" cy="517526"/>
          </a:xfrm>
        </p:grpSpPr>
        <p:sp>
          <p:nvSpPr>
            <p:cNvPr id="128" name="AutoShape 87">
              <a:extLst>
                <a:ext uri="{FF2B5EF4-FFF2-40B4-BE49-F238E27FC236}">
                  <a16:creationId xmlns:a16="http://schemas.microsoft.com/office/drawing/2014/main" id="{B376D5C9-05A8-471B-A949-32189650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88">
              <a:extLst>
                <a:ext uri="{FF2B5EF4-FFF2-40B4-BE49-F238E27FC236}">
                  <a16:creationId xmlns:a16="http://schemas.microsoft.com/office/drawing/2014/main" id="{0762C9F3-1E6B-40C6-AF36-A7816C48A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31" name="Text Box 96">
            <a:extLst>
              <a:ext uri="{FF2B5EF4-FFF2-40B4-BE49-F238E27FC236}">
                <a16:creationId xmlns:a16="http://schemas.microsoft.com/office/drawing/2014/main" id="{73FA035A-1A68-4BC7-801F-94DEF361A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943" y="4440886"/>
            <a:ext cx="784409" cy="369332"/>
          </a:xfrm>
          <a:prstGeom prst="rect">
            <a:avLst/>
          </a:prstGeom>
          <a:solidFill>
            <a:srgbClr val="C3B97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后台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132" name="Text Box 96">
            <a:extLst>
              <a:ext uri="{FF2B5EF4-FFF2-40B4-BE49-F238E27FC236}">
                <a16:creationId xmlns:a16="http://schemas.microsoft.com/office/drawing/2014/main" id="{7EC5AF11-3FA0-4410-9772-C57D7024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00" y="5462804"/>
            <a:ext cx="784409" cy="646331"/>
          </a:xfrm>
          <a:prstGeom prst="rect">
            <a:avLst/>
          </a:prstGeom>
          <a:solidFill>
            <a:srgbClr val="C3B97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项目经理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79FD8A1-0EB4-437C-A1F2-2F53507EA1CC}"/>
              </a:ext>
            </a:extLst>
          </p:cNvPr>
          <p:cNvSpPr txBox="1"/>
          <p:nvPr/>
        </p:nvSpPr>
        <p:spPr>
          <a:xfrm>
            <a:off x="9836017" y="1719556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11-16</a:t>
            </a:r>
            <a:endParaRPr lang="zh-CN" altLang="en-US" sz="1400" dirty="0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15660D5C-C6B4-4817-901B-8CE235123DEE}"/>
              </a:ext>
            </a:extLst>
          </p:cNvPr>
          <p:cNvGrpSpPr/>
          <p:nvPr/>
        </p:nvGrpSpPr>
        <p:grpSpPr>
          <a:xfrm>
            <a:off x="10092349" y="1193060"/>
            <a:ext cx="120650" cy="517526"/>
            <a:chOff x="6988081" y="1208868"/>
            <a:chExt cx="120650" cy="517526"/>
          </a:xfrm>
        </p:grpSpPr>
        <p:sp>
          <p:nvSpPr>
            <p:cNvPr id="139" name="AutoShape 87">
              <a:extLst>
                <a:ext uri="{FF2B5EF4-FFF2-40B4-BE49-F238E27FC236}">
                  <a16:creationId xmlns:a16="http://schemas.microsoft.com/office/drawing/2014/main" id="{2BF0C171-5200-4CB8-9C91-3452E15FA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" name="Line 88">
              <a:extLst>
                <a:ext uri="{FF2B5EF4-FFF2-40B4-BE49-F238E27FC236}">
                  <a16:creationId xmlns:a16="http://schemas.microsoft.com/office/drawing/2014/main" id="{91727B17-D7BB-4D22-A8CF-1E88D7E8B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07905E2D-266A-4480-976E-FE61F17CA331}"/>
              </a:ext>
            </a:extLst>
          </p:cNvPr>
          <p:cNvGrpSpPr/>
          <p:nvPr/>
        </p:nvGrpSpPr>
        <p:grpSpPr>
          <a:xfrm>
            <a:off x="9030632" y="1219810"/>
            <a:ext cx="120650" cy="517526"/>
            <a:chOff x="6988081" y="1208868"/>
            <a:chExt cx="120650" cy="517526"/>
          </a:xfrm>
        </p:grpSpPr>
        <p:sp>
          <p:nvSpPr>
            <p:cNvPr id="142" name="AutoShape 87">
              <a:extLst>
                <a:ext uri="{FF2B5EF4-FFF2-40B4-BE49-F238E27FC236}">
                  <a16:creationId xmlns:a16="http://schemas.microsoft.com/office/drawing/2014/main" id="{D21D52D3-331C-4E42-8110-A30F5B422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88">
              <a:extLst>
                <a:ext uri="{FF2B5EF4-FFF2-40B4-BE49-F238E27FC236}">
                  <a16:creationId xmlns:a16="http://schemas.microsoft.com/office/drawing/2014/main" id="{CC8CABE2-341F-4F47-900F-D767DEC94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40137C5-31B0-4A62-A7D4-13B3645F31E5}"/>
              </a:ext>
            </a:extLst>
          </p:cNvPr>
          <p:cNvSpPr txBox="1"/>
          <p:nvPr/>
        </p:nvSpPr>
        <p:spPr>
          <a:xfrm>
            <a:off x="7624482" y="1719185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11-3</a:t>
            </a:r>
            <a:endParaRPr lang="zh-CN" altLang="en-US" sz="1400" dirty="0"/>
          </a:p>
        </p:txBody>
      </p:sp>
      <p:sp>
        <p:nvSpPr>
          <p:cNvPr id="37" name="Line 78">
            <a:extLst>
              <a:ext uri="{FF2B5EF4-FFF2-40B4-BE49-F238E27FC236}">
                <a16:creationId xmlns:a16="http://schemas.microsoft.com/office/drawing/2014/main" id="{909E0BDE-803A-4517-9CED-93013A532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3416" y="572357"/>
            <a:ext cx="476652" cy="204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8" name="Text Box 89">
            <a:extLst>
              <a:ext uri="{FF2B5EF4-FFF2-40B4-BE49-F238E27FC236}">
                <a16:creationId xmlns:a16="http://schemas.microsoft.com/office/drawing/2014/main" id="{7A963007-C4F6-4952-B2D6-547820821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8047" y="854658"/>
            <a:ext cx="9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听课程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680E66D-1B10-422F-8966-C2C38CF6FFB9}"/>
              </a:ext>
            </a:extLst>
          </p:cNvPr>
          <p:cNvGrpSpPr/>
          <p:nvPr/>
        </p:nvGrpSpPr>
        <p:grpSpPr>
          <a:xfrm>
            <a:off x="7869886" y="1219810"/>
            <a:ext cx="120650" cy="517526"/>
            <a:chOff x="6988081" y="1208868"/>
            <a:chExt cx="120650" cy="517526"/>
          </a:xfrm>
        </p:grpSpPr>
        <p:sp>
          <p:nvSpPr>
            <p:cNvPr id="40" name="AutoShape 87">
              <a:extLst>
                <a:ext uri="{FF2B5EF4-FFF2-40B4-BE49-F238E27FC236}">
                  <a16:creationId xmlns:a16="http://schemas.microsoft.com/office/drawing/2014/main" id="{99AB5319-1EAB-4542-AFBA-EA13585F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88">
              <a:extLst>
                <a:ext uri="{FF2B5EF4-FFF2-40B4-BE49-F238E27FC236}">
                  <a16:creationId xmlns:a16="http://schemas.microsoft.com/office/drawing/2014/main" id="{D042211E-996E-4CB6-91E8-6A5772C7F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2" name="Text Box 89">
            <a:extLst>
              <a:ext uri="{FF2B5EF4-FFF2-40B4-BE49-F238E27FC236}">
                <a16:creationId xmlns:a16="http://schemas.microsoft.com/office/drawing/2014/main" id="{2C5F6249-232A-4BCA-B8C0-EF053FD52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5168" y="1249073"/>
            <a:ext cx="122915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dirty="0">
                <a:ea typeface="黑体" panose="02010609060101010101" pitchFamily="49" charset="-122"/>
              </a:rPr>
              <a:t>导入数据全量测试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9BA29EE4-46C8-4CD3-AC71-BB2BA94AA608}"/>
              </a:ext>
            </a:extLst>
          </p:cNvPr>
          <p:cNvGrpSpPr/>
          <p:nvPr/>
        </p:nvGrpSpPr>
        <p:grpSpPr>
          <a:xfrm>
            <a:off x="3971894" y="1257635"/>
            <a:ext cx="120650" cy="517526"/>
            <a:chOff x="6988081" y="1208868"/>
            <a:chExt cx="120650" cy="517526"/>
          </a:xfrm>
        </p:grpSpPr>
        <p:sp>
          <p:nvSpPr>
            <p:cNvPr id="44" name="AutoShape 87">
              <a:extLst>
                <a:ext uri="{FF2B5EF4-FFF2-40B4-BE49-F238E27FC236}">
                  <a16:creationId xmlns:a16="http://schemas.microsoft.com/office/drawing/2014/main" id="{6AF88402-A1BB-4302-913B-AE2AA816E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88">
              <a:extLst>
                <a:ext uri="{FF2B5EF4-FFF2-40B4-BE49-F238E27FC236}">
                  <a16:creationId xmlns:a16="http://schemas.microsoft.com/office/drawing/2014/main" id="{BC3CED19-2137-4051-BA49-04090C6AD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7" name="Text Box 96">
            <a:extLst>
              <a:ext uri="{FF2B5EF4-FFF2-40B4-BE49-F238E27FC236}">
                <a16:creationId xmlns:a16="http://schemas.microsoft.com/office/drawing/2014/main" id="{8C6C114D-A072-42A3-93CC-6C2F97ED7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47" y="3418968"/>
            <a:ext cx="784409" cy="369332"/>
          </a:xfrm>
          <a:prstGeom prst="rect">
            <a:avLst/>
          </a:prstGeom>
          <a:solidFill>
            <a:srgbClr val="C3B973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前端</a:t>
            </a:r>
            <a:endParaRPr lang="en-US" altLang="zh-CN" b="1" dirty="0">
              <a:ea typeface="黑体" panose="02010609060101010101" pitchFamily="49" charset="-122"/>
            </a:endParaRPr>
          </a:p>
        </p:txBody>
      </p:sp>
      <p:sp>
        <p:nvSpPr>
          <p:cNvPr id="48" name="Text Box 89">
            <a:extLst>
              <a:ext uri="{FF2B5EF4-FFF2-40B4-BE49-F238E27FC236}">
                <a16:creationId xmlns:a16="http://schemas.microsoft.com/office/drawing/2014/main" id="{1CC641ED-9703-47D2-9B77-BBF0F74CC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909" y="880693"/>
            <a:ext cx="9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问医生</a:t>
            </a:r>
          </a:p>
        </p:txBody>
      </p:sp>
      <p:sp>
        <p:nvSpPr>
          <p:cNvPr id="52" name="Text Box 89">
            <a:extLst>
              <a:ext uri="{FF2B5EF4-FFF2-40B4-BE49-F238E27FC236}">
                <a16:creationId xmlns:a16="http://schemas.microsoft.com/office/drawing/2014/main" id="{EA5FBCAF-EE55-4383-AE8B-F4F0FF02B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4321" y="872438"/>
            <a:ext cx="9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看问答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3C9803-A33F-4328-89D4-776BD1A77998}"/>
              </a:ext>
            </a:extLst>
          </p:cNvPr>
          <p:cNvSpPr txBox="1"/>
          <p:nvPr/>
        </p:nvSpPr>
        <p:spPr>
          <a:xfrm>
            <a:off x="8781125" y="1737500"/>
            <a:ext cx="85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11-9</a:t>
            </a:r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91C86A2-E0CE-4702-A8B0-B46C2D029D9B}"/>
              </a:ext>
            </a:extLst>
          </p:cNvPr>
          <p:cNvSpPr txBox="1"/>
          <p:nvPr/>
        </p:nvSpPr>
        <p:spPr>
          <a:xfrm>
            <a:off x="5225085" y="1757010"/>
            <a:ext cx="70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10-26</a:t>
            </a:r>
            <a:endParaRPr lang="zh-CN" altLang="en-US" sz="1400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90AF904-44DE-4A6F-989A-4F4093FC1B6F}"/>
              </a:ext>
            </a:extLst>
          </p:cNvPr>
          <p:cNvGrpSpPr/>
          <p:nvPr/>
        </p:nvGrpSpPr>
        <p:grpSpPr>
          <a:xfrm>
            <a:off x="5470488" y="1257635"/>
            <a:ext cx="120650" cy="517526"/>
            <a:chOff x="6988081" y="1208868"/>
            <a:chExt cx="120650" cy="517526"/>
          </a:xfrm>
        </p:grpSpPr>
        <p:sp>
          <p:nvSpPr>
            <p:cNvPr id="59" name="AutoShape 87">
              <a:extLst>
                <a:ext uri="{FF2B5EF4-FFF2-40B4-BE49-F238E27FC236}">
                  <a16:creationId xmlns:a16="http://schemas.microsoft.com/office/drawing/2014/main" id="{596A82DD-E579-428C-BDFC-E7E51131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88">
              <a:extLst>
                <a:ext uri="{FF2B5EF4-FFF2-40B4-BE49-F238E27FC236}">
                  <a16:creationId xmlns:a16="http://schemas.microsoft.com/office/drawing/2014/main" id="{373F889D-E7B7-445F-9707-1CF5A729F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2" name="Text Box 96">
            <a:extLst>
              <a:ext uri="{FF2B5EF4-FFF2-40B4-BE49-F238E27FC236}">
                <a16:creationId xmlns:a16="http://schemas.microsoft.com/office/drawing/2014/main" id="{85B867C9-477B-41E5-AB8C-2A4692775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530" y="2322597"/>
            <a:ext cx="722740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框架设计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Text Box 96">
            <a:extLst>
              <a:ext uri="{FF2B5EF4-FFF2-40B4-BE49-F238E27FC236}">
                <a16:creationId xmlns:a16="http://schemas.microsoft.com/office/drawing/2014/main" id="{A36314C6-80CD-4A6A-83B7-6701EF6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879" y="2736139"/>
            <a:ext cx="1114410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数据表结构设计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Text Box 96">
            <a:extLst>
              <a:ext uri="{FF2B5EF4-FFF2-40B4-BE49-F238E27FC236}">
                <a16:creationId xmlns:a16="http://schemas.microsoft.com/office/drawing/2014/main" id="{E028D104-D0B7-435F-AA8A-3D6C4E4EE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645" y="2327108"/>
            <a:ext cx="1330781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总体设计方案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Text Box 96">
            <a:extLst>
              <a:ext uri="{FF2B5EF4-FFF2-40B4-BE49-F238E27FC236}">
                <a16:creationId xmlns:a16="http://schemas.microsoft.com/office/drawing/2014/main" id="{6A46CD59-9886-454F-BAE6-E755AD26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7491" y="3220165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Text Box 96">
            <a:extLst>
              <a:ext uri="{FF2B5EF4-FFF2-40B4-BE49-F238E27FC236}">
                <a16:creationId xmlns:a16="http://schemas.microsoft.com/office/drawing/2014/main" id="{89025792-4054-4B9D-A178-5B8C7C95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188" y="3241265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医生端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96">
            <a:extLst>
              <a:ext uri="{FF2B5EF4-FFF2-40B4-BE49-F238E27FC236}">
                <a16:creationId xmlns:a16="http://schemas.microsoft.com/office/drawing/2014/main" id="{B514E529-A910-4033-9633-B18FCDCAE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963" y="3652745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医生端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Text Box 96">
            <a:extLst>
              <a:ext uri="{FF2B5EF4-FFF2-40B4-BE49-F238E27FC236}">
                <a16:creationId xmlns:a16="http://schemas.microsoft.com/office/drawing/2014/main" id="{6294E9C6-5FB8-4D74-B967-FEC630BBE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13" y="3230352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质控端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Text Box 96">
            <a:extLst>
              <a:ext uri="{FF2B5EF4-FFF2-40B4-BE49-F238E27FC236}">
                <a16:creationId xmlns:a16="http://schemas.microsoft.com/office/drawing/2014/main" id="{DDA14ED8-73BE-4522-A02F-F4575989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5087" y="3239344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客服端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 Box 96">
            <a:extLst>
              <a:ext uri="{FF2B5EF4-FFF2-40B4-BE49-F238E27FC236}">
                <a16:creationId xmlns:a16="http://schemas.microsoft.com/office/drawing/2014/main" id="{0E4883C1-BBC6-490D-8396-E703E998E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077" y="3239344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Text Box 96">
            <a:extLst>
              <a:ext uri="{FF2B5EF4-FFF2-40B4-BE49-F238E27FC236}">
                <a16:creationId xmlns:a16="http://schemas.microsoft.com/office/drawing/2014/main" id="{C9926A0E-66B5-41B5-AEC3-11B412CD4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917" y="3677606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质控端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Text Box 96">
            <a:extLst>
              <a:ext uri="{FF2B5EF4-FFF2-40B4-BE49-F238E27FC236}">
                <a16:creationId xmlns:a16="http://schemas.microsoft.com/office/drawing/2014/main" id="{5677EA94-A840-4079-9DE8-DD2F05270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291" y="3686598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客服端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 Box 96">
            <a:extLst>
              <a:ext uri="{FF2B5EF4-FFF2-40B4-BE49-F238E27FC236}">
                <a16:creationId xmlns:a16="http://schemas.microsoft.com/office/drawing/2014/main" id="{AE9DDAEC-F87C-4341-BD0A-7892737E1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81" y="3686598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管理端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D783B2C-4303-4DCE-8C74-C06F17F38983}"/>
              </a:ext>
            </a:extLst>
          </p:cNvPr>
          <p:cNvSpPr txBox="1"/>
          <p:nvPr/>
        </p:nvSpPr>
        <p:spPr>
          <a:xfrm>
            <a:off x="3788839" y="1767103"/>
            <a:ext cx="70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10-19</a:t>
            </a:r>
            <a:endParaRPr lang="zh-CN" altLang="en-US" sz="1400" dirty="0"/>
          </a:p>
        </p:txBody>
      </p:sp>
      <p:sp>
        <p:nvSpPr>
          <p:cNvPr id="76" name="Text Box 89">
            <a:extLst>
              <a:ext uri="{FF2B5EF4-FFF2-40B4-BE49-F238E27FC236}">
                <a16:creationId xmlns:a16="http://schemas.microsoft.com/office/drawing/2014/main" id="{3CB0895C-B62E-433E-80BD-72750C470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909" y="880657"/>
            <a:ext cx="9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患者端</a:t>
            </a:r>
          </a:p>
        </p:txBody>
      </p:sp>
      <p:sp>
        <p:nvSpPr>
          <p:cNvPr id="77" name="Text Box 89">
            <a:extLst>
              <a:ext uri="{FF2B5EF4-FFF2-40B4-BE49-F238E27FC236}">
                <a16:creationId xmlns:a16="http://schemas.microsoft.com/office/drawing/2014/main" id="{6F5BB7D9-F3E4-4282-BD54-2CE3EFE9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944" y="863016"/>
            <a:ext cx="9292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医生端</a:t>
            </a:r>
          </a:p>
        </p:txBody>
      </p:sp>
      <p:sp>
        <p:nvSpPr>
          <p:cNvPr id="78" name="Text Box 96">
            <a:extLst>
              <a:ext uri="{FF2B5EF4-FFF2-40B4-BE49-F238E27FC236}">
                <a16:creationId xmlns:a16="http://schemas.microsoft.com/office/drawing/2014/main" id="{AC59964B-1CAE-4F0D-B5DE-B1253491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988" y="3703411"/>
            <a:ext cx="2396028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前端单元测试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 Box 96">
            <a:extLst>
              <a:ext uri="{FF2B5EF4-FFF2-40B4-BE49-F238E27FC236}">
                <a16:creationId xmlns:a16="http://schemas.microsoft.com/office/drawing/2014/main" id="{9BC0A0D5-8792-48B1-9A02-6F0193AB9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283" y="3230351"/>
            <a:ext cx="1195038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终端需求及方案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Text Box 96">
            <a:extLst>
              <a:ext uri="{FF2B5EF4-FFF2-40B4-BE49-F238E27FC236}">
                <a16:creationId xmlns:a16="http://schemas.microsoft.com/office/drawing/2014/main" id="{FBB764AF-51EA-4960-AAFA-CFCC0D6AC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096" y="3667736"/>
            <a:ext cx="1144133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端需求及方案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96">
            <a:extLst>
              <a:ext uri="{FF2B5EF4-FFF2-40B4-BE49-F238E27FC236}">
                <a16:creationId xmlns:a16="http://schemas.microsoft.com/office/drawing/2014/main" id="{0B525EE6-F44C-4208-AA58-F7366668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020" y="2332552"/>
            <a:ext cx="1135463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看问答服务对接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" name="Text Box 96">
            <a:extLst>
              <a:ext uri="{FF2B5EF4-FFF2-40B4-BE49-F238E27FC236}">
                <a16:creationId xmlns:a16="http://schemas.microsoft.com/office/drawing/2014/main" id="{A8292935-BBDE-46D7-96AB-125519D97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483" y="2710527"/>
            <a:ext cx="1135463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与千聊系统对接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Text Box 96">
            <a:extLst>
              <a:ext uri="{FF2B5EF4-FFF2-40B4-BE49-F238E27FC236}">
                <a16:creationId xmlns:a16="http://schemas.microsoft.com/office/drawing/2014/main" id="{181A3E50-AC7A-46F6-A631-29B8C792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834" y="2746523"/>
            <a:ext cx="1135463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版本服务器搭建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Text Box 96">
            <a:extLst>
              <a:ext uri="{FF2B5EF4-FFF2-40B4-BE49-F238E27FC236}">
                <a16:creationId xmlns:a16="http://schemas.microsoft.com/office/drawing/2014/main" id="{96F00066-6794-4F5F-B7C7-F145AF1C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2013" y="3239344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看问答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6" name="Text Box 96">
            <a:extLst>
              <a:ext uri="{FF2B5EF4-FFF2-40B4-BE49-F238E27FC236}">
                <a16:creationId xmlns:a16="http://schemas.microsoft.com/office/drawing/2014/main" id="{F5F513D7-4EC4-4DC3-8B9D-B49685B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972" y="3239344"/>
            <a:ext cx="69014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听课程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Text Box 96">
            <a:extLst>
              <a:ext uri="{FF2B5EF4-FFF2-40B4-BE49-F238E27FC236}">
                <a16:creationId xmlns:a16="http://schemas.microsoft.com/office/drawing/2014/main" id="{6BF26D34-BF64-4E1D-B07F-DA0C29C3B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8197" y="3678079"/>
            <a:ext cx="81073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系统测试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8" name="Text Box 96">
            <a:extLst>
              <a:ext uri="{FF2B5EF4-FFF2-40B4-BE49-F238E27FC236}">
                <a16:creationId xmlns:a16="http://schemas.microsoft.com/office/drawing/2014/main" id="{695E6156-DCE8-44C1-8401-645E6403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984" y="2337999"/>
            <a:ext cx="110806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聊天服务器设计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Text Box 96">
            <a:extLst>
              <a:ext uri="{FF2B5EF4-FFF2-40B4-BE49-F238E27FC236}">
                <a16:creationId xmlns:a16="http://schemas.microsoft.com/office/drawing/2014/main" id="{327EAEB3-E6AC-4F8C-9BB2-7E99FEDB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984" y="2743841"/>
            <a:ext cx="110806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文件服务器设计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 Box 96">
            <a:extLst>
              <a:ext uri="{FF2B5EF4-FFF2-40B4-BE49-F238E27FC236}">
                <a16:creationId xmlns:a16="http://schemas.microsoft.com/office/drawing/2014/main" id="{D3D76427-7E56-4680-A2E0-51657161A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058" y="4274091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患者端后台处理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Text Box 96">
            <a:extLst>
              <a:ext uri="{FF2B5EF4-FFF2-40B4-BE49-F238E27FC236}">
                <a16:creationId xmlns:a16="http://schemas.microsoft.com/office/drawing/2014/main" id="{B4053C79-3A5E-4F41-BAE6-34AD176B6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38" y="4637441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医生端后台处理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" name="Text Box 96">
            <a:extLst>
              <a:ext uri="{FF2B5EF4-FFF2-40B4-BE49-F238E27FC236}">
                <a16:creationId xmlns:a16="http://schemas.microsoft.com/office/drawing/2014/main" id="{8AB85E5C-4891-41A2-A646-7976BA09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022" y="4636097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客服端后台处理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3" name="Text Box 96">
            <a:extLst>
              <a:ext uri="{FF2B5EF4-FFF2-40B4-BE49-F238E27FC236}">
                <a16:creationId xmlns:a16="http://schemas.microsoft.com/office/drawing/2014/main" id="{C2D0BC79-D25F-449A-BE07-76FD457AC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9821" y="2357080"/>
            <a:ext cx="110806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权限控制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" name="Text Box 96">
            <a:extLst>
              <a:ext uri="{FF2B5EF4-FFF2-40B4-BE49-F238E27FC236}">
                <a16:creationId xmlns:a16="http://schemas.microsoft.com/office/drawing/2014/main" id="{89467053-EBCD-48C9-96D1-A759E3564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690" y="2734185"/>
            <a:ext cx="110806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支付对接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5" name="Text Box 96">
            <a:extLst>
              <a:ext uri="{FF2B5EF4-FFF2-40B4-BE49-F238E27FC236}">
                <a16:creationId xmlns:a16="http://schemas.microsoft.com/office/drawing/2014/main" id="{04F03998-5A73-412A-8F67-D1BD6D72F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398" y="4647347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质控端后台处理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6" name="Text Box 96">
            <a:extLst>
              <a:ext uri="{FF2B5EF4-FFF2-40B4-BE49-F238E27FC236}">
                <a16:creationId xmlns:a16="http://schemas.microsoft.com/office/drawing/2014/main" id="{A3691F3B-7FEB-48A7-8366-34D7A5D8B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000" y="4270796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管理端后台处理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" name="Text Box 96">
            <a:extLst>
              <a:ext uri="{FF2B5EF4-FFF2-40B4-BE49-F238E27FC236}">
                <a16:creationId xmlns:a16="http://schemas.microsoft.com/office/drawing/2014/main" id="{8FAD881C-927A-4DE3-A231-7BC290F25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442" y="4244357"/>
            <a:ext cx="1892935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运营数据（订单等关键数据）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" name="Text Box 96">
            <a:extLst>
              <a:ext uri="{FF2B5EF4-FFF2-40B4-BE49-F238E27FC236}">
                <a16:creationId xmlns:a16="http://schemas.microsoft.com/office/drawing/2014/main" id="{35C12BEA-44A9-4F9B-89E2-EE0F6416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8901" y="4652363"/>
            <a:ext cx="112547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数据导入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9" name="Text Box 96">
            <a:extLst>
              <a:ext uri="{FF2B5EF4-FFF2-40B4-BE49-F238E27FC236}">
                <a16:creationId xmlns:a16="http://schemas.microsoft.com/office/drawing/2014/main" id="{9091CE28-525C-4490-920B-00AECF995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121" y="4248530"/>
            <a:ext cx="1892935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运营数据（用户画像等数据）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" name="Text Box 96">
            <a:extLst>
              <a:ext uri="{FF2B5EF4-FFF2-40B4-BE49-F238E27FC236}">
                <a16:creationId xmlns:a16="http://schemas.microsoft.com/office/drawing/2014/main" id="{F47BD042-35A0-48BE-8644-323CF6FE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06" y="2527231"/>
            <a:ext cx="110806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测试服务器搭建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1" name="Text Box 96">
            <a:extLst>
              <a:ext uri="{FF2B5EF4-FFF2-40B4-BE49-F238E27FC236}">
                <a16:creationId xmlns:a16="http://schemas.microsoft.com/office/drawing/2014/main" id="{936B02B6-3A41-429F-9B21-C0912726F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3906" y="2739135"/>
            <a:ext cx="1330781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系统测试方案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Text Box 96">
            <a:extLst>
              <a:ext uri="{FF2B5EF4-FFF2-40B4-BE49-F238E27FC236}">
                <a16:creationId xmlns:a16="http://schemas.microsoft.com/office/drawing/2014/main" id="{2925961A-D4D0-42B9-96C3-D40515315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113" y="4274092"/>
            <a:ext cx="833073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3" name="Text Box 96">
            <a:extLst>
              <a:ext uri="{FF2B5EF4-FFF2-40B4-BE49-F238E27FC236}">
                <a16:creationId xmlns:a16="http://schemas.microsoft.com/office/drawing/2014/main" id="{B8426E5C-EB25-48BB-B608-9A02D61E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043" y="4646006"/>
            <a:ext cx="825316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设计方案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" name="Text Box 96">
            <a:extLst>
              <a:ext uri="{FF2B5EF4-FFF2-40B4-BE49-F238E27FC236}">
                <a16:creationId xmlns:a16="http://schemas.microsoft.com/office/drawing/2014/main" id="{DEB47D91-57F5-43DA-95FE-F6913F786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207" y="4666542"/>
            <a:ext cx="81073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系统测试</a:t>
            </a:r>
            <a:endParaRPr lang="en-US" altLang="zh-CN" sz="1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7A250D92-0893-4E8F-BE27-28F6AAC6B55B}"/>
              </a:ext>
            </a:extLst>
          </p:cNvPr>
          <p:cNvGrpSpPr/>
          <p:nvPr/>
        </p:nvGrpSpPr>
        <p:grpSpPr>
          <a:xfrm>
            <a:off x="1645183" y="1248182"/>
            <a:ext cx="120650" cy="517526"/>
            <a:chOff x="6988081" y="1208868"/>
            <a:chExt cx="120650" cy="517526"/>
          </a:xfrm>
        </p:grpSpPr>
        <p:sp>
          <p:nvSpPr>
            <p:cNvPr id="107" name="AutoShape 87">
              <a:extLst>
                <a:ext uri="{FF2B5EF4-FFF2-40B4-BE49-F238E27FC236}">
                  <a16:creationId xmlns:a16="http://schemas.microsoft.com/office/drawing/2014/main" id="{ED4D19B9-A287-4AF5-8447-F70483349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BD6A2A45-EDDD-4523-A98F-002650A8F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4C29AA3-A546-4CF1-B9D6-13E3594A6DA4}"/>
              </a:ext>
            </a:extLst>
          </p:cNvPr>
          <p:cNvSpPr txBox="1"/>
          <p:nvPr/>
        </p:nvSpPr>
        <p:spPr>
          <a:xfrm>
            <a:off x="1359569" y="1757267"/>
            <a:ext cx="70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9-15</a:t>
            </a:r>
            <a:endParaRPr lang="zh-CN" altLang="en-US" sz="1400" dirty="0"/>
          </a:p>
        </p:txBody>
      </p:sp>
      <p:sp>
        <p:nvSpPr>
          <p:cNvPr id="110" name="Text Box 89">
            <a:extLst>
              <a:ext uri="{FF2B5EF4-FFF2-40B4-BE49-F238E27FC236}">
                <a16:creationId xmlns:a16="http://schemas.microsoft.com/office/drawing/2014/main" id="{9CE73B74-E4D6-4D2F-A2C6-F331ABC3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394" y="867692"/>
            <a:ext cx="1130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ea typeface="黑体" panose="02010609060101010101" pitchFamily="49" charset="-122"/>
              </a:rPr>
              <a:t>1</a:t>
            </a:r>
            <a:r>
              <a:rPr lang="zh-CN" altLang="en-US" sz="1400" b="1" dirty="0">
                <a:ea typeface="黑体" panose="02010609060101010101" pitchFamily="49" charset="-122"/>
              </a:rPr>
              <a:t>前端</a:t>
            </a:r>
            <a:r>
              <a:rPr lang="en-US" altLang="zh-CN" sz="1400" b="1" dirty="0">
                <a:ea typeface="黑体" panose="02010609060101010101" pitchFamily="49" charset="-122"/>
              </a:rPr>
              <a:t>1</a:t>
            </a:r>
            <a:r>
              <a:rPr lang="zh-CN" altLang="en-US" sz="1400" b="1" dirty="0">
                <a:ea typeface="黑体" panose="02010609060101010101" pitchFamily="49" charset="-122"/>
              </a:rPr>
              <a:t>后台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503E580D-594D-4BE5-9016-6BF261ED1DF8}"/>
              </a:ext>
            </a:extLst>
          </p:cNvPr>
          <p:cNvGrpSpPr/>
          <p:nvPr/>
        </p:nvGrpSpPr>
        <p:grpSpPr>
          <a:xfrm>
            <a:off x="2575268" y="1241163"/>
            <a:ext cx="120650" cy="517526"/>
            <a:chOff x="6988081" y="1208868"/>
            <a:chExt cx="120650" cy="517526"/>
          </a:xfrm>
        </p:grpSpPr>
        <p:sp>
          <p:nvSpPr>
            <p:cNvPr id="112" name="AutoShape 87">
              <a:extLst>
                <a:ext uri="{FF2B5EF4-FFF2-40B4-BE49-F238E27FC236}">
                  <a16:creationId xmlns:a16="http://schemas.microsoft.com/office/drawing/2014/main" id="{26423A4C-D163-46BC-9730-D94A65172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8081" y="1208868"/>
              <a:ext cx="120650" cy="260350"/>
            </a:xfrm>
            <a:prstGeom prst="flowChartMerg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Line 88">
              <a:extLst>
                <a:ext uri="{FF2B5EF4-FFF2-40B4-BE49-F238E27FC236}">
                  <a16:creationId xmlns:a16="http://schemas.microsoft.com/office/drawing/2014/main" id="{A2A1A49A-9B7D-4C5C-BFCE-4C064F997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8500" y="1418617"/>
              <a:ext cx="373" cy="3077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8F9E7F7-F942-48ED-9B7D-CC7E973E0F7C}"/>
              </a:ext>
            </a:extLst>
          </p:cNvPr>
          <p:cNvSpPr txBox="1"/>
          <p:nvPr/>
        </p:nvSpPr>
        <p:spPr>
          <a:xfrm>
            <a:off x="2288934" y="1765567"/>
            <a:ext cx="707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9-30</a:t>
            </a:r>
            <a:endParaRPr lang="zh-CN" altLang="en-US" sz="1400" dirty="0"/>
          </a:p>
        </p:txBody>
      </p:sp>
      <p:sp>
        <p:nvSpPr>
          <p:cNvPr id="115" name="Text Box 89">
            <a:extLst>
              <a:ext uri="{FF2B5EF4-FFF2-40B4-BE49-F238E27FC236}">
                <a16:creationId xmlns:a16="http://schemas.microsoft.com/office/drawing/2014/main" id="{AFB6AAC7-403F-49CC-85CD-45003669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730" y="883439"/>
            <a:ext cx="11306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b="1" dirty="0">
                <a:ea typeface="黑体" panose="02010609060101010101" pitchFamily="49" charset="-122"/>
              </a:rPr>
              <a:t>人员到齐</a:t>
            </a:r>
          </a:p>
        </p:txBody>
      </p:sp>
      <p:sp>
        <p:nvSpPr>
          <p:cNvPr id="116" name="Text Box 96">
            <a:extLst>
              <a:ext uri="{FF2B5EF4-FFF2-40B4-BE49-F238E27FC236}">
                <a16:creationId xmlns:a16="http://schemas.microsoft.com/office/drawing/2014/main" id="{2E2FD4B0-3E39-428A-BAD7-12CB6F277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701" y="5409477"/>
            <a:ext cx="1119141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平台切换计划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7" name="Text Box 96">
            <a:extLst>
              <a:ext uri="{FF2B5EF4-FFF2-40B4-BE49-F238E27FC236}">
                <a16:creationId xmlns:a16="http://schemas.microsoft.com/office/drawing/2014/main" id="{C18F9E24-8338-477A-A08E-03B9DDB07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57" y="5428909"/>
            <a:ext cx="1328524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前端和后台人员招聘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" name="Text Box 96">
            <a:extLst>
              <a:ext uri="{FF2B5EF4-FFF2-40B4-BE49-F238E27FC236}">
                <a16:creationId xmlns:a16="http://schemas.microsoft.com/office/drawing/2014/main" id="{2B675756-5EBD-4416-8EB7-26020286E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82" y="5869675"/>
            <a:ext cx="116162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线上产品计划书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0" name="Text Box 96">
            <a:extLst>
              <a:ext uri="{FF2B5EF4-FFF2-40B4-BE49-F238E27FC236}">
                <a16:creationId xmlns:a16="http://schemas.microsoft.com/office/drawing/2014/main" id="{90AAE42E-4F5F-4C8E-8685-08D6406EC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279" y="5282123"/>
            <a:ext cx="1277994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技术团队考核机制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Text Box 96">
            <a:extLst>
              <a:ext uri="{FF2B5EF4-FFF2-40B4-BE49-F238E27FC236}">
                <a16:creationId xmlns:a16="http://schemas.microsoft.com/office/drawing/2014/main" id="{2CACDD9A-486F-4D94-ABCC-9E43B89C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165" y="5557257"/>
            <a:ext cx="1505538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技术文档模板及流程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" name="Text Box 96">
            <a:extLst>
              <a:ext uri="{FF2B5EF4-FFF2-40B4-BE49-F238E27FC236}">
                <a16:creationId xmlns:a16="http://schemas.microsoft.com/office/drawing/2014/main" id="{7DD95A1F-CD1B-4D74-B36C-800D082D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715" y="5284865"/>
            <a:ext cx="137922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产品需求收集及定义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Text Box 96">
            <a:extLst>
              <a:ext uri="{FF2B5EF4-FFF2-40B4-BE49-F238E27FC236}">
                <a16:creationId xmlns:a16="http://schemas.microsoft.com/office/drawing/2014/main" id="{397D0196-5BC2-4AD2-9F06-79DF2C66E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3110" y="5862048"/>
            <a:ext cx="8259047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项目进度管理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" name="Text Box 96">
            <a:extLst>
              <a:ext uri="{FF2B5EF4-FFF2-40B4-BE49-F238E27FC236}">
                <a16:creationId xmlns:a16="http://schemas.microsoft.com/office/drawing/2014/main" id="{93E90871-A650-4447-A81C-1D03ECC19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0359" y="5562575"/>
            <a:ext cx="137922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团队成员成长计划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" name="Text Box 96">
            <a:extLst>
              <a:ext uri="{FF2B5EF4-FFF2-40B4-BE49-F238E27FC236}">
                <a16:creationId xmlns:a16="http://schemas.microsoft.com/office/drawing/2014/main" id="{FA613F28-2B92-4FD1-9CEA-44B065F8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3997" y="5402529"/>
            <a:ext cx="1379229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产品需求收集及定义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" name="Text Box 96">
            <a:extLst>
              <a:ext uri="{FF2B5EF4-FFF2-40B4-BE49-F238E27FC236}">
                <a16:creationId xmlns:a16="http://schemas.microsoft.com/office/drawing/2014/main" id="{B1B0AD4E-ED42-4705-BBD6-62BBCAD2E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694" y="5304853"/>
            <a:ext cx="1462739" cy="400110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项目质量保证策略（开发流程、问题处理）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4" name="Text Box 96">
            <a:extLst>
              <a:ext uri="{FF2B5EF4-FFF2-40B4-BE49-F238E27FC236}">
                <a16:creationId xmlns:a16="http://schemas.microsoft.com/office/drawing/2014/main" id="{3869584E-ED9B-4C90-876A-4E9CEDD90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753" y="5402529"/>
            <a:ext cx="800765" cy="246221"/>
          </a:xfrm>
          <a:prstGeom prst="rect">
            <a:avLst/>
          </a:prstGeom>
          <a:solidFill>
            <a:srgbClr val="CCFFCC"/>
          </a:solidFill>
          <a:ln>
            <a:solidFill>
              <a:schemeClr val="lt1">
                <a:alpha val="0"/>
              </a:schemeClr>
            </a:solidFill>
          </a:ln>
          <a:ex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000" b="1" dirty="0">
                <a:solidFill>
                  <a:srgbClr val="FAFAF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运维策略</a:t>
            </a:r>
            <a:endParaRPr lang="en-US" altLang="zh-CN" sz="1000" b="1" dirty="0">
              <a:solidFill>
                <a:srgbClr val="FAFAFA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5" name="Line 95">
            <a:extLst>
              <a:ext uri="{FF2B5EF4-FFF2-40B4-BE49-F238E27FC236}">
                <a16:creationId xmlns:a16="http://schemas.microsoft.com/office/drawing/2014/main" id="{75AC0568-332D-445A-881B-7902A8A9D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6457" y="3582387"/>
            <a:ext cx="10649482" cy="27629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95">
            <a:extLst>
              <a:ext uri="{FF2B5EF4-FFF2-40B4-BE49-F238E27FC236}">
                <a16:creationId xmlns:a16="http://schemas.microsoft.com/office/drawing/2014/main" id="{C676068D-E36F-47CD-B4F4-494AB4D07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74382" y="4595399"/>
            <a:ext cx="10649482" cy="27629"/>
          </a:xfrm>
          <a:prstGeom prst="line">
            <a:avLst/>
          </a:prstGeom>
          <a:noFill/>
          <a:ln w="31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161">
            <a:extLst>
              <a:ext uri="{FF2B5EF4-FFF2-40B4-BE49-F238E27FC236}">
                <a16:creationId xmlns:a16="http://schemas.microsoft.com/office/drawing/2014/main" id="{1F23897D-6605-4627-85D2-3CEBF189B0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3021" y="2094070"/>
            <a:ext cx="13375" cy="411479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4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324023" y="1278340"/>
            <a:ext cx="2544505" cy="2388075"/>
            <a:chOff x="993017" y="1073968"/>
            <a:chExt cx="1908379" cy="1791056"/>
          </a:xfrm>
        </p:grpSpPr>
        <p:sp>
          <p:nvSpPr>
            <p:cNvPr id="25" name="Round Same Side Corner Rectangle 24"/>
            <p:cNvSpPr/>
            <p:nvPr/>
          </p:nvSpPr>
          <p:spPr>
            <a:xfrm rot="10800000">
              <a:off x="1206993" y="2514143"/>
              <a:ext cx="1480428" cy="350881"/>
            </a:xfrm>
            <a:prstGeom prst="round2SameRect">
              <a:avLst>
                <a:gd name="adj1" fmla="val 27402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  <a:cs typeface="+mn-ea"/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00" dirty="0">
                <a:latin typeface="+mn-ea"/>
                <a:cs typeface="+mn-ea"/>
              </a:endParaRPr>
            </a:p>
          </p:txBody>
        </p:sp>
        <p:sp>
          <p:nvSpPr>
            <p:cNvPr id="45" name="Flowchart: Data 44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51" name="Flowchart: Data 50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b="1" dirty="0">
                  <a:solidFill>
                    <a:schemeClr val="bg1"/>
                  </a:solidFill>
                  <a:latin typeface="+mn-ea"/>
                  <a:cs typeface="+mn-ea"/>
                </a:rPr>
                <a:t>线上运营</a:t>
              </a:r>
              <a:endParaRPr lang="en-US" sz="19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022149" y="1464495"/>
            <a:ext cx="7296887" cy="181587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添加标题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  <a:p>
            <a:endParaRPr lang="en-US" sz="2100" dirty="0">
              <a:solidFill>
                <a:schemeClr val="tx2">
                  <a:lumMod val="75000"/>
                </a:schemeClr>
              </a:solidFill>
              <a:latin typeface="+mn-ea"/>
              <a:ea typeface="+mn-ea"/>
              <a:cs typeface="+mn-ea"/>
            </a:endParaRPr>
          </a:p>
          <a:p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200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5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分钟之内。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  <a:p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  <a:p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此处添加详细文本描述，建议与标题相关并符合整体语言风格，语言描述尽量简洁生动。尽量将每页幻灯片的字数控制在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200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字以内，据统计每页幻灯片的最好控制在</a:t>
            </a:r>
            <a:r>
              <a:rPr lang="en-US" altLang="zh-CN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5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分钟之内。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8544984" y="3781589"/>
            <a:ext cx="2544505" cy="2388075"/>
            <a:chOff x="993017" y="1073968"/>
            <a:chExt cx="1908379" cy="1791056"/>
          </a:xfrm>
        </p:grpSpPr>
        <p:sp>
          <p:nvSpPr>
            <p:cNvPr id="29" name="Round Same Side Corner Rectangle 28"/>
            <p:cNvSpPr/>
            <p:nvPr/>
          </p:nvSpPr>
          <p:spPr>
            <a:xfrm rot="10800000">
              <a:off x="1206993" y="2514143"/>
              <a:ext cx="1480428" cy="350881"/>
            </a:xfrm>
            <a:prstGeom prst="round2SameRect">
              <a:avLst>
                <a:gd name="adj1" fmla="val 27402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  <a:cs typeface="+mn-ea"/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>
              <a:off x="1206993" y="1073968"/>
              <a:ext cx="1480428" cy="979319"/>
            </a:xfrm>
            <a:prstGeom prst="round2SameRect">
              <a:avLst>
                <a:gd name="adj1" fmla="val 84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Flowchart: Data 30"/>
            <p:cNvSpPr/>
            <p:nvPr/>
          </p:nvSpPr>
          <p:spPr>
            <a:xfrm rot="16200000" flipH="1" flipV="1">
              <a:off x="2474369" y="2135586"/>
              <a:ext cx="640080" cy="213975"/>
            </a:xfrm>
            <a:prstGeom prst="flowChartInputOutp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2" name="Flowchart: Data 31"/>
            <p:cNvSpPr/>
            <p:nvPr/>
          </p:nvSpPr>
          <p:spPr>
            <a:xfrm rot="5400000" flipV="1">
              <a:off x="779965" y="2135585"/>
              <a:ext cx="640080" cy="213975"/>
            </a:xfrm>
            <a:prstGeom prst="flowChartInputOutpu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+mn-ea"/>
                <a:cs typeface="+mn-e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93018" y="2053288"/>
              <a:ext cx="1907435" cy="51322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900" b="1" dirty="0">
                  <a:solidFill>
                    <a:schemeClr val="bg1"/>
                  </a:solidFill>
                  <a:latin typeface="+mn-ea"/>
                  <a:cs typeface="+mn-ea"/>
                </a:rPr>
                <a:t>运维</a:t>
              </a:r>
              <a:endParaRPr lang="en-US" sz="1900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 rot="5400000">
            <a:off x="851127" y="4620107"/>
            <a:ext cx="1723525" cy="492430"/>
          </a:xfrm>
          <a:prstGeom prst="rect">
            <a:avLst/>
          </a:prstGeom>
          <a:noFill/>
        </p:spPr>
        <p:txBody>
          <a:bodyPr vert="vert270" wrap="square" lIns="121908" tIns="60954" rIns="121908" bIns="60954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运维策略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9" name="Freeform 143"/>
          <p:cNvSpPr>
            <a:spLocks noEditPoints="1"/>
          </p:cNvSpPr>
          <p:nvPr/>
        </p:nvSpPr>
        <p:spPr bwMode="auto">
          <a:xfrm>
            <a:off x="2262846" y="1665189"/>
            <a:ext cx="665602" cy="613053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  <a:ea typeface="+mn-ea"/>
              <a:cs typeface="+mn-ea"/>
            </a:endParaRPr>
          </a:p>
        </p:txBody>
      </p:sp>
      <p:sp>
        <p:nvSpPr>
          <p:cNvPr id="20" name="Freeform 92"/>
          <p:cNvSpPr>
            <a:spLocks noEditPoints="1"/>
          </p:cNvSpPr>
          <p:nvPr/>
        </p:nvSpPr>
        <p:spPr bwMode="auto">
          <a:xfrm>
            <a:off x="9502782" y="4114803"/>
            <a:ext cx="627652" cy="639329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  <a:ea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营销运营运维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D2A3764-CB44-46A4-AAD1-640EBF2D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006" y="4134786"/>
            <a:ext cx="6141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、切换平台后版本进入维护阶段，后续咨询平台的开发为增量开发；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BD4CD29-9E91-47CB-9BCD-80C61EF0F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006" y="4427734"/>
            <a:ext cx="6141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、版本发布周期为一周，每周四下班前完成版本的发布，群里公布新增功能；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00ECF98A-3A7E-431E-87F7-33D6C1A2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006" y="4693690"/>
            <a:ext cx="6141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、每周指定专人维护人员，技术组轮流，每人进行一周的维护；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Text Box 16">
            <a:extLst>
              <a:ext uri="{FF2B5EF4-FFF2-40B4-BE49-F238E27FC236}">
                <a16:creationId xmlns:a16="http://schemas.microsoft.com/office/drawing/2014/main" id="{9DE6A7ED-6242-43DC-B693-9766C16A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006" y="4959646"/>
            <a:ext cx="61415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、线上影响功能性问题，第一时间由维护人员解决，非功能性问题（体验、维测类</a:t>
            </a: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小时给出解决计划）；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07D3DD01-33A0-49AA-B4C8-6F863B6D1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290" y="5362495"/>
            <a:ext cx="6141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、线上平台问题第一要务恢复业务，优先保障业务进行，然后进行原因分析；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Text Box 16">
            <a:extLst>
              <a:ext uri="{FF2B5EF4-FFF2-40B4-BE49-F238E27FC236}">
                <a16:creationId xmlns:a16="http://schemas.microsoft.com/office/drawing/2014/main" id="{87911013-DF67-48E3-8173-3848608A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74" y="5628451"/>
            <a:ext cx="61415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1" lang="zh-CN" alt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、所有问题优先采用日志分析；</a:t>
            </a:r>
            <a:endParaRPr kumimoji="1" lang="en-US" altLang="zh-CN" sz="1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2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/>
          <p:cNvGrpSpPr/>
          <p:nvPr/>
        </p:nvGrpSpPr>
        <p:grpSpPr>
          <a:xfrm>
            <a:off x="4207934" y="3896079"/>
            <a:ext cx="3776135" cy="2041525"/>
            <a:chOff x="3154362" y="2616200"/>
            <a:chExt cx="2832101" cy="1531144"/>
          </a:xfrm>
        </p:grpSpPr>
        <p:sp>
          <p:nvSpPr>
            <p:cNvPr id="96" name="Freeform 6"/>
            <p:cNvSpPr>
              <a:spLocks/>
            </p:cNvSpPr>
            <p:nvPr/>
          </p:nvSpPr>
          <p:spPr bwMode="auto">
            <a:xfrm>
              <a:off x="3157538" y="2963069"/>
              <a:ext cx="1412875" cy="1184275"/>
            </a:xfrm>
            <a:custGeom>
              <a:avLst/>
              <a:gdLst>
                <a:gd name="T0" fmla="*/ 890 w 890"/>
                <a:gd name="T1" fmla="*/ 746 h 746"/>
                <a:gd name="T2" fmla="*/ 0 w 890"/>
                <a:gd name="T3" fmla="*/ 433 h 746"/>
                <a:gd name="T4" fmla="*/ 0 w 890"/>
                <a:gd name="T5" fmla="*/ 0 h 746"/>
                <a:gd name="T6" fmla="*/ 890 w 890"/>
                <a:gd name="T7" fmla="*/ 317 h 746"/>
                <a:gd name="T8" fmla="*/ 890 w 890"/>
                <a:gd name="T9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0" h="746">
                  <a:moveTo>
                    <a:pt x="890" y="746"/>
                  </a:moveTo>
                  <a:lnTo>
                    <a:pt x="0" y="433"/>
                  </a:lnTo>
                  <a:lnTo>
                    <a:pt x="0" y="0"/>
                  </a:lnTo>
                  <a:lnTo>
                    <a:pt x="890" y="317"/>
                  </a:lnTo>
                  <a:lnTo>
                    <a:pt x="890" y="7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4570413" y="2963069"/>
              <a:ext cx="1416050" cy="1184275"/>
            </a:xfrm>
            <a:custGeom>
              <a:avLst/>
              <a:gdLst>
                <a:gd name="T0" fmla="*/ 0 w 892"/>
                <a:gd name="T1" fmla="*/ 746 h 746"/>
                <a:gd name="T2" fmla="*/ 892 w 892"/>
                <a:gd name="T3" fmla="*/ 433 h 746"/>
                <a:gd name="T4" fmla="*/ 892 w 892"/>
                <a:gd name="T5" fmla="*/ 0 h 746"/>
                <a:gd name="T6" fmla="*/ 0 w 892"/>
                <a:gd name="T7" fmla="*/ 317 h 746"/>
                <a:gd name="T8" fmla="*/ 0 w 892"/>
                <a:gd name="T9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2" h="746">
                  <a:moveTo>
                    <a:pt x="0" y="746"/>
                  </a:moveTo>
                  <a:lnTo>
                    <a:pt x="892" y="433"/>
                  </a:lnTo>
                  <a:lnTo>
                    <a:pt x="892" y="0"/>
                  </a:lnTo>
                  <a:lnTo>
                    <a:pt x="0" y="317"/>
                  </a:lnTo>
                  <a:lnTo>
                    <a:pt x="0" y="74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98" name="Freeform 8"/>
            <p:cNvSpPr>
              <a:spLocks/>
            </p:cNvSpPr>
            <p:nvPr/>
          </p:nvSpPr>
          <p:spPr bwMode="auto">
            <a:xfrm>
              <a:off x="3157538" y="2616200"/>
              <a:ext cx="2828925" cy="852488"/>
            </a:xfrm>
            <a:custGeom>
              <a:avLst/>
              <a:gdLst>
                <a:gd name="T0" fmla="*/ 890 w 1782"/>
                <a:gd name="T1" fmla="*/ 0 h 537"/>
                <a:gd name="T2" fmla="*/ 0 w 1782"/>
                <a:gd name="T3" fmla="*/ 220 h 537"/>
                <a:gd name="T4" fmla="*/ 890 w 1782"/>
                <a:gd name="T5" fmla="*/ 537 h 537"/>
                <a:gd name="T6" fmla="*/ 1782 w 1782"/>
                <a:gd name="T7" fmla="*/ 220 h 537"/>
                <a:gd name="T8" fmla="*/ 890 w 1782"/>
                <a:gd name="T9" fmla="*/ 0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2" h="537">
                  <a:moveTo>
                    <a:pt x="890" y="0"/>
                  </a:moveTo>
                  <a:lnTo>
                    <a:pt x="0" y="220"/>
                  </a:lnTo>
                  <a:lnTo>
                    <a:pt x="890" y="537"/>
                  </a:lnTo>
                  <a:lnTo>
                    <a:pt x="1782" y="220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99" name="圆角矩形 98"/>
            <p:cNvSpPr/>
            <p:nvPr/>
          </p:nvSpPr>
          <p:spPr>
            <a:xfrm rot="20424403">
              <a:off x="4570413" y="3215573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0" name="圆角矩形 99"/>
            <p:cNvSpPr/>
            <p:nvPr/>
          </p:nvSpPr>
          <p:spPr>
            <a:xfrm rot="1175597" flipH="1">
              <a:off x="3154362" y="3215974"/>
              <a:ext cx="141605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4586819" y="3163711"/>
            <a:ext cx="3018367" cy="1630892"/>
            <a:chOff x="3438526" y="2066925"/>
            <a:chExt cx="2263775" cy="1223169"/>
          </a:xfrm>
        </p:grpSpPr>
        <p:sp>
          <p:nvSpPr>
            <p:cNvPr id="102" name="Freeform 10"/>
            <p:cNvSpPr>
              <a:spLocks/>
            </p:cNvSpPr>
            <p:nvPr/>
          </p:nvSpPr>
          <p:spPr bwMode="auto">
            <a:xfrm>
              <a:off x="3438526" y="2343944"/>
              <a:ext cx="1131888" cy="946150"/>
            </a:xfrm>
            <a:custGeom>
              <a:avLst/>
              <a:gdLst>
                <a:gd name="T0" fmla="*/ 713 w 713"/>
                <a:gd name="T1" fmla="*/ 596 h 596"/>
                <a:gd name="T2" fmla="*/ 0 w 713"/>
                <a:gd name="T3" fmla="*/ 346 h 596"/>
                <a:gd name="T4" fmla="*/ 0 w 713"/>
                <a:gd name="T5" fmla="*/ 0 h 596"/>
                <a:gd name="T6" fmla="*/ 713 w 713"/>
                <a:gd name="T7" fmla="*/ 253 h 596"/>
                <a:gd name="T8" fmla="*/ 713 w 713"/>
                <a:gd name="T9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596">
                  <a:moveTo>
                    <a:pt x="713" y="596"/>
                  </a:moveTo>
                  <a:lnTo>
                    <a:pt x="0" y="346"/>
                  </a:lnTo>
                  <a:lnTo>
                    <a:pt x="0" y="0"/>
                  </a:lnTo>
                  <a:lnTo>
                    <a:pt x="713" y="253"/>
                  </a:lnTo>
                  <a:lnTo>
                    <a:pt x="713" y="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03" name="Freeform 11"/>
            <p:cNvSpPr>
              <a:spLocks/>
            </p:cNvSpPr>
            <p:nvPr/>
          </p:nvSpPr>
          <p:spPr bwMode="auto">
            <a:xfrm>
              <a:off x="4570413" y="2343944"/>
              <a:ext cx="1131888" cy="946150"/>
            </a:xfrm>
            <a:custGeom>
              <a:avLst/>
              <a:gdLst>
                <a:gd name="T0" fmla="*/ 0 w 713"/>
                <a:gd name="T1" fmla="*/ 596 h 596"/>
                <a:gd name="T2" fmla="*/ 713 w 713"/>
                <a:gd name="T3" fmla="*/ 346 h 596"/>
                <a:gd name="T4" fmla="*/ 713 w 713"/>
                <a:gd name="T5" fmla="*/ 0 h 596"/>
                <a:gd name="T6" fmla="*/ 0 w 713"/>
                <a:gd name="T7" fmla="*/ 253 h 596"/>
                <a:gd name="T8" fmla="*/ 0 w 713"/>
                <a:gd name="T9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596">
                  <a:moveTo>
                    <a:pt x="0" y="596"/>
                  </a:moveTo>
                  <a:lnTo>
                    <a:pt x="713" y="346"/>
                  </a:lnTo>
                  <a:lnTo>
                    <a:pt x="713" y="0"/>
                  </a:lnTo>
                  <a:lnTo>
                    <a:pt x="0" y="253"/>
                  </a:lnTo>
                  <a:lnTo>
                    <a:pt x="0" y="5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accent3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04" name="Freeform 12"/>
            <p:cNvSpPr>
              <a:spLocks/>
            </p:cNvSpPr>
            <p:nvPr/>
          </p:nvSpPr>
          <p:spPr bwMode="auto">
            <a:xfrm>
              <a:off x="3438526" y="2066925"/>
              <a:ext cx="2263775" cy="681038"/>
            </a:xfrm>
            <a:custGeom>
              <a:avLst/>
              <a:gdLst>
                <a:gd name="T0" fmla="*/ 713 w 1426"/>
                <a:gd name="T1" fmla="*/ 0 h 429"/>
                <a:gd name="T2" fmla="*/ 0 w 1426"/>
                <a:gd name="T3" fmla="*/ 176 h 429"/>
                <a:gd name="T4" fmla="*/ 713 w 1426"/>
                <a:gd name="T5" fmla="*/ 429 h 429"/>
                <a:gd name="T6" fmla="*/ 1426 w 1426"/>
                <a:gd name="T7" fmla="*/ 176 h 429"/>
                <a:gd name="T8" fmla="*/ 713 w 1426"/>
                <a:gd name="T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6" h="429">
                  <a:moveTo>
                    <a:pt x="713" y="0"/>
                  </a:moveTo>
                  <a:lnTo>
                    <a:pt x="0" y="176"/>
                  </a:lnTo>
                  <a:lnTo>
                    <a:pt x="713" y="429"/>
                  </a:lnTo>
                  <a:lnTo>
                    <a:pt x="1426" y="176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05" name="圆角矩形 104"/>
            <p:cNvSpPr/>
            <p:nvPr/>
          </p:nvSpPr>
          <p:spPr>
            <a:xfrm rot="20424403">
              <a:off x="4579098" y="2541981"/>
              <a:ext cx="1116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06" name="圆角矩形 105"/>
            <p:cNvSpPr/>
            <p:nvPr/>
          </p:nvSpPr>
          <p:spPr>
            <a:xfrm rot="1175597" flipH="1">
              <a:off x="3462939" y="2547215"/>
              <a:ext cx="1116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965702" y="2613378"/>
            <a:ext cx="2262718" cy="1224492"/>
            <a:chOff x="3722688" y="1654175"/>
            <a:chExt cx="1697038" cy="918369"/>
          </a:xfrm>
        </p:grpSpPr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3722688" y="1861344"/>
              <a:ext cx="847725" cy="711200"/>
            </a:xfrm>
            <a:custGeom>
              <a:avLst/>
              <a:gdLst>
                <a:gd name="T0" fmla="*/ 534 w 534"/>
                <a:gd name="T1" fmla="*/ 448 h 448"/>
                <a:gd name="T2" fmla="*/ 0 w 534"/>
                <a:gd name="T3" fmla="*/ 260 h 448"/>
                <a:gd name="T4" fmla="*/ 0 w 534"/>
                <a:gd name="T5" fmla="*/ 0 h 448"/>
                <a:gd name="T6" fmla="*/ 534 w 534"/>
                <a:gd name="T7" fmla="*/ 191 h 448"/>
                <a:gd name="T8" fmla="*/ 534 w 534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4" h="448">
                  <a:moveTo>
                    <a:pt x="534" y="448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534" y="191"/>
                  </a:lnTo>
                  <a:lnTo>
                    <a:pt x="534" y="4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4570413" y="1861344"/>
              <a:ext cx="849313" cy="711200"/>
            </a:xfrm>
            <a:custGeom>
              <a:avLst/>
              <a:gdLst>
                <a:gd name="T0" fmla="*/ 0 w 535"/>
                <a:gd name="T1" fmla="*/ 448 h 448"/>
                <a:gd name="T2" fmla="*/ 535 w 535"/>
                <a:gd name="T3" fmla="*/ 260 h 448"/>
                <a:gd name="T4" fmla="*/ 535 w 535"/>
                <a:gd name="T5" fmla="*/ 0 h 448"/>
                <a:gd name="T6" fmla="*/ 0 w 535"/>
                <a:gd name="T7" fmla="*/ 191 h 448"/>
                <a:gd name="T8" fmla="*/ 0 w 535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448">
                  <a:moveTo>
                    <a:pt x="0" y="448"/>
                  </a:moveTo>
                  <a:lnTo>
                    <a:pt x="535" y="260"/>
                  </a:lnTo>
                  <a:lnTo>
                    <a:pt x="535" y="0"/>
                  </a:lnTo>
                  <a:lnTo>
                    <a:pt x="0" y="191"/>
                  </a:lnTo>
                  <a:lnTo>
                    <a:pt x="0" y="4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3722688" y="1654175"/>
              <a:ext cx="1697038" cy="512763"/>
            </a:xfrm>
            <a:custGeom>
              <a:avLst/>
              <a:gdLst>
                <a:gd name="T0" fmla="*/ 534 w 1069"/>
                <a:gd name="T1" fmla="*/ 0 h 323"/>
                <a:gd name="T2" fmla="*/ 0 w 1069"/>
                <a:gd name="T3" fmla="*/ 132 h 323"/>
                <a:gd name="T4" fmla="*/ 534 w 1069"/>
                <a:gd name="T5" fmla="*/ 323 h 323"/>
                <a:gd name="T6" fmla="*/ 1069 w 1069"/>
                <a:gd name="T7" fmla="*/ 132 h 323"/>
                <a:gd name="T8" fmla="*/ 534 w 106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9" h="323">
                  <a:moveTo>
                    <a:pt x="534" y="0"/>
                  </a:moveTo>
                  <a:lnTo>
                    <a:pt x="0" y="132"/>
                  </a:lnTo>
                  <a:lnTo>
                    <a:pt x="534" y="323"/>
                  </a:lnTo>
                  <a:lnTo>
                    <a:pt x="1069" y="13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11" name="圆角矩形 110"/>
            <p:cNvSpPr/>
            <p:nvPr/>
          </p:nvSpPr>
          <p:spPr>
            <a:xfrm rot="20424403">
              <a:off x="4587434" y="2009243"/>
              <a:ext cx="828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2" name="圆角矩形 111"/>
            <p:cNvSpPr/>
            <p:nvPr/>
          </p:nvSpPr>
          <p:spPr>
            <a:xfrm rot="1175597" flipH="1">
              <a:off x="3722752" y="2006669"/>
              <a:ext cx="828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342469" y="2249311"/>
            <a:ext cx="1507066" cy="813860"/>
            <a:chOff x="4005263" y="1381125"/>
            <a:chExt cx="1130300" cy="610395"/>
          </a:xfrm>
        </p:grpSpPr>
        <p:sp>
          <p:nvSpPr>
            <p:cNvPr id="114" name="Freeform 18"/>
            <p:cNvSpPr>
              <a:spLocks/>
            </p:cNvSpPr>
            <p:nvPr/>
          </p:nvSpPr>
          <p:spPr bwMode="auto">
            <a:xfrm>
              <a:off x="4005263" y="1516857"/>
              <a:ext cx="565150" cy="474663"/>
            </a:xfrm>
            <a:custGeom>
              <a:avLst/>
              <a:gdLst>
                <a:gd name="T0" fmla="*/ 356 w 356"/>
                <a:gd name="T1" fmla="*/ 299 h 299"/>
                <a:gd name="T2" fmla="*/ 0 w 356"/>
                <a:gd name="T3" fmla="*/ 174 h 299"/>
                <a:gd name="T4" fmla="*/ 0 w 356"/>
                <a:gd name="T5" fmla="*/ 0 h 299"/>
                <a:gd name="T6" fmla="*/ 356 w 356"/>
                <a:gd name="T7" fmla="*/ 127 h 299"/>
                <a:gd name="T8" fmla="*/ 356 w 35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99">
                  <a:moveTo>
                    <a:pt x="356" y="299"/>
                  </a:moveTo>
                  <a:lnTo>
                    <a:pt x="0" y="174"/>
                  </a:lnTo>
                  <a:lnTo>
                    <a:pt x="0" y="0"/>
                  </a:lnTo>
                  <a:lnTo>
                    <a:pt x="356" y="127"/>
                  </a:lnTo>
                  <a:lnTo>
                    <a:pt x="356" y="2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15" name="Freeform 19"/>
            <p:cNvSpPr>
              <a:spLocks/>
            </p:cNvSpPr>
            <p:nvPr/>
          </p:nvSpPr>
          <p:spPr bwMode="auto">
            <a:xfrm>
              <a:off x="4570413" y="1516857"/>
              <a:ext cx="565150" cy="474663"/>
            </a:xfrm>
            <a:custGeom>
              <a:avLst/>
              <a:gdLst>
                <a:gd name="T0" fmla="*/ 0 w 356"/>
                <a:gd name="T1" fmla="*/ 299 h 299"/>
                <a:gd name="T2" fmla="*/ 356 w 356"/>
                <a:gd name="T3" fmla="*/ 174 h 299"/>
                <a:gd name="T4" fmla="*/ 356 w 356"/>
                <a:gd name="T5" fmla="*/ 0 h 299"/>
                <a:gd name="T6" fmla="*/ 0 w 356"/>
                <a:gd name="T7" fmla="*/ 127 h 299"/>
                <a:gd name="T8" fmla="*/ 0 w 356"/>
                <a:gd name="T9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99">
                  <a:moveTo>
                    <a:pt x="0" y="299"/>
                  </a:moveTo>
                  <a:lnTo>
                    <a:pt x="356" y="174"/>
                  </a:lnTo>
                  <a:lnTo>
                    <a:pt x="356" y="0"/>
                  </a:lnTo>
                  <a:lnTo>
                    <a:pt x="0" y="127"/>
                  </a:lnTo>
                  <a:lnTo>
                    <a:pt x="0" y="2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16" name="Freeform 20"/>
            <p:cNvSpPr>
              <a:spLocks/>
            </p:cNvSpPr>
            <p:nvPr/>
          </p:nvSpPr>
          <p:spPr bwMode="auto">
            <a:xfrm>
              <a:off x="4005263" y="1381125"/>
              <a:ext cx="1130300" cy="339725"/>
            </a:xfrm>
            <a:custGeom>
              <a:avLst/>
              <a:gdLst>
                <a:gd name="T0" fmla="*/ 356 w 712"/>
                <a:gd name="T1" fmla="*/ 0 h 214"/>
                <a:gd name="T2" fmla="*/ 0 w 712"/>
                <a:gd name="T3" fmla="*/ 87 h 214"/>
                <a:gd name="T4" fmla="*/ 356 w 712"/>
                <a:gd name="T5" fmla="*/ 214 h 214"/>
                <a:gd name="T6" fmla="*/ 712 w 712"/>
                <a:gd name="T7" fmla="*/ 87 h 214"/>
                <a:gd name="T8" fmla="*/ 356 w 712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2" h="214">
                  <a:moveTo>
                    <a:pt x="356" y="0"/>
                  </a:moveTo>
                  <a:lnTo>
                    <a:pt x="0" y="87"/>
                  </a:lnTo>
                  <a:lnTo>
                    <a:pt x="356" y="214"/>
                  </a:lnTo>
                  <a:lnTo>
                    <a:pt x="712" y="87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ea typeface="+mn-ea"/>
                <a:cs typeface="+mn-ea"/>
              </a:endParaRPr>
            </a:p>
          </p:txBody>
        </p:sp>
        <p:sp>
          <p:nvSpPr>
            <p:cNvPr id="117" name="圆角矩形 116"/>
            <p:cNvSpPr/>
            <p:nvPr/>
          </p:nvSpPr>
          <p:spPr>
            <a:xfrm rot="20424403">
              <a:off x="4596812" y="1618273"/>
              <a:ext cx="50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8" name="圆角矩形 117"/>
            <p:cNvSpPr/>
            <p:nvPr/>
          </p:nvSpPr>
          <p:spPr>
            <a:xfrm rot="1175597" flipH="1">
              <a:off x="4027206" y="1611924"/>
              <a:ext cx="504000" cy="108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19" name="矩形 118"/>
          <p:cNvSpPr/>
          <p:nvPr/>
        </p:nvSpPr>
        <p:spPr>
          <a:xfrm>
            <a:off x="578635" y="3633677"/>
            <a:ext cx="2889972" cy="357778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300" dirty="0">
                <a:solidFill>
                  <a:schemeClr val="accent3"/>
                </a:solidFill>
                <a:latin typeface="+mn-ea"/>
                <a:ea typeface="+mn-ea"/>
                <a:cs typeface="+mn-ea"/>
              </a:rPr>
              <a:t>TOP4</a:t>
            </a:r>
            <a:r>
              <a:rPr lang="zh-CN" altLang="en-US" sz="1300" dirty="0">
                <a:solidFill>
                  <a:schemeClr val="accent3"/>
                </a:solidFill>
                <a:latin typeface="+mn-ea"/>
                <a:ea typeface="+mn-ea"/>
                <a:cs typeface="+mn-ea"/>
              </a:rPr>
              <a:t>：</a:t>
            </a:r>
            <a:endParaRPr lang="en-US" altLang="zh-CN" sz="1300" dirty="0">
              <a:solidFill>
                <a:schemeClr val="accent3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87174" y="1880669"/>
            <a:ext cx="2889972" cy="146205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TOP2</a:t>
            </a:r>
            <a:r>
              <a:rPr lang="zh-CN" altLang="en-US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：项目延期</a:t>
            </a:r>
            <a:endParaRPr lang="en-US" altLang="zh-CN" sz="1300" b="1" dirty="0">
              <a:solidFill>
                <a:schemeClr val="accent2"/>
              </a:solidFill>
              <a:latin typeface="+mn-ea"/>
              <a:ea typeface="+mn-ea"/>
              <a:cs typeface="+mn-ea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1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、每半个月审核一次项目计划，看是否详细合理；</a:t>
            </a:r>
            <a:endParaRPr lang="en-US" altLang="zh-CN" sz="1100" dirty="0">
              <a:latin typeface="+mn-ea"/>
              <a:ea typeface="+mn-ea"/>
              <a:cs typeface="+mn-ea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2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、每周审核小组每个人的工作完成情况，已周报的形式提供；</a:t>
            </a:r>
            <a:endParaRPr lang="en-US" altLang="zh-CN" sz="1100" dirty="0">
              <a:latin typeface="+mn-ea"/>
              <a:ea typeface="+mn-ea"/>
              <a:cs typeface="+mn-ea"/>
            </a:endParaRPr>
          </a:p>
          <a:p>
            <a:pPr algn="r"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3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、每天半小时早例会，过当天的任务；</a:t>
            </a:r>
          </a:p>
        </p:txBody>
      </p:sp>
      <p:sp>
        <p:nvSpPr>
          <p:cNvPr id="121" name="矩形 120"/>
          <p:cNvSpPr/>
          <p:nvPr/>
        </p:nvSpPr>
        <p:spPr>
          <a:xfrm>
            <a:off x="8723393" y="4279590"/>
            <a:ext cx="2889972" cy="357778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TOP5</a:t>
            </a:r>
            <a:r>
              <a:rPr lang="zh-CN" altLang="en-US" sz="1300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：</a:t>
            </a:r>
            <a:endParaRPr lang="en-US" altLang="zh-CN" sz="1300" dirty="0">
              <a:solidFill>
                <a:schemeClr val="accent2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717282" y="2898678"/>
            <a:ext cx="2889972" cy="801874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TOP3</a:t>
            </a:r>
            <a:r>
              <a:rPr lang="zh-CN" altLang="en-US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：人员中途离职，影响业务</a:t>
            </a:r>
            <a:endParaRPr lang="en-US" altLang="zh-CN" sz="1300" b="1" dirty="0">
              <a:solidFill>
                <a:schemeClr val="accent2"/>
              </a:solidFill>
              <a:latin typeface="+mn-ea"/>
              <a:ea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1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、前端后台采用双人员机制，进行能力备份；</a:t>
            </a:r>
            <a:endParaRPr lang="en-US" altLang="zh-CN" sz="1100" dirty="0">
              <a:latin typeface="+mn-ea"/>
              <a:ea typeface="+mn-ea"/>
              <a:cs typeface="+mn-ea"/>
            </a:endParaRPr>
          </a:p>
        </p:txBody>
      </p:sp>
      <p:cxnSp>
        <p:nvCxnSpPr>
          <p:cNvPr id="123" name="直接连接符 122"/>
          <p:cNvCxnSpPr/>
          <p:nvPr/>
        </p:nvCxnSpPr>
        <p:spPr>
          <a:xfrm flipV="1">
            <a:off x="3521158" y="2549907"/>
            <a:ext cx="1628639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3521157" y="3937415"/>
            <a:ext cx="977637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V="1">
            <a:off x="8182325" y="4794607"/>
            <a:ext cx="545301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7432722" y="3163713"/>
            <a:ext cx="1294906" cy="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波形 127"/>
          <p:cNvSpPr/>
          <p:nvPr/>
        </p:nvSpPr>
        <p:spPr>
          <a:xfrm>
            <a:off x="6114509" y="1343112"/>
            <a:ext cx="705382" cy="705381"/>
          </a:xfrm>
          <a:prstGeom prst="wave">
            <a:avLst/>
          </a:prstGeom>
          <a:gradFill flip="none" rotWithShape="1">
            <a:gsLst>
              <a:gs pos="30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77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8717282" y="1251722"/>
            <a:ext cx="2889972" cy="1462055"/>
          </a:xfrm>
          <a:prstGeom prst="rect">
            <a:avLst/>
          </a:prstGeom>
        </p:spPr>
        <p:txBody>
          <a:bodyPr wrap="square" lIns="121908" tIns="60954" rIns="121908" bIns="60954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TOP1</a:t>
            </a:r>
            <a:r>
              <a:rPr lang="zh-CN" altLang="en-US" sz="1300" b="1" dirty="0">
                <a:solidFill>
                  <a:schemeClr val="accent2"/>
                </a:solidFill>
                <a:latin typeface="+mn-ea"/>
                <a:ea typeface="+mn-ea"/>
                <a:cs typeface="+mn-ea"/>
              </a:rPr>
              <a:t>：新平台上线业务瘫痪</a:t>
            </a: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1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、切平台前一个月指定切平台计划，步骤细化到</a:t>
            </a:r>
            <a:r>
              <a:rPr lang="en-US" altLang="zh-CN" sz="1100" dirty="0">
                <a:latin typeface="+mn-ea"/>
                <a:ea typeface="+mn-ea"/>
                <a:cs typeface="+mn-ea"/>
              </a:rPr>
              <a:t>1/2/3/4/5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形式；</a:t>
            </a:r>
            <a:endParaRPr lang="en-US" altLang="zh-CN" sz="1100" dirty="0">
              <a:latin typeface="+mn-ea"/>
              <a:ea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2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、提前半个月模拟演练至少三次切换操作；</a:t>
            </a:r>
            <a:endParaRPr lang="en-US" altLang="zh-CN" sz="1100" dirty="0">
              <a:latin typeface="+mn-ea"/>
              <a:ea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latin typeface="+mn-ea"/>
                <a:ea typeface="+mn-ea"/>
                <a:cs typeface="+mn-ea"/>
              </a:rPr>
              <a:t>3</a:t>
            </a:r>
            <a:r>
              <a:rPr lang="zh-CN" altLang="en-US" sz="1100" dirty="0">
                <a:latin typeface="+mn-ea"/>
                <a:ea typeface="+mn-ea"/>
                <a:cs typeface="+mn-ea"/>
              </a:rPr>
              <a:t>、备好旧系统接入方案，一旦失败，立即启用旧系统恢复业务</a:t>
            </a:r>
          </a:p>
        </p:txBody>
      </p:sp>
      <p:cxnSp>
        <p:nvCxnSpPr>
          <p:cNvPr id="130" name="直接连接符 129"/>
          <p:cNvCxnSpPr/>
          <p:nvPr/>
        </p:nvCxnSpPr>
        <p:spPr>
          <a:xfrm>
            <a:off x="6949441" y="1741312"/>
            <a:ext cx="177818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 flipV="1">
            <a:off x="6096002" y="1344436"/>
            <a:ext cx="0" cy="1072467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风险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22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3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9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0" grpId="0"/>
      <p:bldP spid="121" grpId="0"/>
      <p:bldP spid="122" grpId="0"/>
      <p:bldP spid="128" grpId="0" animBg="1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flipH="1">
            <a:off x="-124695" y="1242005"/>
            <a:ext cx="12393182" cy="5754562"/>
          </a:xfrm>
          <a:prstGeom prst="rect">
            <a:avLst/>
          </a:prstGeom>
          <a:blipFill dpi="0" rotWithShape="1">
            <a:blip r:embed="rId3">
              <a:alphaModFix amt="23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836948" y="-25698"/>
            <a:ext cx="5516562" cy="1157288"/>
            <a:chOff x="3856038" y="2759075"/>
            <a:chExt cx="5516562" cy="1157288"/>
          </a:xfrm>
        </p:grpSpPr>
        <p:sp>
          <p:nvSpPr>
            <p:cNvPr id="5" name="圆角矩形 4"/>
            <p:cNvSpPr/>
            <p:nvPr/>
          </p:nvSpPr>
          <p:spPr>
            <a:xfrm>
              <a:off x="3856038" y="2759075"/>
              <a:ext cx="5516562" cy="11572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2" name="文本框 5"/>
            <p:cNvSpPr txBox="1">
              <a:spLocks noChangeArrowheads="1"/>
            </p:cNvSpPr>
            <p:nvPr/>
          </p:nvSpPr>
          <p:spPr bwMode="auto">
            <a:xfrm>
              <a:off x="4175125" y="2876550"/>
              <a:ext cx="2532063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dirty="0">
                  <a:solidFill>
                    <a:schemeClr val="tx2"/>
                  </a:solidFill>
                  <a:latin typeface="Calibri Light" pitchFamily="34" charset="0"/>
                  <a:ea typeface="+mn-ea"/>
                  <a:cs typeface="+mn-ea"/>
                </a:rPr>
                <a:t>ONTENT</a:t>
              </a:r>
              <a:endParaRPr lang="zh-CN" altLang="en-US" sz="5400" dirty="0">
                <a:solidFill>
                  <a:schemeClr val="tx2"/>
                </a:solidFill>
                <a:latin typeface="Calibri Light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119633" y="74058"/>
            <a:ext cx="1001011" cy="976161"/>
            <a:chOff x="2922588" y="2759075"/>
            <a:chExt cx="1189037" cy="1187450"/>
          </a:xfrm>
        </p:grpSpPr>
        <p:sp>
          <p:nvSpPr>
            <p:cNvPr id="4" name="椭圆 3"/>
            <p:cNvSpPr/>
            <p:nvPr/>
          </p:nvSpPr>
          <p:spPr>
            <a:xfrm>
              <a:off x="2922588" y="2759075"/>
              <a:ext cx="1189037" cy="1187450"/>
            </a:xfrm>
            <a:prstGeom prst="ellipse">
              <a:avLst/>
            </a:pr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cs typeface="+mn-ea"/>
              </a:endParaRPr>
            </a:p>
          </p:txBody>
        </p:sp>
        <p:sp>
          <p:nvSpPr>
            <p:cNvPr id="7173" name="文本框 6"/>
            <p:cNvSpPr txBox="1">
              <a:spLocks noChangeArrowheads="1"/>
            </p:cNvSpPr>
            <p:nvPr/>
          </p:nvSpPr>
          <p:spPr bwMode="auto">
            <a:xfrm>
              <a:off x="3176977" y="2799572"/>
              <a:ext cx="5556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5400" dirty="0">
                  <a:solidFill>
                    <a:schemeClr val="tx2"/>
                  </a:solidFill>
                  <a:latin typeface="Calibri Light" pitchFamily="34" charset="0"/>
                  <a:ea typeface="+mn-ea"/>
                  <a:cs typeface="+mn-ea"/>
                </a:rPr>
                <a:t>C</a:t>
              </a:r>
              <a:endParaRPr lang="zh-CN" altLang="en-US" sz="5400" dirty="0">
                <a:solidFill>
                  <a:schemeClr val="tx2"/>
                </a:solidFill>
                <a:latin typeface="Calibri Light" pitchFamily="34" charset="0"/>
                <a:ea typeface="+mn-ea"/>
                <a:cs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47645" y="1323572"/>
            <a:ext cx="3972720" cy="699248"/>
            <a:chOff x="507800" y="1323572"/>
            <a:chExt cx="3972720" cy="699248"/>
          </a:xfrm>
        </p:grpSpPr>
        <p:sp>
          <p:nvSpPr>
            <p:cNvPr id="7175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01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176" name="矩形 10"/>
            <p:cNvSpPr>
              <a:spLocks noChangeArrowheads="1"/>
            </p:cNvSpPr>
            <p:nvPr/>
          </p:nvSpPr>
          <p:spPr bwMode="auto">
            <a:xfrm>
              <a:off x="1548482" y="132357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市场洞察</a:t>
              </a:r>
            </a:p>
          </p:txBody>
        </p:sp>
        <p:sp>
          <p:nvSpPr>
            <p:cNvPr id="7177" name="文本框 11"/>
            <p:cNvSpPr txBox="1">
              <a:spLocks noChangeArrowheads="1"/>
            </p:cNvSpPr>
            <p:nvPr/>
          </p:nvSpPr>
          <p:spPr bwMode="auto">
            <a:xfrm>
              <a:off x="1556345" y="1641586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看行业、客户、友商、自己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413817" y="137670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247645" y="2254595"/>
            <a:ext cx="3972721" cy="738188"/>
            <a:chOff x="507800" y="1332802"/>
            <a:chExt cx="3972721" cy="738188"/>
          </a:xfrm>
        </p:grpSpPr>
        <p:sp>
          <p:nvSpPr>
            <p:cNvPr id="31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02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2" name="矩形 10"/>
            <p:cNvSpPr>
              <a:spLocks noChangeArrowheads="1"/>
            </p:cNvSpPr>
            <p:nvPr/>
          </p:nvSpPr>
          <p:spPr bwMode="auto">
            <a:xfrm>
              <a:off x="1566850" y="137819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价值主张</a:t>
              </a:r>
            </a:p>
          </p:txBody>
        </p:sp>
        <p:sp>
          <p:nvSpPr>
            <p:cNvPr id="33" name="文本框 11"/>
            <p:cNvSpPr txBox="1">
              <a:spLocks noChangeArrowheads="1"/>
            </p:cNvSpPr>
            <p:nvPr/>
          </p:nvSpPr>
          <p:spPr bwMode="auto">
            <a:xfrm>
              <a:off x="1556346" y="1714785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从客户需求导出自己产品范围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1247645" y="3119073"/>
            <a:ext cx="3964857" cy="738188"/>
            <a:chOff x="507800" y="1332802"/>
            <a:chExt cx="3964857" cy="738188"/>
          </a:xfrm>
        </p:grpSpPr>
        <p:sp>
          <p:nvSpPr>
            <p:cNvPr id="37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03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8" name="矩形 10"/>
            <p:cNvSpPr>
              <a:spLocks noChangeArrowheads="1"/>
            </p:cNvSpPr>
            <p:nvPr/>
          </p:nvSpPr>
          <p:spPr bwMode="auto">
            <a:xfrm>
              <a:off x="1574446" y="1402952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商业目标</a:t>
              </a:r>
            </a:p>
          </p:txBody>
        </p:sp>
        <p:sp>
          <p:nvSpPr>
            <p:cNvPr id="41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公司产品未来商业目标计划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247645" y="4040866"/>
            <a:ext cx="3964857" cy="738188"/>
            <a:chOff x="507800" y="1332802"/>
            <a:chExt cx="3964857" cy="738188"/>
          </a:xfrm>
        </p:grpSpPr>
        <p:sp>
          <p:nvSpPr>
            <p:cNvPr id="44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04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45" name="矩形 10"/>
            <p:cNvSpPr>
              <a:spLocks noChangeArrowheads="1"/>
            </p:cNvSpPr>
            <p:nvPr/>
          </p:nvSpPr>
          <p:spPr bwMode="auto">
            <a:xfrm>
              <a:off x="1563570" y="1428016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商业设计</a:t>
              </a:r>
            </a:p>
          </p:txBody>
        </p:sp>
        <p:sp>
          <p:nvSpPr>
            <p:cNvPr id="46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线上产品的销售模式及定价模式</a:t>
              </a: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1247645" y="4905344"/>
            <a:ext cx="3964857" cy="738188"/>
            <a:chOff x="507800" y="1332802"/>
            <a:chExt cx="3964857" cy="738188"/>
          </a:xfrm>
        </p:grpSpPr>
        <p:sp>
          <p:nvSpPr>
            <p:cNvPr id="49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05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50" name="矩形 10"/>
            <p:cNvSpPr>
              <a:spLocks noChangeArrowheads="1"/>
            </p:cNvSpPr>
            <p:nvPr/>
          </p:nvSpPr>
          <p:spPr bwMode="auto">
            <a:xfrm>
              <a:off x="1556345" y="1436710"/>
              <a:ext cx="133882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收入与陈本</a:t>
              </a:r>
            </a:p>
          </p:txBody>
        </p:sp>
        <p:sp>
          <p:nvSpPr>
            <p:cNvPr id="51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线上产品的收入与成本分析</a:t>
              </a:r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1247645" y="5827137"/>
            <a:ext cx="3964857" cy="738188"/>
            <a:chOff x="507800" y="1332802"/>
            <a:chExt cx="3964857" cy="738188"/>
          </a:xfrm>
        </p:grpSpPr>
        <p:sp>
          <p:nvSpPr>
            <p:cNvPr id="54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06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55" name="矩形 10"/>
            <p:cNvSpPr>
              <a:spLocks noChangeArrowheads="1"/>
            </p:cNvSpPr>
            <p:nvPr/>
          </p:nvSpPr>
          <p:spPr bwMode="auto">
            <a:xfrm>
              <a:off x="1501199" y="1424763"/>
              <a:ext cx="18004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研发费用与人力</a:t>
              </a:r>
            </a:p>
          </p:txBody>
        </p:sp>
        <p:sp>
          <p:nvSpPr>
            <p:cNvPr id="56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线上产品研发投入的费用和人力</a:t>
              </a: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6618430" y="1376707"/>
            <a:ext cx="3964857" cy="738188"/>
            <a:chOff x="507800" y="1332802"/>
            <a:chExt cx="3964857" cy="738188"/>
          </a:xfrm>
        </p:grpSpPr>
        <p:sp>
          <p:nvSpPr>
            <p:cNvPr id="59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07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60" name="矩形 10"/>
            <p:cNvSpPr>
              <a:spLocks noChangeArrowheads="1"/>
            </p:cNvSpPr>
            <p:nvPr/>
          </p:nvSpPr>
          <p:spPr bwMode="auto">
            <a:xfrm>
              <a:off x="1548482" y="1394385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财务损益</a:t>
              </a:r>
            </a:p>
          </p:txBody>
        </p:sp>
        <p:sp>
          <p:nvSpPr>
            <p:cNvPr id="61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endParaRPr lang="zh-CN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itchFamily="34" charset="0"/>
                <a:ea typeface="+mn-ea"/>
                <a:cs typeface="+mn-ea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618430" y="2298500"/>
            <a:ext cx="3964857" cy="738188"/>
            <a:chOff x="507800" y="1332802"/>
            <a:chExt cx="3964857" cy="738188"/>
          </a:xfrm>
        </p:grpSpPr>
        <p:sp>
          <p:nvSpPr>
            <p:cNvPr id="64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08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65" name="矩形 10"/>
            <p:cNvSpPr>
              <a:spLocks noChangeArrowheads="1"/>
            </p:cNvSpPr>
            <p:nvPr/>
          </p:nvSpPr>
          <p:spPr bwMode="auto">
            <a:xfrm>
              <a:off x="1548482" y="1416567"/>
              <a:ext cx="16265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Offering</a:t>
              </a:r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策略</a:t>
              </a:r>
            </a:p>
          </p:txBody>
        </p:sp>
        <p:sp>
          <p:nvSpPr>
            <p:cNvPr id="66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构建线上产品的策略</a:t>
              </a:r>
            </a:p>
          </p:txBody>
        </p:sp>
        <p:cxnSp>
          <p:nvCxnSpPr>
            <p:cNvPr id="67" name="直接连接符 66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6618430" y="3162978"/>
            <a:ext cx="3964857" cy="738188"/>
            <a:chOff x="507800" y="1332802"/>
            <a:chExt cx="3964857" cy="738188"/>
          </a:xfrm>
        </p:grpSpPr>
        <p:sp>
          <p:nvSpPr>
            <p:cNvPr id="69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09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0" name="矩形 10"/>
            <p:cNvSpPr>
              <a:spLocks noChangeArrowheads="1"/>
            </p:cNvSpPr>
            <p:nvPr/>
          </p:nvSpPr>
          <p:spPr bwMode="auto">
            <a:xfrm>
              <a:off x="1548482" y="1419557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版本计划</a:t>
              </a:r>
            </a:p>
          </p:txBody>
        </p:sp>
        <p:sp>
          <p:nvSpPr>
            <p:cNvPr id="71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线上版本的迭代计划</a:t>
              </a: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6618430" y="4084771"/>
            <a:ext cx="3964857" cy="738188"/>
            <a:chOff x="507800" y="1332802"/>
            <a:chExt cx="3964857" cy="738188"/>
          </a:xfrm>
        </p:grpSpPr>
        <p:sp>
          <p:nvSpPr>
            <p:cNvPr id="74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10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5" name="矩形 10"/>
            <p:cNvSpPr>
              <a:spLocks noChangeArrowheads="1"/>
            </p:cNvSpPr>
            <p:nvPr/>
          </p:nvSpPr>
          <p:spPr bwMode="auto">
            <a:xfrm>
              <a:off x="1548481" y="1378192"/>
              <a:ext cx="1107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上线计划</a:t>
              </a:r>
            </a:p>
          </p:txBody>
        </p:sp>
        <p:sp>
          <p:nvSpPr>
            <p:cNvPr id="76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线上产品的</a:t>
              </a:r>
              <a:r>
                <a:rPr lang="en-US" altLang="zh-CN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offering</a:t>
              </a:r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上线计划</a:t>
              </a: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618430" y="4949249"/>
            <a:ext cx="3964857" cy="738188"/>
            <a:chOff x="507800" y="1332802"/>
            <a:chExt cx="3964857" cy="738188"/>
          </a:xfrm>
        </p:grpSpPr>
        <p:sp>
          <p:nvSpPr>
            <p:cNvPr id="79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11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80" name="矩形 10"/>
            <p:cNvSpPr>
              <a:spLocks noChangeArrowheads="1"/>
            </p:cNvSpPr>
            <p:nvPr/>
          </p:nvSpPr>
          <p:spPr bwMode="auto">
            <a:xfrm>
              <a:off x="1562295" y="1378601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运营运维</a:t>
              </a:r>
            </a:p>
          </p:txBody>
        </p:sp>
        <p:sp>
          <p:nvSpPr>
            <p:cNvPr id="81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线上产品的运营（含营销）运维策略</a:t>
              </a:r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6618430" y="5871042"/>
            <a:ext cx="3964857" cy="738188"/>
            <a:chOff x="507800" y="1332802"/>
            <a:chExt cx="3964857" cy="738188"/>
          </a:xfrm>
        </p:grpSpPr>
        <p:sp>
          <p:nvSpPr>
            <p:cNvPr id="84" name="文本框 9"/>
            <p:cNvSpPr txBox="1">
              <a:spLocks noChangeArrowheads="1"/>
            </p:cNvSpPr>
            <p:nvPr/>
          </p:nvSpPr>
          <p:spPr bwMode="auto">
            <a:xfrm>
              <a:off x="507800" y="1332802"/>
              <a:ext cx="72648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dirty="0">
                  <a:latin typeface="+mn-ea"/>
                  <a:ea typeface="+mn-ea"/>
                  <a:cs typeface="+mn-ea"/>
                </a:rPr>
                <a:t>12</a:t>
              </a:r>
              <a:endParaRPr lang="zh-CN" altLang="en-US" sz="3600" dirty="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85" name="矩形 10"/>
            <p:cNvSpPr>
              <a:spLocks noChangeArrowheads="1"/>
            </p:cNvSpPr>
            <p:nvPr/>
          </p:nvSpPr>
          <p:spPr bwMode="auto">
            <a:xfrm>
              <a:off x="1562295" y="1424877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b="1" dirty="0">
                  <a:solidFill>
                    <a:schemeClr val="bg2"/>
                  </a:solidFill>
                  <a:latin typeface="+mn-ea"/>
                  <a:ea typeface="+mn-ea"/>
                  <a:cs typeface="+mn-ea"/>
                </a:rPr>
                <a:t>风险</a:t>
              </a:r>
            </a:p>
          </p:txBody>
        </p:sp>
        <p:sp>
          <p:nvSpPr>
            <p:cNvPr id="86" name="文本框 11"/>
            <p:cNvSpPr txBox="1">
              <a:spLocks noChangeArrowheads="1"/>
            </p:cNvSpPr>
            <p:nvPr/>
          </p:nvSpPr>
          <p:spPr bwMode="auto">
            <a:xfrm>
              <a:off x="1548482" y="1748727"/>
              <a:ext cx="292417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/>
              <a:r>
                <a:rPr lang="zh-CN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itchFamily="34" charset="0"/>
                  <a:ea typeface="+mn-ea"/>
                  <a:cs typeface="+mn-ea"/>
                </a:rPr>
                <a:t>线上产品风险分析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1418307" y="1424877"/>
              <a:ext cx="0" cy="646113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30000" fill="hold" nodeType="after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30000" fill="hold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" presetClass="entr" presetSubtype="8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082092" y="2670537"/>
            <a:ext cx="156964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医疗行业趋势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916192" y="3149658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018001" y="2670537"/>
            <a:ext cx="203130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在线医疗行业空间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125593" y="3149658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184742" y="2670537"/>
            <a:ext cx="203130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公司目前行业状况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302478" y="3149658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8194592" y="2669473"/>
            <a:ext cx="249297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预计获取市场空间占比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496604" y="3149658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656373" y="4873849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10246801" y="5779097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6319" y="5188050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标题：在线医疗行业发展趋势总结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16" name="组合 15"/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18" name="文本框 43"/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9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2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5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23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2082092" y="2670537"/>
            <a:ext cx="1569643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医疗行业趋势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1916192" y="3149658"/>
            <a:ext cx="1907388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28" name="矩形 27"/>
          <p:cNvSpPr/>
          <p:nvPr/>
        </p:nvSpPr>
        <p:spPr>
          <a:xfrm>
            <a:off x="4018001" y="2670537"/>
            <a:ext cx="203130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在线医疗行业空间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29" name="矩形 47"/>
          <p:cNvSpPr>
            <a:spLocks noChangeArrowheads="1"/>
          </p:cNvSpPr>
          <p:nvPr/>
        </p:nvSpPr>
        <p:spPr bwMode="auto">
          <a:xfrm>
            <a:off x="4125593" y="3149658"/>
            <a:ext cx="1874873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0" name="矩形 29"/>
          <p:cNvSpPr/>
          <p:nvPr/>
        </p:nvSpPr>
        <p:spPr>
          <a:xfrm>
            <a:off x="6184742" y="2670537"/>
            <a:ext cx="2031308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公司目前行业状况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6302478" y="3149658"/>
            <a:ext cx="1892114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2" name="矩形 31"/>
          <p:cNvSpPr/>
          <p:nvPr/>
        </p:nvSpPr>
        <p:spPr>
          <a:xfrm>
            <a:off x="8194592" y="2669473"/>
            <a:ext cx="2492972" cy="369324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rPr>
              <a:t>预计获取市场空间占比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8496604" y="3149658"/>
            <a:ext cx="1874505" cy="138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ea"/>
                <a:cs typeface="+mn-ea"/>
                <a:sym typeface="微软雅黑" pitchFamily="34" charset="-122"/>
              </a:rPr>
              <a:t>在此录入上述图表的描述说明，在此录入上述图表的描述说明，在此录入上述图表的描述说明。</a:t>
            </a:r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1656373" y="4873849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 flipH="1" flipV="1">
            <a:off x="10246801" y="5779097"/>
            <a:ext cx="528501" cy="530225"/>
          </a:xfrm>
          <a:custGeom>
            <a:avLst/>
            <a:gdLst>
              <a:gd name="T0" fmla="*/ 0 w 1446"/>
              <a:gd name="T1" fmla="*/ 0 h 1446"/>
              <a:gd name="T2" fmla="*/ 1446 w 1446"/>
              <a:gd name="T3" fmla="*/ 0 h 1446"/>
              <a:gd name="T4" fmla="*/ 1446 w 1446"/>
              <a:gd name="T5" fmla="*/ 458 h 1446"/>
              <a:gd name="T6" fmla="*/ 438 w 1446"/>
              <a:gd name="T7" fmla="*/ 458 h 1446"/>
              <a:gd name="T8" fmla="*/ 438 w 1446"/>
              <a:gd name="T9" fmla="*/ 1446 h 1446"/>
              <a:gd name="T10" fmla="*/ 0 w 1446"/>
              <a:gd name="T11" fmla="*/ 1446 h 1446"/>
              <a:gd name="T12" fmla="*/ 0 w 1446"/>
              <a:gd name="T13" fmla="*/ 0 h 1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6" h="1446">
                <a:moveTo>
                  <a:pt x="0" y="0"/>
                </a:moveTo>
                <a:lnTo>
                  <a:pt x="1446" y="0"/>
                </a:lnTo>
                <a:lnTo>
                  <a:pt x="1446" y="458"/>
                </a:lnTo>
                <a:lnTo>
                  <a:pt x="438" y="458"/>
                </a:lnTo>
                <a:lnTo>
                  <a:pt x="438" y="1446"/>
                </a:lnTo>
                <a:lnTo>
                  <a:pt x="0" y="14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89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16319" y="5188050"/>
            <a:ext cx="854301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微软雅黑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。在此录入上述图表的综合描述说明，在此录入上述图表的上述图表的综合描述说明入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在线医疗行业发展趋势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22B0D8E-A1FD-4E8D-8C21-C8EB4E2A3354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16" name="组合 15"/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18" name="文本框 43"/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79B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9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2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5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77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4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4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6836E-6 -3.7037E-7 L 0.36686 0.15278 " pathEditMode="relative" rAng="0" ptsTypes="AA">
                                      <p:cBhvr>
                                        <p:cTn id="41" dur="500" spd="-999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18343" y="763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5742E-7 -3.33333E-6 L -0.39495 -0.11018 " pathEditMode="relative" rAng="0" ptsTypes="AA">
                                      <p:cBhvr>
                                        <p:cTn id="45" dur="500" spd="-99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9748" y="-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00"/>
                            </p:stCondLst>
                            <p:childTnLst>
                              <p:par>
                                <p:cTn id="4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春雨医生</a:t>
            </a:r>
            <a:r>
              <a:rPr lang="en-US" altLang="zh-CN" dirty="0">
                <a:ea typeface="+mn-ea"/>
                <a:cs typeface="+mn-ea"/>
              </a:rPr>
              <a:t>—</a:t>
            </a:r>
            <a:r>
              <a:rPr lang="zh-CN" altLang="en-US" dirty="0">
                <a:ea typeface="+mn-ea"/>
                <a:cs typeface="+mn-ea"/>
              </a:rPr>
              <a:t>简便的快速咨询方式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EB98AB-9862-4030-8976-A37FD4F70ABB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16" name="组合 15"/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18" name="文本框 43"/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9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79B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2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5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CB08313-0E48-4A9B-AD2E-16CDE6C9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54" y="1208014"/>
            <a:ext cx="2531315" cy="44419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A3C104-271B-485C-AC65-8CA4D1146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179" y="1149290"/>
            <a:ext cx="2507273" cy="4441971"/>
          </a:xfrm>
          <a:prstGeom prst="rect">
            <a:avLst/>
          </a:prstGeom>
        </p:spPr>
      </p:pic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0F4067-8529-4E60-82B0-6A2383DC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21825"/>
              </p:ext>
            </p:extLst>
          </p:nvPr>
        </p:nvGraphicFramePr>
        <p:xfrm>
          <a:off x="456699" y="1084523"/>
          <a:ext cx="5069071" cy="5172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85">
                  <a:extLst>
                    <a:ext uri="{9D8B030D-6E8A-4147-A177-3AD203B41FA5}">
                      <a16:colId xmlns:a16="http://schemas.microsoft.com/office/drawing/2014/main" val="242140805"/>
                    </a:ext>
                  </a:extLst>
                </a:gridCol>
                <a:gridCol w="1817660">
                  <a:extLst>
                    <a:ext uri="{9D8B030D-6E8A-4147-A177-3AD203B41FA5}">
                      <a16:colId xmlns:a16="http://schemas.microsoft.com/office/drawing/2014/main" val="788633047"/>
                    </a:ext>
                  </a:extLst>
                </a:gridCol>
                <a:gridCol w="1068626">
                  <a:extLst>
                    <a:ext uri="{9D8B030D-6E8A-4147-A177-3AD203B41FA5}">
                      <a16:colId xmlns:a16="http://schemas.microsoft.com/office/drawing/2014/main" val="4261748152"/>
                    </a:ext>
                  </a:extLst>
                </a:gridCol>
              </a:tblGrid>
              <a:tr h="322777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突出服务（相比怡禾）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优缺点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85191"/>
                  </a:ext>
                </a:extLst>
              </a:tr>
              <a:tr h="45492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、每个服务用小程序承载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访问快速、增加引流入口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87665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、主要服务和客户常用服务放在公众号显眼位置（咨询医生、我的咨询）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方便客户进入主要业务操作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5806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、个人中心栏目比较杂散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看不出逻辑条理性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87326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r>
                        <a:rPr lang="zh-CN" altLang="en-US" sz="1000" dirty="0"/>
                        <a:t>、有快速问医生通道（先填写病情、再填写患者信息、再选医生（根据病情筛选出推荐医生））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便于陌生用户操作，操作界面友好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80850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、找医生界面搜索支持按照症状、疾病、医院、科室、医生名搜索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增加用户找医生的便利性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54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r>
                        <a:rPr lang="zh-CN" altLang="en-US" sz="1000" dirty="0"/>
                        <a:t>、图文咨询先付款再填写咨询信息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不友好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不接纳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34344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</a:t>
                      </a:r>
                      <a:r>
                        <a:rPr lang="zh-CN" altLang="en-US" sz="1000" dirty="0"/>
                        <a:t>、医生主页问诊界面显示问诊的次数、和医院级别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便于客户了解医生的服务信息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待讨论（可接纳，可留下优质医生，核心资源）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47448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</a:t>
                      </a:r>
                      <a:r>
                        <a:rPr lang="zh-CN" altLang="en-US" sz="1000" dirty="0"/>
                        <a:t>、急诊服务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客户群体很大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根据实际医生资源来决定接纳情况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0797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FAB00-3AE0-41CC-8C6F-00B3B9DA2AC0}"/>
              </a:ext>
            </a:extLst>
          </p:cNvPr>
          <p:cNvGrpSpPr/>
          <p:nvPr/>
        </p:nvGrpSpPr>
        <p:grpSpPr>
          <a:xfrm flipV="1">
            <a:off x="6797759" y="5121199"/>
            <a:ext cx="3090300" cy="1313157"/>
            <a:chOff x="6530376" y="5465143"/>
            <a:chExt cx="3094217" cy="1781619"/>
          </a:xfrm>
        </p:grpSpPr>
        <p:sp>
          <p:nvSpPr>
            <p:cNvPr id="21" name="形状 20">
              <a:extLst>
                <a:ext uri="{FF2B5EF4-FFF2-40B4-BE49-F238E27FC236}">
                  <a16:creationId xmlns:a16="http://schemas.microsoft.com/office/drawing/2014/main" id="{7DEB4839-5828-4773-A055-FF40DBC1322D}"/>
                </a:ext>
              </a:extLst>
            </p:cNvPr>
            <p:cNvSpPr/>
            <p:nvPr/>
          </p:nvSpPr>
          <p:spPr>
            <a:xfrm rot="1400028">
              <a:off x="6530376" y="5479941"/>
              <a:ext cx="3094217" cy="1766821"/>
            </a:xfrm>
            <a:prstGeom prst="swooshArrow">
              <a:avLst>
                <a:gd name="adj1" fmla="val 14177"/>
                <a:gd name="adj2" fmla="val 25000"/>
              </a:avLst>
            </a:prstGeom>
            <a:solidFill>
              <a:srgbClr val="FF000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380C031-1275-4E6C-84EE-C40B04C96127}"/>
                </a:ext>
              </a:extLst>
            </p:cNvPr>
            <p:cNvSpPr/>
            <p:nvPr/>
          </p:nvSpPr>
          <p:spPr>
            <a:xfrm>
              <a:off x="8077485" y="5465143"/>
              <a:ext cx="1116896" cy="490869"/>
            </a:xfrm>
            <a:custGeom>
              <a:avLst/>
              <a:gdLst>
                <a:gd name="connsiteX0" fmla="*/ 206285 w 1237687"/>
                <a:gd name="connsiteY0" fmla="*/ 0 h 1427207"/>
                <a:gd name="connsiteX1" fmla="*/ 1237687 w 1237687"/>
                <a:gd name="connsiteY1" fmla="*/ 0 h 1427207"/>
                <a:gd name="connsiteX2" fmla="*/ 1237687 w 1237687"/>
                <a:gd name="connsiteY2" fmla="*/ 0 h 1427207"/>
                <a:gd name="connsiteX3" fmla="*/ 1237687 w 1237687"/>
                <a:gd name="connsiteY3" fmla="*/ 1220922 h 1427207"/>
                <a:gd name="connsiteX4" fmla="*/ 1031402 w 1237687"/>
                <a:gd name="connsiteY4" fmla="*/ 1427207 h 1427207"/>
                <a:gd name="connsiteX5" fmla="*/ 0 w 1237687"/>
                <a:gd name="connsiteY5" fmla="*/ 1427207 h 1427207"/>
                <a:gd name="connsiteX6" fmla="*/ 0 w 1237687"/>
                <a:gd name="connsiteY6" fmla="*/ 1427207 h 1427207"/>
                <a:gd name="connsiteX7" fmla="*/ 0 w 1237687"/>
                <a:gd name="connsiteY7" fmla="*/ 206285 h 1427207"/>
                <a:gd name="connsiteX8" fmla="*/ 206285 w 1237687"/>
                <a:gd name="connsiteY8" fmla="*/ 0 h 142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687" h="1427207">
                  <a:moveTo>
                    <a:pt x="206285" y="0"/>
                  </a:moveTo>
                  <a:lnTo>
                    <a:pt x="1237687" y="0"/>
                  </a:lnTo>
                  <a:lnTo>
                    <a:pt x="1237687" y="0"/>
                  </a:lnTo>
                  <a:lnTo>
                    <a:pt x="1237687" y="1220922"/>
                  </a:lnTo>
                  <a:cubicBezTo>
                    <a:pt x="1237687" y="1334850"/>
                    <a:pt x="1145330" y="1427207"/>
                    <a:pt x="1031402" y="1427207"/>
                  </a:cubicBezTo>
                  <a:lnTo>
                    <a:pt x="0" y="1427207"/>
                  </a:lnTo>
                  <a:lnTo>
                    <a:pt x="0" y="1427207"/>
                  </a:lnTo>
                  <a:lnTo>
                    <a:pt x="0" y="206285"/>
                  </a:lnTo>
                  <a:cubicBezTo>
                    <a:pt x="0" y="92357"/>
                    <a:pt x="92357" y="0"/>
                    <a:pt x="206285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19" tIns="60419" rIns="181747" bIns="60419" numCol="1" spcCol="1270" anchor="t" anchorCtr="0">
              <a:noAutofit/>
            </a:bodyPr>
            <a:lstStyle/>
            <a:p>
              <a:pPr marL="0" lvl="0" indent="0" algn="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3B15638-E2F2-44EB-A7F2-C8A193831462}"/>
              </a:ext>
            </a:extLst>
          </p:cNvPr>
          <p:cNvSpPr txBox="1"/>
          <p:nvPr/>
        </p:nvSpPr>
        <p:spPr>
          <a:xfrm>
            <a:off x="7297274" y="5591261"/>
            <a:ext cx="125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小程序跳转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D5E878-0E10-4607-B726-24EAE68C8EFB}"/>
              </a:ext>
            </a:extLst>
          </p:cNvPr>
          <p:cNvSpPr txBox="1"/>
          <p:nvPr/>
        </p:nvSpPr>
        <p:spPr>
          <a:xfrm>
            <a:off x="8025287" y="644735"/>
            <a:ext cx="1746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春雨医生服务界面</a:t>
            </a:r>
          </a:p>
        </p:txBody>
      </p:sp>
    </p:spTree>
    <p:extLst>
      <p:ext uri="{BB962C8B-B14F-4D97-AF65-F5344CB8AC3E}">
        <p14:creationId xmlns:p14="http://schemas.microsoft.com/office/powerpoint/2010/main" val="12096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来问丁香医生</a:t>
            </a:r>
            <a:r>
              <a:rPr lang="en-US" altLang="zh-CN" dirty="0">
                <a:ea typeface="+mn-ea"/>
                <a:cs typeface="+mn-ea"/>
              </a:rPr>
              <a:t>—</a:t>
            </a:r>
            <a:r>
              <a:rPr lang="zh-CN" altLang="en-US" dirty="0">
                <a:ea typeface="+mn-ea"/>
                <a:cs typeface="+mn-ea"/>
              </a:rPr>
              <a:t>更多健康知识普及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EB98AB-9862-4030-8976-A37FD4F70ABB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16" name="组合 15"/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18" name="文本框 43"/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9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79B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2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5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0F4067-8529-4E60-82B0-6A2383DC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6816"/>
              </p:ext>
            </p:extLst>
          </p:nvPr>
        </p:nvGraphicFramePr>
        <p:xfrm>
          <a:off x="456699" y="1084523"/>
          <a:ext cx="5069071" cy="5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85">
                  <a:extLst>
                    <a:ext uri="{9D8B030D-6E8A-4147-A177-3AD203B41FA5}">
                      <a16:colId xmlns:a16="http://schemas.microsoft.com/office/drawing/2014/main" val="242140805"/>
                    </a:ext>
                  </a:extLst>
                </a:gridCol>
                <a:gridCol w="1817660">
                  <a:extLst>
                    <a:ext uri="{9D8B030D-6E8A-4147-A177-3AD203B41FA5}">
                      <a16:colId xmlns:a16="http://schemas.microsoft.com/office/drawing/2014/main" val="788633047"/>
                    </a:ext>
                  </a:extLst>
                </a:gridCol>
                <a:gridCol w="1068626">
                  <a:extLst>
                    <a:ext uri="{9D8B030D-6E8A-4147-A177-3AD203B41FA5}">
                      <a16:colId xmlns:a16="http://schemas.microsoft.com/office/drawing/2014/main" val="4261748152"/>
                    </a:ext>
                  </a:extLst>
                </a:gridCol>
              </a:tblGrid>
              <a:tr h="322777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突出服务（相比怡禾）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优缺点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85191"/>
                  </a:ext>
                </a:extLst>
              </a:tr>
              <a:tr h="45492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、每个服务用小程序承载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访问快速、增加引流入口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87665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、公众号入口只有快速通道问医生（描述病情、选择医生（根据您病情描述）、支付）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快速通道便于陌生用户操作方便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5806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、标准问医生（先选医生再填写咨询信息方式）通道不够显眼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找医生再咨询入口比较隐蔽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87326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r>
                        <a:rPr lang="zh-CN" altLang="en-US" sz="1000" dirty="0"/>
                        <a:t>、医生界面具有分享功能，一键分享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便于传播引流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80850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、经患者同意可公开问诊订单直接作为案例呈现在专业问诊组下面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经典案例便于呈现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可采纳（方式采用怡禾方式）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54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r>
                        <a:rPr lang="zh-CN" altLang="en-US" sz="1000" dirty="0"/>
                        <a:t>、提供快速语音问诊（</a:t>
                      </a:r>
                      <a:r>
                        <a:rPr lang="en-US" altLang="zh-CN" sz="1000" dirty="0"/>
                        <a:t>60S</a:t>
                      </a:r>
                      <a:r>
                        <a:rPr lang="zh-CN" altLang="en-US" sz="1000" dirty="0"/>
                        <a:t>）接通和义诊服务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吸引紧急或者需要免费更多客户群体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根据后期医生情况考虑接纳形式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34344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</a:t>
                      </a:r>
                      <a:r>
                        <a:rPr lang="zh-CN" altLang="en-US" sz="1000" dirty="0"/>
                        <a:t>、看问答和案例按照专业分组，每个专业里面加入三个推荐的问诊医生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从看问答入口引流，引导进入主业务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待讨论（会增加看问答服务的友好性）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47448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</a:t>
                      </a:r>
                      <a:r>
                        <a:rPr lang="zh-CN" altLang="en-US" sz="1000" dirty="0"/>
                        <a:t>、个人信息里面有问诊人信息、优惠、礼品卡等个人信息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问诊人基本信息便于提问时倒入，支付相关信息有利于营销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可接纳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0797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FAB00-3AE0-41CC-8C6F-00B3B9DA2AC0}"/>
              </a:ext>
            </a:extLst>
          </p:cNvPr>
          <p:cNvGrpSpPr/>
          <p:nvPr/>
        </p:nvGrpSpPr>
        <p:grpSpPr>
          <a:xfrm rot="20316799" flipV="1">
            <a:off x="8857124" y="4968793"/>
            <a:ext cx="1255060" cy="1313157"/>
            <a:chOff x="6530376" y="5465143"/>
            <a:chExt cx="3094217" cy="1781619"/>
          </a:xfrm>
        </p:grpSpPr>
        <p:sp>
          <p:nvSpPr>
            <p:cNvPr id="21" name="形状 20">
              <a:extLst>
                <a:ext uri="{FF2B5EF4-FFF2-40B4-BE49-F238E27FC236}">
                  <a16:creationId xmlns:a16="http://schemas.microsoft.com/office/drawing/2014/main" id="{7DEB4839-5828-4773-A055-FF40DBC1322D}"/>
                </a:ext>
              </a:extLst>
            </p:cNvPr>
            <p:cNvSpPr/>
            <p:nvPr/>
          </p:nvSpPr>
          <p:spPr>
            <a:xfrm rot="1400028">
              <a:off x="6530376" y="5479941"/>
              <a:ext cx="3094217" cy="1766821"/>
            </a:xfrm>
            <a:prstGeom prst="swooshArrow">
              <a:avLst>
                <a:gd name="adj1" fmla="val 14177"/>
                <a:gd name="adj2" fmla="val 25000"/>
              </a:avLst>
            </a:prstGeom>
            <a:solidFill>
              <a:srgbClr val="FF000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380C031-1275-4E6C-84EE-C40B04C96127}"/>
                </a:ext>
              </a:extLst>
            </p:cNvPr>
            <p:cNvSpPr/>
            <p:nvPr/>
          </p:nvSpPr>
          <p:spPr>
            <a:xfrm>
              <a:off x="8077485" y="5465143"/>
              <a:ext cx="1116896" cy="490869"/>
            </a:xfrm>
            <a:custGeom>
              <a:avLst/>
              <a:gdLst>
                <a:gd name="connsiteX0" fmla="*/ 206285 w 1237687"/>
                <a:gd name="connsiteY0" fmla="*/ 0 h 1427207"/>
                <a:gd name="connsiteX1" fmla="*/ 1237687 w 1237687"/>
                <a:gd name="connsiteY1" fmla="*/ 0 h 1427207"/>
                <a:gd name="connsiteX2" fmla="*/ 1237687 w 1237687"/>
                <a:gd name="connsiteY2" fmla="*/ 0 h 1427207"/>
                <a:gd name="connsiteX3" fmla="*/ 1237687 w 1237687"/>
                <a:gd name="connsiteY3" fmla="*/ 1220922 h 1427207"/>
                <a:gd name="connsiteX4" fmla="*/ 1031402 w 1237687"/>
                <a:gd name="connsiteY4" fmla="*/ 1427207 h 1427207"/>
                <a:gd name="connsiteX5" fmla="*/ 0 w 1237687"/>
                <a:gd name="connsiteY5" fmla="*/ 1427207 h 1427207"/>
                <a:gd name="connsiteX6" fmla="*/ 0 w 1237687"/>
                <a:gd name="connsiteY6" fmla="*/ 1427207 h 1427207"/>
                <a:gd name="connsiteX7" fmla="*/ 0 w 1237687"/>
                <a:gd name="connsiteY7" fmla="*/ 206285 h 1427207"/>
                <a:gd name="connsiteX8" fmla="*/ 206285 w 1237687"/>
                <a:gd name="connsiteY8" fmla="*/ 0 h 142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687" h="1427207">
                  <a:moveTo>
                    <a:pt x="206285" y="0"/>
                  </a:moveTo>
                  <a:lnTo>
                    <a:pt x="1237687" y="0"/>
                  </a:lnTo>
                  <a:lnTo>
                    <a:pt x="1237687" y="0"/>
                  </a:lnTo>
                  <a:lnTo>
                    <a:pt x="1237687" y="1220922"/>
                  </a:lnTo>
                  <a:cubicBezTo>
                    <a:pt x="1237687" y="1334850"/>
                    <a:pt x="1145330" y="1427207"/>
                    <a:pt x="1031402" y="1427207"/>
                  </a:cubicBezTo>
                  <a:lnTo>
                    <a:pt x="0" y="1427207"/>
                  </a:lnTo>
                  <a:lnTo>
                    <a:pt x="0" y="1427207"/>
                  </a:lnTo>
                  <a:lnTo>
                    <a:pt x="0" y="206285"/>
                  </a:lnTo>
                  <a:cubicBezTo>
                    <a:pt x="0" y="92357"/>
                    <a:pt x="92357" y="0"/>
                    <a:pt x="206285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19" tIns="60419" rIns="181747" bIns="60419" numCol="1" spcCol="1270" anchor="t" anchorCtr="0">
              <a:noAutofit/>
            </a:bodyPr>
            <a:lstStyle/>
            <a:p>
              <a:pPr marL="0" lvl="0" indent="0" algn="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3B15638-E2F2-44EB-A7F2-C8A193831462}"/>
              </a:ext>
            </a:extLst>
          </p:cNvPr>
          <p:cNvSpPr txBox="1"/>
          <p:nvPr/>
        </p:nvSpPr>
        <p:spPr>
          <a:xfrm>
            <a:off x="6535270" y="5762997"/>
            <a:ext cx="2601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小程序跳转信息不清晰，要从我的入口跳转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D5E878-0E10-4607-B726-24EAE68C8EFB}"/>
              </a:ext>
            </a:extLst>
          </p:cNvPr>
          <p:cNvSpPr txBox="1"/>
          <p:nvPr/>
        </p:nvSpPr>
        <p:spPr>
          <a:xfrm>
            <a:off x="8025287" y="644735"/>
            <a:ext cx="236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来问丁香医生服务界面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7DFB36-0A36-409D-BEEB-F750B410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021" y="969684"/>
            <a:ext cx="2449107" cy="43906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C5411B-CBFE-4811-AB66-0E551561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097" y="1008682"/>
            <a:ext cx="2601078" cy="451602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04658FC-F86C-4ADA-81E9-D96023938EE9}"/>
              </a:ext>
            </a:extLst>
          </p:cNvPr>
          <p:cNvCxnSpPr>
            <a:cxnSpLocks/>
          </p:cNvCxnSpPr>
          <p:nvPr/>
        </p:nvCxnSpPr>
        <p:spPr>
          <a:xfrm>
            <a:off x="10981765" y="2483224"/>
            <a:ext cx="29751" cy="325142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A1BAD0AE-BA28-4672-ACB1-99008F2A0A5F}"/>
              </a:ext>
            </a:extLst>
          </p:cNvPr>
          <p:cNvSpPr txBox="1"/>
          <p:nvPr/>
        </p:nvSpPr>
        <p:spPr>
          <a:xfrm>
            <a:off x="10056140" y="5785847"/>
            <a:ext cx="188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增加了健康知识普及模块，和看问答结合</a:t>
            </a:r>
          </a:p>
        </p:txBody>
      </p:sp>
    </p:spTree>
    <p:extLst>
      <p:ext uri="{BB962C8B-B14F-4D97-AF65-F5344CB8AC3E}">
        <p14:creationId xmlns:p14="http://schemas.microsoft.com/office/powerpoint/2010/main" val="31447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快速问医生</a:t>
            </a:r>
            <a:r>
              <a:rPr lang="en-US" altLang="zh-CN" dirty="0">
                <a:ea typeface="+mn-ea"/>
                <a:cs typeface="+mn-ea"/>
              </a:rPr>
              <a:t>—</a:t>
            </a:r>
            <a:r>
              <a:rPr lang="zh-CN" altLang="en-US" dirty="0">
                <a:ea typeface="+mn-ea"/>
                <a:cs typeface="+mn-ea"/>
              </a:rPr>
              <a:t>整齐的科室选择界面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CEB98AB-9862-4030-8976-A37FD4F70ABB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16" name="组合 15"/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18" name="文本框 43"/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9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41" name="任意多边形 40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rgbClr val="79B0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2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5" name="文本框 43"/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0F4067-8529-4E60-82B0-6A2383DCD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76863"/>
              </p:ext>
            </p:extLst>
          </p:nvPr>
        </p:nvGraphicFramePr>
        <p:xfrm>
          <a:off x="456699" y="1084523"/>
          <a:ext cx="5069071" cy="536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85">
                  <a:extLst>
                    <a:ext uri="{9D8B030D-6E8A-4147-A177-3AD203B41FA5}">
                      <a16:colId xmlns:a16="http://schemas.microsoft.com/office/drawing/2014/main" val="242140805"/>
                    </a:ext>
                  </a:extLst>
                </a:gridCol>
                <a:gridCol w="1817660">
                  <a:extLst>
                    <a:ext uri="{9D8B030D-6E8A-4147-A177-3AD203B41FA5}">
                      <a16:colId xmlns:a16="http://schemas.microsoft.com/office/drawing/2014/main" val="788633047"/>
                    </a:ext>
                  </a:extLst>
                </a:gridCol>
                <a:gridCol w="1068626">
                  <a:extLst>
                    <a:ext uri="{9D8B030D-6E8A-4147-A177-3AD203B41FA5}">
                      <a16:colId xmlns:a16="http://schemas.microsoft.com/office/drawing/2014/main" val="4261748152"/>
                    </a:ext>
                  </a:extLst>
                </a:gridCol>
              </a:tblGrid>
              <a:tr h="322777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突出服务（相比怡禾）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优缺点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85191"/>
                  </a:ext>
                </a:extLst>
              </a:tr>
              <a:tr h="454929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、选医生界面清晰：左侧科室，右侧显示医生信息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呈现给客户界面友好，客户可清晰选择科室选择医生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87665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、选医生界面的排序除了推荐综合排序外，用户还可以按照更多维度排序（价格、回复时间、评价、咨询方式等）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便于客户更快找到心仪的医生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5806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、医生主页增加了医生个人视频介绍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患者可更直观了解医生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暂时不接纳（医生视频和技术实现）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87326"/>
                  </a:ext>
                </a:extLst>
              </a:tr>
              <a:tr h="76563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r>
                        <a:rPr lang="zh-CN" altLang="en-US" sz="1000" dirty="0"/>
                        <a:t>、增加私人医生服务（以周为单位，不限次数）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便于患者客户问题的诊断；如果咨询过于简短和频繁会给医生带来回复的不便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不采纳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80850"/>
                  </a:ext>
                </a:extLst>
              </a:tr>
              <a:tr h="552957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、医生主页可以送心意（点赞）、加关注功能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方便患者收藏心仪医生，显示医生受欢迎程度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加关注采纳，点赞后期可接纳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54"/>
                  </a:ext>
                </a:extLst>
              </a:tr>
              <a:tr h="508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r>
                        <a:rPr lang="zh-CN" altLang="en-US" sz="1000" dirty="0"/>
                        <a:t>、提供免费咨询服务（快速问医生用智能机器人回答）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免费引流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平台做大后根据情况接纳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34344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</a:t>
                      </a:r>
                      <a:r>
                        <a:rPr lang="zh-CN" altLang="en-US" sz="1000" dirty="0"/>
                        <a:t>、增加查疾病、找药品、查症状、健康百科等服务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普及健康知识，便于吸引流量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待讨论（增加到健康普及去）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47448"/>
                  </a:ext>
                </a:extLst>
              </a:tr>
              <a:tr h="7528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</a:t>
                      </a:r>
                      <a:r>
                        <a:rPr lang="zh-CN" altLang="en-US" sz="1000" dirty="0"/>
                        <a:t>、个人信息里面有问诊人信息、优惠、礼品卡等个人信息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问诊人基本信息便于提问时倒入，支付相关信息有利于营销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可接纳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0797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FAB00-3AE0-41CC-8C6F-00B3B9DA2AC0}"/>
              </a:ext>
            </a:extLst>
          </p:cNvPr>
          <p:cNvGrpSpPr/>
          <p:nvPr/>
        </p:nvGrpSpPr>
        <p:grpSpPr>
          <a:xfrm rot="21442546" flipV="1">
            <a:off x="7478689" y="4845317"/>
            <a:ext cx="2512910" cy="1491027"/>
            <a:chOff x="6530375" y="5465143"/>
            <a:chExt cx="3094217" cy="1781619"/>
          </a:xfrm>
        </p:grpSpPr>
        <p:sp>
          <p:nvSpPr>
            <p:cNvPr id="21" name="形状 20">
              <a:extLst>
                <a:ext uri="{FF2B5EF4-FFF2-40B4-BE49-F238E27FC236}">
                  <a16:creationId xmlns:a16="http://schemas.microsoft.com/office/drawing/2014/main" id="{7DEB4839-5828-4773-A055-FF40DBC1322D}"/>
                </a:ext>
              </a:extLst>
            </p:cNvPr>
            <p:cNvSpPr/>
            <p:nvPr/>
          </p:nvSpPr>
          <p:spPr>
            <a:xfrm rot="1400028">
              <a:off x="6530376" y="5479941"/>
              <a:ext cx="3094217" cy="1766821"/>
            </a:xfrm>
            <a:prstGeom prst="swooshArrow">
              <a:avLst>
                <a:gd name="adj1" fmla="val 9285"/>
                <a:gd name="adj2" fmla="val 25000"/>
              </a:avLst>
            </a:prstGeom>
            <a:solidFill>
              <a:srgbClr val="FF000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380C031-1275-4E6C-84EE-C40B04C96127}"/>
                </a:ext>
              </a:extLst>
            </p:cNvPr>
            <p:cNvSpPr/>
            <p:nvPr/>
          </p:nvSpPr>
          <p:spPr>
            <a:xfrm>
              <a:off x="8077485" y="5465143"/>
              <a:ext cx="1116896" cy="490869"/>
            </a:xfrm>
            <a:custGeom>
              <a:avLst/>
              <a:gdLst>
                <a:gd name="connsiteX0" fmla="*/ 206285 w 1237687"/>
                <a:gd name="connsiteY0" fmla="*/ 0 h 1427207"/>
                <a:gd name="connsiteX1" fmla="*/ 1237687 w 1237687"/>
                <a:gd name="connsiteY1" fmla="*/ 0 h 1427207"/>
                <a:gd name="connsiteX2" fmla="*/ 1237687 w 1237687"/>
                <a:gd name="connsiteY2" fmla="*/ 0 h 1427207"/>
                <a:gd name="connsiteX3" fmla="*/ 1237687 w 1237687"/>
                <a:gd name="connsiteY3" fmla="*/ 1220922 h 1427207"/>
                <a:gd name="connsiteX4" fmla="*/ 1031402 w 1237687"/>
                <a:gd name="connsiteY4" fmla="*/ 1427207 h 1427207"/>
                <a:gd name="connsiteX5" fmla="*/ 0 w 1237687"/>
                <a:gd name="connsiteY5" fmla="*/ 1427207 h 1427207"/>
                <a:gd name="connsiteX6" fmla="*/ 0 w 1237687"/>
                <a:gd name="connsiteY6" fmla="*/ 1427207 h 1427207"/>
                <a:gd name="connsiteX7" fmla="*/ 0 w 1237687"/>
                <a:gd name="connsiteY7" fmla="*/ 206285 h 1427207"/>
                <a:gd name="connsiteX8" fmla="*/ 206285 w 1237687"/>
                <a:gd name="connsiteY8" fmla="*/ 0 h 142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687" h="1427207">
                  <a:moveTo>
                    <a:pt x="206285" y="0"/>
                  </a:moveTo>
                  <a:lnTo>
                    <a:pt x="1237687" y="0"/>
                  </a:lnTo>
                  <a:lnTo>
                    <a:pt x="1237687" y="0"/>
                  </a:lnTo>
                  <a:lnTo>
                    <a:pt x="1237687" y="1220922"/>
                  </a:lnTo>
                  <a:cubicBezTo>
                    <a:pt x="1237687" y="1334850"/>
                    <a:pt x="1145330" y="1427207"/>
                    <a:pt x="1031402" y="1427207"/>
                  </a:cubicBezTo>
                  <a:lnTo>
                    <a:pt x="0" y="1427207"/>
                  </a:lnTo>
                  <a:lnTo>
                    <a:pt x="0" y="1427207"/>
                  </a:lnTo>
                  <a:lnTo>
                    <a:pt x="0" y="206285"/>
                  </a:lnTo>
                  <a:cubicBezTo>
                    <a:pt x="0" y="92357"/>
                    <a:pt x="92357" y="0"/>
                    <a:pt x="206285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19" tIns="60419" rIns="181747" bIns="60419" numCol="1" spcCol="1270" anchor="t" anchorCtr="0">
              <a:noAutofit/>
            </a:bodyPr>
            <a:lstStyle/>
            <a:p>
              <a:pPr marL="0" lvl="0" indent="0" algn="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3B15638-E2F2-44EB-A7F2-C8A193831462}"/>
              </a:ext>
            </a:extLst>
          </p:cNvPr>
          <p:cNvSpPr txBox="1"/>
          <p:nvPr/>
        </p:nvSpPr>
        <p:spPr>
          <a:xfrm>
            <a:off x="8126052" y="5430755"/>
            <a:ext cx="1184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页面跳转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D5E878-0E10-4607-B726-24EAE68C8EFB}"/>
              </a:ext>
            </a:extLst>
          </p:cNvPr>
          <p:cNvSpPr txBox="1"/>
          <p:nvPr/>
        </p:nvSpPr>
        <p:spPr>
          <a:xfrm>
            <a:off x="8025287" y="644735"/>
            <a:ext cx="236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快速问医生服务界面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FFE62E-5836-421E-841E-535766FB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861" y="960901"/>
            <a:ext cx="2543791" cy="4419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85F9D2-C1BB-4CFA-A79A-AFE27503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54" y="952512"/>
            <a:ext cx="2601078" cy="4530107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29A80721-AA80-455D-A022-A00E05C2C466}"/>
              </a:ext>
            </a:extLst>
          </p:cNvPr>
          <p:cNvSpPr/>
          <p:nvPr/>
        </p:nvSpPr>
        <p:spPr>
          <a:xfrm>
            <a:off x="10623176" y="5430755"/>
            <a:ext cx="191165" cy="3077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9AE9B3F-C0E4-4745-AE22-CD528A1DB6C1}"/>
              </a:ext>
            </a:extLst>
          </p:cNvPr>
          <p:cNvSpPr txBox="1"/>
          <p:nvPr/>
        </p:nvSpPr>
        <p:spPr>
          <a:xfrm>
            <a:off x="9914966" y="5797014"/>
            <a:ext cx="2028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整齐的科室，医生排列</a:t>
            </a:r>
          </a:p>
        </p:txBody>
      </p:sp>
    </p:spTree>
    <p:extLst>
      <p:ext uri="{BB962C8B-B14F-4D97-AF65-F5344CB8AC3E}">
        <p14:creationId xmlns:p14="http://schemas.microsoft.com/office/powerpoint/2010/main" val="9906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flipH="1">
            <a:off x="4706336" y="2561706"/>
            <a:ext cx="259274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4706336" y="3918374"/>
            <a:ext cx="2592741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87"/>
          <p:cNvGrpSpPr/>
          <p:nvPr/>
        </p:nvGrpSpPr>
        <p:grpSpPr>
          <a:xfrm rot="5400000">
            <a:off x="642536" y="1195097"/>
            <a:ext cx="4284539" cy="4284536"/>
            <a:chOff x="2965298" y="2181091"/>
            <a:chExt cx="3213404" cy="321340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" name="Block Arc 61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0800000"/>
                <a:gd name="adj2" fmla="val 16200004"/>
                <a:gd name="adj3" fmla="val 2113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66" name="Block Arc 65"/>
            <p:cNvSpPr/>
            <p:nvPr/>
          </p:nvSpPr>
          <p:spPr>
            <a:xfrm>
              <a:off x="2965298" y="2181091"/>
              <a:ext cx="3213404" cy="3213402"/>
            </a:xfrm>
            <a:prstGeom prst="blockArc">
              <a:avLst>
                <a:gd name="adj1" fmla="val 16200000"/>
                <a:gd name="adj2" fmla="val 21589317"/>
                <a:gd name="adj3" fmla="val 2281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644686" y="2049087"/>
            <a:ext cx="2576546" cy="2576552"/>
            <a:chOff x="964883" y="1937330"/>
            <a:chExt cx="1932410" cy="1932414"/>
          </a:xfrm>
        </p:grpSpPr>
        <p:sp>
          <p:nvSpPr>
            <p:cNvPr id="89" name="Chord 88"/>
            <p:cNvSpPr/>
            <p:nvPr/>
          </p:nvSpPr>
          <p:spPr>
            <a:xfrm rot="5400000">
              <a:off x="964881" y="1937332"/>
              <a:ext cx="1932414" cy="1932410"/>
            </a:xfrm>
            <a:prstGeom prst="chord">
              <a:avLst>
                <a:gd name="adj1" fmla="val 507123"/>
                <a:gd name="adj2" fmla="val 21551980"/>
              </a:avLst>
            </a:prstGeom>
            <a:solidFill>
              <a:schemeClr val="accent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6270" tIns="226270" rIns="226270" bIns="226270" numCol="1" spcCol="1270" anchor="b" anchorCtr="0">
              <a:noAutofit/>
            </a:bodyPr>
            <a:lstStyle/>
            <a:p>
              <a:pPr algn="ctr" defTabSz="171856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7200" dirty="0">
                <a:latin typeface="+mn-ea"/>
                <a:cs typeface="+mn-ea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56627" y="2198272"/>
              <a:ext cx="138566" cy="7502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5900" dirty="0">
                <a:solidFill>
                  <a:schemeClr val="bg1"/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36" name="Text Placeholder 3"/>
            <p:cNvSpPr txBox="1">
              <a:spLocks/>
            </p:cNvSpPr>
            <p:nvPr/>
          </p:nvSpPr>
          <p:spPr>
            <a:xfrm>
              <a:off x="1319687" y="3066644"/>
              <a:ext cx="1222802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defTabSz="1219078">
                <a:spcBef>
                  <a:spcPts val="267"/>
                </a:spcBef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+mn-ea"/>
                  <a:ea typeface="+mn-ea"/>
                  <a:cs typeface="+mn-ea"/>
                </a:rPr>
                <a:t>线上平台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7635723" y="821129"/>
            <a:ext cx="3334010" cy="1190013"/>
            <a:chOff x="424603" y="672020"/>
            <a:chExt cx="2500507" cy="892509"/>
          </a:xfrm>
        </p:grpSpPr>
        <p:sp>
          <p:nvSpPr>
            <p:cNvPr id="60" name="TextBox 59"/>
            <p:cNvSpPr txBox="1"/>
            <p:nvPr/>
          </p:nvSpPr>
          <p:spPr>
            <a:xfrm>
              <a:off x="972096" y="672020"/>
              <a:ext cx="1542506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怡禾健康服务号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72095" y="927432"/>
              <a:ext cx="1953015" cy="6370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、为患者提供服务平台；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、公司的部分信息；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、医生注册接口；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4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、使用人：患者用户、新注册医生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635723" y="2113732"/>
            <a:ext cx="3579124" cy="1190013"/>
            <a:chOff x="424603" y="672020"/>
            <a:chExt cx="2684342" cy="892509"/>
          </a:xfrm>
        </p:grpSpPr>
        <p:sp>
          <p:nvSpPr>
            <p:cNvPr id="65" name="TextBox 64"/>
            <p:cNvSpPr txBox="1"/>
            <p:nvPr/>
          </p:nvSpPr>
          <p:spPr>
            <a:xfrm>
              <a:off x="972096" y="672020"/>
              <a:ext cx="1542506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腾爱医生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APP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72095" y="927432"/>
              <a:ext cx="2136850" cy="6370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、医生的处理咨询服务平台；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、财务数据平台；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、订单、评价信息承载平台；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4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、使用人：医生、质控、客服、管理员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635723" y="3461810"/>
            <a:ext cx="3650841" cy="1190013"/>
            <a:chOff x="424603" y="672020"/>
            <a:chExt cx="2738130" cy="892509"/>
          </a:xfrm>
        </p:grpSpPr>
        <p:sp>
          <p:nvSpPr>
            <p:cNvPr id="76" name="TextBox 75"/>
            <p:cNvSpPr txBox="1"/>
            <p:nvPr/>
          </p:nvSpPr>
          <p:spPr>
            <a:xfrm>
              <a:off x="972096" y="672020"/>
              <a:ext cx="1542506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腾爱医生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web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72095" y="927432"/>
              <a:ext cx="2190638" cy="63709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、怡禾团队的设置（医生上下线、分成等）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、公众消息回复；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、文章、团队的管理；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4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、使用人：客服、管理员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635723" y="4745464"/>
            <a:ext cx="2786666" cy="968414"/>
            <a:chOff x="424603" y="672020"/>
            <a:chExt cx="2089999" cy="726310"/>
          </a:xfrm>
        </p:grpSpPr>
        <p:sp>
          <p:nvSpPr>
            <p:cNvPr id="95" name="TextBox 94"/>
            <p:cNvSpPr txBox="1"/>
            <p:nvPr/>
          </p:nvSpPr>
          <p:spPr>
            <a:xfrm>
              <a:off x="972096" y="672020"/>
              <a:ext cx="1542506" cy="230833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微信公众平台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72095" y="927432"/>
              <a:ext cx="1542507" cy="470898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defTabSz="1219078">
                <a:spcBef>
                  <a:spcPct val="20000"/>
                </a:spcBef>
                <a:defRPr/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1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、服务号的设置管理；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、服务号文章资料的管理；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  <a:p>
              <a:pPr defTabSz="1219078">
                <a:spcBef>
                  <a:spcPct val="20000"/>
                </a:spcBef>
                <a:defRPr/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3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  <a:cs typeface="+mn-ea"/>
                </a:rPr>
                <a:t>、使用人员：客服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>
            <a:xfrm>
              <a:off x="424603" y="729170"/>
              <a:ext cx="469021" cy="4555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+mn-ea"/>
                <a:cs typeface="+mn-ea"/>
              </a:endParaRPr>
            </a:p>
          </p:txBody>
        </p:sp>
      </p:grpSp>
      <p:cxnSp>
        <p:nvCxnSpPr>
          <p:cNvPr id="138" name="Straight Connector 137"/>
          <p:cNvCxnSpPr/>
          <p:nvPr/>
        </p:nvCxnSpPr>
        <p:spPr>
          <a:xfrm flipH="1">
            <a:off x="3698530" y="1195094"/>
            <a:ext cx="360054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3698530" y="5171839"/>
            <a:ext cx="3600547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>
            <a:spLocks noChangeAspect="1"/>
          </p:cNvSpPr>
          <p:nvPr/>
        </p:nvSpPr>
        <p:spPr>
          <a:xfrm>
            <a:off x="4214945" y="3615675"/>
            <a:ext cx="633854" cy="633853"/>
          </a:xfrm>
          <a:prstGeom prst="ellipse">
            <a:avLst/>
          </a:prstGeom>
          <a:solidFill>
            <a:schemeClr val="accent3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latin typeface="+mn-ea"/>
                <a:cs typeface="+mn-ea"/>
              </a:rPr>
              <a:t>腾爱</a:t>
            </a:r>
            <a:r>
              <a:rPr lang="en-US" altLang="zh-CN" sz="1000" dirty="0">
                <a:latin typeface="+mn-ea"/>
                <a:cs typeface="+mn-ea"/>
              </a:rPr>
              <a:t>WEB</a:t>
            </a:r>
            <a:endParaRPr lang="en-US" sz="1000" dirty="0">
              <a:latin typeface="+mn-ea"/>
              <a:cs typeface="+mn-ea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2999266" y="4837980"/>
            <a:ext cx="633854" cy="633853"/>
          </a:xfrm>
          <a:prstGeom prst="ellipse">
            <a:avLst/>
          </a:prstGeom>
          <a:solidFill>
            <a:schemeClr val="accent2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latin typeface="+mn-ea"/>
                <a:cs typeface="+mn-ea"/>
              </a:rPr>
              <a:t>微信公众平台</a:t>
            </a:r>
            <a:endParaRPr lang="en-US" sz="1000" dirty="0">
              <a:latin typeface="+mn-ea"/>
              <a:cs typeface="+mn-ea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999266" y="938157"/>
            <a:ext cx="633854" cy="633853"/>
          </a:xfrm>
          <a:prstGeom prst="ellipse">
            <a:avLst/>
          </a:prstGeom>
          <a:solidFill>
            <a:schemeClr val="tx2">
              <a:lumMod val="75000"/>
            </a:schemeClr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latin typeface="+mn-ea"/>
                <a:cs typeface="+mn-ea"/>
              </a:rPr>
              <a:t>公众号</a:t>
            </a:r>
            <a:endParaRPr lang="en-US" sz="1000" dirty="0">
              <a:latin typeface="+mn-ea"/>
              <a:cs typeface="+mn-ea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4175767" y="2216066"/>
            <a:ext cx="633854" cy="633853"/>
          </a:xfrm>
          <a:prstGeom prst="ellipse">
            <a:avLst/>
          </a:prstGeom>
          <a:solidFill>
            <a:schemeClr val="accent4"/>
          </a:solidFill>
          <a:ln w="57150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693" anchor="ctr" anchorCtr="0">
            <a:noAutofit/>
          </a:bodyPr>
          <a:lstStyle/>
          <a:p>
            <a:pPr algn="ctr" defTabSz="118521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00" dirty="0">
                <a:latin typeface="+mn-ea"/>
                <a:cs typeface="+mn-ea"/>
              </a:rPr>
              <a:t>腾爱</a:t>
            </a:r>
            <a:r>
              <a:rPr lang="en-US" altLang="zh-CN" sz="1000" dirty="0">
                <a:latin typeface="+mn-ea"/>
                <a:cs typeface="+mn-ea"/>
              </a:rPr>
              <a:t>APP</a:t>
            </a:r>
            <a:endParaRPr lang="en-US" sz="1000" dirty="0">
              <a:latin typeface="+mn-ea"/>
              <a:cs typeface="+mn-ea"/>
            </a:endParaRPr>
          </a:p>
        </p:txBody>
      </p:sp>
      <p:sp>
        <p:nvSpPr>
          <p:cNvPr id="45" name="Freeform 143"/>
          <p:cNvSpPr>
            <a:spLocks noEditPoints="1"/>
          </p:cNvSpPr>
          <p:nvPr/>
        </p:nvSpPr>
        <p:spPr bwMode="auto">
          <a:xfrm>
            <a:off x="7785806" y="1030396"/>
            <a:ext cx="357630" cy="329396"/>
          </a:xfrm>
          <a:custGeom>
            <a:avLst/>
            <a:gdLst>
              <a:gd name="T0" fmla="*/ 151 w 157"/>
              <a:gd name="T1" fmla="*/ 59 h 145"/>
              <a:gd name="T2" fmla="*/ 130 w 157"/>
              <a:gd name="T3" fmla="*/ 41 h 145"/>
              <a:gd name="T4" fmla="*/ 110 w 157"/>
              <a:gd name="T5" fmla="*/ 23 h 145"/>
              <a:gd name="T6" fmla="*/ 88 w 157"/>
              <a:gd name="T7" fmla="*/ 5 h 145"/>
              <a:gd name="T8" fmla="*/ 69 w 157"/>
              <a:gd name="T9" fmla="*/ 5 h 145"/>
              <a:gd name="T10" fmla="*/ 47 w 157"/>
              <a:gd name="T11" fmla="*/ 23 h 145"/>
              <a:gd name="T12" fmla="*/ 27 w 157"/>
              <a:gd name="T13" fmla="*/ 41 h 145"/>
              <a:gd name="T14" fmla="*/ 6 w 157"/>
              <a:gd name="T15" fmla="*/ 59 h 145"/>
              <a:gd name="T16" fmla="*/ 9 w 157"/>
              <a:gd name="T17" fmla="*/ 68 h 145"/>
              <a:gd name="T18" fmla="*/ 21 w 157"/>
              <a:gd name="T19" fmla="*/ 68 h 145"/>
              <a:gd name="T20" fmla="*/ 21 w 157"/>
              <a:gd name="T21" fmla="*/ 139 h 145"/>
              <a:gd name="T22" fmla="*/ 27 w 157"/>
              <a:gd name="T23" fmla="*/ 145 h 145"/>
              <a:gd name="T24" fmla="*/ 38 w 157"/>
              <a:gd name="T25" fmla="*/ 145 h 145"/>
              <a:gd name="T26" fmla="*/ 38 w 157"/>
              <a:gd name="T27" fmla="*/ 81 h 145"/>
              <a:gd name="T28" fmla="*/ 71 w 157"/>
              <a:gd name="T29" fmla="*/ 81 h 145"/>
              <a:gd name="T30" fmla="*/ 71 w 157"/>
              <a:gd name="T31" fmla="*/ 145 h 145"/>
              <a:gd name="T32" fmla="*/ 130 w 157"/>
              <a:gd name="T33" fmla="*/ 145 h 145"/>
              <a:gd name="T34" fmla="*/ 136 w 157"/>
              <a:gd name="T35" fmla="*/ 139 h 145"/>
              <a:gd name="T36" fmla="*/ 136 w 157"/>
              <a:gd name="T37" fmla="*/ 68 h 145"/>
              <a:gd name="T38" fmla="*/ 148 w 157"/>
              <a:gd name="T39" fmla="*/ 68 h 145"/>
              <a:gd name="T40" fmla="*/ 151 w 157"/>
              <a:gd name="T41" fmla="*/ 59 h 145"/>
              <a:gd name="T42" fmla="*/ 118 w 157"/>
              <a:gd name="T43" fmla="*/ 97 h 145"/>
              <a:gd name="T44" fmla="*/ 89 w 157"/>
              <a:gd name="T45" fmla="*/ 97 h 145"/>
              <a:gd name="T46" fmla="*/ 89 w 157"/>
              <a:gd name="T47" fmla="*/ 72 h 145"/>
              <a:gd name="T48" fmla="*/ 118 w 157"/>
              <a:gd name="T49" fmla="*/ 72 h 145"/>
              <a:gd name="T50" fmla="*/ 118 w 157"/>
              <a:gd name="T51" fmla="*/ 97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57" h="145">
                <a:moveTo>
                  <a:pt x="151" y="59"/>
                </a:moveTo>
                <a:cubicBezTo>
                  <a:pt x="130" y="41"/>
                  <a:pt x="130" y="41"/>
                  <a:pt x="130" y="41"/>
                </a:cubicBezTo>
                <a:cubicBezTo>
                  <a:pt x="124" y="36"/>
                  <a:pt x="115" y="28"/>
                  <a:pt x="110" y="23"/>
                </a:cubicBezTo>
                <a:cubicBezTo>
                  <a:pt x="88" y="5"/>
                  <a:pt x="88" y="5"/>
                  <a:pt x="88" y="5"/>
                </a:cubicBezTo>
                <a:cubicBezTo>
                  <a:pt x="83" y="0"/>
                  <a:pt x="74" y="0"/>
                  <a:pt x="69" y="5"/>
                </a:cubicBezTo>
                <a:cubicBezTo>
                  <a:pt x="47" y="23"/>
                  <a:pt x="47" y="23"/>
                  <a:pt x="47" y="23"/>
                </a:cubicBezTo>
                <a:cubicBezTo>
                  <a:pt x="42" y="28"/>
                  <a:pt x="33" y="36"/>
                  <a:pt x="27" y="41"/>
                </a:cubicBezTo>
                <a:cubicBezTo>
                  <a:pt x="6" y="59"/>
                  <a:pt x="6" y="59"/>
                  <a:pt x="6" y="59"/>
                </a:cubicBezTo>
                <a:cubicBezTo>
                  <a:pt x="0" y="64"/>
                  <a:pt x="2" y="68"/>
                  <a:pt x="9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1" y="139"/>
                  <a:pt x="21" y="139"/>
                  <a:pt x="21" y="139"/>
                </a:cubicBezTo>
                <a:cubicBezTo>
                  <a:pt x="21" y="142"/>
                  <a:pt x="24" y="145"/>
                  <a:pt x="27" y="145"/>
                </a:cubicBezTo>
                <a:cubicBezTo>
                  <a:pt x="38" y="145"/>
                  <a:pt x="38" y="145"/>
                  <a:pt x="38" y="145"/>
                </a:cubicBezTo>
                <a:cubicBezTo>
                  <a:pt x="38" y="81"/>
                  <a:pt x="38" y="81"/>
                  <a:pt x="38" y="81"/>
                </a:cubicBezTo>
                <a:cubicBezTo>
                  <a:pt x="71" y="81"/>
                  <a:pt x="71" y="81"/>
                  <a:pt x="71" y="81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30" y="145"/>
                  <a:pt x="130" y="145"/>
                  <a:pt x="130" y="145"/>
                </a:cubicBezTo>
                <a:cubicBezTo>
                  <a:pt x="134" y="145"/>
                  <a:pt x="136" y="142"/>
                  <a:pt x="136" y="139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48" y="68"/>
                  <a:pt x="148" y="68"/>
                  <a:pt x="148" y="68"/>
                </a:cubicBezTo>
                <a:cubicBezTo>
                  <a:pt x="155" y="68"/>
                  <a:pt x="157" y="64"/>
                  <a:pt x="151" y="59"/>
                </a:cubicBezTo>
                <a:close/>
                <a:moveTo>
                  <a:pt x="118" y="97"/>
                </a:moveTo>
                <a:cubicBezTo>
                  <a:pt x="89" y="97"/>
                  <a:pt x="89" y="97"/>
                  <a:pt x="89" y="97"/>
                </a:cubicBezTo>
                <a:cubicBezTo>
                  <a:pt x="89" y="72"/>
                  <a:pt x="89" y="72"/>
                  <a:pt x="89" y="72"/>
                </a:cubicBezTo>
                <a:cubicBezTo>
                  <a:pt x="118" y="72"/>
                  <a:pt x="118" y="72"/>
                  <a:pt x="118" y="72"/>
                </a:cubicBezTo>
                <a:lnTo>
                  <a:pt x="118" y="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sp>
        <p:nvSpPr>
          <p:cNvPr id="46" name="Freeform 92"/>
          <p:cNvSpPr>
            <a:spLocks noEditPoints="1"/>
          </p:cNvSpPr>
          <p:nvPr/>
        </p:nvSpPr>
        <p:spPr bwMode="auto">
          <a:xfrm>
            <a:off x="7796001" y="2313470"/>
            <a:ext cx="337239" cy="343513"/>
          </a:xfrm>
          <a:custGeom>
            <a:avLst/>
            <a:gdLst>
              <a:gd name="T0" fmla="*/ 143 w 148"/>
              <a:gd name="T1" fmla="*/ 130 h 151"/>
              <a:gd name="T2" fmla="*/ 100 w 148"/>
              <a:gd name="T3" fmla="*/ 86 h 151"/>
              <a:gd name="T4" fmla="*/ 110 w 148"/>
              <a:gd name="T5" fmla="*/ 55 h 151"/>
              <a:gd name="T6" fmla="*/ 55 w 148"/>
              <a:gd name="T7" fmla="*/ 0 h 151"/>
              <a:gd name="T8" fmla="*/ 0 w 148"/>
              <a:gd name="T9" fmla="*/ 55 h 151"/>
              <a:gd name="T10" fmla="*/ 55 w 148"/>
              <a:gd name="T11" fmla="*/ 109 h 151"/>
              <a:gd name="T12" fmla="*/ 81 w 148"/>
              <a:gd name="T13" fmla="*/ 103 h 151"/>
              <a:gd name="T14" fmla="*/ 126 w 148"/>
              <a:gd name="T15" fmla="*/ 147 h 151"/>
              <a:gd name="T16" fmla="*/ 143 w 148"/>
              <a:gd name="T17" fmla="*/ 147 h 151"/>
              <a:gd name="T18" fmla="*/ 143 w 148"/>
              <a:gd name="T19" fmla="*/ 130 h 151"/>
              <a:gd name="T20" fmla="*/ 19 w 148"/>
              <a:gd name="T21" fmla="*/ 55 h 151"/>
              <a:gd name="T22" fmla="*/ 55 w 148"/>
              <a:gd name="T23" fmla="*/ 18 h 151"/>
              <a:gd name="T24" fmla="*/ 92 w 148"/>
              <a:gd name="T25" fmla="*/ 55 h 151"/>
              <a:gd name="T26" fmla="*/ 55 w 148"/>
              <a:gd name="T27" fmla="*/ 91 h 151"/>
              <a:gd name="T28" fmla="*/ 19 w 148"/>
              <a:gd name="T29" fmla="*/ 5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151">
                <a:moveTo>
                  <a:pt x="143" y="130"/>
                </a:moveTo>
                <a:cubicBezTo>
                  <a:pt x="100" y="86"/>
                  <a:pt x="100" y="86"/>
                  <a:pt x="100" y="86"/>
                </a:cubicBezTo>
                <a:cubicBezTo>
                  <a:pt x="106" y="77"/>
                  <a:pt x="110" y="67"/>
                  <a:pt x="110" y="55"/>
                </a:cubicBezTo>
                <a:cubicBezTo>
                  <a:pt x="110" y="24"/>
                  <a:pt x="85" y="0"/>
                  <a:pt x="55" y="0"/>
                </a:cubicBezTo>
                <a:cubicBezTo>
                  <a:pt x="25" y="0"/>
                  <a:pt x="0" y="24"/>
                  <a:pt x="0" y="55"/>
                </a:cubicBezTo>
                <a:cubicBezTo>
                  <a:pt x="0" y="85"/>
                  <a:pt x="25" y="109"/>
                  <a:pt x="55" y="109"/>
                </a:cubicBezTo>
                <a:cubicBezTo>
                  <a:pt x="65" y="109"/>
                  <a:pt x="74" y="107"/>
                  <a:pt x="81" y="103"/>
                </a:cubicBezTo>
                <a:cubicBezTo>
                  <a:pt x="126" y="147"/>
                  <a:pt x="126" y="147"/>
                  <a:pt x="126" y="147"/>
                </a:cubicBezTo>
                <a:cubicBezTo>
                  <a:pt x="130" y="151"/>
                  <a:pt x="138" y="151"/>
                  <a:pt x="143" y="147"/>
                </a:cubicBezTo>
                <a:cubicBezTo>
                  <a:pt x="148" y="142"/>
                  <a:pt x="148" y="134"/>
                  <a:pt x="143" y="130"/>
                </a:cubicBezTo>
                <a:close/>
                <a:moveTo>
                  <a:pt x="19" y="55"/>
                </a:moveTo>
                <a:cubicBezTo>
                  <a:pt x="19" y="34"/>
                  <a:pt x="35" y="18"/>
                  <a:pt x="55" y="18"/>
                </a:cubicBezTo>
                <a:cubicBezTo>
                  <a:pt x="75" y="18"/>
                  <a:pt x="92" y="34"/>
                  <a:pt x="92" y="55"/>
                </a:cubicBezTo>
                <a:cubicBezTo>
                  <a:pt x="92" y="75"/>
                  <a:pt x="75" y="91"/>
                  <a:pt x="55" y="91"/>
                </a:cubicBezTo>
                <a:cubicBezTo>
                  <a:pt x="35" y="91"/>
                  <a:pt x="19" y="75"/>
                  <a:pt x="19" y="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sp>
        <p:nvSpPr>
          <p:cNvPr id="52" name="Freeform 140"/>
          <p:cNvSpPr>
            <a:spLocks noEditPoints="1"/>
          </p:cNvSpPr>
          <p:nvPr/>
        </p:nvSpPr>
        <p:spPr bwMode="auto">
          <a:xfrm>
            <a:off x="7781596" y="3665917"/>
            <a:ext cx="351643" cy="351643"/>
          </a:xfrm>
          <a:custGeom>
            <a:avLst/>
            <a:gdLst>
              <a:gd name="T0" fmla="*/ 103 w 112"/>
              <a:gd name="T1" fmla="*/ 47 h 112"/>
              <a:gd name="T2" fmla="*/ 106 w 112"/>
              <a:gd name="T3" fmla="*/ 36 h 112"/>
              <a:gd name="T4" fmla="*/ 102 w 112"/>
              <a:gd name="T5" fmla="*/ 22 h 112"/>
              <a:gd name="T6" fmla="*/ 92 w 112"/>
              <a:gd name="T7" fmla="*/ 25 h 112"/>
              <a:gd name="T8" fmla="*/ 90 w 112"/>
              <a:gd name="T9" fmla="*/ 14 h 112"/>
              <a:gd name="T10" fmla="*/ 79 w 112"/>
              <a:gd name="T11" fmla="*/ 4 h 112"/>
              <a:gd name="T12" fmla="*/ 71 w 112"/>
              <a:gd name="T13" fmla="*/ 11 h 112"/>
              <a:gd name="T14" fmla="*/ 64 w 112"/>
              <a:gd name="T15" fmla="*/ 3 h 112"/>
              <a:gd name="T16" fmla="*/ 50 w 112"/>
              <a:gd name="T17" fmla="*/ 0 h 112"/>
              <a:gd name="T18" fmla="*/ 47 w 112"/>
              <a:gd name="T19" fmla="*/ 10 h 112"/>
              <a:gd name="T20" fmla="*/ 37 w 112"/>
              <a:gd name="T21" fmla="*/ 6 h 112"/>
              <a:gd name="T22" fmla="*/ 23 w 112"/>
              <a:gd name="T23" fmla="*/ 11 h 112"/>
              <a:gd name="T24" fmla="*/ 25 w 112"/>
              <a:gd name="T25" fmla="*/ 20 h 112"/>
              <a:gd name="T26" fmla="*/ 14 w 112"/>
              <a:gd name="T27" fmla="*/ 22 h 112"/>
              <a:gd name="T28" fmla="*/ 5 w 112"/>
              <a:gd name="T29" fmla="*/ 33 h 112"/>
              <a:gd name="T30" fmla="*/ 12 w 112"/>
              <a:gd name="T31" fmla="*/ 41 h 112"/>
              <a:gd name="T32" fmla="*/ 3 w 112"/>
              <a:gd name="T33" fmla="*/ 48 h 112"/>
              <a:gd name="T34" fmla="*/ 0 w 112"/>
              <a:gd name="T35" fmla="*/ 62 h 112"/>
              <a:gd name="T36" fmla="*/ 10 w 112"/>
              <a:gd name="T37" fmla="*/ 65 h 112"/>
              <a:gd name="T38" fmla="*/ 6 w 112"/>
              <a:gd name="T39" fmla="*/ 75 h 112"/>
              <a:gd name="T40" fmla="*/ 11 w 112"/>
              <a:gd name="T41" fmla="*/ 89 h 112"/>
              <a:gd name="T42" fmla="*/ 21 w 112"/>
              <a:gd name="T43" fmla="*/ 87 h 112"/>
              <a:gd name="T44" fmla="*/ 23 w 112"/>
              <a:gd name="T45" fmla="*/ 98 h 112"/>
              <a:gd name="T46" fmla="*/ 34 w 112"/>
              <a:gd name="T47" fmla="*/ 108 h 112"/>
              <a:gd name="T48" fmla="*/ 41 w 112"/>
              <a:gd name="T49" fmla="*/ 101 h 112"/>
              <a:gd name="T50" fmla="*/ 48 w 112"/>
              <a:gd name="T51" fmla="*/ 109 h 112"/>
              <a:gd name="T52" fmla="*/ 63 w 112"/>
              <a:gd name="T53" fmla="*/ 112 h 112"/>
              <a:gd name="T54" fmla="*/ 66 w 112"/>
              <a:gd name="T55" fmla="*/ 102 h 112"/>
              <a:gd name="T56" fmla="*/ 76 w 112"/>
              <a:gd name="T57" fmla="*/ 106 h 112"/>
              <a:gd name="T58" fmla="*/ 90 w 112"/>
              <a:gd name="T59" fmla="*/ 101 h 112"/>
              <a:gd name="T60" fmla="*/ 88 w 112"/>
              <a:gd name="T61" fmla="*/ 91 h 112"/>
              <a:gd name="T62" fmla="*/ 98 w 112"/>
              <a:gd name="T63" fmla="*/ 89 h 112"/>
              <a:gd name="T64" fmla="*/ 108 w 112"/>
              <a:gd name="T65" fmla="*/ 78 h 112"/>
              <a:gd name="T66" fmla="*/ 101 w 112"/>
              <a:gd name="T67" fmla="*/ 71 h 112"/>
              <a:gd name="T68" fmla="*/ 110 w 112"/>
              <a:gd name="T69" fmla="*/ 64 h 112"/>
              <a:gd name="T70" fmla="*/ 112 w 112"/>
              <a:gd name="T71" fmla="*/ 49 h 112"/>
              <a:gd name="T72" fmla="*/ 56 w 112"/>
              <a:gd name="T73" fmla="*/ 86 h 112"/>
              <a:gd name="T74" fmla="*/ 56 w 112"/>
              <a:gd name="T75" fmla="*/ 26 h 112"/>
              <a:gd name="T76" fmla="*/ 56 w 112"/>
              <a:gd name="T77" fmla="*/ 8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12" h="112">
                <a:moveTo>
                  <a:pt x="110" y="47"/>
                </a:moveTo>
                <a:cubicBezTo>
                  <a:pt x="103" y="47"/>
                  <a:pt x="103" y="47"/>
                  <a:pt x="103" y="47"/>
                </a:cubicBezTo>
                <a:cubicBezTo>
                  <a:pt x="102" y="44"/>
                  <a:pt x="101" y="42"/>
                  <a:pt x="101" y="39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8" y="35"/>
                  <a:pt x="108" y="34"/>
                  <a:pt x="107" y="32"/>
                </a:cubicBezTo>
                <a:cubicBezTo>
                  <a:pt x="102" y="22"/>
                  <a:pt x="102" y="22"/>
                  <a:pt x="102" y="22"/>
                </a:cubicBezTo>
                <a:cubicBezTo>
                  <a:pt x="101" y="21"/>
                  <a:pt x="99" y="20"/>
                  <a:pt x="98" y="21"/>
                </a:cubicBezTo>
                <a:cubicBezTo>
                  <a:pt x="92" y="25"/>
                  <a:pt x="92" y="25"/>
                  <a:pt x="92" y="25"/>
                </a:cubicBezTo>
                <a:cubicBezTo>
                  <a:pt x="90" y="23"/>
                  <a:pt x="88" y="21"/>
                  <a:pt x="87" y="20"/>
                </a:cubicBezTo>
                <a:cubicBezTo>
                  <a:pt x="90" y="14"/>
                  <a:pt x="90" y="14"/>
                  <a:pt x="90" y="14"/>
                </a:cubicBezTo>
                <a:cubicBezTo>
                  <a:pt x="91" y="12"/>
                  <a:pt x="90" y="11"/>
                  <a:pt x="89" y="10"/>
                </a:cubicBezTo>
                <a:cubicBezTo>
                  <a:pt x="79" y="4"/>
                  <a:pt x="79" y="4"/>
                  <a:pt x="79" y="4"/>
                </a:cubicBezTo>
                <a:cubicBezTo>
                  <a:pt x="77" y="3"/>
                  <a:pt x="76" y="4"/>
                  <a:pt x="75" y="5"/>
                </a:cubicBezTo>
                <a:cubicBezTo>
                  <a:pt x="71" y="11"/>
                  <a:pt x="71" y="11"/>
                  <a:pt x="71" y="11"/>
                </a:cubicBezTo>
                <a:cubicBezTo>
                  <a:pt x="69" y="10"/>
                  <a:pt x="67" y="10"/>
                  <a:pt x="64" y="9"/>
                </a:cubicBezTo>
                <a:cubicBezTo>
                  <a:pt x="64" y="3"/>
                  <a:pt x="64" y="3"/>
                  <a:pt x="64" y="3"/>
                </a:cubicBezTo>
                <a:cubicBezTo>
                  <a:pt x="64" y="1"/>
                  <a:pt x="63" y="0"/>
                  <a:pt x="6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8" y="0"/>
                  <a:pt x="47" y="1"/>
                  <a:pt x="47" y="3"/>
                </a:cubicBezTo>
                <a:cubicBezTo>
                  <a:pt x="47" y="10"/>
                  <a:pt x="47" y="10"/>
                  <a:pt x="47" y="10"/>
                </a:cubicBezTo>
                <a:cubicBezTo>
                  <a:pt x="45" y="10"/>
                  <a:pt x="42" y="11"/>
                  <a:pt x="4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36" y="4"/>
                  <a:pt x="34" y="4"/>
                  <a:pt x="33" y="5"/>
                </a:cubicBezTo>
                <a:cubicBezTo>
                  <a:pt x="23" y="11"/>
                  <a:pt x="23" y="11"/>
                  <a:pt x="23" y="11"/>
                </a:cubicBezTo>
                <a:cubicBezTo>
                  <a:pt x="21" y="11"/>
                  <a:pt x="21" y="13"/>
                  <a:pt x="22" y="14"/>
                </a:cubicBezTo>
                <a:cubicBezTo>
                  <a:pt x="25" y="20"/>
                  <a:pt x="25" y="20"/>
                  <a:pt x="25" y="20"/>
                </a:cubicBezTo>
                <a:cubicBezTo>
                  <a:pt x="23" y="22"/>
                  <a:pt x="22" y="24"/>
                  <a:pt x="20" y="26"/>
                </a:cubicBezTo>
                <a:cubicBezTo>
                  <a:pt x="14" y="22"/>
                  <a:pt x="14" y="22"/>
                  <a:pt x="14" y="22"/>
                </a:cubicBezTo>
                <a:cubicBezTo>
                  <a:pt x="13" y="22"/>
                  <a:pt x="11" y="22"/>
                  <a:pt x="10" y="23"/>
                </a:cubicBezTo>
                <a:cubicBezTo>
                  <a:pt x="5" y="33"/>
                  <a:pt x="5" y="33"/>
                  <a:pt x="5" y="33"/>
                </a:cubicBezTo>
                <a:cubicBezTo>
                  <a:pt x="4" y="35"/>
                  <a:pt x="4" y="36"/>
                  <a:pt x="6" y="37"/>
                </a:cubicBezTo>
                <a:cubicBezTo>
                  <a:pt x="12" y="41"/>
                  <a:pt x="12" y="41"/>
                  <a:pt x="12" y="41"/>
                </a:cubicBezTo>
                <a:cubicBezTo>
                  <a:pt x="11" y="43"/>
                  <a:pt x="10" y="45"/>
                  <a:pt x="10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4"/>
                  <a:pt x="2" y="65"/>
                  <a:pt x="3" y="65"/>
                </a:cubicBezTo>
                <a:cubicBezTo>
                  <a:pt x="10" y="65"/>
                  <a:pt x="10" y="65"/>
                  <a:pt x="10" y="65"/>
                </a:cubicBezTo>
                <a:cubicBezTo>
                  <a:pt x="11" y="68"/>
                  <a:pt x="11" y="70"/>
                  <a:pt x="12" y="72"/>
                </a:cubicBezTo>
                <a:cubicBezTo>
                  <a:pt x="6" y="75"/>
                  <a:pt x="6" y="75"/>
                  <a:pt x="6" y="75"/>
                </a:cubicBezTo>
                <a:cubicBezTo>
                  <a:pt x="5" y="76"/>
                  <a:pt x="5" y="78"/>
                  <a:pt x="5" y="79"/>
                </a:cubicBezTo>
                <a:cubicBezTo>
                  <a:pt x="11" y="89"/>
                  <a:pt x="11" y="89"/>
                  <a:pt x="11" y="89"/>
                </a:cubicBezTo>
                <a:cubicBezTo>
                  <a:pt x="12" y="91"/>
                  <a:pt x="14" y="91"/>
                  <a:pt x="15" y="90"/>
                </a:cubicBezTo>
                <a:cubicBezTo>
                  <a:pt x="21" y="87"/>
                  <a:pt x="21" y="87"/>
                  <a:pt x="21" y="87"/>
                </a:cubicBezTo>
                <a:cubicBezTo>
                  <a:pt x="23" y="89"/>
                  <a:pt x="24" y="91"/>
                  <a:pt x="26" y="92"/>
                </a:cubicBezTo>
                <a:cubicBezTo>
                  <a:pt x="23" y="98"/>
                  <a:pt x="23" y="98"/>
                  <a:pt x="23" y="98"/>
                </a:cubicBezTo>
                <a:cubicBezTo>
                  <a:pt x="22" y="99"/>
                  <a:pt x="23" y="101"/>
                  <a:pt x="24" y="102"/>
                </a:cubicBezTo>
                <a:cubicBezTo>
                  <a:pt x="34" y="108"/>
                  <a:pt x="34" y="108"/>
                  <a:pt x="34" y="108"/>
                </a:cubicBezTo>
                <a:cubicBezTo>
                  <a:pt x="35" y="108"/>
                  <a:pt x="37" y="108"/>
                  <a:pt x="38" y="106"/>
                </a:cubicBezTo>
                <a:cubicBezTo>
                  <a:pt x="41" y="101"/>
                  <a:pt x="41" y="101"/>
                  <a:pt x="41" y="101"/>
                </a:cubicBezTo>
                <a:cubicBezTo>
                  <a:pt x="44" y="101"/>
                  <a:pt x="46" y="102"/>
                  <a:pt x="48" y="102"/>
                </a:cubicBezTo>
                <a:cubicBezTo>
                  <a:pt x="48" y="109"/>
                  <a:pt x="48" y="109"/>
                  <a:pt x="48" y="109"/>
                </a:cubicBezTo>
                <a:cubicBezTo>
                  <a:pt x="48" y="111"/>
                  <a:pt x="50" y="112"/>
                  <a:pt x="51" y="112"/>
                </a:cubicBezTo>
                <a:cubicBezTo>
                  <a:pt x="63" y="112"/>
                  <a:pt x="63" y="112"/>
                  <a:pt x="63" y="112"/>
                </a:cubicBezTo>
                <a:cubicBezTo>
                  <a:pt x="64" y="112"/>
                  <a:pt x="66" y="111"/>
                  <a:pt x="66" y="109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8" y="102"/>
                  <a:pt x="70" y="101"/>
                  <a:pt x="73" y="100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77" y="107"/>
                  <a:pt x="79" y="108"/>
                  <a:pt x="80" y="107"/>
                </a:cubicBezTo>
                <a:cubicBezTo>
                  <a:pt x="90" y="101"/>
                  <a:pt x="90" y="101"/>
                  <a:pt x="90" y="101"/>
                </a:cubicBezTo>
                <a:cubicBezTo>
                  <a:pt x="91" y="100"/>
                  <a:pt x="92" y="99"/>
                  <a:pt x="91" y="97"/>
                </a:cubicBezTo>
                <a:cubicBezTo>
                  <a:pt x="88" y="91"/>
                  <a:pt x="88" y="91"/>
                  <a:pt x="88" y="91"/>
                </a:cubicBezTo>
                <a:cubicBezTo>
                  <a:pt x="89" y="90"/>
                  <a:pt x="91" y="88"/>
                  <a:pt x="93" y="86"/>
                </a:cubicBezTo>
                <a:cubicBezTo>
                  <a:pt x="98" y="89"/>
                  <a:pt x="98" y="89"/>
                  <a:pt x="98" y="89"/>
                </a:cubicBezTo>
                <a:cubicBezTo>
                  <a:pt x="100" y="90"/>
                  <a:pt x="102" y="90"/>
                  <a:pt x="102" y="8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8" y="75"/>
                  <a:pt x="107" y="74"/>
                </a:cubicBezTo>
                <a:cubicBezTo>
                  <a:pt x="101" y="71"/>
                  <a:pt x="101" y="71"/>
                  <a:pt x="101" y="71"/>
                </a:cubicBezTo>
                <a:cubicBezTo>
                  <a:pt x="102" y="69"/>
                  <a:pt x="102" y="66"/>
                  <a:pt x="103" y="64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1" y="64"/>
                  <a:pt x="112" y="63"/>
                  <a:pt x="112" y="61"/>
                </a:cubicBezTo>
                <a:cubicBezTo>
                  <a:pt x="112" y="49"/>
                  <a:pt x="112" y="49"/>
                  <a:pt x="112" y="49"/>
                </a:cubicBezTo>
                <a:cubicBezTo>
                  <a:pt x="112" y="48"/>
                  <a:pt x="111" y="47"/>
                  <a:pt x="110" y="47"/>
                </a:cubicBezTo>
                <a:close/>
                <a:moveTo>
                  <a:pt x="56" y="86"/>
                </a:moveTo>
                <a:cubicBezTo>
                  <a:pt x="40" y="86"/>
                  <a:pt x="26" y="72"/>
                  <a:pt x="26" y="56"/>
                </a:cubicBezTo>
                <a:cubicBezTo>
                  <a:pt x="26" y="39"/>
                  <a:pt x="40" y="26"/>
                  <a:pt x="56" y="26"/>
                </a:cubicBezTo>
                <a:cubicBezTo>
                  <a:pt x="73" y="26"/>
                  <a:pt x="86" y="39"/>
                  <a:pt x="86" y="56"/>
                </a:cubicBezTo>
                <a:cubicBezTo>
                  <a:pt x="86" y="72"/>
                  <a:pt x="73" y="86"/>
                  <a:pt x="56" y="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121908" tIns="60954" rIns="121908" bIns="60954" numCol="1" anchor="t" anchorCtr="0" compatLnSpc="1">
            <a:prstTxWarp prst="textNoShape">
              <a:avLst/>
            </a:prstTxWarp>
          </a:bodyPr>
          <a:lstStyle/>
          <a:p>
            <a:endParaRPr lang="en-US" sz="1600">
              <a:latin typeface="+mn-ea"/>
              <a:ea typeface="+mn-ea"/>
              <a:cs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806072" y="4981755"/>
            <a:ext cx="310573" cy="302731"/>
            <a:chOff x="8175625" y="987426"/>
            <a:chExt cx="314325" cy="306388"/>
          </a:xfrm>
          <a:solidFill>
            <a:schemeClr val="bg1"/>
          </a:solidFill>
        </p:grpSpPr>
        <p:sp>
          <p:nvSpPr>
            <p:cNvPr id="54" name="Freeform 104"/>
            <p:cNvSpPr>
              <a:spLocks/>
            </p:cNvSpPr>
            <p:nvPr/>
          </p:nvSpPr>
          <p:spPr bwMode="auto">
            <a:xfrm>
              <a:off x="8258175" y="1144588"/>
              <a:ext cx="42863" cy="98425"/>
            </a:xfrm>
            <a:custGeom>
              <a:avLst/>
              <a:gdLst>
                <a:gd name="T0" fmla="*/ 11 w 19"/>
                <a:gd name="T1" fmla="*/ 43 h 43"/>
                <a:gd name="T2" fmla="*/ 19 w 19"/>
                <a:gd name="T3" fmla="*/ 43 h 43"/>
                <a:gd name="T4" fmla="*/ 19 w 19"/>
                <a:gd name="T5" fmla="*/ 0 h 43"/>
                <a:gd name="T6" fmla="*/ 12 w 19"/>
                <a:gd name="T7" fmla="*/ 0 h 43"/>
                <a:gd name="T8" fmla="*/ 11 w 19"/>
                <a:gd name="T9" fmla="*/ 4 h 43"/>
                <a:gd name="T10" fmla="*/ 8 w 19"/>
                <a:gd name="T11" fmla="*/ 7 h 43"/>
                <a:gd name="T12" fmla="*/ 4 w 19"/>
                <a:gd name="T13" fmla="*/ 8 h 43"/>
                <a:gd name="T14" fmla="*/ 0 w 19"/>
                <a:gd name="T15" fmla="*/ 9 h 43"/>
                <a:gd name="T16" fmla="*/ 0 w 19"/>
                <a:gd name="T17" fmla="*/ 15 h 43"/>
                <a:gd name="T18" fmla="*/ 11 w 19"/>
                <a:gd name="T19" fmla="*/ 15 h 43"/>
                <a:gd name="T20" fmla="*/ 11 w 19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43">
                  <a:moveTo>
                    <a:pt x="11" y="43"/>
                  </a:moveTo>
                  <a:cubicBezTo>
                    <a:pt x="19" y="43"/>
                    <a:pt x="19" y="43"/>
                    <a:pt x="19" y="4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3"/>
                    <a:pt x="11" y="4"/>
                  </a:cubicBezTo>
                  <a:cubicBezTo>
                    <a:pt x="10" y="5"/>
                    <a:pt x="9" y="6"/>
                    <a:pt x="8" y="7"/>
                  </a:cubicBezTo>
                  <a:cubicBezTo>
                    <a:pt x="7" y="8"/>
                    <a:pt x="6" y="8"/>
                    <a:pt x="4" y="8"/>
                  </a:cubicBezTo>
                  <a:cubicBezTo>
                    <a:pt x="3" y="9"/>
                    <a:pt x="1" y="9"/>
                    <a:pt x="0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15"/>
                    <a:pt x="11" y="15"/>
                    <a:pt x="11" y="15"/>
                  </a:cubicBez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55" name="Freeform 105"/>
            <p:cNvSpPr>
              <a:spLocks/>
            </p:cNvSpPr>
            <p:nvPr/>
          </p:nvSpPr>
          <p:spPr bwMode="auto">
            <a:xfrm>
              <a:off x="8324850" y="1144588"/>
              <a:ext cx="71438" cy="98425"/>
            </a:xfrm>
            <a:custGeom>
              <a:avLst/>
              <a:gdLst>
                <a:gd name="T0" fmla="*/ 21 w 31"/>
                <a:gd name="T1" fmla="*/ 34 h 43"/>
                <a:gd name="T2" fmla="*/ 18 w 31"/>
                <a:gd name="T3" fmla="*/ 36 h 43"/>
                <a:gd name="T4" fmla="*/ 15 w 31"/>
                <a:gd name="T5" fmla="*/ 36 h 43"/>
                <a:gd name="T6" fmla="*/ 11 w 31"/>
                <a:gd name="T7" fmla="*/ 35 h 43"/>
                <a:gd name="T8" fmla="*/ 8 w 31"/>
                <a:gd name="T9" fmla="*/ 30 h 43"/>
                <a:gd name="T10" fmla="*/ 0 w 31"/>
                <a:gd name="T11" fmla="*/ 30 h 43"/>
                <a:gd name="T12" fmla="*/ 1 w 31"/>
                <a:gd name="T13" fmla="*/ 36 h 43"/>
                <a:gd name="T14" fmla="*/ 5 w 31"/>
                <a:gd name="T15" fmla="*/ 40 h 43"/>
                <a:gd name="T16" fmla="*/ 10 w 31"/>
                <a:gd name="T17" fmla="*/ 43 h 43"/>
                <a:gd name="T18" fmla="*/ 15 w 31"/>
                <a:gd name="T19" fmla="*/ 43 h 43"/>
                <a:gd name="T20" fmla="*/ 22 w 31"/>
                <a:gd name="T21" fmla="*/ 42 h 43"/>
                <a:gd name="T22" fmla="*/ 27 w 31"/>
                <a:gd name="T23" fmla="*/ 39 h 43"/>
                <a:gd name="T24" fmla="*/ 30 w 31"/>
                <a:gd name="T25" fmla="*/ 34 h 43"/>
                <a:gd name="T26" fmla="*/ 31 w 31"/>
                <a:gd name="T27" fmla="*/ 28 h 43"/>
                <a:gd name="T28" fmla="*/ 30 w 31"/>
                <a:gd name="T29" fmla="*/ 23 h 43"/>
                <a:gd name="T30" fmla="*/ 28 w 31"/>
                <a:gd name="T31" fmla="*/ 18 h 43"/>
                <a:gd name="T32" fmla="*/ 24 w 31"/>
                <a:gd name="T33" fmla="*/ 15 h 43"/>
                <a:gd name="T34" fmla="*/ 18 w 31"/>
                <a:gd name="T35" fmla="*/ 14 h 43"/>
                <a:gd name="T36" fmla="*/ 14 w 31"/>
                <a:gd name="T37" fmla="*/ 14 h 43"/>
                <a:gd name="T38" fmla="*/ 10 w 31"/>
                <a:gd name="T39" fmla="*/ 17 h 43"/>
                <a:gd name="T40" fmla="*/ 10 w 31"/>
                <a:gd name="T41" fmla="*/ 17 h 43"/>
                <a:gd name="T42" fmla="*/ 11 w 31"/>
                <a:gd name="T43" fmla="*/ 7 h 43"/>
                <a:gd name="T44" fmla="*/ 29 w 31"/>
                <a:gd name="T45" fmla="*/ 7 h 43"/>
                <a:gd name="T46" fmla="*/ 29 w 31"/>
                <a:gd name="T47" fmla="*/ 0 h 43"/>
                <a:gd name="T48" fmla="*/ 5 w 31"/>
                <a:gd name="T49" fmla="*/ 0 h 43"/>
                <a:gd name="T50" fmla="*/ 1 w 31"/>
                <a:gd name="T51" fmla="*/ 24 h 43"/>
                <a:gd name="T52" fmla="*/ 9 w 31"/>
                <a:gd name="T53" fmla="*/ 24 h 43"/>
                <a:gd name="T54" fmla="*/ 12 w 31"/>
                <a:gd name="T55" fmla="*/ 21 h 43"/>
                <a:gd name="T56" fmla="*/ 15 w 31"/>
                <a:gd name="T57" fmla="*/ 20 h 43"/>
                <a:gd name="T58" fmla="*/ 18 w 31"/>
                <a:gd name="T59" fmla="*/ 21 h 43"/>
                <a:gd name="T60" fmla="*/ 21 w 31"/>
                <a:gd name="T61" fmla="*/ 23 h 43"/>
                <a:gd name="T62" fmla="*/ 22 w 31"/>
                <a:gd name="T63" fmla="*/ 25 h 43"/>
                <a:gd name="T64" fmla="*/ 23 w 31"/>
                <a:gd name="T65" fmla="*/ 28 h 43"/>
                <a:gd name="T66" fmla="*/ 22 w 31"/>
                <a:gd name="T67" fmla="*/ 31 h 43"/>
                <a:gd name="T68" fmla="*/ 21 w 31"/>
                <a:gd name="T69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" h="43">
                  <a:moveTo>
                    <a:pt x="21" y="34"/>
                  </a:move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6" y="36"/>
                    <a:pt x="15" y="36"/>
                  </a:cubicBezTo>
                  <a:cubicBezTo>
                    <a:pt x="13" y="36"/>
                    <a:pt x="12" y="36"/>
                    <a:pt x="11" y="35"/>
                  </a:cubicBezTo>
                  <a:cubicBezTo>
                    <a:pt x="9" y="34"/>
                    <a:pt x="9" y="32"/>
                    <a:pt x="8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2"/>
                    <a:pt x="0" y="34"/>
                    <a:pt x="1" y="36"/>
                  </a:cubicBezTo>
                  <a:cubicBezTo>
                    <a:pt x="2" y="38"/>
                    <a:pt x="3" y="39"/>
                    <a:pt x="5" y="40"/>
                  </a:cubicBezTo>
                  <a:cubicBezTo>
                    <a:pt x="6" y="41"/>
                    <a:pt x="8" y="42"/>
                    <a:pt x="10" y="43"/>
                  </a:cubicBezTo>
                  <a:cubicBezTo>
                    <a:pt x="11" y="43"/>
                    <a:pt x="13" y="43"/>
                    <a:pt x="15" y="43"/>
                  </a:cubicBezTo>
                  <a:cubicBezTo>
                    <a:pt x="18" y="43"/>
                    <a:pt x="20" y="43"/>
                    <a:pt x="22" y="42"/>
                  </a:cubicBezTo>
                  <a:cubicBezTo>
                    <a:pt x="23" y="42"/>
                    <a:pt x="25" y="41"/>
                    <a:pt x="27" y="39"/>
                  </a:cubicBezTo>
                  <a:cubicBezTo>
                    <a:pt x="28" y="38"/>
                    <a:pt x="29" y="36"/>
                    <a:pt x="30" y="34"/>
                  </a:cubicBezTo>
                  <a:cubicBezTo>
                    <a:pt x="31" y="32"/>
                    <a:pt x="31" y="30"/>
                    <a:pt x="31" y="28"/>
                  </a:cubicBezTo>
                  <a:cubicBezTo>
                    <a:pt x="31" y="26"/>
                    <a:pt x="31" y="24"/>
                    <a:pt x="30" y="23"/>
                  </a:cubicBezTo>
                  <a:cubicBezTo>
                    <a:pt x="30" y="21"/>
                    <a:pt x="29" y="19"/>
                    <a:pt x="28" y="18"/>
                  </a:cubicBezTo>
                  <a:cubicBezTo>
                    <a:pt x="27" y="17"/>
                    <a:pt x="25" y="16"/>
                    <a:pt x="24" y="15"/>
                  </a:cubicBezTo>
                  <a:cubicBezTo>
                    <a:pt x="22" y="14"/>
                    <a:pt x="20" y="14"/>
                    <a:pt x="18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2" y="15"/>
                    <a:pt x="11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2"/>
                    <a:pt x="11" y="22"/>
                    <a:pt x="12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16" y="20"/>
                    <a:pt x="18" y="20"/>
                    <a:pt x="18" y="21"/>
                  </a:cubicBezTo>
                  <a:cubicBezTo>
                    <a:pt x="19" y="21"/>
                    <a:pt x="20" y="22"/>
                    <a:pt x="21" y="23"/>
                  </a:cubicBezTo>
                  <a:cubicBezTo>
                    <a:pt x="21" y="23"/>
                    <a:pt x="22" y="24"/>
                    <a:pt x="22" y="25"/>
                  </a:cubicBezTo>
                  <a:cubicBezTo>
                    <a:pt x="23" y="26"/>
                    <a:pt x="23" y="27"/>
                    <a:pt x="23" y="28"/>
                  </a:cubicBezTo>
                  <a:cubicBezTo>
                    <a:pt x="23" y="29"/>
                    <a:pt x="22" y="30"/>
                    <a:pt x="22" y="31"/>
                  </a:cubicBezTo>
                  <a:cubicBezTo>
                    <a:pt x="22" y="32"/>
                    <a:pt x="21" y="33"/>
                    <a:pt x="2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58" name="Freeform 106"/>
            <p:cNvSpPr>
              <a:spLocks/>
            </p:cNvSpPr>
            <p:nvPr/>
          </p:nvSpPr>
          <p:spPr bwMode="auto">
            <a:xfrm>
              <a:off x="8232775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79" name="Freeform 107"/>
            <p:cNvSpPr>
              <a:spLocks/>
            </p:cNvSpPr>
            <p:nvPr/>
          </p:nvSpPr>
          <p:spPr bwMode="auto">
            <a:xfrm>
              <a:off x="8396288" y="987426"/>
              <a:ext cx="36513" cy="63500"/>
            </a:xfrm>
            <a:custGeom>
              <a:avLst/>
              <a:gdLst>
                <a:gd name="T0" fmla="*/ 3 w 16"/>
                <a:gd name="T1" fmla="*/ 28 h 28"/>
                <a:gd name="T2" fmla="*/ 13 w 16"/>
                <a:gd name="T3" fmla="*/ 28 h 28"/>
                <a:gd name="T4" fmla="*/ 16 w 16"/>
                <a:gd name="T5" fmla="*/ 25 h 28"/>
                <a:gd name="T6" fmla="*/ 16 w 16"/>
                <a:gd name="T7" fmla="*/ 3 h 28"/>
                <a:gd name="T8" fmla="*/ 13 w 16"/>
                <a:gd name="T9" fmla="*/ 0 h 28"/>
                <a:gd name="T10" fmla="*/ 3 w 16"/>
                <a:gd name="T11" fmla="*/ 0 h 28"/>
                <a:gd name="T12" fmla="*/ 0 w 16"/>
                <a:gd name="T13" fmla="*/ 3 h 28"/>
                <a:gd name="T14" fmla="*/ 0 w 16"/>
                <a:gd name="T15" fmla="*/ 25 h 28"/>
                <a:gd name="T16" fmla="*/ 3 w 16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8">
                  <a:moveTo>
                    <a:pt x="3" y="28"/>
                  </a:moveTo>
                  <a:cubicBezTo>
                    <a:pt x="13" y="28"/>
                    <a:pt x="13" y="28"/>
                    <a:pt x="13" y="28"/>
                  </a:cubicBezTo>
                  <a:cubicBezTo>
                    <a:pt x="14" y="28"/>
                    <a:pt x="16" y="27"/>
                    <a:pt x="16" y="2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4" y="0"/>
                    <a:pt x="1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7"/>
                    <a:pt x="1" y="28"/>
                    <a:pt x="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  <p:sp>
          <p:nvSpPr>
            <p:cNvPr id="80" name="Freeform 108"/>
            <p:cNvSpPr>
              <a:spLocks noEditPoints="1"/>
            </p:cNvSpPr>
            <p:nvPr/>
          </p:nvSpPr>
          <p:spPr bwMode="auto">
            <a:xfrm>
              <a:off x="8175625" y="1012826"/>
              <a:ext cx="314325" cy="280988"/>
            </a:xfrm>
            <a:custGeom>
              <a:avLst/>
              <a:gdLst>
                <a:gd name="T0" fmla="*/ 121 w 137"/>
                <a:gd name="T1" fmla="*/ 0 h 122"/>
                <a:gd name="T2" fmla="*/ 117 w 137"/>
                <a:gd name="T3" fmla="*/ 0 h 122"/>
                <a:gd name="T4" fmla="*/ 117 w 137"/>
                <a:gd name="T5" fmla="*/ 14 h 122"/>
                <a:gd name="T6" fmla="*/ 109 w 137"/>
                <a:gd name="T7" fmla="*/ 23 h 122"/>
                <a:gd name="T8" fmla="*/ 99 w 137"/>
                <a:gd name="T9" fmla="*/ 23 h 122"/>
                <a:gd name="T10" fmla="*/ 90 w 137"/>
                <a:gd name="T11" fmla="*/ 14 h 122"/>
                <a:gd name="T12" fmla="*/ 90 w 137"/>
                <a:gd name="T13" fmla="*/ 0 h 122"/>
                <a:gd name="T14" fmla="*/ 46 w 137"/>
                <a:gd name="T15" fmla="*/ 0 h 122"/>
                <a:gd name="T16" fmla="*/ 46 w 137"/>
                <a:gd name="T17" fmla="*/ 14 h 122"/>
                <a:gd name="T18" fmla="*/ 38 w 137"/>
                <a:gd name="T19" fmla="*/ 23 h 122"/>
                <a:gd name="T20" fmla="*/ 28 w 137"/>
                <a:gd name="T21" fmla="*/ 23 h 122"/>
                <a:gd name="T22" fmla="*/ 20 w 137"/>
                <a:gd name="T23" fmla="*/ 14 h 122"/>
                <a:gd name="T24" fmla="*/ 20 w 137"/>
                <a:gd name="T25" fmla="*/ 0 h 122"/>
                <a:gd name="T26" fmla="*/ 16 w 137"/>
                <a:gd name="T27" fmla="*/ 0 h 122"/>
                <a:gd name="T28" fmla="*/ 0 w 137"/>
                <a:gd name="T29" fmla="*/ 16 h 122"/>
                <a:gd name="T30" fmla="*/ 0 w 137"/>
                <a:gd name="T31" fmla="*/ 46 h 122"/>
                <a:gd name="T32" fmla="*/ 0 w 137"/>
                <a:gd name="T33" fmla="*/ 106 h 122"/>
                <a:gd name="T34" fmla="*/ 16 w 137"/>
                <a:gd name="T35" fmla="*/ 122 h 122"/>
                <a:gd name="T36" fmla="*/ 121 w 137"/>
                <a:gd name="T37" fmla="*/ 122 h 122"/>
                <a:gd name="T38" fmla="*/ 137 w 137"/>
                <a:gd name="T39" fmla="*/ 106 h 122"/>
                <a:gd name="T40" fmla="*/ 137 w 137"/>
                <a:gd name="T41" fmla="*/ 46 h 122"/>
                <a:gd name="T42" fmla="*/ 137 w 137"/>
                <a:gd name="T43" fmla="*/ 16 h 122"/>
                <a:gd name="T44" fmla="*/ 121 w 137"/>
                <a:gd name="T45" fmla="*/ 0 h 122"/>
                <a:gd name="T46" fmla="*/ 127 w 137"/>
                <a:gd name="T47" fmla="*/ 106 h 122"/>
                <a:gd name="T48" fmla="*/ 121 w 137"/>
                <a:gd name="T49" fmla="*/ 112 h 122"/>
                <a:gd name="T50" fmla="*/ 16 w 137"/>
                <a:gd name="T51" fmla="*/ 112 h 122"/>
                <a:gd name="T52" fmla="*/ 10 w 137"/>
                <a:gd name="T53" fmla="*/ 106 h 122"/>
                <a:gd name="T54" fmla="*/ 10 w 137"/>
                <a:gd name="T55" fmla="*/ 46 h 122"/>
                <a:gd name="T56" fmla="*/ 127 w 137"/>
                <a:gd name="T57" fmla="*/ 46 h 122"/>
                <a:gd name="T58" fmla="*/ 127 w 137"/>
                <a:gd name="T59" fmla="*/ 10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7" h="122">
                  <a:moveTo>
                    <a:pt x="121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9"/>
                    <a:pt x="113" y="23"/>
                    <a:pt x="109" y="23"/>
                  </a:cubicBezTo>
                  <a:cubicBezTo>
                    <a:pt x="99" y="23"/>
                    <a:pt x="99" y="23"/>
                    <a:pt x="99" y="23"/>
                  </a:cubicBezTo>
                  <a:cubicBezTo>
                    <a:pt x="94" y="23"/>
                    <a:pt x="90" y="19"/>
                    <a:pt x="90" y="14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9"/>
                    <a:pt x="42" y="23"/>
                    <a:pt x="3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3" y="23"/>
                    <a:pt x="20" y="19"/>
                    <a:pt x="20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2"/>
                    <a:pt x="16" y="122"/>
                  </a:cubicBezTo>
                  <a:cubicBezTo>
                    <a:pt x="121" y="122"/>
                    <a:pt x="121" y="122"/>
                    <a:pt x="121" y="122"/>
                  </a:cubicBezTo>
                  <a:cubicBezTo>
                    <a:pt x="129" y="122"/>
                    <a:pt x="137" y="115"/>
                    <a:pt x="137" y="106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7"/>
                    <a:pt x="129" y="0"/>
                    <a:pt x="121" y="0"/>
                  </a:cubicBezTo>
                  <a:close/>
                  <a:moveTo>
                    <a:pt x="127" y="106"/>
                  </a:moveTo>
                  <a:cubicBezTo>
                    <a:pt x="127" y="109"/>
                    <a:pt x="124" y="112"/>
                    <a:pt x="121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3" y="112"/>
                    <a:pt x="10" y="109"/>
                    <a:pt x="10" y="10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27" y="46"/>
                    <a:pt x="127" y="46"/>
                    <a:pt x="127" y="46"/>
                  </a:cubicBezTo>
                  <a:lnTo>
                    <a:pt x="127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+mn-ea"/>
                <a:ea typeface="+mn-ea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怡禾健康线上平台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9C7F25BA-231F-44A0-B58C-399699E0F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227" y="2894776"/>
            <a:ext cx="1832642" cy="593950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D68ED810-407F-400C-8BF5-AADA599E31AF}"/>
              </a:ext>
            </a:extLst>
          </p:cNvPr>
          <p:cNvSpPr txBox="1"/>
          <p:nvPr/>
        </p:nvSpPr>
        <p:spPr>
          <a:xfrm>
            <a:off x="1394011" y="5929507"/>
            <a:ext cx="9403977" cy="738664"/>
          </a:xfrm>
          <a:prstGeom prst="rect">
            <a:avLst/>
          </a:prstGeom>
          <a:solidFill>
            <a:srgbClr val="62764A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b="1" dirty="0"/>
              <a:t>医生、客服、质控、管理员使用同一个平台，权限管理不清晰，敏感数据暴露；</a:t>
            </a:r>
            <a:endParaRPr lang="en-US" altLang="zh-CN" sz="1400" b="1" dirty="0"/>
          </a:p>
          <a:p>
            <a:pPr marL="342900" indent="-342900">
              <a:buAutoNum type="arabicPeriod"/>
            </a:pPr>
            <a:r>
              <a:rPr lang="zh-CN" altLang="en-US" sz="1400" b="1" dirty="0"/>
              <a:t>后台功能界限不清晰，维护四个线上平台，给维护管理人员造成困扰；</a:t>
            </a:r>
            <a:endParaRPr lang="en-US" altLang="zh-CN" sz="1400" b="1" dirty="0"/>
          </a:p>
          <a:p>
            <a:pPr marL="342900" indent="-342900">
              <a:buAutoNum type="arabicPeriod"/>
            </a:pPr>
            <a:r>
              <a:rPr lang="zh-CN" altLang="en-US" sz="1400" b="1" dirty="0"/>
              <a:t>未完全解决质控、客服、管理员角色划分问题，给相应的人员所需功能应用带来麻烦；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F49F81-DD36-4B29-8150-26858994F566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CB8C014-0207-4A71-9B42-813992FC4B39}"/>
                </a:ext>
              </a:extLst>
            </p:cNvPr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82" name="任意多边形 16">
                <a:extLst>
                  <a:ext uri="{FF2B5EF4-FFF2-40B4-BE49-F238E27FC236}">
                    <a16:creationId xmlns:a16="http://schemas.microsoft.com/office/drawing/2014/main" id="{29B0BDEA-40E4-48C5-8B72-C9075E68A239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83" name="文本框 43">
                <a:extLst>
                  <a:ext uri="{FF2B5EF4-FFF2-40B4-BE49-F238E27FC236}">
                    <a16:creationId xmlns:a16="http://schemas.microsoft.com/office/drawing/2014/main" id="{FCDAC880-9DA1-4811-A46D-9836E77C016D}"/>
                  </a:ext>
                </a:extLst>
              </p:cNvPr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C05B1C1B-7848-4A68-A1FD-F25789BF0278}"/>
                </a:ext>
              </a:extLst>
            </p:cNvPr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73" name="任意多边形 37">
                <a:extLst>
                  <a:ext uri="{FF2B5EF4-FFF2-40B4-BE49-F238E27FC236}">
                    <a16:creationId xmlns:a16="http://schemas.microsoft.com/office/drawing/2014/main" id="{4370641E-0866-46E1-8C57-AD5FD321BCBB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81" name="文本框 43">
                <a:extLst>
                  <a:ext uri="{FF2B5EF4-FFF2-40B4-BE49-F238E27FC236}">
                    <a16:creationId xmlns:a16="http://schemas.microsoft.com/office/drawing/2014/main" id="{E890746A-F16E-421E-BAF6-801535D309C5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B24D1FD-6BFF-48A7-9F29-959843762F53}"/>
                </a:ext>
              </a:extLst>
            </p:cNvPr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70" name="任意多边形 40">
                <a:extLst>
                  <a:ext uri="{FF2B5EF4-FFF2-40B4-BE49-F238E27FC236}">
                    <a16:creationId xmlns:a16="http://schemas.microsoft.com/office/drawing/2014/main" id="{6E232B8B-2340-4ECE-9995-F69F4D878CF5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71" name="文本框 43">
                <a:extLst>
                  <a:ext uri="{FF2B5EF4-FFF2-40B4-BE49-F238E27FC236}">
                    <a16:creationId xmlns:a16="http://schemas.microsoft.com/office/drawing/2014/main" id="{5EFE2F36-A516-48B4-9DE0-D9EB5AED64CB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B1705A3-D83D-4F70-857D-98A8F2ADDFCB}"/>
                </a:ext>
              </a:extLst>
            </p:cNvPr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57" name="任意多边形 43">
                <a:extLst>
                  <a:ext uri="{FF2B5EF4-FFF2-40B4-BE49-F238E27FC236}">
                    <a16:creationId xmlns:a16="http://schemas.microsoft.com/office/drawing/2014/main" id="{7EFAD8B6-CE58-4CEB-B6CB-B40444FC7B68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69" name="文本框 43">
                <a:extLst>
                  <a:ext uri="{FF2B5EF4-FFF2-40B4-BE49-F238E27FC236}">
                    <a16:creationId xmlns:a16="http://schemas.microsoft.com/office/drawing/2014/main" id="{2025B4B1-C5F4-4A9B-938F-80D9F8731D77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39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89" y="309705"/>
            <a:ext cx="5724781" cy="594157"/>
          </a:xfrm>
        </p:spPr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怡禾健康</a:t>
            </a:r>
            <a:r>
              <a:rPr lang="en-US" altLang="zh-CN" dirty="0">
                <a:ea typeface="+mn-ea"/>
                <a:cs typeface="+mn-ea"/>
              </a:rPr>
              <a:t>—</a:t>
            </a:r>
            <a:r>
              <a:rPr lang="zh-CN" altLang="en-US" dirty="0">
                <a:ea typeface="+mn-ea"/>
                <a:cs typeface="+mn-ea"/>
              </a:rPr>
              <a:t>缺乏良好的用户体验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60F4067-8529-4E60-82B0-6A2383DCD2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2205" y="952512"/>
          <a:ext cx="5069071" cy="5450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785">
                  <a:extLst>
                    <a:ext uri="{9D8B030D-6E8A-4147-A177-3AD203B41FA5}">
                      <a16:colId xmlns:a16="http://schemas.microsoft.com/office/drawing/2014/main" val="242140805"/>
                    </a:ext>
                  </a:extLst>
                </a:gridCol>
                <a:gridCol w="1817660">
                  <a:extLst>
                    <a:ext uri="{9D8B030D-6E8A-4147-A177-3AD203B41FA5}">
                      <a16:colId xmlns:a16="http://schemas.microsoft.com/office/drawing/2014/main" val="788633047"/>
                    </a:ext>
                  </a:extLst>
                </a:gridCol>
                <a:gridCol w="1068626">
                  <a:extLst>
                    <a:ext uri="{9D8B030D-6E8A-4147-A177-3AD203B41FA5}">
                      <a16:colId xmlns:a16="http://schemas.microsoft.com/office/drawing/2014/main" val="4261748152"/>
                    </a:ext>
                  </a:extLst>
                </a:gridCol>
              </a:tblGrid>
              <a:tr h="279909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突出服务（相比怡禾）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优缺点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采纳意见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985191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</a:t>
                      </a:r>
                      <a:r>
                        <a:rPr lang="zh-CN" altLang="en-US" sz="1000" dirty="0"/>
                        <a:t>、看问答服务包含的内容不清晰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客户不容易找到个人中心、客服、联系等方式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需要修改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787665"/>
                  </a:ext>
                </a:extLst>
              </a:tr>
              <a:tr h="383626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</a:t>
                      </a:r>
                      <a:r>
                        <a:rPr lang="zh-CN" altLang="en-US" sz="1000" dirty="0"/>
                        <a:t>、问医生采用页面跳转时响应速度太慢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影响客户的操作体验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需要修改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95806"/>
                  </a:ext>
                </a:extLst>
              </a:tr>
              <a:tr h="43590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</a:t>
                      </a:r>
                      <a:r>
                        <a:rPr lang="zh-CN" altLang="en-US" sz="1000" dirty="0"/>
                        <a:t>、专业分组比较笼统，未体现怡禾特色母婴健康咨询服务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未体现怡禾在母婴健康咨询方面的专长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修改为儿童成人入口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87326"/>
                  </a:ext>
                </a:extLst>
              </a:tr>
              <a:tr h="53117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4</a:t>
                      </a:r>
                      <a:r>
                        <a:rPr lang="zh-CN" altLang="en-US" sz="1000" dirty="0"/>
                        <a:t>、专业分组界面需要滑动查看，增加操作难度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对于患者客户来说操作界面不是太友好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待讨论（可参考快速问医生的呈现界面）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280850"/>
                  </a:ext>
                </a:extLst>
              </a:tr>
              <a:tr h="53117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5</a:t>
                      </a:r>
                      <a:r>
                        <a:rPr lang="zh-CN" altLang="en-US" sz="1000" dirty="0"/>
                        <a:t>、搜索功能只能按照 医生搜索，搜索比较单一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患者经常使用关键字搜索，不支持影响客户体验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修改（按照医生、科室、疾病等）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02354"/>
                  </a:ext>
                </a:extLst>
              </a:tr>
              <a:tr h="44131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6</a:t>
                      </a:r>
                      <a:r>
                        <a:rPr lang="zh-CN" altLang="en-US" sz="1000" dirty="0"/>
                        <a:t>、各专业里面医生的排序功能比较单一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只有一个系统综合排序，没有根据患者意愿排序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增减筛选条件排序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934344"/>
                  </a:ext>
                </a:extLst>
              </a:tr>
              <a:tr h="53117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7</a:t>
                      </a:r>
                      <a:r>
                        <a:rPr lang="zh-CN" altLang="en-US" sz="1000" dirty="0"/>
                        <a:t>、医生主页未显示医院级别、平均回复时长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患者客户不能快速准确获取相关信息，影响患者用户判断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建议增加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447448"/>
                  </a:ext>
                </a:extLst>
              </a:tr>
              <a:tr h="67872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8</a:t>
                      </a:r>
                      <a:r>
                        <a:rPr lang="zh-CN" altLang="en-US" sz="1000" dirty="0"/>
                        <a:t>、医生主页无分享、加关注、点赞等功能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无分享功能不利于平台推广、无加关注功能影响客户收藏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分享、加关注功能可添加，点赞功能后续再加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00797"/>
                  </a:ext>
                </a:extLst>
              </a:tr>
              <a:tr h="500693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9</a:t>
                      </a:r>
                      <a:r>
                        <a:rPr lang="zh-CN" altLang="en-US" sz="1000" dirty="0"/>
                        <a:t>、听课程采用千聊系统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存在两套结算机制（一套和疼爱结算，一套和千聊结算）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千聊平台后续再修改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72364"/>
                  </a:ext>
                </a:extLst>
              </a:tr>
              <a:tr h="652902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r>
                        <a:rPr lang="zh-CN" altLang="en-US" sz="1000" dirty="0"/>
                        <a:t>、看问答统一呈现在一个界面，没有类型，全靠搜索和滑动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影响用户获取想看的准确的健康知识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建议后期修改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58506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15DFAB00-3AE0-41CC-8C6F-00B3B9DA2AC0}"/>
              </a:ext>
            </a:extLst>
          </p:cNvPr>
          <p:cNvGrpSpPr/>
          <p:nvPr/>
        </p:nvGrpSpPr>
        <p:grpSpPr>
          <a:xfrm rot="21442546" flipV="1">
            <a:off x="7478689" y="5329427"/>
            <a:ext cx="2512910" cy="1491027"/>
            <a:chOff x="6530375" y="5465143"/>
            <a:chExt cx="3094217" cy="1781619"/>
          </a:xfrm>
        </p:grpSpPr>
        <p:sp>
          <p:nvSpPr>
            <p:cNvPr id="21" name="形状 20">
              <a:extLst>
                <a:ext uri="{FF2B5EF4-FFF2-40B4-BE49-F238E27FC236}">
                  <a16:creationId xmlns:a16="http://schemas.microsoft.com/office/drawing/2014/main" id="{7DEB4839-5828-4773-A055-FF40DBC1322D}"/>
                </a:ext>
              </a:extLst>
            </p:cNvPr>
            <p:cNvSpPr/>
            <p:nvPr/>
          </p:nvSpPr>
          <p:spPr>
            <a:xfrm rot="1400028">
              <a:off x="6530376" y="5479941"/>
              <a:ext cx="3094217" cy="1766821"/>
            </a:xfrm>
            <a:prstGeom prst="swooshArrow">
              <a:avLst>
                <a:gd name="adj1" fmla="val 9285"/>
                <a:gd name="adj2" fmla="val 25000"/>
              </a:avLst>
            </a:prstGeom>
            <a:solidFill>
              <a:srgbClr val="FF0000"/>
            </a:solidFill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C380C031-1275-4E6C-84EE-C40B04C96127}"/>
                </a:ext>
              </a:extLst>
            </p:cNvPr>
            <p:cNvSpPr/>
            <p:nvPr/>
          </p:nvSpPr>
          <p:spPr>
            <a:xfrm>
              <a:off x="8077485" y="5465143"/>
              <a:ext cx="1116896" cy="490869"/>
            </a:xfrm>
            <a:custGeom>
              <a:avLst/>
              <a:gdLst>
                <a:gd name="connsiteX0" fmla="*/ 206285 w 1237687"/>
                <a:gd name="connsiteY0" fmla="*/ 0 h 1427207"/>
                <a:gd name="connsiteX1" fmla="*/ 1237687 w 1237687"/>
                <a:gd name="connsiteY1" fmla="*/ 0 h 1427207"/>
                <a:gd name="connsiteX2" fmla="*/ 1237687 w 1237687"/>
                <a:gd name="connsiteY2" fmla="*/ 0 h 1427207"/>
                <a:gd name="connsiteX3" fmla="*/ 1237687 w 1237687"/>
                <a:gd name="connsiteY3" fmla="*/ 1220922 h 1427207"/>
                <a:gd name="connsiteX4" fmla="*/ 1031402 w 1237687"/>
                <a:gd name="connsiteY4" fmla="*/ 1427207 h 1427207"/>
                <a:gd name="connsiteX5" fmla="*/ 0 w 1237687"/>
                <a:gd name="connsiteY5" fmla="*/ 1427207 h 1427207"/>
                <a:gd name="connsiteX6" fmla="*/ 0 w 1237687"/>
                <a:gd name="connsiteY6" fmla="*/ 1427207 h 1427207"/>
                <a:gd name="connsiteX7" fmla="*/ 0 w 1237687"/>
                <a:gd name="connsiteY7" fmla="*/ 206285 h 1427207"/>
                <a:gd name="connsiteX8" fmla="*/ 206285 w 1237687"/>
                <a:gd name="connsiteY8" fmla="*/ 0 h 1427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687" h="1427207">
                  <a:moveTo>
                    <a:pt x="206285" y="0"/>
                  </a:moveTo>
                  <a:lnTo>
                    <a:pt x="1237687" y="0"/>
                  </a:lnTo>
                  <a:lnTo>
                    <a:pt x="1237687" y="0"/>
                  </a:lnTo>
                  <a:lnTo>
                    <a:pt x="1237687" y="1220922"/>
                  </a:lnTo>
                  <a:cubicBezTo>
                    <a:pt x="1237687" y="1334850"/>
                    <a:pt x="1145330" y="1427207"/>
                    <a:pt x="1031402" y="1427207"/>
                  </a:cubicBezTo>
                  <a:lnTo>
                    <a:pt x="0" y="1427207"/>
                  </a:lnTo>
                  <a:lnTo>
                    <a:pt x="0" y="1427207"/>
                  </a:lnTo>
                  <a:lnTo>
                    <a:pt x="0" y="206285"/>
                  </a:lnTo>
                  <a:cubicBezTo>
                    <a:pt x="0" y="92357"/>
                    <a:pt x="92357" y="0"/>
                    <a:pt x="206285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419" tIns="60419" rIns="181747" bIns="60419" numCol="1" spcCol="1270" anchor="t" anchorCtr="0">
              <a:noAutofit/>
            </a:bodyPr>
            <a:lstStyle/>
            <a:p>
              <a:pPr marL="0" lvl="0" indent="0" algn="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3400" kern="1200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63B15638-E2F2-44EB-A7F2-C8A193831462}"/>
              </a:ext>
            </a:extLst>
          </p:cNvPr>
          <p:cNvSpPr txBox="1"/>
          <p:nvPr/>
        </p:nvSpPr>
        <p:spPr>
          <a:xfrm>
            <a:off x="8025287" y="5914865"/>
            <a:ext cx="130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页面跳转缓慢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D5E878-0E10-4607-B726-24EAE68C8EFB}"/>
              </a:ext>
            </a:extLst>
          </p:cNvPr>
          <p:cNvSpPr txBox="1"/>
          <p:nvPr/>
        </p:nvSpPr>
        <p:spPr>
          <a:xfrm>
            <a:off x="9534839" y="696199"/>
            <a:ext cx="2361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怡禾问医生服务界面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421435E-5A7F-43FB-B93C-5A4300F2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97" y="1230427"/>
            <a:ext cx="2655760" cy="45147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B52AD7-B4D3-4EE0-AE78-00DDFCA1A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363" y="1230427"/>
            <a:ext cx="2536036" cy="446536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07A1262E-1AA8-4430-A525-F4BF83F6D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56" y="535810"/>
            <a:ext cx="1832642" cy="59395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E42DB887-4640-4AEA-A1A7-B8EDCF46264B}"/>
              </a:ext>
            </a:extLst>
          </p:cNvPr>
          <p:cNvGrpSpPr/>
          <p:nvPr/>
        </p:nvGrpSpPr>
        <p:grpSpPr>
          <a:xfrm>
            <a:off x="9456022" y="163969"/>
            <a:ext cx="2620425" cy="290445"/>
            <a:chOff x="9456022" y="163969"/>
            <a:chExt cx="2620425" cy="290445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81C8014F-663F-4F0F-AB31-4F46C70E9809}"/>
                </a:ext>
              </a:extLst>
            </p:cNvPr>
            <p:cNvGrpSpPr/>
            <p:nvPr/>
          </p:nvGrpSpPr>
          <p:grpSpPr>
            <a:xfrm>
              <a:off x="9456022" y="163969"/>
              <a:ext cx="761634" cy="289418"/>
              <a:chOff x="1436370" y="1984470"/>
              <a:chExt cx="2636520" cy="1447800"/>
            </a:xfrm>
          </p:grpSpPr>
          <p:sp>
            <p:nvSpPr>
              <p:cNvPr id="48" name="任意多边形 16">
                <a:extLst>
                  <a:ext uri="{FF2B5EF4-FFF2-40B4-BE49-F238E27FC236}">
                    <a16:creationId xmlns:a16="http://schemas.microsoft.com/office/drawing/2014/main" id="{BEE6D3B0-E7CA-4FFD-8E98-83298D96CC9A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9" name="文本框 43">
                <a:extLst>
                  <a:ext uri="{FF2B5EF4-FFF2-40B4-BE49-F238E27FC236}">
                    <a16:creationId xmlns:a16="http://schemas.microsoft.com/office/drawing/2014/main" id="{D2032DCE-403C-4DB2-83B8-201685424456}"/>
                  </a:ext>
                </a:extLst>
              </p:cNvPr>
              <p:cNvSpPr txBox="1"/>
              <p:nvPr/>
            </p:nvSpPr>
            <p:spPr>
              <a:xfrm>
                <a:off x="1709208" y="2046325"/>
                <a:ext cx="2293961" cy="132408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看行业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9FDF6DD1-C5A7-4522-9CE6-03CDBAE96AC0}"/>
                </a:ext>
              </a:extLst>
            </p:cNvPr>
            <p:cNvGrpSpPr/>
            <p:nvPr/>
          </p:nvGrpSpPr>
          <p:grpSpPr>
            <a:xfrm>
              <a:off x="10072848" y="163970"/>
              <a:ext cx="761634" cy="289418"/>
              <a:chOff x="1436370" y="1984470"/>
              <a:chExt cx="2636520" cy="1447800"/>
            </a:xfrm>
          </p:grpSpPr>
          <p:sp>
            <p:nvSpPr>
              <p:cNvPr id="46" name="任意多边形 37">
                <a:extLst>
                  <a:ext uri="{FF2B5EF4-FFF2-40B4-BE49-F238E27FC236}">
                    <a16:creationId xmlns:a16="http://schemas.microsoft.com/office/drawing/2014/main" id="{71D682FE-75C7-416F-AE89-698A4D6A9E4D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47" name="文本框 43">
                <a:extLst>
                  <a:ext uri="{FF2B5EF4-FFF2-40B4-BE49-F238E27FC236}">
                    <a16:creationId xmlns:a16="http://schemas.microsoft.com/office/drawing/2014/main" id="{EDDB713F-F1D7-45EA-A50E-8554AC1994D3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latin typeface="Arial" panose="020B0604020202020204" pitchFamily="34" charset="0"/>
                    <a:ea typeface="+mn-ea"/>
                    <a:cs typeface="+mn-ea"/>
                  </a:rPr>
                  <a:t>看客户</a:t>
                </a: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5D45EE7-3D6C-4773-82B4-7C135CDF8730}"/>
                </a:ext>
              </a:extLst>
            </p:cNvPr>
            <p:cNvGrpSpPr/>
            <p:nvPr/>
          </p:nvGrpSpPr>
          <p:grpSpPr>
            <a:xfrm>
              <a:off x="10698639" y="164483"/>
              <a:ext cx="761634" cy="289418"/>
              <a:chOff x="1436370" y="1984470"/>
              <a:chExt cx="2636520" cy="1447800"/>
            </a:xfrm>
          </p:grpSpPr>
          <p:sp>
            <p:nvSpPr>
              <p:cNvPr id="34" name="任意多边形 40">
                <a:extLst>
                  <a:ext uri="{FF2B5EF4-FFF2-40B4-BE49-F238E27FC236}">
                    <a16:creationId xmlns:a16="http://schemas.microsoft.com/office/drawing/2014/main" id="{F05A1327-0B28-4DF9-993E-DBA9EC4D6CC0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6" name="文本框 43">
                <a:extLst>
                  <a:ext uri="{FF2B5EF4-FFF2-40B4-BE49-F238E27FC236}">
                    <a16:creationId xmlns:a16="http://schemas.microsoft.com/office/drawing/2014/main" id="{195489E1-D6C5-41B6-B03C-31DA092B7A67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看友商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AC9EBE8-AC1F-4417-BAAC-CD06C830B55B}"/>
                </a:ext>
              </a:extLst>
            </p:cNvPr>
            <p:cNvGrpSpPr/>
            <p:nvPr/>
          </p:nvGrpSpPr>
          <p:grpSpPr>
            <a:xfrm>
              <a:off x="11314813" y="164996"/>
              <a:ext cx="761634" cy="289418"/>
              <a:chOff x="1436370" y="1984470"/>
              <a:chExt cx="2636520" cy="1447800"/>
            </a:xfrm>
          </p:grpSpPr>
          <p:sp>
            <p:nvSpPr>
              <p:cNvPr id="32" name="任意多边形 43">
                <a:extLst>
                  <a:ext uri="{FF2B5EF4-FFF2-40B4-BE49-F238E27FC236}">
                    <a16:creationId xmlns:a16="http://schemas.microsoft.com/office/drawing/2014/main" id="{53904C30-46D9-4767-866D-230377DCAAE6}"/>
                  </a:ext>
                </a:extLst>
              </p:cNvPr>
              <p:cNvSpPr/>
              <p:nvPr/>
            </p:nvSpPr>
            <p:spPr>
              <a:xfrm>
                <a:off x="1436370" y="1984470"/>
                <a:ext cx="2636520" cy="1447800"/>
              </a:xfrm>
              <a:custGeom>
                <a:avLst/>
                <a:gdLst>
                  <a:gd name="connsiteX0" fmla="*/ 0 w 2636520"/>
                  <a:gd name="connsiteY0" fmla="*/ 0 h 1447800"/>
                  <a:gd name="connsiteX1" fmla="*/ 2103122 w 2636520"/>
                  <a:gd name="connsiteY1" fmla="*/ 0 h 1447800"/>
                  <a:gd name="connsiteX2" fmla="*/ 2636520 w 2636520"/>
                  <a:gd name="connsiteY2" fmla="*/ 723900 h 1447800"/>
                  <a:gd name="connsiteX3" fmla="*/ 2103122 w 2636520"/>
                  <a:gd name="connsiteY3" fmla="*/ 1447800 h 1447800"/>
                  <a:gd name="connsiteX4" fmla="*/ 0 w 2636520"/>
                  <a:gd name="connsiteY4" fmla="*/ 1447800 h 1447800"/>
                  <a:gd name="connsiteX5" fmla="*/ 0 w 2636520"/>
                  <a:gd name="connsiteY5" fmla="*/ 1442632 h 1447800"/>
                  <a:gd name="connsiteX6" fmla="*/ 529590 w 2636520"/>
                  <a:gd name="connsiteY6" fmla="*/ 723900 h 1447800"/>
                  <a:gd name="connsiteX7" fmla="*/ 0 w 2636520"/>
                  <a:gd name="connsiteY7" fmla="*/ 5168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6520" h="1447800">
                    <a:moveTo>
                      <a:pt x="0" y="0"/>
                    </a:moveTo>
                    <a:lnTo>
                      <a:pt x="2103122" y="0"/>
                    </a:lnTo>
                    <a:lnTo>
                      <a:pt x="2636520" y="723900"/>
                    </a:lnTo>
                    <a:lnTo>
                      <a:pt x="2103122" y="1447800"/>
                    </a:lnTo>
                    <a:lnTo>
                      <a:pt x="0" y="1447800"/>
                    </a:lnTo>
                    <a:lnTo>
                      <a:pt x="0" y="1442632"/>
                    </a:lnTo>
                    <a:lnTo>
                      <a:pt x="529590" y="723900"/>
                    </a:lnTo>
                    <a:lnTo>
                      <a:pt x="0" y="516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89" b="1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+mn-ea"/>
                </a:endParaRPr>
              </a:p>
            </p:txBody>
          </p:sp>
          <p:sp>
            <p:nvSpPr>
              <p:cNvPr id="33" name="文本框 43">
                <a:extLst>
                  <a:ext uri="{FF2B5EF4-FFF2-40B4-BE49-F238E27FC236}">
                    <a16:creationId xmlns:a16="http://schemas.microsoft.com/office/drawing/2014/main" id="{6852E5EA-B822-47E3-B649-15C8703815EC}"/>
                  </a:ext>
                </a:extLst>
              </p:cNvPr>
              <p:cNvSpPr txBox="1"/>
              <p:nvPr/>
            </p:nvSpPr>
            <p:spPr>
              <a:xfrm>
                <a:off x="1709208" y="2083368"/>
                <a:ext cx="2293961" cy="12499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b="1" baseline="-3000" dirty="0">
                    <a:solidFill>
                      <a:schemeClr val="bg1">
                        <a:lumMod val="95000"/>
                      </a:schemeClr>
                    </a:solidFill>
                    <a:ea typeface="+mn-ea"/>
                    <a:cs typeface="+mn-ea"/>
                  </a:rPr>
                  <a:t>看自己</a:t>
                </a:r>
                <a:endParaRPr lang="zh-CN" altLang="en-US" sz="1400" b="1" baseline="-30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ea typeface="+mn-ea"/>
                  <a:cs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775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第一PPT，www.1ppt.com">
  <a:themeElements>
    <a:clrScheme name="自定义 2312">
      <a:dk1>
        <a:sysClr val="windowText" lastClr="000000"/>
      </a:dk1>
      <a:lt1>
        <a:sysClr val="window" lastClr="FFFFFF"/>
      </a:lt1>
      <a:dk2>
        <a:srgbClr val="4F91A0"/>
      </a:dk2>
      <a:lt2>
        <a:srgbClr val="79B0BD"/>
      </a:lt2>
      <a:accent1>
        <a:srgbClr val="79B0BD"/>
      </a:accent1>
      <a:accent2>
        <a:srgbClr val="4F91A0"/>
      </a:accent2>
      <a:accent3>
        <a:srgbClr val="79B0BD"/>
      </a:accent3>
      <a:accent4>
        <a:srgbClr val="4F91A0"/>
      </a:accent4>
      <a:accent5>
        <a:srgbClr val="79B0BD"/>
      </a:accent5>
      <a:accent6>
        <a:srgbClr val="4F91A0"/>
      </a:accent6>
      <a:hlink>
        <a:srgbClr val="0563C1"/>
      </a:hlink>
      <a:folHlink>
        <a:srgbClr val="954F72"/>
      </a:folHlink>
    </a:clrScheme>
    <a:fontScheme name="Temp">
      <a:majorFont>
        <a:latin typeface="HelveticaInserat-Roman-SemiB"/>
        <a:ea typeface="微软雅黑"/>
        <a:cs typeface=""/>
      </a:majorFont>
      <a:minorFont>
        <a:latin typeface="HelveticaInserat-Roman-SemiB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7620</TotalTime>
  <Words>3100</Words>
  <Application>Microsoft Office PowerPoint</Application>
  <PresentationFormat>宽屏</PresentationFormat>
  <Paragraphs>468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HelveticaInserat-Roman-SemiB</vt:lpstr>
      <vt:lpstr>等线</vt:lpstr>
      <vt:lpstr>等线 Light</vt:lpstr>
      <vt:lpstr>黑体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第一PPT，www.1ppt.com</vt:lpstr>
      <vt:lpstr>PowerPoint 演示文稿</vt:lpstr>
      <vt:lpstr>PowerPoint 演示文稿</vt:lpstr>
      <vt:lpstr>标题：在线医疗行业发展趋势总结</vt:lpstr>
      <vt:lpstr>在线医疗行业发展趋势</vt:lpstr>
      <vt:lpstr>春雨医生—简便的快速咨询方式</vt:lpstr>
      <vt:lpstr>来问丁香医生—更多健康知识普及</vt:lpstr>
      <vt:lpstr>快速问医生—整齐的科室选择界面</vt:lpstr>
      <vt:lpstr>怡禾健康线上平台</vt:lpstr>
      <vt:lpstr>怡禾健康—缺乏良好的用户体验</vt:lpstr>
      <vt:lpstr>线上咨询平台关键价值主张</vt:lpstr>
      <vt:lpstr>商业目标与商业设计</vt:lpstr>
      <vt:lpstr>产品路标</vt:lpstr>
      <vt:lpstr>产品构建策略</vt:lpstr>
      <vt:lpstr>版本计划</vt:lpstr>
      <vt:lpstr>营销运营运维</vt:lpstr>
      <vt:lpstr>风险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蓝色曲线</dc:title>
  <dc:creator>第一PPT</dc:creator>
  <cp:keywords>www.1ppt.com</cp:keywords>
  <dc:description>www.1ppt.com</dc:description>
  <cp:lastModifiedBy>huangbiao</cp:lastModifiedBy>
  <cp:revision>496</cp:revision>
  <dcterms:created xsi:type="dcterms:W3CDTF">2016-06-07T15:36:47Z</dcterms:created>
  <dcterms:modified xsi:type="dcterms:W3CDTF">2018-08-23T13:21:13Z</dcterms:modified>
</cp:coreProperties>
</file>