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66" r:id="rId5"/>
    <p:sldId id="269" r:id="rId6"/>
    <p:sldId id="270" r:id="rId7"/>
    <p:sldId id="272" r:id="rId8"/>
    <p:sldId id="27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60" autoAdjust="0"/>
    <p:restoredTop sz="94660"/>
  </p:normalViewPr>
  <p:slideViewPr>
    <p:cSldViewPr snapToGrid="0">
      <p:cViewPr varScale="1">
        <p:scale>
          <a:sx n="87" d="100"/>
          <a:sy n="87" d="100"/>
        </p:scale>
        <p:origin x="114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8325BC-5557-44DE-8991-9A7C9A943E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89D4737-E30D-405C-9363-ED9ACD498B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7056E-ED59-4E55-8AA4-A9F3F183F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0697A-5295-4714-A091-FCD74BCFF082}" type="datetimeFigureOut">
              <a:rPr lang="ko-KR" altLang="en-US" smtClean="0"/>
              <a:t>2018-06-05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40AC66-934B-49CD-B7C3-41E6086F5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5837E9-FD9E-473C-8A2E-CAE9731EF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2269-C111-4BDE-A4FA-97B2CC1A60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345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4837D3-18D0-46FF-B677-0A34C522D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F329A23-97A3-4D45-BA70-8FC0CBA446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720BF7-33A5-4D5C-BDCD-EC8EC5B08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0697A-5295-4714-A091-FCD74BCFF082}" type="datetimeFigureOut">
              <a:rPr lang="ko-KR" altLang="en-US" smtClean="0"/>
              <a:t>2018-06-05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D56939-E6E5-4515-9876-7CEC87210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6474F0-5DCC-4B4C-A1D0-3C8D51E23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2269-C111-4BDE-A4FA-97B2CC1A60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8906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9594649-FA01-4102-9D2B-AAC28E590E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62B35E8-0DF6-46B1-B0D2-EC89083D89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754A2B-5149-4913-9AEF-8523447CF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0697A-5295-4714-A091-FCD74BCFF082}" type="datetimeFigureOut">
              <a:rPr lang="ko-KR" altLang="en-US" smtClean="0"/>
              <a:t>2018-06-05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AAC7A9-A7C3-4D7F-AE5E-50C3A009E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AA61B4-BF98-483B-910F-25826BAAC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2269-C111-4BDE-A4FA-97B2CC1A60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632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F92396-B402-47CF-94E4-3226BD736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B7020B-1F5B-423A-87D1-ADB45F16A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D8C5F8-B5B4-43DA-9710-E1B5DCD67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0697A-5295-4714-A091-FCD74BCFF082}" type="datetimeFigureOut">
              <a:rPr lang="ko-KR" altLang="en-US" smtClean="0"/>
              <a:t>2018-06-05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058807-7F14-4158-88DB-3C4FB6EA6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C2435A-72F8-471F-B79D-B7866EB9B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2269-C111-4BDE-A4FA-97B2CC1A60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308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A75B4B-784C-41D1-893A-AA9E2DDF5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A70AF3-BB68-45A5-8D5C-78961517E0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F07265-01FA-436B-B5EC-B35D78136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0697A-5295-4714-A091-FCD74BCFF082}" type="datetimeFigureOut">
              <a:rPr lang="ko-KR" altLang="en-US" smtClean="0"/>
              <a:t>2018-06-05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3C6FB0-2471-421F-9444-2D29E3E70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B1B1FD-40B8-484E-80BB-063C76670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2269-C111-4BDE-A4FA-97B2CC1A60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6180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80D332-C79F-4205-80EF-E16C3D0B7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C6F280-F38C-4CF5-87F4-6673030EEA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26ED8F-784B-4841-884D-C558273B9A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723F9C-9500-4082-999D-3102EDB3E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0697A-5295-4714-A091-FCD74BCFF082}" type="datetimeFigureOut">
              <a:rPr lang="ko-KR" altLang="en-US" smtClean="0"/>
              <a:t>2018-06-05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97D075-5E59-4926-8C1A-9618FD0CC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398CB2-99C6-4A15-8A7F-40CF00C14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2269-C111-4BDE-A4FA-97B2CC1A60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6811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E05872-4259-4856-AC61-BB2E6F054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BE839A-644B-48EF-BCA4-F9789B8AC0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D02892D-BF2F-4B30-B923-A872DB019F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3655752-82ED-483E-8BE3-7B72A0201C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2217B47-CC78-4A76-8F9E-AC04B1D283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83C46FC-8DE9-4B16-A726-D1B69C4DE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0697A-5295-4714-A091-FCD74BCFF082}" type="datetimeFigureOut">
              <a:rPr lang="ko-KR" altLang="en-US" smtClean="0"/>
              <a:t>2018-06-05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CEB1CCE-F1F7-4869-9C5A-2357FA3DF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CD61563-C0C7-4404-971E-55BE2ABE9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2269-C111-4BDE-A4FA-97B2CC1A60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2825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9BD0C9-A940-4298-8683-5F1968A8D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D302A6C-82FC-41E6-9CEC-5DC660078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0697A-5295-4714-A091-FCD74BCFF082}" type="datetimeFigureOut">
              <a:rPr lang="ko-KR" altLang="en-US" smtClean="0"/>
              <a:t>2018-06-05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6AACDC6-A84A-4391-90D1-BBBAF5520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DC30EE9-BE40-45CF-8EB0-2509F2D3B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2269-C111-4BDE-A4FA-97B2CC1A60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037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1B0E8B6-0950-40EF-B7ED-1D7A88085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0697A-5295-4714-A091-FCD74BCFF082}" type="datetimeFigureOut">
              <a:rPr lang="ko-KR" altLang="en-US" smtClean="0"/>
              <a:t>2018-06-05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B7F66FE-4185-4B42-A47C-9829FC82B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616ECA-FB2E-4A3D-A7C0-3D6F7D5C4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2269-C111-4BDE-A4FA-97B2CC1A60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716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BE71AE-AAFA-4708-9822-20F0E6AE3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346739-68FF-4CDE-BBF8-D73BA9F4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0821065-B0D1-417A-9B82-44592CE9A3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97D49F-C751-45F7-B97A-09CB6AB5E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0697A-5295-4714-A091-FCD74BCFF082}" type="datetimeFigureOut">
              <a:rPr lang="ko-KR" altLang="en-US" smtClean="0"/>
              <a:t>2018-06-05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3002CA-5898-4951-B839-7C69B02A7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611938-F6F3-4527-AA2E-21C468669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2269-C111-4BDE-A4FA-97B2CC1A60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693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4FBE24-8984-4466-9ABF-AA1B6934D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28CE0F9-B7E2-439C-8110-67A3825843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BDF432-C62F-4D3A-B1E1-1B2E46D507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0CB973-60A9-4F2E-8D7A-503547A5B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0697A-5295-4714-A091-FCD74BCFF082}" type="datetimeFigureOut">
              <a:rPr lang="ko-KR" altLang="en-US" smtClean="0"/>
              <a:t>2018-06-05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6E1630-542B-42BC-833B-29157A8C4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0F8853-70BD-40ED-9D84-AE44887E3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2269-C111-4BDE-A4FA-97B2CC1A60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60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0264473-A741-411B-B5AE-E01F7B958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E60E3D-7299-46AA-B50C-DD1E0A7D8E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53E85C-2CFC-44C2-963A-C116D5D519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0697A-5295-4714-A091-FCD74BCFF082}" type="datetimeFigureOut">
              <a:rPr lang="ko-KR" altLang="en-US" smtClean="0"/>
              <a:t>2018-06-05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66D61A-9787-40DC-8513-1BF05833AF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D4C6EA-CD09-4716-B402-0F6C24F8B6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02269-C111-4BDE-A4FA-97B2CC1A60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8652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1.png"/><Relationship Id="rId7" Type="http://schemas.openxmlformats.org/officeDocument/2006/relationships/image" Target="../media/image15.jp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13.jpeg"/><Relationship Id="rId4" Type="http://schemas.openxmlformats.org/officeDocument/2006/relationships/image" Target="../media/image12.jpeg"/><Relationship Id="rId9" Type="http://schemas.openxmlformats.org/officeDocument/2006/relationships/image" Target="../media/image17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11E7CA-AB26-435E-822E-093C216E7D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7392" y="600424"/>
            <a:ext cx="9999644" cy="974785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</a:pPr>
            <a:r>
              <a:rPr lang="en-US" altLang="ko-KR" sz="3400" spc="-100" dirty="0"/>
              <a:t>Arduino Bluetooth </a:t>
            </a:r>
            <a:r>
              <a:rPr lang="ko-KR" altLang="en-US" sz="3400" spc="-100" dirty="0"/>
              <a:t>통신을 활용한 실내 공기 질 측정</a:t>
            </a:r>
            <a:br>
              <a:rPr lang="en-US" altLang="ko-KR" sz="2800" dirty="0"/>
            </a:br>
            <a:r>
              <a:rPr lang="en-US" altLang="ko-KR" sz="2000" dirty="0"/>
              <a:t>Indoor</a:t>
            </a:r>
            <a:r>
              <a:rPr lang="ko-KR" altLang="en-US" sz="2000" dirty="0"/>
              <a:t> </a:t>
            </a:r>
            <a:r>
              <a:rPr lang="en-US" altLang="ko-KR" sz="2000" dirty="0"/>
              <a:t>Air</a:t>
            </a:r>
            <a:r>
              <a:rPr lang="ko-KR" altLang="en-US" sz="2000" dirty="0"/>
              <a:t> </a:t>
            </a:r>
            <a:r>
              <a:rPr lang="en-US" altLang="ko-KR" sz="2000" dirty="0"/>
              <a:t>Quality Measurement Using Arduino Bluetooth Communication</a:t>
            </a:r>
            <a:endParaRPr lang="ko-KR" altLang="en-US" sz="28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262D3BF-7E28-42B0-B91E-D75AFCDDDE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98316" y="4393894"/>
            <a:ext cx="4479851" cy="2133599"/>
          </a:xfrm>
          <a:ln>
            <a:noFill/>
          </a:ln>
        </p:spPr>
        <p:txBody>
          <a:bodyPr>
            <a:normAutofit fontScale="92500" lnSpcReduction="20000"/>
          </a:bodyPr>
          <a:lstStyle/>
          <a:p>
            <a:endParaRPr lang="en-US" altLang="ko-KR" sz="600" dirty="0"/>
          </a:p>
          <a:p>
            <a:r>
              <a:rPr lang="ko-KR" altLang="en-US" dirty="0"/>
              <a:t>지도교수 도 재 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동국대학교 과학기술대학</a:t>
            </a:r>
            <a:endParaRPr lang="en-US" altLang="ko-KR" dirty="0"/>
          </a:p>
          <a:p>
            <a:r>
              <a:rPr lang="ko-KR" altLang="en-US" dirty="0"/>
              <a:t>컴퓨터공학과</a:t>
            </a:r>
            <a:endParaRPr lang="en-US" altLang="ko-KR" dirty="0"/>
          </a:p>
          <a:p>
            <a:r>
              <a:rPr lang="ko-KR" altLang="en-US" dirty="0"/>
              <a:t>장 유 진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C0F9C9A0-21C7-4D56-B0AD-882D1A196763}"/>
              </a:ext>
            </a:extLst>
          </p:cNvPr>
          <p:cNvGrpSpPr/>
          <p:nvPr/>
        </p:nvGrpSpPr>
        <p:grpSpPr>
          <a:xfrm>
            <a:off x="1413833" y="1872867"/>
            <a:ext cx="4050534" cy="4654626"/>
            <a:chOff x="1277957" y="1905918"/>
            <a:chExt cx="4226804" cy="4781321"/>
          </a:xfrm>
        </p:grpSpPr>
        <p:sp>
          <p:nvSpPr>
            <p:cNvPr id="4" name="부제목 2">
              <a:extLst>
                <a:ext uri="{FF2B5EF4-FFF2-40B4-BE49-F238E27FC236}">
                  <a16:creationId xmlns:a16="http://schemas.microsoft.com/office/drawing/2014/main" id="{627BCDB9-B70F-4113-AB37-D7704696039B}"/>
                </a:ext>
              </a:extLst>
            </p:cNvPr>
            <p:cNvSpPr txBox="1">
              <a:spLocks/>
            </p:cNvSpPr>
            <p:nvPr/>
          </p:nvSpPr>
          <p:spPr>
            <a:xfrm>
              <a:off x="1523999" y="2148293"/>
              <a:ext cx="1990381" cy="4406747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2100" dirty="0"/>
                <a:t>                           </a:t>
              </a:r>
              <a:endParaRPr lang="en-US" altLang="ko-KR" sz="2100" dirty="0"/>
            </a:p>
            <a:p>
              <a:pPr algn="l"/>
              <a:r>
                <a:rPr lang="en-US" altLang="ko-KR" sz="1300" dirty="0"/>
                <a:t>1. </a:t>
              </a:r>
              <a:r>
                <a:rPr lang="ko-KR" altLang="en-US" sz="1300" dirty="0"/>
                <a:t>서론</a:t>
              </a:r>
              <a:endParaRPr lang="en-US" altLang="ko-KR" sz="1300" dirty="0"/>
            </a:p>
            <a:p>
              <a:pPr algn="l"/>
              <a:r>
                <a:rPr lang="en-US" altLang="ko-KR" sz="1200" dirty="0"/>
                <a:t>   1.1 </a:t>
              </a:r>
              <a:r>
                <a:rPr lang="ko-KR" altLang="en-US" sz="1200" dirty="0"/>
                <a:t>연구 배경</a:t>
              </a:r>
              <a:endParaRPr lang="en-US" altLang="ko-KR" sz="1200" dirty="0"/>
            </a:p>
            <a:p>
              <a:pPr algn="l"/>
              <a:r>
                <a:rPr lang="en-US" altLang="ko-KR" sz="1200" dirty="0"/>
                <a:t>   1.2 </a:t>
              </a:r>
              <a:r>
                <a:rPr lang="ko-KR" altLang="en-US" sz="1200" dirty="0"/>
                <a:t>연구 목적</a:t>
              </a:r>
              <a:endParaRPr lang="en-US" altLang="ko-KR" sz="1200" dirty="0"/>
            </a:p>
            <a:p>
              <a:pPr algn="l"/>
              <a:r>
                <a:rPr lang="en-US" altLang="ko-KR" sz="1200" dirty="0"/>
                <a:t>   1.3 </a:t>
              </a:r>
              <a:r>
                <a:rPr lang="ko-KR" altLang="en-US" sz="1200" dirty="0"/>
                <a:t>연구 내용 및 범위</a:t>
              </a:r>
              <a:endParaRPr lang="en-US" altLang="ko-KR" sz="1200" dirty="0"/>
            </a:p>
            <a:p>
              <a:pPr algn="l"/>
              <a:endParaRPr lang="en-US" altLang="ko-KR" sz="1100" dirty="0"/>
            </a:p>
            <a:p>
              <a:pPr algn="l"/>
              <a:r>
                <a:rPr lang="en-US" altLang="ko-KR" sz="1300" dirty="0"/>
                <a:t>2. </a:t>
              </a:r>
              <a:r>
                <a:rPr lang="ko-KR" altLang="en-US" sz="1300" dirty="0"/>
                <a:t>이론적 배경</a:t>
              </a:r>
              <a:endParaRPr lang="en-US" altLang="ko-KR" sz="1300" dirty="0"/>
            </a:p>
            <a:p>
              <a:pPr algn="l"/>
              <a:r>
                <a:rPr lang="en-US" altLang="ko-KR" sz="1300" dirty="0"/>
                <a:t>    </a:t>
              </a:r>
              <a:r>
                <a:rPr lang="en-US" altLang="ko-KR" sz="1200" dirty="0"/>
                <a:t>2.1 </a:t>
              </a:r>
              <a:r>
                <a:rPr lang="ko-KR" altLang="en-US" sz="1200" dirty="0"/>
                <a:t>플랫폼</a:t>
              </a:r>
              <a:endParaRPr lang="en-US" altLang="ko-KR" sz="1200" dirty="0"/>
            </a:p>
            <a:p>
              <a:pPr algn="l"/>
              <a:r>
                <a:rPr lang="en-US" altLang="ko-KR" sz="1200" dirty="0"/>
                <a:t>        </a:t>
              </a:r>
              <a:r>
                <a:rPr lang="en-US" altLang="ko-KR" sz="1100" dirty="0"/>
                <a:t>2.1.1 Arduino</a:t>
              </a:r>
            </a:p>
            <a:p>
              <a:pPr algn="l"/>
              <a:r>
                <a:rPr lang="en-US" altLang="ko-KR" sz="1100" dirty="0"/>
                <a:t>         2.1.2 Android</a:t>
              </a:r>
            </a:p>
            <a:p>
              <a:pPr algn="l"/>
              <a:r>
                <a:rPr lang="en-US" altLang="ko-KR" sz="1200" dirty="0"/>
                <a:t>     2.2 </a:t>
              </a:r>
              <a:r>
                <a:rPr lang="ko-KR" altLang="en-US" sz="1200" dirty="0"/>
                <a:t>센서 기술</a:t>
              </a:r>
              <a:endParaRPr lang="en-US" altLang="ko-KR" sz="1200" dirty="0"/>
            </a:p>
            <a:p>
              <a:pPr algn="l"/>
              <a:r>
                <a:rPr lang="en-US" altLang="ko-KR" sz="1100" dirty="0"/>
                <a:t>         2.1.1 </a:t>
              </a:r>
              <a:r>
                <a:rPr lang="ko-KR" altLang="en-US" sz="1100" dirty="0"/>
                <a:t>미세먼지 센서</a:t>
              </a:r>
              <a:endParaRPr lang="en-US" altLang="ko-KR" sz="1100" dirty="0"/>
            </a:p>
            <a:p>
              <a:pPr algn="l"/>
              <a:r>
                <a:rPr lang="en-US" altLang="ko-KR" sz="1100" dirty="0"/>
                <a:t>         2.1.2 </a:t>
              </a:r>
              <a:r>
                <a:rPr lang="en-US" altLang="ko-KR" sz="1100" spc="-100" dirty="0"/>
                <a:t>Bluetooth Module</a:t>
              </a:r>
            </a:p>
            <a:p>
              <a:pPr algn="l"/>
              <a:r>
                <a:rPr lang="en-US" altLang="ko-KR" sz="1100" dirty="0"/>
                <a:t>         2.1.3 Relay Module</a:t>
              </a:r>
            </a:p>
            <a:p>
              <a:pPr algn="l"/>
              <a:r>
                <a:rPr lang="en-US" altLang="ko-KR" sz="1100" dirty="0"/>
                <a:t>         2.1.4 LCD</a:t>
              </a:r>
            </a:p>
            <a:p>
              <a:pPr algn="l"/>
              <a:r>
                <a:rPr lang="en-US" altLang="ko-KR" sz="1100" dirty="0"/>
                <a:t>         2.1.5 LED</a:t>
              </a:r>
            </a:p>
            <a:p>
              <a:pPr algn="l"/>
              <a:endParaRPr lang="en-US" altLang="ko-KR" sz="1300" dirty="0"/>
            </a:p>
            <a:p>
              <a:pPr algn="l"/>
              <a:endParaRPr lang="en-US" altLang="ko-KR" sz="2100" dirty="0"/>
            </a:p>
            <a:p>
              <a:pPr algn="l"/>
              <a:endParaRPr lang="en-US" altLang="ko-KR" sz="2100" dirty="0"/>
            </a:p>
            <a:p>
              <a:endParaRPr lang="ko-KR" altLang="en-US" dirty="0"/>
            </a:p>
          </p:txBody>
        </p:sp>
        <p:sp>
          <p:nvSpPr>
            <p:cNvPr id="6" name="부제목 2">
              <a:extLst>
                <a:ext uri="{FF2B5EF4-FFF2-40B4-BE49-F238E27FC236}">
                  <a16:creationId xmlns:a16="http://schemas.microsoft.com/office/drawing/2014/main" id="{2D98BA89-BE8A-417E-9079-5FB6AD2446F5}"/>
                </a:ext>
              </a:extLst>
            </p:cNvPr>
            <p:cNvSpPr txBox="1">
              <a:spLocks/>
            </p:cNvSpPr>
            <p:nvPr/>
          </p:nvSpPr>
          <p:spPr>
            <a:xfrm>
              <a:off x="3514380" y="2022952"/>
              <a:ext cx="1990381" cy="4241494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2100" dirty="0"/>
                <a:t>                          </a:t>
              </a:r>
              <a:endParaRPr lang="en-US" altLang="ko-KR" sz="2100" dirty="0"/>
            </a:p>
            <a:p>
              <a:pPr algn="l"/>
              <a:r>
                <a:rPr lang="en-US" altLang="ko-KR" sz="1200" dirty="0"/>
                <a:t>3. </a:t>
              </a:r>
              <a:r>
                <a:rPr lang="ko-KR" altLang="en-US" sz="1200" dirty="0"/>
                <a:t>설계</a:t>
              </a:r>
              <a:endParaRPr lang="en-US" altLang="ko-KR" sz="1200" dirty="0"/>
            </a:p>
            <a:p>
              <a:pPr algn="l"/>
              <a:r>
                <a:rPr lang="en-US" altLang="ko-KR" sz="1100" dirty="0"/>
                <a:t>   3.1 </a:t>
              </a:r>
              <a:r>
                <a:rPr lang="ko-KR" altLang="en-US" sz="1100" dirty="0"/>
                <a:t>전체 설계도</a:t>
              </a:r>
              <a:endParaRPr lang="en-US" altLang="ko-KR" sz="1100" dirty="0"/>
            </a:p>
            <a:p>
              <a:pPr algn="l"/>
              <a:r>
                <a:rPr lang="en-US" altLang="ko-KR" sz="1100" dirty="0"/>
                <a:t>   3.2 </a:t>
              </a:r>
              <a:r>
                <a:rPr lang="ko-KR" altLang="en-US" sz="1100" dirty="0"/>
                <a:t>하드웨어 설계도</a:t>
              </a:r>
              <a:endParaRPr lang="en-US" altLang="ko-KR" sz="1100" dirty="0"/>
            </a:p>
            <a:p>
              <a:pPr algn="l"/>
              <a:r>
                <a:rPr lang="en-US" altLang="ko-KR" sz="1200" dirty="0"/>
                <a:t>   </a:t>
              </a:r>
            </a:p>
            <a:p>
              <a:pPr algn="l"/>
              <a:r>
                <a:rPr lang="en-US" altLang="ko-KR" sz="1200" dirty="0"/>
                <a:t>4. </a:t>
              </a:r>
              <a:r>
                <a:rPr lang="ko-KR" altLang="en-US" sz="1200" dirty="0"/>
                <a:t>실험</a:t>
              </a:r>
              <a:endParaRPr lang="en-US" altLang="ko-KR" sz="1200" dirty="0"/>
            </a:p>
            <a:p>
              <a:pPr algn="l"/>
              <a:r>
                <a:rPr lang="en-US" altLang="ko-KR" sz="1100" dirty="0"/>
                <a:t>   4.1 </a:t>
              </a:r>
              <a:r>
                <a:rPr lang="ko-KR" altLang="en-US" sz="1100" dirty="0"/>
                <a:t>실험</a:t>
              </a:r>
              <a:endParaRPr lang="en-US" altLang="ko-KR" sz="1100" dirty="0"/>
            </a:p>
            <a:p>
              <a:pPr algn="l"/>
              <a:endParaRPr lang="en-US" altLang="ko-KR" sz="1000" dirty="0"/>
            </a:p>
            <a:p>
              <a:pPr algn="l"/>
              <a:r>
                <a:rPr lang="en-US" altLang="ko-KR" sz="1200" dirty="0"/>
                <a:t>5. </a:t>
              </a:r>
              <a:r>
                <a:rPr lang="ko-KR" altLang="en-US" sz="1200" dirty="0"/>
                <a:t>결과 및 향후계획</a:t>
              </a:r>
              <a:endParaRPr lang="en-US" altLang="ko-KR" sz="1200" dirty="0"/>
            </a:p>
            <a:p>
              <a:pPr algn="l"/>
              <a:r>
                <a:rPr lang="en-US" altLang="ko-KR" sz="1100" dirty="0"/>
                <a:t>   5.1 </a:t>
              </a:r>
              <a:r>
                <a:rPr lang="ko-KR" altLang="en-US" sz="1100" dirty="0"/>
                <a:t>결과</a:t>
              </a:r>
              <a:endParaRPr lang="en-US" altLang="ko-KR" sz="1100" dirty="0"/>
            </a:p>
            <a:p>
              <a:pPr algn="l"/>
              <a:r>
                <a:rPr lang="en-US" altLang="ko-KR" sz="1100" dirty="0"/>
                <a:t>   5.2 </a:t>
              </a:r>
              <a:r>
                <a:rPr lang="ko-KR" altLang="en-US" sz="1100" dirty="0"/>
                <a:t>향후계획</a:t>
              </a:r>
              <a:endParaRPr lang="en-US" altLang="ko-KR" sz="1100" dirty="0"/>
            </a:p>
            <a:p>
              <a:pPr algn="l"/>
              <a:endParaRPr lang="en-US" altLang="ko-KR" sz="2100" dirty="0"/>
            </a:p>
            <a:p>
              <a:endParaRPr lang="ko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F68F356-F1D8-45DE-AFE8-4CBBE208DA6E}"/>
                </a:ext>
              </a:extLst>
            </p:cNvPr>
            <p:cNvSpPr txBox="1"/>
            <p:nvPr/>
          </p:nvSpPr>
          <p:spPr>
            <a:xfrm>
              <a:off x="2991077" y="2095920"/>
              <a:ext cx="89236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/>
                <a:t>목 차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AA7F42A-05F7-4D28-B753-E0B18955EA75}"/>
                </a:ext>
              </a:extLst>
            </p:cNvPr>
            <p:cNvSpPr/>
            <p:nvPr/>
          </p:nvSpPr>
          <p:spPr>
            <a:xfrm>
              <a:off x="1277957" y="1905918"/>
              <a:ext cx="4226804" cy="47813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45345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2D607F-6B2A-4E12-B5C0-14056CCD2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6987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1. </a:t>
            </a:r>
            <a:r>
              <a:rPr lang="ko-KR" altLang="en-US" sz="3600" dirty="0"/>
              <a:t>서론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5732FD-8F20-4527-84AD-D2DD582EA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7926"/>
            <a:ext cx="10515600" cy="4699037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altLang="ko-KR" sz="2200" dirty="0"/>
              <a:t>1.1 </a:t>
            </a:r>
            <a:r>
              <a:rPr lang="ko-KR" altLang="en-US" sz="2200" dirty="0"/>
              <a:t>연구 배경</a:t>
            </a:r>
            <a:endParaRPr lang="en-US" altLang="ko-KR" sz="2200" dirty="0"/>
          </a:p>
          <a:p>
            <a:pPr marL="0" indent="0">
              <a:lnSpc>
                <a:spcPct val="130000"/>
              </a:lnSpc>
              <a:buNone/>
            </a:pPr>
            <a:r>
              <a:rPr lang="en-US" altLang="ko-KR" sz="2200" dirty="0"/>
              <a:t>	</a:t>
            </a:r>
            <a:r>
              <a:rPr lang="en-US" altLang="ko-KR" sz="2000" dirty="0"/>
              <a:t>- </a:t>
            </a:r>
            <a:r>
              <a:rPr lang="ko-KR" altLang="en-US" sz="2000" dirty="0"/>
              <a:t>최근 미세먼지의 농도가 높아지면서 미세먼지에 대한 관심이 증가</a:t>
            </a:r>
            <a:endParaRPr lang="en-US" altLang="ko-KR" sz="2000" dirty="0"/>
          </a:p>
          <a:p>
            <a:pPr marL="0" indent="0">
              <a:lnSpc>
                <a:spcPct val="130000"/>
              </a:lnSpc>
              <a:buNone/>
            </a:pPr>
            <a:r>
              <a:rPr lang="en-US" altLang="ko-KR" sz="2000" dirty="0"/>
              <a:t>	- </a:t>
            </a:r>
            <a:r>
              <a:rPr lang="ko-KR" altLang="en-US" sz="2000" dirty="0"/>
              <a:t>한국환경공단에서 시간당 지역별 미세먼지 농도 정보를 제공</a:t>
            </a:r>
            <a:endParaRPr lang="en-US" altLang="ko-KR" sz="2000" dirty="0"/>
          </a:p>
          <a:p>
            <a:pPr marL="0" indent="0">
              <a:lnSpc>
                <a:spcPct val="130000"/>
              </a:lnSpc>
              <a:buNone/>
            </a:pPr>
            <a:r>
              <a:rPr lang="en-US" altLang="ko-KR" sz="2000" dirty="0"/>
              <a:t>	- </a:t>
            </a:r>
            <a:r>
              <a:rPr lang="ko-KR" altLang="en-US" sz="2000" dirty="0"/>
              <a:t>실시간으로 실내의 공기 질 상태를 알기에는 어려움이 있음</a:t>
            </a:r>
            <a:endParaRPr lang="en-US" altLang="ko-KR" sz="2000" dirty="0"/>
          </a:p>
          <a:p>
            <a:pPr marL="0" indent="0">
              <a:lnSpc>
                <a:spcPct val="130000"/>
              </a:lnSpc>
              <a:buNone/>
            </a:pPr>
            <a:endParaRPr lang="en-US" altLang="ko-KR" sz="600" dirty="0"/>
          </a:p>
          <a:p>
            <a:pPr marL="0" indent="0">
              <a:lnSpc>
                <a:spcPct val="130000"/>
              </a:lnSpc>
              <a:buNone/>
            </a:pPr>
            <a:r>
              <a:rPr lang="en-US" altLang="ko-KR" sz="2200" dirty="0"/>
              <a:t>1.2 </a:t>
            </a:r>
            <a:r>
              <a:rPr lang="ko-KR" altLang="en-US" sz="2200" dirty="0"/>
              <a:t>연구 목적</a:t>
            </a:r>
            <a:endParaRPr lang="en-US" altLang="ko-KR" sz="2200" dirty="0"/>
          </a:p>
          <a:p>
            <a:pPr marL="0" indent="0">
              <a:lnSpc>
                <a:spcPct val="130000"/>
              </a:lnSpc>
              <a:buNone/>
            </a:pPr>
            <a:r>
              <a:rPr lang="en-US" altLang="ko-KR" sz="2200" dirty="0"/>
              <a:t>	</a:t>
            </a:r>
            <a:r>
              <a:rPr lang="en-US" altLang="ko-KR" sz="2000" dirty="0"/>
              <a:t>- </a:t>
            </a:r>
            <a:r>
              <a:rPr lang="ko-KR" altLang="en-US" sz="2000" dirty="0"/>
              <a:t>실내의 미세먼지 농도를 측정해 실내 공기 질을 관리</a:t>
            </a:r>
            <a:endParaRPr lang="en-US" altLang="ko-KR" sz="2000" dirty="0"/>
          </a:p>
          <a:p>
            <a:pPr marL="0" indent="0">
              <a:lnSpc>
                <a:spcPct val="130000"/>
              </a:lnSpc>
              <a:buNone/>
            </a:pPr>
            <a:endParaRPr lang="en-US" altLang="ko-KR" sz="600" dirty="0"/>
          </a:p>
          <a:p>
            <a:pPr marL="0" indent="0">
              <a:lnSpc>
                <a:spcPct val="130000"/>
              </a:lnSpc>
              <a:buNone/>
            </a:pPr>
            <a:r>
              <a:rPr lang="en-US" altLang="ko-KR" sz="2200" dirty="0"/>
              <a:t>1.3 </a:t>
            </a:r>
            <a:r>
              <a:rPr lang="ko-KR" altLang="en-US" sz="2200" dirty="0"/>
              <a:t>연구 내용 및 범위</a:t>
            </a:r>
            <a:r>
              <a:rPr lang="en-US" altLang="ko-KR" sz="2200" dirty="0"/>
              <a:t> </a:t>
            </a:r>
          </a:p>
          <a:p>
            <a:pPr marL="0" indent="0">
              <a:buNone/>
            </a:pPr>
            <a:r>
              <a:rPr lang="en-US" altLang="ko-KR" sz="2200" dirty="0"/>
              <a:t>	</a:t>
            </a:r>
            <a:r>
              <a:rPr lang="en-US" altLang="ko-KR" sz="2000" dirty="0"/>
              <a:t>- </a:t>
            </a:r>
            <a:r>
              <a:rPr lang="ko-KR" altLang="en-US" sz="2000" dirty="0" err="1"/>
              <a:t>아두이노를</a:t>
            </a:r>
            <a:r>
              <a:rPr lang="ko-KR" altLang="en-US" sz="2000" dirty="0"/>
              <a:t> 활용하여 실내의 미세먼지 농도를 측정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	- </a:t>
            </a:r>
            <a:r>
              <a:rPr lang="ko-KR" altLang="en-US" sz="2000" dirty="0"/>
              <a:t>안드로이드 어플리케이션을 통해 분당 평균 미세먼지 농도 확인</a:t>
            </a: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61639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2D607F-6B2A-4E12-B5C0-14056CCD2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6987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2. </a:t>
            </a:r>
            <a:r>
              <a:rPr lang="ko-KR" altLang="en-US" sz="3600" dirty="0"/>
              <a:t>이론적 배경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5732FD-8F20-4527-84AD-D2DD582EA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4010"/>
            <a:ext cx="10515600" cy="4964851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altLang="ko-KR" sz="2200" dirty="0"/>
              <a:t>2.1 </a:t>
            </a:r>
            <a:r>
              <a:rPr lang="ko-KR" altLang="en-US" sz="2200" dirty="0"/>
              <a:t>플랫폼</a:t>
            </a:r>
            <a:endParaRPr lang="en-US" altLang="ko-KR" sz="2200" dirty="0"/>
          </a:p>
          <a:p>
            <a:pPr marL="0" indent="0">
              <a:lnSpc>
                <a:spcPct val="130000"/>
              </a:lnSpc>
              <a:buNone/>
            </a:pPr>
            <a:r>
              <a:rPr lang="en-US" altLang="ko-KR" sz="2200" dirty="0"/>
              <a:t>	</a:t>
            </a:r>
            <a:r>
              <a:rPr lang="en-US" altLang="ko-KR" sz="2000" dirty="0"/>
              <a:t>2.1.1 Arduino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ko-KR" sz="2000" dirty="0"/>
              <a:t>		</a:t>
            </a:r>
            <a:r>
              <a:rPr lang="en-US" altLang="ko-KR" sz="1800" dirty="0"/>
              <a:t>- </a:t>
            </a:r>
            <a:r>
              <a:rPr lang="ko-KR" altLang="en-US" sz="1800" dirty="0"/>
              <a:t>다양한 센서로부터 입력 값을 받아들여 전자 장치들로 출력을 제어</a:t>
            </a:r>
            <a:endParaRPr lang="en-US" altLang="ko-KR" sz="1800" dirty="0"/>
          </a:p>
          <a:p>
            <a:pPr marL="0" indent="0">
              <a:lnSpc>
                <a:spcPct val="130000"/>
              </a:lnSpc>
              <a:buNone/>
            </a:pPr>
            <a:r>
              <a:rPr lang="en-US" altLang="ko-KR" sz="1800" dirty="0"/>
              <a:t>		- </a:t>
            </a:r>
            <a:r>
              <a:rPr lang="ko-KR" altLang="en-US" sz="1800" dirty="0"/>
              <a:t>환경과 상호작용이 가능한 물건을 만들 수 있음</a:t>
            </a:r>
            <a:endParaRPr lang="en-US" altLang="ko-KR" sz="1800" dirty="0"/>
          </a:p>
          <a:p>
            <a:pPr marL="0" indent="0">
              <a:lnSpc>
                <a:spcPct val="130000"/>
              </a:lnSpc>
              <a:buNone/>
            </a:pPr>
            <a:r>
              <a:rPr lang="en-US" altLang="ko-KR" sz="1800" dirty="0"/>
              <a:t>		- </a:t>
            </a:r>
            <a:r>
              <a:rPr lang="en-US" altLang="ko-KR" sz="1800" spc="-100" dirty="0"/>
              <a:t>Arduino</a:t>
            </a:r>
            <a:r>
              <a:rPr lang="ko-KR" altLang="en-US" sz="1800" spc="-100" dirty="0"/>
              <a:t>는 회로가 오픈소스로 공개되어 있어 누구나 직접 보드를 만들고 수정 가능</a:t>
            </a:r>
            <a:endParaRPr lang="en-US" altLang="ko-KR" sz="2000" spc="-100" dirty="0"/>
          </a:p>
          <a:p>
            <a:pPr marL="0" indent="0">
              <a:lnSpc>
                <a:spcPct val="130000"/>
              </a:lnSpc>
              <a:buNone/>
            </a:pPr>
            <a:r>
              <a:rPr lang="en-US" altLang="ko-KR" sz="2000" dirty="0"/>
              <a:t>	2.1.2 Android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ko-KR" sz="1800" dirty="0"/>
              <a:t>		- </a:t>
            </a:r>
            <a:r>
              <a:rPr lang="ko-KR" altLang="en-US" sz="1800" dirty="0"/>
              <a:t>휴대폰용 운영체제</a:t>
            </a:r>
            <a:r>
              <a:rPr lang="en-US" altLang="ko-KR" sz="1800" dirty="0"/>
              <a:t>, </a:t>
            </a:r>
            <a:r>
              <a:rPr lang="ko-KR" altLang="en-US" sz="1800" dirty="0"/>
              <a:t>미들웨어</a:t>
            </a:r>
            <a:r>
              <a:rPr lang="en-US" altLang="ko-KR" sz="1800" dirty="0"/>
              <a:t>, </a:t>
            </a:r>
            <a:r>
              <a:rPr lang="ko-KR" altLang="en-US" sz="1800" dirty="0"/>
              <a:t>응용프로그램을 묶은 소프트웨어 플랫폼</a:t>
            </a:r>
            <a:endParaRPr lang="en-US" altLang="ko-KR" sz="1800" dirty="0"/>
          </a:p>
          <a:p>
            <a:pPr marL="0" indent="0">
              <a:lnSpc>
                <a:spcPct val="130000"/>
              </a:lnSpc>
              <a:buNone/>
            </a:pPr>
            <a:r>
              <a:rPr lang="en-US" altLang="ko-KR" sz="1800" dirty="0"/>
              <a:t>		- </a:t>
            </a:r>
            <a:r>
              <a:rPr lang="ko-KR" altLang="en-US" sz="1800" dirty="0"/>
              <a:t>완전 개방형 플랫폼</a:t>
            </a:r>
            <a:endParaRPr lang="en-US" altLang="ko-KR" sz="1800" dirty="0"/>
          </a:p>
          <a:p>
            <a:pPr marL="0" indent="0">
              <a:lnSpc>
                <a:spcPct val="130000"/>
              </a:lnSpc>
              <a:buNone/>
            </a:pPr>
            <a:r>
              <a:rPr lang="en-US" altLang="ko-KR" sz="2000" dirty="0"/>
              <a:t>		</a:t>
            </a:r>
            <a:r>
              <a:rPr lang="en-US" altLang="ko-KR" sz="1800" dirty="0"/>
              <a:t>- </a:t>
            </a:r>
            <a:r>
              <a:rPr lang="ko-KR" altLang="en-US" sz="1800" dirty="0"/>
              <a:t>소스 코드를 확장</a:t>
            </a:r>
            <a:r>
              <a:rPr lang="en-US" altLang="ko-KR" sz="1800" dirty="0"/>
              <a:t>, </a:t>
            </a:r>
            <a:r>
              <a:rPr lang="ko-KR" altLang="en-US" sz="1800" dirty="0"/>
              <a:t>대체 또는 재사용하려 풍부하고 통합된 모바일 서비스 제공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856532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2D607F-6B2A-4E12-B5C0-14056CCD2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6987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2. </a:t>
            </a:r>
            <a:r>
              <a:rPr lang="ko-KR" altLang="en-US" sz="3600" dirty="0"/>
              <a:t>이론적 배경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5732FD-8F20-4527-84AD-D2DD582EA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4010"/>
            <a:ext cx="10515600" cy="4964851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altLang="ko-KR" sz="2200" dirty="0"/>
              <a:t>2.2 </a:t>
            </a:r>
            <a:r>
              <a:rPr lang="ko-KR" altLang="en-US" sz="2200" dirty="0"/>
              <a:t>센서 기술</a:t>
            </a:r>
            <a:endParaRPr lang="en-US" altLang="ko-KR" sz="2200" dirty="0"/>
          </a:p>
          <a:p>
            <a:pPr marL="0" indent="0">
              <a:lnSpc>
                <a:spcPct val="130000"/>
              </a:lnSpc>
              <a:buNone/>
            </a:pPr>
            <a:r>
              <a:rPr lang="en-US" altLang="ko-KR" sz="2200" dirty="0"/>
              <a:t>	</a:t>
            </a:r>
            <a:r>
              <a:rPr lang="en-US" altLang="ko-KR" sz="2000" dirty="0"/>
              <a:t>2.2.1 </a:t>
            </a:r>
            <a:r>
              <a:rPr lang="ko-KR" altLang="en-US" sz="2000" dirty="0"/>
              <a:t>미세먼지 센서 </a:t>
            </a:r>
            <a:r>
              <a:rPr lang="en-US" altLang="ko-KR" sz="2000" dirty="0"/>
              <a:t>(GP2Y1014AU0F)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ko-KR" sz="2000" dirty="0"/>
              <a:t>		</a:t>
            </a:r>
            <a:r>
              <a:rPr lang="en-US" altLang="ko-KR" sz="1800" dirty="0"/>
              <a:t>- </a:t>
            </a:r>
            <a:r>
              <a:rPr lang="ko-KR" altLang="en-US" sz="1800" dirty="0"/>
              <a:t>적외선 </a:t>
            </a:r>
            <a:r>
              <a:rPr lang="en-US" altLang="ko-KR" sz="1800" dirty="0"/>
              <a:t>LED</a:t>
            </a:r>
            <a:r>
              <a:rPr lang="ko-KR" altLang="en-US" sz="1800" dirty="0"/>
              <a:t>와 포토 다이오드로 구성되 직경 </a:t>
            </a:r>
            <a:r>
              <a:rPr lang="en-US" altLang="ko-KR" sz="1700" dirty="0"/>
              <a:t>10</a:t>
            </a:r>
            <a:r>
              <a:rPr lang="ko-KR" altLang="en-US" sz="1700" dirty="0"/>
              <a:t>㎛ 이하의 물질을 측정</a:t>
            </a:r>
            <a:endParaRPr lang="en-US" altLang="ko-KR" sz="2000" dirty="0"/>
          </a:p>
          <a:p>
            <a:pPr marL="0" indent="0">
              <a:lnSpc>
                <a:spcPct val="130000"/>
              </a:lnSpc>
              <a:buNone/>
            </a:pPr>
            <a:r>
              <a:rPr lang="en-US" altLang="ko-KR" sz="2000" dirty="0"/>
              <a:t>	2.2.2 Bluetooth</a:t>
            </a:r>
            <a:r>
              <a:rPr lang="ko-KR" altLang="en-US" sz="2000" dirty="0"/>
              <a:t> </a:t>
            </a:r>
            <a:r>
              <a:rPr lang="en-US" altLang="ko-KR" sz="2000" dirty="0"/>
              <a:t>Module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ko-KR" sz="2000" dirty="0"/>
              <a:t>		</a:t>
            </a:r>
            <a:r>
              <a:rPr lang="en-US" altLang="ko-KR" sz="1800" dirty="0"/>
              <a:t>- </a:t>
            </a:r>
            <a:r>
              <a:rPr lang="ko-KR" altLang="en-US" sz="1800" dirty="0"/>
              <a:t>블루투스 무선 통신을 </a:t>
            </a:r>
            <a:r>
              <a:rPr lang="ko-KR" altLang="en-US" sz="1800" dirty="0" err="1"/>
              <a:t>아두이노의</a:t>
            </a:r>
            <a:r>
              <a:rPr lang="ko-KR" altLang="en-US" sz="1800" dirty="0"/>
              <a:t> 유선 통신인 시리얼 통신으로 변환 시켜주는 모듈</a:t>
            </a:r>
            <a:endParaRPr lang="en-US" altLang="ko-KR" sz="2000" dirty="0"/>
          </a:p>
          <a:p>
            <a:pPr marL="0" indent="0">
              <a:lnSpc>
                <a:spcPct val="130000"/>
              </a:lnSpc>
              <a:buNone/>
            </a:pPr>
            <a:r>
              <a:rPr lang="en-US" altLang="ko-KR" sz="2000" dirty="0"/>
              <a:t>	2.2.3 Relay Module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ko-KR" sz="2000" dirty="0"/>
              <a:t>		</a:t>
            </a:r>
            <a:r>
              <a:rPr lang="en-US" altLang="ko-KR" sz="1800" dirty="0"/>
              <a:t>- </a:t>
            </a:r>
            <a:r>
              <a:rPr lang="ko-KR" altLang="en-US" sz="1800" dirty="0" err="1"/>
              <a:t>아두이노</a:t>
            </a:r>
            <a:r>
              <a:rPr lang="ko-KR" altLang="en-US" sz="1800" dirty="0"/>
              <a:t> 보드의 최대 전압</a:t>
            </a:r>
            <a:r>
              <a:rPr lang="en-US" altLang="ko-KR" sz="1800" dirty="0"/>
              <a:t>(5V)</a:t>
            </a:r>
            <a:r>
              <a:rPr lang="ko-KR" altLang="en-US" sz="1800" dirty="0"/>
              <a:t>로 최대 </a:t>
            </a:r>
            <a:r>
              <a:rPr lang="en-US" altLang="ko-KR" sz="1800" dirty="0"/>
              <a:t>250V </a:t>
            </a:r>
            <a:r>
              <a:rPr lang="ko-KR" altLang="en-US" sz="1800" dirty="0"/>
              <a:t>전압까지 사용 할 수 있게 해주는 모듈</a:t>
            </a:r>
            <a:endParaRPr lang="en-US" altLang="ko-KR" sz="1800" dirty="0"/>
          </a:p>
          <a:p>
            <a:pPr marL="0" indent="0">
              <a:lnSpc>
                <a:spcPct val="130000"/>
              </a:lnSpc>
              <a:buNone/>
            </a:pPr>
            <a:r>
              <a:rPr lang="en-US" altLang="ko-KR" sz="2000" dirty="0"/>
              <a:t>	2.2.4 LCD (Liquid Crystal Display)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ko-KR" sz="2000" dirty="0"/>
              <a:t>		</a:t>
            </a:r>
            <a:r>
              <a:rPr lang="en-US" altLang="ko-KR" sz="1800" dirty="0"/>
              <a:t>- </a:t>
            </a:r>
            <a:r>
              <a:rPr lang="ko-KR" altLang="en-US" sz="1800" dirty="0"/>
              <a:t>액정표시장치로 소비전력이 적어 널리 사용하는 디스플레이</a:t>
            </a:r>
            <a:endParaRPr lang="en-US" altLang="ko-KR" sz="1800" dirty="0"/>
          </a:p>
          <a:p>
            <a:pPr marL="0" indent="0">
              <a:lnSpc>
                <a:spcPct val="130000"/>
              </a:lnSpc>
              <a:buNone/>
            </a:pPr>
            <a:r>
              <a:rPr lang="en-US" altLang="ko-KR" sz="2000" dirty="0"/>
              <a:t>	2.2.5 LED (Light</a:t>
            </a:r>
            <a:r>
              <a:rPr lang="ko-KR" altLang="en-US" sz="2000" dirty="0"/>
              <a:t> </a:t>
            </a:r>
            <a:r>
              <a:rPr lang="en-US" altLang="ko-KR" sz="2000" dirty="0"/>
              <a:t>Emitting</a:t>
            </a:r>
            <a:r>
              <a:rPr lang="ko-KR" altLang="en-US" sz="2000" dirty="0"/>
              <a:t> </a:t>
            </a:r>
            <a:r>
              <a:rPr lang="en-US" altLang="ko-KR" sz="2000" dirty="0"/>
              <a:t>Diode)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ko-KR" sz="2000" dirty="0"/>
              <a:t>		</a:t>
            </a:r>
            <a:r>
              <a:rPr lang="en-US" altLang="ko-KR" sz="1800" dirty="0"/>
              <a:t>- </a:t>
            </a:r>
            <a:r>
              <a:rPr lang="ko-KR" altLang="en-US" sz="1800" dirty="0"/>
              <a:t>발광다이오드로 전류가 흐르면 빛을 방출하는 다이오드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4897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2D607F-6B2A-4E12-B5C0-14056CCD2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6987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3. </a:t>
            </a:r>
            <a:r>
              <a:rPr lang="ko-KR" altLang="en-US" sz="3600" dirty="0"/>
              <a:t>설계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5732FD-8F20-4527-84AD-D2DD582EA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4010"/>
            <a:ext cx="10515600" cy="4964851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altLang="ko-KR" sz="2000" dirty="0"/>
              <a:t>3.1 </a:t>
            </a:r>
            <a:r>
              <a:rPr lang="ko-KR" altLang="en-US" sz="2000" dirty="0"/>
              <a:t>전체 설계도</a:t>
            </a:r>
            <a:endParaRPr lang="en-US" altLang="ko-KR" sz="20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E1E783DA-7A66-4FC8-94C9-47FDC1152BF8}"/>
              </a:ext>
            </a:extLst>
          </p:cNvPr>
          <p:cNvGrpSpPr/>
          <p:nvPr/>
        </p:nvGrpSpPr>
        <p:grpSpPr>
          <a:xfrm>
            <a:off x="1926708" y="1849780"/>
            <a:ext cx="9126197" cy="4390979"/>
            <a:chOff x="1926708" y="1849780"/>
            <a:chExt cx="9126197" cy="4390979"/>
          </a:xfrm>
        </p:grpSpPr>
        <p:pic>
          <p:nvPicPr>
            <p:cNvPr id="1026" name="Picture 2" descr="GP2Y1014AU0Fì ëí ì´ë¯¸ì§ ê²ìê²°ê³¼">
              <a:extLst>
                <a:ext uri="{FF2B5EF4-FFF2-40B4-BE49-F238E27FC236}">
                  <a16:creationId xmlns:a16="http://schemas.microsoft.com/office/drawing/2014/main" id="{2F9BCA59-0848-47D3-BCA3-E0FB298DB0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6708" y="1849802"/>
              <a:ext cx="1281630" cy="961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arduino unoì ëí ì´ë¯¸ì§ ê²ìê²°ê³¼">
              <a:extLst>
                <a:ext uri="{FF2B5EF4-FFF2-40B4-BE49-F238E27FC236}">
                  <a16:creationId xmlns:a16="http://schemas.microsoft.com/office/drawing/2014/main" id="{51EE5636-0955-449B-BEB3-56773D5F3A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84981" y="1849802"/>
              <a:ext cx="1218664" cy="961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lcd i2cì ëí ì´ë¯¸ì§ ê²ìê²°ê³¼">
              <a:extLst>
                <a:ext uri="{FF2B5EF4-FFF2-40B4-BE49-F238E27FC236}">
                  <a16:creationId xmlns:a16="http://schemas.microsoft.com/office/drawing/2014/main" id="{66EF4209-AA9B-47E2-A67F-AC0602F2FB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75411" y="3328207"/>
              <a:ext cx="961200" cy="961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led elb061002ì ëí ì´ë¯¸ì§ ê²ìê²°ê³¼">
              <a:extLst>
                <a:ext uri="{FF2B5EF4-FFF2-40B4-BE49-F238E27FC236}">
                  <a16:creationId xmlns:a16="http://schemas.microsoft.com/office/drawing/2014/main" id="{C6D3D349-1910-4190-AB90-2644CD1A197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703" t="29139" r="11960" b="11542"/>
            <a:stretch/>
          </p:blipFill>
          <p:spPr bwMode="auto">
            <a:xfrm>
              <a:off x="7737513" y="1849780"/>
              <a:ext cx="1236996" cy="961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relay moduleì ëí ì´ë¯¸ì§ ê²ìê²°ê³¼">
              <a:extLst>
                <a:ext uri="{FF2B5EF4-FFF2-40B4-BE49-F238E27FC236}">
                  <a16:creationId xmlns:a16="http://schemas.microsoft.com/office/drawing/2014/main" id="{DE536A33-6A96-4660-831A-F1024A188A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93531" y="4806612"/>
              <a:ext cx="1124960" cy="961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12v cooling fanì ëí ì´ë¯¸ì§ ê²ìê²°ê³¼">
              <a:extLst>
                <a:ext uri="{FF2B5EF4-FFF2-40B4-BE49-F238E27FC236}">
                  <a16:creationId xmlns:a16="http://schemas.microsoft.com/office/drawing/2014/main" id="{D57E23BF-57E5-4E69-9FF1-A3A72485B5A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12" t="10557" r="2892" b="6309"/>
            <a:stretch/>
          </p:blipFill>
          <p:spPr bwMode="auto">
            <a:xfrm>
              <a:off x="10022750" y="4806612"/>
              <a:ext cx="1030155" cy="961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4" descr="HC-06ì ëí ì´ë¯¸ì§ ê²ìê²°ê³¼">
              <a:extLst>
                <a:ext uri="{FF2B5EF4-FFF2-40B4-BE49-F238E27FC236}">
                  <a16:creationId xmlns:a16="http://schemas.microsoft.com/office/drawing/2014/main" id="{4A28163B-5A30-4FF9-8A34-4501133C19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3713" y="3454956"/>
              <a:ext cx="961200" cy="961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0" name="Picture 16" descr="ê´ë ¨ ì´ë¯¸ì§">
              <a:extLst>
                <a:ext uri="{FF2B5EF4-FFF2-40B4-BE49-F238E27FC236}">
                  <a16:creationId xmlns:a16="http://schemas.microsoft.com/office/drawing/2014/main" id="{29A3E453-3646-4B21-85E0-E071C9B7DA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8553" y="4976630"/>
              <a:ext cx="991645" cy="961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직선 화살표 연결선 4">
              <a:extLst>
                <a:ext uri="{FF2B5EF4-FFF2-40B4-BE49-F238E27FC236}">
                  <a16:creationId xmlns:a16="http://schemas.microsoft.com/office/drawing/2014/main" id="{2FE80FAC-C1BF-43DD-AE8D-F2603D80ED71}"/>
                </a:ext>
              </a:extLst>
            </p:cNvPr>
            <p:cNvCxnSpPr>
              <a:cxnSpLocks/>
            </p:cNvCxnSpPr>
            <p:nvPr/>
          </p:nvCxnSpPr>
          <p:spPr>
            <a:xfrm>
              <a:off x="3338111" y="2330402"/>
              <a:ext cx="925417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8C204FEE-AB34-4D7B-827E-C268A1F7960B}"/>
                </a:ext>
              </a:extLst>
            </p:cNvPr>
            <p:cNvCxnSpPr>
              <a:cxnSpLocks/>
            </p:cNvCxnSpPr>
            <p:nvPr/>
          </p:nvCxnSpPr>
          <p:spPr>
            <a:xfrm>
              <a:off x="5761823" y="2330402"/>
              <a:ext cx="1828799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F54C7287-B884-4728-BF33-9B122BBEC25B}"/>
                </a:ext>
              </a:extLst>
            </p:cNvPr>
            <p:cNvCxnSpPr>
              <a:cxnSpLocks/>
            </p:cNvCxnSpPr>
            <p:nvPr/>
          </p:nvCxnSpPr>
          <p:spPr>
            <a:xfrm>
              <a:off x="5761822" y="2330402"/>
              <a:ext cx="1846959" cy="1478405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A8D1E417-0919-4B32-BB0D-E2E05FB4039B}"/>
                </a:ext>
              </a:extLst>
            </p:cNvPr>
            <p:cNvCxnSpPr>
              <a:cxnSpLocks/>
            </p:cNvCxnSpPr>
            <p:nvPr/>
          </p:nvCxnSpPr>
          <p:spPr>
            <a:xfrm>
              <a:off x="5775263" y="2330401"/>
              <a:ext cx="1944091" cy="3040955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09C6282D-1979-4F6F-A9B2-36273A27FD41}"/>
                </a:ext>
              </a:extLst>
            </p:cNvPr>
            <p:cNvCxnSpPr>
              <a:cxnSpLocks/>
              <a:endCxn id="1036" idx="1"/>
            </p:cNvCxnSpPr>
            <p:nvPr/>
          </p:nvCxnSpPr>
          <p:spPr>
            <a:xfrm>
              <a:off x="8940986" y="5287212"/>
              <a:ext cx="108176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23CD860F-73C2-451B-9D8D-640164A2D297}"/>
                </a:ext>
              </a:extLst>
            </p:cNvPr>
            <p:cNvCxnSpPr>
              <a:cxnSpLocks/>
            </p:cNvCxnSpPr>
            <p:nvPr/>
          </p:nvCxnSpPr>
          <p:spPr>
            <a:xfrm>
              <a:off x="5005821" y="3008080"/>
              <a:ext cx="0" cy="475721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2699A6A8-08EC-4194-8893-1AD9B8793C3D}"/>
                </a:ext>
              </a:extLst>
            </p:cNvPr>
            <p:cNvCxnSpPr>
              <a:cxnSpLocks/>
            </p:cNvCxnSpPr>
            <p:nvPr/>
          </p:nvCxnSpPr>
          <p:spPr>
            <a:xfrm>
              <a:off x="4994376" y="4571737"/>
              <a:ext cx="0" cy="29338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DD9C977-10DA-4706-BC32-3201B3549D76}"/>
                </a:ext>
              </a:extLst>
            </p:cNvPr>
            <p:cNvSpPr txBox="1"/>
            <p:nvPr/>
          </p:nvSpPr>
          <p:spPr>
            <a:xfrm>
              <a:off x="2005510" y="2833606"/>
              <a:ext cx="112402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/>
                <a:t>GP2Y1014AU0F</a:t>
              </a:r>
              <a:endParaRPr lang="ko-KR" altLang="en-US" sz="105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CEC070A-9672-4198-9CBC-7A51A7722BFC}"/>
                </a:ext>
              </a:extLst>
            </p:cNvPr>
            <p:cNvSpPr txBox="1"/>
            <p:nvPr/>
          </p:nvSpPr>
          <p:spPr>
            <a:xfrm>
              <a:off x="4519612" y="2755906"/>
              <a:ext cx="102303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/>
                <a:t>Arduino UNO</a:t>
              </a:r>
              <a:endParaRPr lang="ko-KR" altLang="en-US" sz="105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7635151-E7BD-4EBE-B497-AB7BF1AE20C7}"/>
                </a:ext>
              </a:extLst>
            </p:cNvPr>
            <p:cNvSpPr txBox="1"/>
            <p:nvPr/>
          </p:nvSpPr>
          <p:spPr>
            <a:xfrm>
              <a:off x="4359005" y="4328783"/>
              <a:ext cx="129715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/>
                <a:t>Bluetooth Module</a:t>
              </a:r>
              <a:endParaRPr lang="ko-KR" altLang="en-US" sz="105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DD22BA2-C6C1-4FC0-B75B-8DC831F42C56}"/>
                </a:ext>
              </a:extLst>
            </p:cNvPr>
            <p:cNvSpPr txBox="1"/>
            <p:nvPr/>
          </p:nvSpPr>
          <p:spPr>
            <a:xfrm>
              <a:off x="4281621" y="5986843"/>
              <a:ext cx="141417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/>
                <a:t>Android Application</a:t>
              </a:r>
              <a:endParaRPr lang="ko-KR" altLang="en-US" sz="1050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8C5AD53-10CA-4108-A678-C3C167FD76FE}"/>
                </a:ext>
              </a:extLst>
            </p:cNvPr>
            <p:cNvSpPr txBox="1"/>
            <p:nvPr/>
          </p:nvSpPr>
          <p:spPr>
            <a:xfrm>
              <a:off x="8250208" y="2757607"/>
              <a:ext cx="41389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/>
                <a:t>LED</a:t>
              </a:r>
              <a:endParaRPr lang="ko-KR" altLang="en-US" sz="1050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99E55F5-9C28-45A6-88EF-7745C5E200F4}"/>
                </a:ext>
              </a:extLst>
            </p:cNvPr>
            <p:cNvSpPr txBox="1"/>
            <p:nvPr/>
          </p:nvSpPr>
          <p:spPr>
            <a:xfrm>
              <a:off x="8248370" y="4209996"/>
              <a:ext cx="42992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/>
                <a:t>LCD</a:t>
              </a:r>
              <a:endParaRPr lang="ko-KR" altLang="en-US" sz="1050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CCF2C5B-C853-4846-BB2D-8E3CE9C248D8}"/>
                </a:ext>
              </a:extLst>
            </p:cNvPr>
            <p:cNvSpPr txBox="1"/>
            <p:nvPr/>
          </p:nvSpPr>
          <p:spPr>
            <a:xfrm>
              <a:off x="7842889" y="5828383"/>
              <a:ext cx="102624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/>
                <a:t>Relay Module</a:t>
              </a:r>
              <a:endParaRPr lang="ko-KR" altLang="en-US" sz="1050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EE81D41-EB16-4AB4-A9E8-887703348783}"/>
                </a:ext>
              </a:extLst>
            </p:cNvPr>
            <p:cNvSpPr txBox="1"/>
            <p:nvPr/>
          </p:nvSpPr>
          <p:spPr>
            <a:xfrm>
              <a:off x="10337291" y="5866062"/>
              <a:ext cx="40107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/>
                <a:t>Fan</a:t>
              </a:r>
              <a:endParaRPr lang="ko-KR" altLang="en-US" sz="1050" dirty="0"/>
            </a:p>
          </p:txBody>
        </p:sp>
      </p:grpSp>
    </p:spTree>
    <p:extLst>
      <p:ext uri="{BB962C8B-B14F-4D97-AF65-F5344CB8AC3E}">
        <p14:creationId xmlns:p14="http://schemas.microsoft.com/office/powerpoint/2010/main" val="3386477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2D607F-6B2A-4E12-B5C0-14056CCD2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6987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3. </a:t>
            </a:r>
            <a:r>
              <a:rPr lang="ko-KR" altLang="en-US" sz="3600" dirty="0"/>
              <a:t>설계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5732FD-8F20-4527-84AD-D2DD582EA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4010"/>
            <a:ext cx="10515600" cy="4964851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altLang="ko-KR" sz="2000" dirty="0"/>
              <a:t>3.2 </a:t>
            </a:r>
            <a:r>
              <a:rPr lang="ko-KR" altLang="en-US" sz="2000" dirty="0"/>
              <a:t>하드웨어 설계도</a:t>
            </a:r>
            <a:endParaRPr lang="en-US" altLang="ko-KR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1" y="1884654"/>
            <a:ext cx="5605166" cy="474808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10241" y="1838325"/>
            <a:ext cx="2165849" cy="4139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/>
              <a:t>미세먼지 센서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500" dirty="0"/>
          </a:p>
          <a:p>
            <a:pPr marL="285750" indent="-285750">
              <a:buFontTx/>
              <a:buChar char="-"/>
            </a:pPr>
            <a:r>
              <a:rPr lang="en-US" altLang="ko-KR" sz="1600" dirty="0"/>
              <a:t>Bluetooth Module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en-US" altLang="ko-KR" sz="1600" dirty="0"/>
              <a:t>Relay Module</a:t>
            </a:r>
          </a:p>
          <a:p>
            <a:endParaRPr lang="en-US" altLang="ko-KR" sz="1600" dirty="0"/>
          </a:p>
          <a:p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600" dirty="0"/>
              <a:t>LED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200" dirty="0"/>
          </a:p>
          <a:p>
            <a:r>
              <a:rPr lang="en-US" altLang="ko-KR" sz="1600" dirty="0"/>
              <a:t>-</a:t>
            </a:r>
            <a:r>
              <a:rPr lang="en-US" altLang="ko-KR" dirty="0"/>
              <a:t> LCD</a:t>
            </a:r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5387730"/>
              </p:ext>
            </p:extLst>
          </p:nvPr>
        </p:nvGraphicFramePr>
        <p:xfrm>
          <a:off x="7191252" y="3247865"/>
          <a:ext cx="3238622" cy="5507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0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72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01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91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53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Vcc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5V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TXD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D9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53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GND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GND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RXD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D10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638100"/>
              </p:ext>
            </p:extLst>
          </p:nvPr>
        </p:nvGraphicFramePr>
        <p:xfrm>
          <a:off x="7191252" y="4258696"/>
          <a:ext cx="3038598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98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3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1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67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61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54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S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D7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+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5V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-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GND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203181"/>
              </p:ext>
            </p:extLst>
          </p:nvPr>
        </p:nvGraphicFramePr>
        <p:xfrm>
          <a:off x="7191252" y="4918245"/>
          <a:ext cx="3238622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0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72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01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91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02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Vcc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5V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TXD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D9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2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GND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GND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RXD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D10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8790604"/>
              </p:ext>
            </p:extLst>
          </p:nvPr>
        </p:nvGraphicFramePr>
        <p:xfrm>
          <a:off x="7191252" y="2228789"/>
          <a:ext cx="3776576" cy="5850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3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4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1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35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07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25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GND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A0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5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GND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GND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5V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342975"/>
              </p:ext>
            </p:extLst>
          </p:nvPr>
        </p:nvGraphicFramePr>
        <p:xfrm>
          <a:off x="7191252" y="5819071"/>
          <a:ext cx="3238622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0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72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01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91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02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Vcc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5V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SDA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A4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2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GND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GND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SCL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A5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5490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2D607F-6B2A-4E12-B5C0-14056CCD2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6987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4. </a:t>
            </a:r>
            <a:r>
              <a:rPr lang="ko-KR" altLang="en-US" sz="3600" dirty="0"/>
              <a:t>구현 및 실험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5732FD-8F20-4527-84AD-D2DD582EA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4010"/>
            <a:ext cx="10515600" cy="4964851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altLang="ko-KR" sz="2000" dirty="0"/>
              <a:t>4.1 </a:t>
            </a:r>
            <a:r>
              <a:rPr lang="ko-KR" altLang="en-US" sz="2000" dirty="0"/>
              <a:t>실험</a:t>
            </a:r>
            <a:endParaRPr lang="en-US" altLang="ko-KR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5400000">
            <a:off x="8349478" y="3160174"/>
            <a:ext cx="2412763" cy="3630489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>
            <a:off x="2028825" y="2909576"/>
            <a:ext cx="0" cy="381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4301" y="3434448"/>
            <a:ext cx="2599499" cy="957706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1134301" y="1788530"/>
            <a:ext cx="2599499" cy="1025420"/>
            <a:chOff x="1134301" y="1788530"/>
            <a:chExt cx="2599499" cy="102542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733" b="74150"/>
            <a:stretch/>
          </p:blipFill>
          <p:spPr>
            <a:xfrm>
              <a:off x="1134301" y="1788530"/>
              <a:ext cx="2599499" cy="1022097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824" t="22053" b="74150"/>
            <a:stretch/>
          </p:blipFill>
          <p:spPr>
            <a:xfrm>
              <a:off x="2209800" y="2638490"/>
              <a:ext cx="914400" cy="175460"/>
            </a:xfrm>
            <a:prstGeom prst="rect">
              <a:avLst/>
            </a:prstGeom>
          </p:spPr>
        </p:pic>
      </p:grpSp>
      <p:cxnSp>
        <p:nvCxnSpPr>
          <p:cNvPr id="15" name="직선 화살표 연결선 14"/>
          <p:cNvCxnSpPr/>
          <p:nvPr/>
        </p:nvCxnSpPr>
        <p:spPr>
          <a:xfrm>
            <a:off x="2028825" y="4500965"/>
            <a:ext cx="0" cy="381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33" b="74150"/>
          <a:stretch/>
        </p:blipFill>
        <p:spPr>
          <a:xfrm>
            <a:off x="1134301" y="5164390"/>
            <a:ext cx="2599499" cy="1022097"/>
          </a:xfrm>
          <a:prstGeom prst="rect">
            <a:avLst/>
          </a:prstGeom>
        </p:spPr>
      </p:pic>
      <p:grpSp>
        <p:nvGrpSpPr>
          <p:cNvPr id="18" name="그룹 17"/>
          <p:cNvGrpSpPr/>
          <p:nvPr/>
        </p:nvGrpSpPr>
        <p:grpSpPr>
          <a:xfrm>
            <a:off x="7898318" y="1780961"/>
            <a:ext cx="3315082" cy="1006205"/>
            <a:chOff x="2106739" y="2621280"/>
            <a:chExt cx="3857625" cy="1243584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7" t="42489" r="1644" b="46311"/>
            <a:stretch/>
          </p:blipFill>
          <p:spPr>
            <a:xfrm>
              <a:off x="2106739" y="3096768"/>
              <a:ext cx="3857625" cy="768096"/>
            </a:xfrm>
            <a:prstGeom prst="rect">
              <a:avLst/>
            </a:prstGeom>
          </p:spPr>
        </p:pic>
        <p:grpSp>
          <p:nvGrpSpPr>
            <p:cNvPr id="20" name="그룹 19"/>
            <p:cNvGrpSpPr/>
            <p:nvPr/>
          </p:nvGrpSpPr>
          <p:grpSpPr>
            <a:xfrm>
              <a:off x="2106739" y="2621280"/>
              <a:ext cx="3857625" cy="256032"/>
              <a:chOff x="3301555" y="475488"/>
              <a:chExt cx="3857625" cy="256032"/>
            </a:xfrm>
          </p:grpSpPr>
          <p:pic>
            <p:nvPicPr>
              <p:cNvPr id="21" name="그림 20"/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96267"/>
              <a:stretch/>
            </p:blipFill>
            <p:spPr>
              <a:xfrm>
                <a:off x="3301555" y="475488"/>
                <a:ext cx="3857625" cy="256032"/>
              </a:xfrm>
              <a:prstGeom prst="rect">
                <a:avLst/>
              </a:prstGeom>
            </p:spPr>
          </p:pic>
          <p:pic>
            <p:nvPicPr>
              <p:cNvPr id="22" name="그림 21"/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234" t="89" r="51897" b="96356"/>
              <a:stretch/>
            </p:blipFill>
            <p:spPr>
              <a:xfrm>
                <a:off x="3621024" y="487680"/>
                <a:ext cx="1267968" cy="243840"/>
              </a:xfrm>
              <a:prstGeom prst="rect">
                <a:avLst/>
              </a:prstGeom>
            </p:spPr>
          </p:pic>
        </p:grpSp>
      </p:grpSp>
      <p:sp>
        <p:nvSpPr>
          <p:cNvPr id="23" name="TextBox 22"/>
          <p:cNvSpPr txBox="1"/>
          <p:nvPr/>
        </p:nvSpPr>
        <p:spPr>
          <a:xfrm>
            <a:off x="2021891" y="2950523"/>
            <a:ext cx="17812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&lt;</a:t>
            </a:r>
            <a:r>
              <a:rPr lang="ko-KR" altLang="en-US" sz="1000" dirty="0" err="1"/>
              <a:t>블루투스</a:t>
            </a:r>
            <a:r>
              <a:rPr lang="ko-KR" altLang="en-US" sz="1000" dirty="0"/>
              <a:t> 연결 버튼 클릭</a:t>
            </a:r>
            <a:r>
              <a:rPr lang="en-US" altLang="ko-KR" sz="1000" dirty="0"/>
              <a:t>&gt;</a:t>
            </a:r>
            <a:endParaRPr lang="ko-KR" altLang="en-US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2046130" y="4570167"/>
            <a:ext cx="13965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&lt;</a:t>
            </a:r>
            <a:r>
              <a:rPr lang="ko-KR" altLang="en-US" sz="1000" dirty="0"/>
              <a:t>연결 할 기기 선택</a:t>
            </a:r>
            <a:r>
              <a:rPr lang="en-US" altLang="ko-KR" sz="1000" dirty="0"/>
              <a:t>&gt;</a:t>
            </a:r>
            <a:endParaRPr lang="ko-KR" altLang="en-US" sz="1000" dirty="0"/>
          </a:p>
        </p:txBody>
      </p:sp>
      <p:sp>
        <p:nvSpPr>
          <p:cNvPr id="25" name="TextBox 24"/>
          <p:cNvSpPr txBox="1"/>
          <p:nvPr/>
        </p:nvSpPr>
        <p:spPr>
          <a:xfrm>
            <a:off x="2046130" y="6292146"/>
            <a:ext cx="9220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&lt;</a:t>
            </a:r>
            <a:r>
              <a:rPr lang="ko-KR" altLang="en-US" sz="1000" dirty="0"/>
              <a:t>연결 완료</a:t>
            </a:r>
            <a:r>
              <a:rPr lang="en-US" altLang="ko-KR" sz="1000" dirty="0"/>
              <a:t>&gt;</a:t>
            </a:r>
            <a:endParaRPr lang="ko-KR" altLang="en-US" sz="1000" dirty="0"/>
          </a:p>
        </p:txBody>
      </p:sp>
      <p:sp>
        <p:nvSpPr>
          <p:cNvPr id="26" name="TextBox 25"/>
          <p:cNvSpPr txBox="1"/>
          <p:nvPr/>
        </p:nvSpPr>
        <p:spPr>
          <a:xfrm>
            <a:off x="4825655" y="4445244"/>
            <a:ext cx="17235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&lt;1</a:t>
            </a:r>
            <a:r>
              <a:rPr lang="ko-KR" altLang="en-US" sz="1000" dirty="0"/>
              <a:t>분마다 평균 농도 출력</a:t>
            </a:r>
            <a:r>
              <a:rPr lang="en-US" altLang="ko-KR" sz="1000" dirty="0"/>
              <a:t>&gt;</a:t>
            </a:r>
            <a:endParaRPr lang="ko-KR" altLang="en-US" sz="1000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60103E7-B0E2-4054-BC9D-0AB9852B3287}"/>
              </a:ext>
            </a:extLst>
          </p:cNvPr>
          <p:cNvGrpSpPr/>
          <p:nvPr/>
        </p:nvGrpSpPr>
        <p:grpSpPr>
          <a:xfrm>
            <a:off x="3969725" y="1780960"/>
            <a:ext cx="3630488" cy="2664284"/>
            <a:chOff x="4136440" y="1788531"/>
            <a:chExt cx="2769185" cy="2067374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733" b="54273"/>
            <a:stretch/>
          </p:blipFill>
          <p:spPr>
            <a:xfrm>
              <a:off x="4136440" y="1788531"/>
              <a:ext cx="2769185" cy="2067374"/>
            </a:xfrm>
            <a:prstGeom prst="rect">
              <a:avLst/>
            </a:prstGeom>
          </p:spPr>
        </p:pic>
        <p:pic>
          <p:nvPicPr>
            <p:cNvPr id="27" name="그림 26"/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725" t="48306" r="67873" b="46910"/>
            <a:stretch/>
          </p:blipFill>
          <p:spPr>
            <a:xfrm>
              <a:off x="4951055" y="2896576"/>
              <a:ext cx="90000" cy="224999"/>
            </a:xfrm>
            <a:prstGeom prst="rect">
              <a:avLst/>
            </a:prstGeom>
          </p:spPr>
        </p:pic>
      </p:grpSp>
      <p:sp>
        <p:nvSpPr>
          <p:cNvPr id="29" name="TextBox 28"/>
          <p:cNvSpPr txBox="1"/>
          <p:nvPr/>
        </p:nvSpPr>
        <p:spPr>
          <a:xfrm>
            <a:off x="8314186" y="2976965"/>
            <a:ext cx="2210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&lt;</a:t>
            </a:r>
            <a:r>
              <a:rPr lang="ko-KR" altLang="en-US" sz="1000" dirty="0"/>
              <a:t>실내 </a:t>
            </a:r>
            <a:r>
              <a:rPr lang="ko-KR" altLang="en-US" sz="1000" dirty="0" err="1"/>
              <a:t>공기질</a:t>
            </a:r>
            <a:r>
              <a:rPr lang="ko-KR" altLang="en-US" sz="1000" dirty="0"/>
              <a:t> 상태가 나쁘면 알림</a:t>
            </a:r>
            <a:r>
              <a:rPr lang="en-US" altLang="ko-KR" sz="1000" dirty="0"/>
              <a:t>&gt;</a:t>
            </a:r>
            <a:endParaRPr lang="ko-KR" alt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8394336" y="6292145"/>
            <a:ext cx="20505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&lt;LED, LCD</a:t>
            </a:r>
            <a:r>
              <a:rPr lang="ko-KR" altLang="en-US" sz="1000" dirty="0"/>
              <a:t>로 실시간 농도 확인</a:t>
            </a:r>
            <a:r>
              <a:rPr lang="en-US" altLang="ko-KR" sz="1000" dirty="0"/>
              <a:t>&gt;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052476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2D607F-6B2A-4E12-B5C0-14056CCD2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6987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5. </a:t>
            </a:r>
            <a:r>
              <a:rPr lang="ko-KR" altLang="en-US" sz="3600" dirty="0"/>
              <a:t>결론 및 향후 과제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5732FD-8F20-4527-84AD-D2DD582EA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7926"/>
            <a:ext cx="10515600" cy="4699037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altLang="ko-KR" sz="2200" dirty="0"/>
              <a:t>5.1 </a:t>
            </a:r>
            <a:r>
              <a:rPr lang="ko-KR" altLang="en-US" sz="2200" dirty="0"/>
              <a:t>결론</a:t>
            </a:r>
            <a:endParaRPr lang="en-US" altLang="ko-KR" sz="2200" dirty="0"/>
          </a:p>
          <a:p>
            <a:pPr marL="0" indent="0">
              <a:lnSpc>
                <a:spcPct val="130000"/>
              </a:lnSpc>
              <a:buNone/>
            </a:pPr>
            <a:r>
              <a:rPr lang="en-US" altLang="ko-KR" sz="2200" dirty="0"/>
              <a:t>	</a:t>
            </a:r>
            <a:r>
              <a:rPr lang="en-US" altLang="ko-KR" sz="2000" dirty="0"/>
              <a:t>- </a:t>
            </a:r>
            <a:r>
              <a:rPr lang="ko-KR" altLang="en-US" sz="2000" dirty="0"/>
              <a:t>미세먼지 센서로 측정한 농도를 </a:t>
            </a:r>
            <a:r>
              <a:rPr lang="en-US" altLang="ko-KR" sz="2000" dirty="0"/>
              <a:t>LCD, LED</a:t>
            </a:r>
            <a:r>
              <a:rPr lang="ko-KR" altLang="en-US" sz="2000" dirty="0"/>
              <a:t>로 실시간으로 확인</a:t>
            </a:r>
            <a:endParaRPr lang="en-US" altLang="ko-KR" sz="2000" dirty="0"/>
          </a:p>
          <a:p>
            <a:pPr marL="0" indent="0">
              <a:lnSpc>
                <a:spcPct val="130000"/>
              </a:lnSpc>
              <a:buNone/>
            </a:pPr>
            <a:r>
              <a:rPr lang="en-US" altLang="ko-KR" sz="2000" dirty="0"/>
              <a:t>	- Bluetooth Module</a:t>
            </a:r>
            <a:r>
              <a:rPr lang="ko-KR" altLang="en-US" sz="2000" dirty="0"/>
              <a:t>을 통해 </a:t>
            </a:r>
            <a:r>
              <a:rPr lang="en-US" altLang="ko-KR" sz="2000" dirty="0"/>
              <a:t>Android Application</a:t>
            </a:r>
            <a:r>
              <a:rPr lang="ko-KR" altLang="en-US" sz="2000" dirty="0"/>
              <a:t>으로 데이터를 전송해 </a:t>
            </a:r>
            <a:endParaRPr lang="en-US" altLang="ko-KR" sz="2000" dirty="0"/>
          </a:p>
          <a:p>
            <a:pPr marL="0" indent="0">
              <a:lnSpc>
                <a:spcPct val="70000"/>
              </a:lnSpc>
              <a:buNone/>
            </a:pPr>
            <a:r>
              <a:rPr lang="en-US" altLang="ko-KR" sz="2000" dirty="0"/>
              <a:t>	 </a:t>
            </a:r>
            <a:r>
              <a:rPr lang="ko-KR" altLang="en-US" sz="2000" dirty="0"/>
              <a:t> 분당 평균 농도를 확인</a:t>
            </a:r>
            <a:r>
              <a:rPr lang="en-US" altLang="ko-KR" sz="2200" dirty="0"/>
              <a:t>	</a:t>
            </a:r>
          </a:p>
          <a:p>
            <a:pPr marL="0" indent="0">
              <a:lnSpc>
                <a:spcPct val="130000"/>
              </a:lnSpc>
              <a:buNone/>
            </a:pPr>
            <a:endParaRPr lang="en-US" altLang="ko-KR" sz="2000" dirty="0"/>
          </a:p>
          <a:p>
            <a:pPr marL="0" indent="0">
              <a:lnSpc>
                <a:spcPct val="130000"/>
              </a:lnSpc>
              <a:buNone/>
            </a:pPr>
            <a:r>
              <a:rPr lang="en-US" altLang="ko-KR" sz="2200" dirty="0"/>
              <a:t>5.2 </a:t>
            </a:r>
            <a:r>
              <a:rPr lang="ko-KR" altLang="en-US" sz="2200" dirty="0"/>
              <a:t>향후 과제</a:t>
            </a:r>
            <a:endParaRPr lang="en-US" altLang="ko-KR" sz="2200" dirty="0"/>
          </a:p>
          <a:p>
            <a:pPr marL="0" indent="0">
              <a:lnSpc>
                <a:spcPct val="130000"/>
              </a:lnSpc>
              <a:buNone/>
            </a:pPr>
            <a:r>
              <a:rPr lang="en-US" altLang="ko-KR" sz="2200" dirty="0"/>
              <a:t>	</a:t>
            </a:r>
            <a:r>
              <a:rPr lang="en-US" altLang="ko-KR" sz="2000" dirty="0"/>
              <a:t>- </a:t>
            </a:r>
            <a:r>
              <a:rPr lang="ko-KR" altLang="en-US" sz="2000" dirty="0"/>
              <a:t>실내공기질의 상태에 따라 </a:t>
            </a:r>
            <a:r>
              <a:rPr lang="en-US" altLang="ko-KR" sz="2000" dirty="0"/>
              <a:t>Fan</a:t>
            </a:r>
            <a:r>
              <a:rPr lang="ko-KR" altLang="en-US" sz="2000" dirty="0"/>
              <a:t>의 세기 조절</a:t>
            </a:r>
            <a:endParaRPr lang="en-US" altLang="ko-KR" sz="2000" dirty="0"/>
          </a:p>
          <a:p>
            <a:pPr marL="0" indent="0">
              <a:lnSpc>
                <a:spcPct val="130000"/>
              </a:lnSpc>
              <a:buNone/>
            </a:pPr>
            <a:r>
              <a:rPr lang="en-US" altLang="ko-KR" sz="2000" dirty="0"/>
              <a:t>	- </a:t>
            </a:r>
            <a:r>
              <a:rPr lang="ko-KR" altLang="en-US" sz="2000" dirty="0"/>
              <a:t>고성능의 센서를 사용해 보다 더 정확한 농도 측정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863936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251</Words>
  <Application>Microsoft Office PowerPoint</Application>
  <PresentationFormat>와이드스크린</PresentationFormat>
  <Paragraphs>159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Arduino Bluetooth 통신을 활용한 실내 공기 질 측정 Indoor Air Quality Measurement Using Arduino Bluetooth Communication</vt:lpstr>
      <vt:lpstr>1. 서론</vt:lpstr>
      <vt:lpstr>2. 이론적 배경</vt:lpstr>
      <vt:lpstr>2. 이론적 배경</vt:lpstr>
      <vt:lpstr>3. 설계</vt:lpstr>
      <vt:lpstr>3. 설계</vt:lpstr>
      <vt:lpstr>4. 구현 및 실험</vt:lpstr>
      <vt:lpstr>5. 결론 및 향후 과제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장유진</dc:creator>
  <cp:lastModifiedBy>장유진</cp:lastModifiedBy>
  <cp:revision>27</cp:revision>
  <dcterms:created xsi:type="dcterms:W3CDTF">2018-06-04T05:49:05Z</dcterms:created>
  <dcterms:modified xsi:type="dcterms:W3CDTF">2018-06-05T01:29:03Z</dcterms:modified>
</cp:coreProperties>
</file>