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heme/themeOverride2.xml" ContentType="application/vnd.openxmlformats-officedocument.themeOverr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heme/themeOverride3.xml" ContentType="application/vnd.openxmlformats-officedocument.themeOverr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heme/themeOverride4.xml" ContentType="application/vnd.openxmlformats-officedocument.themeOverr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xml" ContentType="application/vnd.openxmlformats-officedocument.presentationml.notesSlide+xml"/>
  <Override PartName="/ppt/tags/tag167.xml" ContentType="application/vnd.openxmlformats-officedocument.presentationml.tags+xml"/>
  <Override PartName="/ppt/theme/themeOverride5.xml" ContentType="application/vnd.openxmlformats-officedocument.themeOverr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heme/themeOverride6.xml" ContentType="application/vnd.openxmlformats-officedocument.themeOverr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xml" ContentType="application/vnd.openxmlformats-officedocument.presentationml.notesSlide+xml"/>
  <Override PartName="/ppt/theme/themeOverride7.xml" ContentType="application/vnd.openxmlformats-officedocument.themeOverr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3.xml" ContentType="application/vnd.openxmlformats-officedocument.presentationml.notesSlide+xml"/>
  <Override PartName="/ppt/tags/tag182.xml" ContentType="application/vnd.openxmlformats-officedocument.presentationml.tags+xml"/>
  <Override PartName="/ppt/theme/themeOverride8.xml" ContentType="application/vnd.openxmlformats-officedocument.themeOverride+xml"/>
  <Override PartName="/ppt/tags/tag183.xml" ContentType="application/vnd.openxmlformats-officedocument.presentationml.tags+xml"/>
  <Override PartName="/ppt/tags/tag184.xml" ContentType="application/vnd.openxmlformats-officedocument.presentationml.tags+xml"/>
  <Override PartName="/ppt/notesSlides/notesSlide4.xml" ContentType="application/vnd.openxmlformats-officedocument.presentationml.notesSlide+xml"/>
  <Override PartName="/ppt/theme/themeOverride9.xml" ContentType="application/vnd.openxmlformats-officedocument.themeOverr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heme/themeOverride10.xml" ContentType="application/vnd.openxmlformats-officedocument.themeOverr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5.xml" ContentType="application/vnd.openxmlformats-officedocument.presentationml.notesSlide+xml"/>
  <Override PartName="/ppt/theme/themeOverride11.xml" ContentType="application/vnd.openxmlformats-officedocument.themeOverr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sldIdLst>
    <p:sldId id="256" r:id="rId2"/>
    <p:sldId id="258" r:id="rId3"/>
    <p:sldId id="260" r:id="rId4"/>
    <p:sldId id="338" r:id="rId5"/>
    <p:sldId id="335" r:id="rId6"/>
    <p:sldId id="296" r:id="rId7"/>
    <p:sldId id="294" r:id="rId8"/>
    <p:sldId id="340" r:id="rId9"/>
    <p:sldId id="344" r:id="rId10"/>
    <p:sldId id="341" r:id="rId11"/>
    <p:sldId id="342" r:id="rId12"/>
    <p:sldId id="295" r:id="rId13"/>
    <p:sldId id="300" r:id="rId14"/>
    <p:sldId id="343" r:id="rId15"/>
    <p:sldId id="299" r:id="rId16"/>
    <p:sldId id="280"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20"/>
    <a:srgbClr val="EDEDED"/>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7" autoAdjust="0"/>
  </p:normalViewPr>
  <p:slideViewPr>
    <p:cSldViewPr snapToGrid="0">
      <p:cViewPr>
        <p:scale>
          <a:sx n="50" d="100"/>
          <a:sy n="50" d="100"/>
        </p:scale>
        <p:origin x="1244" y="30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2022/3/27</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77732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png"/><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Master" Target="../slideMasters/slideMaster1.xml"/><Relationship Id="rId5" Type="http://schemas.openxmlformats.org/officeDocument/2006/relationships/tags" Target="../tags/tag88.xml"/><Relationship Id="rId4" Type="http://schemas.openxmlformats.org/officeDocument/2006/relationships/tags" Target="../tags/tag8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1.xml"/><Relationship Id="rId4" Type="http://schemas.openxmlformats.org/officeDocument/2006/relationships/tags" Target="../tags/tag92.xml"/><Relationship Id="rId9" Type="http://schemas.openxmlformats.org/officeDocument/2006/relationships/tags" Target="../tags/tag9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slideMaster" Target="../slideMasters/slideMaster1.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image" Target="../media/image1.png"/><Relationship Id="rId4" Type="http://schemas.openxmlformats.org/officeDocument/2006/relationships/tags" Target="../tags/tag25.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Master" Target="../slideMasters/slideMaster1.xml"/><Relationship Id="rId4" Type="http://schemas.openxmlformats.org/officeDocument/2006/relationships/tags" Target="../tags/tag40.xml"/><Relationship Id="rId9" Type="http://schemas.openxmlformats.org/officeDocument/2006/relationships/tags" Target="../tags/tag4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Master" Target="../slideMasters/slideMaster1.xml"/><Relationship Id="rId5" Type="http://schemas.openxmlformats.org/officeDocument/2006/relationships/tags" Target="../tags/tag50.xml"/><Relationship Id="rId4" Type="http://schemas.openxmlformats.org/officeDocument/2006/relationships/tags" Target="../tags/tag4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10" Type="http://schemas.openxmlformats.org/officeDocument/2006/relationships/slideMaster" Target="../slideMasters/slideMaster1.xml"/><Relationship Id="rId4" Type="http://schemas.openxmlformats.org/officeDocument/2006/relationships/tags" Target="../tags/tag64.xml"/><Relationship Id="rId9" Type="http://schemas.openxmlformats.org/officeDocument/2006/relationships/tags" Target="../tags/tag6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1"/>
            </p:custDataLst>
          </p:nvPr>
        </p:nvPicPr>
        <p:blipFill rotWithShape="1">
          <a:blip r:embed="rId11" cstate="print">
            <a:extLst>
              <a:ext uri="{28A0092B-C50C-407E-A947-70E740481C1C}">
                <a14:useLocalDpi xmlns:a14="http://schemas.microsoft.com/office/drawing/2010/main" val="0"/>
              </a:ext>
            </a:extLst>
          </a:blip>
          <a:srcRect t="717"/>
          <a:stretch>
            <a:fillRect/>
          </a:stretch>
        </p:blipFill>
        <p:spPr>
          <a:xfrm flipH="1">
            <a:off x="0" y="0"/>
            <a:ext cx="12192000" cy="6858000"/>
          </a:xfrm>
          <a:prstGeom prst="rect">
            <a:avLst/>
          </a:prstGeom>
        </p:spPr>
      </p:pic>
      <p:sp>
        <p:nvSpPr>
          <p:cNvPr id="2" name="标题 1"/>
          <p:cNvSpPr>
            <a:spLocks noGrp="1"/>
          </p:cNvSpPr>
          <p:nvPr>
            <p:ph type="ctrTitle" hasCustomPrompt="1"/>
            <p:custDataLst>
              <p:tags r:id="rId2"/>
            </p:custDataLst>
          </p:nvPr>
        </p:nvSpPr>
        <p:spPr>
          <a:xfrm>
            <a:off x="1240038" y="1386555"/>
            <a:ext cx="6978649" cy="1277606"/>
          </a:xfrm>
        </p:spPr>
        <p:txBody>
          <a:bodyPr lIns="36000" tIns="46800" rIns="90000" bIns="46800" anchor="b" anchorCtr="0">
            <a:normAutofit/>
          </a:bodyPr>
          <a:lstStyle>
            <a:lvl1pPr algn="l">
              <a:defRPr sz="60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1240038" y="2877671"/>
            <a:ext cx="6978649" cy="426720"/>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cxnSp>
        <p:nvCxnSpPr>
          <p:cNvPr id="11" name="直接连接符 10"/>
          <p:cNvCxnSpPr/>
          <p:nvPr userDrawn="1">
            <p:custDataLst>
              <p:tags r:id="rId7"/>
            </p:custDataLst>
          </p:nvPr>
        </p:nvCxnSpPr>
        <p:spPr>
          <a:xfrm flipV="1">
            <a:off x="1346082" y="2725727"/>
            <a:ext cx="424800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8"/>
            </p:custDataLst>
          </p:nvPr>
        </p:nvSpPr>
        <p:spPr>
          <a:xfrm>
            <a:off x="1240082" y="3392450"/>
            <a:ext cx="1620514" cy="395287"/>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汇报人姓名</a:t>
            </a:r>
          </a:p>
        </p:txBody>
      </p:sp>
      <p:sp>
        <p:nvSpPr>
          <p:cNvPr id="6" name="文本占位符 5"/>
          <p:cNvSpPr>
            <a:spLocks noGrp="1"/>
          </p:cNvSpPr>
          <p:nvPr>
            <p:ph type="body" sz="quarter" idx="14" hasCustomPrompt="1"/>
            <p:custDataLst>
              <p:tags r:id="rId9"/>
            </p:custDataLst>
          </p:nvPr>
        </p:nvSpPr>
        <p:spPr>
          <a:xfrm>
            <a:off x="2904986" y="3390888"/>
            <a:ext cx="1620000" cy="396000"/>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汇报日期</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143698" y="0"/>
            <a:ext cx="11904604" cy="6852125"/>
            <a:chOff x="143698" y="0"/>
            <a:chExt cx="11904604" cy="6852125"/>
          </a:xfrm>
        </p:grpSpPr>
        <p:sp>
          <p:nvSpPr>
            <p:cNvPr id="21" name="矩形 20"/>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7"/>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形状 22"/>
            <p:cNvSpPr/>
            <p:nvPr userDrawn="1">
              <p:custDataLst>
                <p:tags r:id="rId8"/>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rotWithShape="1">
          <a:blip r:embed="rId8"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2" name="标题 1"/>
          <p:cNvSpPr>
            <a:spLocks noGrp="1"/>
          </p:cNvSpPr>
          <p:nvPr>
            <p:ph type="title" hasCustomPrompt="1"/>
            <p:custDataLst>
              <p:tags r:id="rId2"/>
            </p:custDataLst>
          </p:nvPr>
        </p:nvSpPr>
        <p:spPr>
          <a:xfrm>
            <a:off x="2583403" y="2237173"/>
            <a:ext cx="7025196" cy="1250275"/>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lang="zh-CN" altLang="en-US" dirty="0">
                <a:sym typeface="+mn-ea"/>
              </a:rPr>
              <a:t>谢谢观赏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文本占位符 7"/>
          <p:cNvSpPr>
            <a:spLocks noGrp="1"/>
          </p:cNvSpPr>
          <p:nvPr>
            <p:ph type="body" sz="quarter" idx="13"/>
            <p:custDataLst>
              <p:tags r:id="rId6"/>
            </p:custDataLst>
          </p:nvPr>
        </p:nvSpPr>
        <p:spPr>
          <a:xfrm>
            <a:off x="2583430" y="3487738"/>
            <a:ext cx="7025140" cy="622623"/>
          </a:xfrm>
        </p:spPr>
        <p:txBody>
          <a:bodyPr lIns="90000" tIns="46800" rIns="90000" bIns="46800">
            <a:normAutofit/>
          </a:bodyPr>
          <a:lstStyle>
            <a:lvl1pPr marL="0" indent="0" algn="ctr">
              <a:buNone/>
              <a:defRPr sz="2800" baseline="0">
                <a:solidFill>
                  <a:schemeClr val="tx1">
                    <a:lumMod val="85000"/>
                    <a:lumOff val="15000"/>
                  </a:schemeClr>
                </a:solidFill>
                <a:latin typeface="Arial" panose="020B0604020202020204" pitchFamily="34" charset="0"/>
              </a:defRPr>
            </a:lvl1pPr>
          </a:lstStyle>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143698" y="0"/>
            <a:ext cx="11904604" cy="6852125"/>
            <a:chOff x="143698" y="0"/>
            <a:chExt cx="11904604" cy="6852125"/>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形状 22"/>
            <p:cNvSpPr/>
            <p:nvPr userDrawn="1">
              <p:custDataLst>
                <p:tags r:id="rId8"/>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4" name="任意多边形: 形状 23"/>
            <p:cNvSpPr/>
            <p:nvPr userDrawn="1">
              <p:custDataLst>
                <p:tags r:id="rId9"/>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标题 1"/>
          <p:cNvSpPr>
            <a:spLocks noGrp="1"/>
          </p:cNvSpPr>
          <p:nvPr userDrawn="1">
            <p:ph type="title" hasCustomPrompt="1"/>
            <p:custDataLst>
              <p:tags r:id="rId2"/>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7" name="内容占位符 6"/>
          <p:cNvSpPr>
            <a:spLocks noGrp="1"/>
          </p:cNvSpPr>
          <p:nvPr userDrawn="1">
            <p:ph sz="quarter" idx="13"/>
            <p:custDataLst>
              <p:tags r:id="rId3"/>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userDrawn="1">
            <p:ph type="ftr" sz="quarter" idx="11"/>
            <p:custDataLst>
              <p:tags r:id="rId5"/>
            </p:custDataLst>
          </p:nvPr>
        </p:nvSpPr>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1"/>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1" name="任意多边形: 形状 10"/>
          <p:cNvSpPr/>
          <p:nvPr userDrawn="1">
            <p:custDataLst>
              <p:tags r:id="rId1"/>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userDrawn="1">
            <p:ph type="ftr" sz="quarter" idx="11"/>
            <p:custDataLst>
              <p:tags r:id="rId5"/>
            </p:custDataLst>
          </p:nvPr>
        </p:nvSpPr>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5" name="任意多边形: 形状 14"/>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1"/>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9" name="平行四边形 18"/>
          <p:cNvSpPr/>
          <p:nvPr userDrawn="1">
            <p:custDataLst>
              <p:tags r:id="rId1"/>
            </p:custDataLst>
          </p:nvPr>
        </p:nvSpPr>
        <p:spPr>
          <a:xfrm>
            <a:off x="2458244" y="0"/>
            <a:ext cx="7275513" cy="6858000"/>
          </a:xfrm>
          <a:prstGeom prst="parallelogram">
            <a:avLst>
              <a:gd name="adj" fmla="val 56845"/>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userDrawn="1">
            <p:ph type="ftr" sz="quarter" idx="11"/>
            <p:custDataLst>
              <p:tags r:id="rId5"/>
            </p:custDataLst>
          </p:nvPr>
        </p:nvSpPr>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8" name="任意多边形: 形状 7"/>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2022/3/27</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1"/>
            </p:custDataLst>
          </p:nvPr>
        </p:nvPicPr>
        <p:blipFill rotWithShape="1">
          <a:blip r:embed="rId10"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2022/3/27</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13" name="矩形 12"/>
          <p:cNvSpPr/>
          <p:nvPr userDrawn="1">
            <p:custDataLst>
              <p:tags r:id="rId5"/>
            </p:custDataLst>
          </p:nvPr>
        </p:nvSpPr>
        <p:spPr>
          <a:xfrm>
            <a:off x="3373120" y="2503805"/>
            <a:ext cx="8654415" cy="189166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6"/>
            </p:custDataLst>
          </p:nvPr>
        </p:nvSpPr>
        <p:spPr>
          <a:xfrm>
            <a:off x="3194367" y="2503805"/>
            <a:ext cx="9011920" cy="2143760"/>
          </a:xfrm>
          <a:prstGeom prst="rect">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7"/>
            </p:custDataLst>
          </p:nvPr>
        </p:nvSpPr>
        <p:spPr>
          <a:xfrm>
            <a:off x="6767868" y="2829264"/>
            <a:ext cx="5130000" cy="696239"/>
          </a:xfrm>
        </p:spPr>
        <p:txBody>
          <a:bodyPr lIns="90000" tIns="46800" rIns="90000" bIns="46800" anchor="t" anchorCtr="0">
            <a:normAutofit/>
          </a:bodyPr>
          <a:lstStyle>
            <a:lvl1pPr>
              <a:defRPr sz="3600" u="none" strike="noStrike" kern="1200" cap="none" spc="300" normalizeH="0" baseline="0">
                <a:solidFill>
                  <a:schemeClr val="bg1"/>
                </a:solidFill>
                <a:uFillTx/>
                <a:latin typeface="Microsoft YaHei" panose="020B0503020204020204" pitchFamily="34" charset="-122"/>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hasCustomPrompt="1"/>
            <p:custDataLst>
              <p:tags r:id="rId8"/>
            </p:custDataLst>
          </p:nvPr>
        </p:nvSpPr>
        <p:spPr>
          <a:xfrm>
            <a:off x="6767863" y="3559142"/>
            <a:ext cx="5130000" cy="594000"/>
          </a:xfrm>
        </p:spPr>
        <p:txBody>
          <a:bodyPr lIns="90000" tIns="46800" rIns="90000" bIns="46800">
            <a:normAutofit/>
          </a:bodyPr>
          <a:lstStyle>
            <a:lvl1pPr marL="0" indent="0" eaLnBrk="1" fontAlgn="auto" latinLnBrk="0" hangingPunct="1">
              <a:buNone/>
              <a:defRPr kumimoji="0" lang="zh-CN" altLang="en-US" sz="1400" b="0" i="0" u="none" strike="noStrike" kern="1200" cap="none" spc="150" normalizeH="0" baseline="0" noProof="1">
                <a:solidFill>
                  <a:schemeClr val="bg1"/>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ppt_w*1.125000"/>
                                          </p:val>
                                        </p:tav>
                                        <p:tav tm="100000">
                                          <p:val>
                                            <p:strVal val="#ppt_x"/>
                                          </p:val>
                                        </p:tav>
                                      </p:tavLst>
                                    </p:anim>
                                    <p:animEffect transition="in" filter="wipe(right)">
                                      <p:cBhvr>
                                        <p:cTn id="8" dur="1000"/>
                                        <p:tgtEl>
                                          <p:spTgt spid="12"/>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2" grpId="1"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9" name="任意多边形: 形状 8"/>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400">
                <a:solidFill>
                  <a:schemeClr val="tx1">
                    <a:lumMod val="85000"/>
                    <a:lumOff val="15000"/>
                  </a:schemeClr>
                </a:solidFill>
                <a:latin typeface="Microsoft YaHei" panose="020B0503020204020204" pitchFamily="34" charset="-122"/>
                <a:ea typeface="Microsoft YaHei" panose="020B0503020204020204" pitchFamily="34" charset="-122"/>
              </a:defRPr>
            </a:lvl1pPr>
            <a:lvl2pPr>
              <a:defRPr sz="1400">
                <a:solidFill>
                  <a:schemeClr val="tx1">
                    <a:lumMod val="85000"/>
                    <a:lumOff val="15000"/>
                  </a:schemeClr>
                </a:solidFill>
                <a:latin typeface="Microsoft YaHei" panose="020B0503020204020204" pitchFamily="34" charset="-122"/>
                <a:ea typeface="Microsoft YaHei" panose="020B0503020204020204" pitchFamily="34" charset="-122"/>
              </a:defRPr>
            </a:lvl2pPr>
            <a:lvl3pPr>
              <a:defRPr sz="1400">
                <a:solidFill>
                  <a:schemeClr val="tx1">
                    <a:lumMod val="85000"/>
                    <a:lumOff val="15000"/>
                  </a:schemeClr>
                </a:solidFill>
                <a:latin typeface="Microsoft YaHei" panose="020B0503020204020204" pitchFamily="34" charset="-122"/>
                <a:ea typeface="Microsoft YaHei" panose="020B0503020204020204" pitchFamily="34" charset="-122"/>
              </a:defRPr>
            </a:lvl3pPr>
            <a:lvl4pPr>
              <a:defRPr sz="1400">
                <a:solidFill>
                  <a:schemeClr val="tx1">
                    <a:lumMod val="85000"/>
                    <a:lumOff val="15000"/>
                  </a:schemeClr>
                </a:solidFill>
                <a:latin typeface="Microsoft YaHei" panose="020B0503020204020204" pitchFamily="34" charset="-122"/>
                <a:ea typeface="Microsoft YaHei" panose="020B0503020204020204" pitchFamily="34" charset="-122"/>
              </a:defRPr>
            </a:lvl4pPr>
            <a:lvl5pPr>
              <a:defRPr sz="1400">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2022/3/27</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2022/3/27</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custDataLst>
              <p:tags r:id="rId1"/>
            </p:custDataLst>
          </p:nvPr>
        </p:nvPicPr>
        <p:blipFill rotWithShape="1">
          <a:blip r:embed="rId7" cstate="print">
            <a:extLst>
              <a:ext uri="{28A0092B-C50C-407E-A947-70E740481C1C}">
                <a14:useLocalDpi xmlns:a14="http://schemas.microsoft.com/office/drawing/2010/main" val="0"/>
              </a:ext>
            </a:extLst>
          </a:blip>
          <a:srcRect t="717" r="62187"/>
          <a:stretch>
            <a:fillRect/>
          </a:stretch>
        </p:blipFill>
        <p:spPr>
          <a:xfrm>
            <a:off x="0" y="0"/>
            <a:ext cx="4610100" cy="6858000"/>
          </a:xfrm>
          <a:prstGeom prst="rect">
            <a:avLst/>
          </a:prstGeom>
        </p:spPr>
      </p:pic>
      <p:sp>
        <p:nvSpPr>
          <p:cNvPr id="2" name="标题 1"/>
          <p:cNvSpPr>
            <a:spLocks noGrp="1"/>
          </p:cNvSpPr>
          <p:nvPr>
            <p:ph type="title"/>
            <p:custDataLst>
              <p:tags r:id="rId2"/>
            </p:custDataLst>
          </p:nvPr>
        </p:nvSpPr>
        <p:spPr>
          <a:xfrm>
            <a:off x="4724400" y="443230"/>
            <a:ext cx="6797719"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2022/3/27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2022/3/27</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143698" y="0"/>
            <a:ext cx="11904604" cy="6852125"/>
            <a:chOff x="143698" y="0"/>
            <a:chExt cx="11904604" cy="6852125"/>
          </a:xfrm>
        </p:grpSpPr>
        <p:sp>
          <p:nvSpPr>
            <p:cNvPr id="14" name="矩形 13"/>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形状 14"/>
            <p:cNvSpPr/>
            <p:nvPr userDrawn="1">
              <p:custDataLst>
                <p:tags r:id="rId8"/>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16" name="任意多边形: 形状 15"/>
            <p:cNvSpPr/>
            <p:nvPr userDrawn="1">
              <p:custDataLst>
                <p:tags r:id="rId9"/>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a:noFill/>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a:noFill/>
        </p:spPr>
        <p:txBody>
          <a:bodyPr vert="eaVert"/>
          <a:lstStyle>
            <a:lvl1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1pPr>
            <a:lvl2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2pPr>
            <a:lvl3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3pPr>
            <a:lvl4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4pPr>
            <a:lvl5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2022/3/27</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2022/3/27</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hemeOverride" Target="../theme/themeOverride1.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s>
</file>

<file path=ppt/slides/_rels/slide10.xml.rels><?xml version="1.0" encoding="UTF-8" standalone="yes"?>
<Relationships xmlns="http://schemas.openxmlformats.org/package/2006/relationships"><Relationship Id="rId3" Type="http://schemas.openxmlformats.org/officeDocument/2006/relationships/tags" Target="../tags/tag180.xml"/><Relationship Id="rId7" Type="http://schemas.openxmlformats.org/officeDocument/2006/relationships/image" Target="../media/image4.jpeg"/><Relationship Id="rId2" Type="http://schemas.openxmlformats.org/officeDocument/2006/relationships/tags" Target="../tags/tag179.xml"/><Relationship Id="rId1" Type="http://schemas.openxmlformats.org/officeDocument/2006/relationships/themeOverride" Target="../theme/themeOverride7.xml"/><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8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84.xml"/><Relationship Id="rId7" Type="http://schemas.openxmlformats.org/officeDocument/2006/relationships/image" Target="../media/image6.png"/><Relationship Id="rId2" Type="http://schemas.openxmlformats.org/officeDocument/2006/relationships/tags" Target="../tags/tag183.xml"/><Relationship Id="rId1" Type="http://schemas.openxmlformats.org/officeDocument/2006/relationships/themeOverride" Target="../theme/themeOverride8.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hemeOverride" Target="../theme/themeOverride9.xml"/><Relationship Id="rId5" Type="http://schemas.openxmlformats.org/officeDocument/2006/relationships/slideLayout" Target="../slideLayouts/slideLayout18.xml"/><Relationship Id="rId4" Type="http://schemas.openxmlformats.org/officeDocument/2006/relationships/tags" Target="../tags/tag18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tags" Target="../tags/tag190.xml"/><Relationship Id="rId7" Type="http://schemas.openxmlformats.org/officeDocument/2006/relationships/tags" Target="../tags/tag194.xml"/><Relationship Id="rId2" Type="http://schemas.openxmlformats.org/officeDocument/2006/relationships/tags" Target="../tags/tag189.xml"/><Relationship Id="rId1" Type="http://schemas.openxmlformats.org/officeDocument/2006/relationships/themeOverride" Target="../theme/themeOverride10.xml"/><Relationship Id="rId6" Type="http://schemas.openxmlformats.org/officeDocument/2006/relationships/tags" Target="../tags/tag193.xml"/><Relationship Id="rId11" Type="http://schemas.openxmlformats.org/officeDocument/2006/relationships/image" Target="../media/image9.jpeg"/><Relationship Id="rId5" Type="http://schemas.openxmlformats.org/officeDocument/2006/relationships/tags" Target="../tags/tag192.xml"/><Relationship Id="rId10" Type="http://schemas.openxmlformats.org/officeDocument/2006/relationships/image" Target="../media/image8.jpeg"/><Relationship Id="rId4" Type="http://schemas.openxmlformats.org/officeDocument/2006/relationships/tags" Target="../tags/tag191.xml"/><Relationship Id="rId9"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hemeOverride" Target="../theme/themeOverride11.xml"/><Relationship Id="rId5" Type="http://schemas.openxmlformats.org/officeDocument/2006/relationships/slideLayout" Target="../slideLayouts/slideLayout11.xml"/><Relationship Id="rId4" Type="http://schemas.openxmlformats.org/officeDocument/2006/relationships/tags" Target="../tags/tag197.xml"/></Relationships>
</file>

<file path=ppt/slides/_rels/slide2.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slideLayout" Target="../slideLayouts/slideLayout6.xml"/><Relationship Id="rId2" Type="http://schemas.openxmlformats.org/officeDocument/2006/relationships/tags" Target="../tags/tag145.xml"/><Relationship Id="rId16" Type="http://schemas.openxmlformats.org/officeDocument/2006/relationships/tags" Target="../tags/tag159.xml"/><Relationship Id="rId1" Type="http://schemas.openxmlformats.org/officeDocument/2006/relationships/themeOverride" Target="../theme/themeOverride2.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tags" Target="../tags/tag15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tags" Target="../tags/tag157.xml"/></Relationships>
</file>

<file path=ppt/slides/_rels/slide3.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hemeOverride" Target="../theme/themeOverride3.xml"/><Relationship Id="rId6" Type="http://schemas.openxmlformats.org/officeDocument/2006/relationships/slideLayout" Target="../slideLayouts/slideLayout3.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hemeOverride" Target="../theme/themeOverride4.xml"/><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tags" Target="../tags/tag1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7.xml"/></Relationships>
</file>

<file path=ppt/slides/_rels/slide6.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2.jpeg"/><Relationship Id="rId2" Type="http://schemas.openxmlformats.org/officeDocument/2006/relationships/tags" Target="../tags/tag168.xml"/><Relationship Id="rId1" Type="http://schemas.openxmlformats.org/officeDocument/2006/relationships/themeOverride" Target="../theme/themeOverride5.xml"/><Relationship Id="rId6" Type="http://schemas.openxmlformats.org/officeDocument/2006/relationships/slideLayout" Target="../slideLayouts/slideLayout14.xml"/><Relationship Id="rId5" Type="http://schemas.openxmlformats.org/officeDocument/2006/relationships/tags" Target="../tags/tag171.xml"/><Relationship Id="rId4" Type="http://schemas.openxmlformats.org/officeDocument/2006/relationships/tags" Target="../tags/tag170.xml"/></Relationships>
</file>

<file path=ppt/slides/_rels/slide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73.xml"/><Relationship Id="rId7" Type="http://schemas.openxmlformats.org/officeDocument/2006/relationships/slideLayout" Target="../slideLayouts/slideLayout7.xml"/><Relationship Id="rId2" Type="http://schemas.openxmlformats.org/officeDocument/2006/relationships/tags" Target="../tags/tag172.xml"/><Relationship Id="rId1" Type="http://schemas.openxmlformats.org/officeDocument/2006/relationships/themeOverride" Target="../theme/themeOverride6.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3"/>
            </p:custDataLst>
          </p:nvPr>
        </p:nvSpPr>
        <p:spPr>
          <a:xfrm>
            <a:off x="88900" y="610566"/>
            <a:ext cx="9569512" cy="1277606"/>
          </a:xfrm>
        </p:spPr>
        <p:txBody>
          <a:bodyPr>
            <a:normAutofit fontScale="90000"/>
          </a:bodyPr>
          <a:lstStyle/>
          <a:p>
            <a:r>
              <a:rPr lang="en-IN" dirty="0">
                <a:sym typeface="+mn-ea"/>
              </a:rPr>
              <a:t>HACKOVERFLOW-2022</a:t>
            </a:r>
            <a:endParaRPr lang="en-US" altLang="zh-CN" spc="-200" dirty="0">
              <a:solidFill>
                <a:schemeClr val="tx1">
                  <a:lumMod val="85000"/>
                  <a:lumOff val="15000"/>
                </a:schemeClr>
              </a:solidFill>
              <a:uFillTx/>
              <a:latin typeface="Arial" panose="020B0604020202020204" pitchFamily="34" charset="0"/>
              <a:ea typeface="汉仪旗黑-85S" panose="00020600040101010101" pitchFamily="18" charset="-122"/>
            </a:endParaRPr>
          </a:p>
        </p:txBody>
      </p:sp>
      <p:sp>
        <p:nvSpPr>
          <p:cNvPr id="3" name="副标题 2"/>
          <p:cNvSpPr>
            <a:spLocks noGrp="1"/>
          </p:cNvSpPr>
          <p:nvPr>
            <p:ph type="subTitle" idx="1"/>
            <p:custDataLst>
              <p:tags r:id="rId4"/>
            </p:custDataLst>
          </p:nvPr>
        </p:nvSpPr>
        <p:spPr/>
        <p:txBody>
          <a:bodyPr>
            <a:normAutofit fontScale="80000" lnSpcReduction="10000"/>
          </a:bodyPr>
          <a:lstStyle/>
          <a:p>
            <a:r>
              <a:rPr lang="en-US" altLang="zh-CN">
                <a:solidFill>
                  <a:schemeClr val="tx1">
                    <a:lumMod val="85000"/>
                    <a:lumOff val="15000"/>
                  </a:schemeClr>
                </a:solidFill>
                <a:uFillTx/>
                <a:latin typeface="Arial" panose="020B0604020202020204" pitchFamily="34" charset="0"/>
              </a:rPr>
              <a:t>- helping bussinesses to better analyze thier consumers</a:t>
            </a:r>
          </a:p>
        </p:txBody>
      </p:sp>
      <p:sp>
        <p:nvSpPr>
          <p:cNvPr id="5" name="文本占位符 4"/>
          <p:cNvSpPr>
            <a:spLocks noGrp="1"/>
          </p:cNvSpPr>
          <p:nvPr>
            <p:ph type="body" sz="quarter" idx="13"/>
            <p:custDataLst>
              <p:tags r:id="rId5"/>
            </p:custDataLst>
          </p:nvPr>
        </p:nvSpPr>
        <p:spPr>
          <a:xfrm>
            <a:off x="467360" y="3392170"/>
            <a:ext cx="4652010" cy="1744345"/>
          </a:xfrm>
        </p:spPr>
        <p:txBody>
          <a:bodyPr>
            <a:noAutofit/>
          </a:bodyPr>
          <a:lstStyle/>
          <a:p>
            <a:r>
              <a:rPr lang="en-US" altLang="zh-CN" spc="200" dirty="0">
                <a:latin typeface="Arial" panose="020B0604020202020204" pitchFamily="34" charset="0"/>
                <a:sym typeface="+mn-ea"/>
              </a:rPr>
              <a:t>20bcse50- Kumar Jijnasu</a:t>
            </a:r>
            <a:endParaRPr lang="en-US" altLang="zh-CN" spc="200" dirty="0">
              <a:solidFill>
                <a:schemeClr val="tx1">
                  <a:lumMod val="85000"/>
                  <a:lumOff val="15000"/>
                </a:schemeClr>
              </a:solidFill>
              <a:uFillTx/>
              <a:latin typeface="Arial" panose="020B0604020202020204" pitchFamily="34" charset="0"/>
            </a:endParaRPr>
          </a:p>
          <a:p>
            <a:r>
              <a:rPr lang="en-US" altLang="zh-CN" spc="200" dirty="0">
                <a:solidFill>
                  <a:schemeClr val="tx1">
                    <a:lumMod val="85000"/>
                    <a:lumOff val="15000"/>
                  </a:schemeClr>
                </a:solidFill>
                <a:uFillTx/>
                <a:latin typeface="Arial" panose="020B0604020202020204" pitchFamily="34" charset="0"/>
              </a:rPr>
              <a:t>20bcsb33- Jyotikrishna Behera</a:t>
            </a:r>
          </a:p>
          <a:p>
            <a:r>
              <a:rPr lang="en-US" altLang="zh-CN" spc="200" dirty="0">
                <a:solidFill>
                  <a:schemeClr val="tx1">
                    <a:lumMod val="85000"/>
                    <a:lumOff val="15000"/>
                  </a:schemeClr>
                </a:solidFill>
                <a:uFillTx/>
                <a:latin typeface="Arial" panose="020B0604020202020204" pitchFamily="34" charset="0"/>
              </a:rPr>
              <a:t>20bcsa46- Shakti Prasad Nanda</a:t>
            </a:r>
          </a:p>
          <a:p>
            <a:endParaRPr lang="en-US" altLang="zh-CN" spc="200" dirty="0">
              <a:solidFill>
                <a:schemeClr val="tx1">
                  <a:lumMod val="85000"/>
                  <a:lumOff val="15000"/>
                </a:schemeClr>
              </a:solidFill>
              <a:uFillTx/>
              <a:latin typeface="Arial" panose="020B0604020202020204" pitchFamily="34" charset="0"/>
            </a:endParaRPr>
          </a:p>
        </p:txBody>
      </p:sp>
      <p:sp>
        <p:nvSpPr>
          <p:cNvPr id="8" name="文本占位符 7"/>
          <p:cNvSpPr>
            <a:spLocks noGrp="1"/>
          </p:cNvSpPr>
          <p:nvPr>
            <p:ph type="body" sz="quarter" idx="14"/>
            <p:custDataLst>
              <p:tags r:id="rId6"/>
            </p:custDataLst>
          </p:nvPr>
        </p:nvSpPr>
        <p:spPr>
          <a:xfrm>
            <a:off x="10757042" y="6858000"/>
            <a:ext cx="1726060" cy="78306"/>
          </a:xfrm>
        </p:spPr>
        <p:txBody>
          <a:bodyPr>
            <a:noAutofit/>
          </a:bodyPr>
          <a:lstStyle/>
          <a:p>
            <a:endParaRPr lang="en-US" altLang="zh-CN" spc="200" dirty="0">
              <a:solidFill>
                <a:schemeClr val="tx1">
                  <a:lumMod val="85000"/>
                  <a:lumOff val="15000"/>
                </a:schemeClr>
              </a:solidFill>
              <a:uFillTx/>
              <a:latin typeface="Arial" panose="020B0604020202020204" pitchFamily="34" charset="0"/>
            </a:endParaRPr>
          </a:p>
        </p:txBody>
      </p:sp>
      <p:sp>
        <p:nvSpPr>
          <p:cNvPr id="4" name="标题 1"/>
          <p:cNvSpPr>
            <a:spLocks noGrp="1"/>
          </p:cNvSpPr>
          <p:nvPr>
            <p:custDataLst>
              <p:tags r:id="rId7"/>
            </p:custDataLst>
          </p:nvPr>
        </p:nvSpPr>
        <p:spPr>
          <a:xfrm>
            <a:off x="3762375" y="1888490"/>
            <a:ext cx="4892675" cy="803910"/>
          </a:xfrm>
          <a:prstGeom prst="rect">
            <a:avLst/>
          </a:prstGeom>
        </p:spPr>
        <p:txBody>
          <a:bodyPr vert="horz" lIns="36000" tIns="46800" rIns="90000" bIns="46800" rtlCol="0" anchor="b" anchorCtr="0">
            <a:normAutofit/>
          </a:bodyPr>
          <a:lstStyle>
            <a:lvl1pPr algn="l" defTabSz="914400" rtl="0" eaLnBrk="1" fontAlgn="auto" latinLnBrk="0" hangingPunct="1">
              <a:lnSpc>
                <a:spcPct val="100000"/>
              </a:lnSpc>
              <a:spcBef>
                <a:spcPct val="0"/>
              </a:spcBef>
              <a:buNone/>
              <a:defRPr sz="6000" b="1" u="none" strike="noStrike" kern="1200" cap="none" spc="600" normalizeH="0" baseline="0">
                <a:solidFill>
                  <a:schemeClr val="tx1">
                    <a:lumMod val="85000"/>
                    <a:lumOff val="15000"/>
                  </a:schemeClr>
                </a:solidFill>
                <a:uFillTx/>
                <a:latin typeface="Microsoft YaHei" panose="020B0503020204020204" pitchFamily="34" charset="-122"/>
                <a:ea typeface="汉仪旗黑-85S" panose="00020600040101010101" pitchFamily="18" charset="-122"/>
                <a:cs typeface="+mj-cs"/>
              </a:defRPr>
            </a:lvl1pPr>
          </a:lstStyle>
          <a:p>
            <a:r>
              <a:rPr lang="en-IN" altLang="en-US" sz="4400" spc="-200" dirty="0">
                <a:solidFill>
                  <a:schemeClr val="tx1">
                    <a:lumMod val="85000"/>
                    <a:lumOff val="15000"/>
                  </a:schemeClr>
                </a:solidFill>
                <a:uFillTx/>
                <a:latin typeface="Bahnschrift Light" panose="020B0502040204020203" charset="0"/>
                <a:ea typeface="汉仪旗黑-85S" panose="00020600040101010101" pitchFamily="18" charset="-122"/>
                <a:cs typeface="Bahnschrift Light" panose="020B0502040204020203" charset="0"/>
              </a:rPr>
              <a:t>Consumer Analysis</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a:xfrm>
            <a:off x="669882" y="217174"/>
            <a:ext cx="10852237" cy="441964"/>
          </a:xfrm>
        </p:spPr>
        <p:txBody>
          <a:bodyPr>
            <a:normAutofit/>
          </a:bodyPr>
          <a:lstStyle/>
          <a:p>
            <a:r>
              <a:rPr lang="en-US" altLang="zh-CN">
                <a:solidFill>
                  <a:schemeClr val="tx1">
                    <a:lumMod val="85000"/>
                    <a:lumOff val="15000"/>
                  </a:schemeClr>
                </a:solidFill>
              </a:rPr>
              <a:t>Solution approach and explanation</a:t>
            </a:r>
          </a:p>
        </p:txBody>
      </p:sp>
      <p:sp>
        <p:nvSpPr>
          <p:cNvPr id="4" name="内容占位符 3"/>
          <p:cNvSpPr>
            <a:spLocks noGrp="1"/>
          </p:cNvSpPr>
          <p:nvPr>
            <p:ph sz="half" idx="1"/>
            <p:custDataLst>
              <p:tags r:id="rId4"/>
            </p:custDataLst>
          </p:nvPr>
        </p:nvSpPr>
        <p:spPr>
          <a:xfrm>
            <a:off x="669925" y="995045"/>
            <a:ext cx="11103610" cy="5604510"/>
          </a:xfrm>
        </p:spPr>
        <p:txBody>
          <a:bodyPr>
            <a:normAutofit/>
          </a:bodyPr>
          <a:lstStyle/>
          <a:p>
            <a:pPr marL="0" indent="0">
              <a:buNone/>
            </a:pPr>
            <a:r>
              <a:rPr lang="en-US" altLang="zh-CN" sz="2000" dirty="0"/>
              <a:t>- To start of with the core of the project we made the model to analysize the consumers based on different aspects.</a:t>
            </a: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IN" sz="2000" dirty="0"/>
              <a:t>- Then we are integrating this models to the android app where the retailer or shopkeeper should enter the required information to and get the risk factor. </a:t>
            </a:r>
          </a:p>
        </p:txBody>
      </p:sp>
      <p:pic>
        <p:nvPicPr>
          <p:cNvPr id="5" name="Content Placeholder 4" descr="WhatsApp Image 2022-03-27 at 9.13.20 AM"/>
          <p:cNvPicPr>
            <a:picLocks noGrp="1" noChangeAspect="1"/>
          </p:cNvPicPr>
          <p:nvPr>
            <p:ph sz="half" idx="2"/>
          </p:nvPr>
        </p:nvPicPr>
        <p:blipFill>
          <a:blip r:embed="rId7"/>
          <a:stretch>
            <a:fillRect/>
          </a:stretch>
        </p:blipFill>
        <p:spPr>
          <a:xfrm>
            <a:off x="885190" y="1845945"/>
            <a:ext cx="8126730" cy="2454275"/>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Final Application</a:t>
            </a:r>
          </a:p>
        </p:txBody>
      </p:sp>
      <p:sp>
        <p:nvSpPr>
          <p:cNvPr id="3" name="Text Placeholder 2"/>
          <p:cNvSpPr>
            <a:spLocks noGrp="1"/>
          </p:cNvSpPr>
          <p:nvPr>
            <p:ph type="body" idx="1"/>
          </p:nvPr>
        </p:nvSpPr>
        <p:spPr/>
        <p:txBody>
          <a:bodyPr/>
          <a:lstStyle/>
          <a:p>
            <a:endParaRPr lang="en-US"/>
          </a:p>
        </p:txBody>
      </p:sp>
      <p:sp>
        <p:nvSpPr>
          <p:cNvPr id="4"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 05</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a:xfrm>
            <a:off x="12668036" y="750014"/>
            <a:ext cx="1767155" cy="236306"/>
          </a:xfrm>
        </p:spPr>
        <p:txBody>
          <a:bodyPr>
            <a:normAutofit fontScale="90000"/>
          </a:bodyPr>
          <a:lstStyle/>
          <a:p>
            <a:endParaRPr lang="en-US" altLang="zh-CN" dirty="0">
              <a:solidFill>
                <a:schemeClr val="tx1">
                  <a:lumMod val="85000"/>
                  <a:lumOff val="15000"/>
                </a:schemeClr>
              </a:solidFill>
            </a:endParaRPr>
          </a:p>
        </p:txBody>
      </p:sp>
      <p:sp>
        <p:nvSpPr>
          <p:cNvPr id="5" name="Content Placeholder 4">
            <a:extLst>
              <a:ext uri="{FF2B5EF4-FFF2-40B4-BE49-F238E27FC236}">
                <a16:creationId xmlns:a16="http://schemas.microsoft.com/office/drawing/2014/main" id="{9B746841-ADBA-47FA-9482-AFCD60110634}"/>
              </a:ext>
            </a:extLst>
          </p:cNvPr>
          <p:cNvSpPr>
            <a:spLocks noGrp="1"/>
          </p:cNvSpPr>
          <p:nvPr>
            <p:ph sz="quarter" idx="13"/>
          </p:nvPr>
        </p:nvSpPr>
        <p:spPr/>
        <p:txBody>
          <a:bodyPr/>
          <a:lstStyle/>
          <a:p>
            <a:endParaRPr lang="en-US" dirty="0"/>
          </a:p>
        </p:txBody>
      </p:sp>
      <p:pic>
        <p:nvPicPr>
          <p:cNvPr id="7" name="Picture 6">
            <a:extLst>
              <a:ext uri="{FF2B5EF4-FFF2-40B4-BE49-F238E27FC236}">
                <a16:creationId xmlns:a16="http://schemas.microsoft.com/office/drawing/2014/main" id="{96E90A80-F087-4DA7-9A7D-35017B3E6E3A}"/>
              </a:ext>
            </a:extLst>
          </p:cNvPr>
          <p:cNvPicPr>
            <a:picLocks noChangeAspect="1"/>
          </p:cNvPicPr>
          <p:nvPr/>
        </p:nvPicPr>
        <p:blipFill>
          <a:blip r:embed="rId6"/>
          <a:stretch>
            <a:fillRect/>
          </a:stretch>
        </p:blipFill>
        <p:spPr>
          <a:xfrm>
            <a:off x="8240326" y="1081226"/>
            <a:ext cx="2514729" cy="5029458"/>
          </a:xfrm>
          <a:prstGeom prst="rect">
            <a:avLst/>
          </a:prstGeom>
        </p:spPr>
      </p:pic>
      <p:pic>
        <p:nvPicPr>
          <p:cNvPr id="9" name="Picture 8">
            <a:extLst>
              <a:ext uri="{FF2B5EF4-FFF2-40B4-BE49-F238E27FC236}">
                <a16:creationId xmlns:a16="http://schemas.microsoft.com/office/drawing/2014/main" id="{436CDA8E-2BE5-405D-A1C3-D1753B50CE07}"/>
              </a:ext>
            </a:extLst>
          </p:cNvPr>
          <p:cNvPicPr>
            <a:picLocks noChangeAspect="1"/>
          </p:cNvPicPr>
          <p:nvPr/>
        </p:nvPicPr>
        <p:blipFill>
          <a:blip r:embed="rId7"/>
          <a:stretch>
            <a:fillRect/>
          </a:stretch>
        </p:blipFill>
        <p:spPr>
          <a:xfrm>
            <a:off x="851713" y="986320"/>
            <a:ext cx="2556376" cy="5075433"/>
          </a:xfrm>
          <a:prstGeom prst="rect">
            <a:avLst/>
          </a:prstGeom>
        </p:spPr>
      </p:pic>
      <p:pic>
        <p:nvPicPr>
          <p:cNvPr id="11" name="Picture 10">
            <a:extLst>
              <a:ext uri="{FF2B5EF4-FFF2-40B4-BE49-F238E27FC236}">
                <a16:creationId xmlns:a16="http://schemas.microsoft.com/office/drawing/2014/main" id="{B7A51F95-D322-449F-A7B7-A5D6CD882A05}"/>
              </a:ext>
            </a:extLst>
          </p:cNvPr>
          <p:cNvPicPr>
            <a:picLocks noChangeAspect="1"/>
          </p:cNvPicPr>
          <p:nvPr/>
        </p:nvPicPr>
        <p:blipFill>
          <a:blip r:embed="rId8"/>
          <a:stretch>
            <a:fillRect/>
          </a:stretch>
        </p:blipFill>
        <p:spPr>
          <a:xfrm>
            <a:off x="4446714" y="986320"/>
            <a:ext cx="2754987" cy="5219271"/>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3"/>
            </p:custDataLst>
          </p:nvPr>
        </p:nvSpPr>
        <p:spPr>
          <a:xfrm>
            <a:off x="1522800" y="1349360"/>
            <a:ext cx="9144000" cy="2386800"/>
          </a:xfrm>
        </p:spPr>
        <p:txBody>
          <a:bodyPr>
            <a:normAutofit/>
          </a:bodyPr>
          <a:lstStyle/>
          <a:p>
            <a:r>
              <a:rPr lang="en-IN" dirty="0">
                <a:sym typeface="+mn-ea"/>
              </a:rPr>
              <a:t>Conclusion and Future scope</a:t>
            </a:r>
            <a:endParaRPr lang="en-US" altLang="zh-CN">
              <a:solidFill>
                <a:schemeClr val="tx1">
                  <a:lumMod val="85000"/>
                  <a:lumOff val="15000"/>
                </a:schemeClr>
              </a:solidFill>
            </a:endParaRPr>
          </a:p>
        </p:txBody>
      </p:sp>
      <p:sp>
        <p:nvSpPr>
          <p:cNvPr id="8" name="文本占位符 7"/>
          <p:cNvSpPr>
            <a:spLocks noGrp="1"/>
          </p:cNvSpPr>
          <p:nvPr>
            <p:ph type="body" sz="quarter" idx="13"/>
            <p:custDataLst>
              <p:tags r:id="rId4"/>
            </p:custDataLst>
          </p:nvPr>
        </p:nvSpPr>
        <p:spPr>
          <a:xfrm>
            <a:off x="1522413" y="3872960"/>
            <a:ext cx="9144000" cy="1656000"/>
          </a:xfrm>
        </p:spPr>
        <p:txBody>
          <a:bodyPr>
            <a:normAutofit/>
          </a:bodyPr>
          <a:lstStyle/>
          <a:p>
            <a:pPr marL="0" indent="0">
              <a:buNone/>
            </a:pPr>
            <a:r>
              <a:rPr lang="en-US" altLang="zh-CN" dirty="0">
                <a:solidFill>
                  <a:schemeClr val="tx1">
                    <a:lumMod val="85000"/>
                    <a:lumOff val="15000"/>
                  </a:schemeClr>
                </a:solidFill>
              </a:rPr>
              <a:t>So this project will empower the not only bigger players like flipkart</a:t>
            </a:r>
            <a:r>
              <a:rPr lang="en-US" altLang="zh-CN" dirty="0"/>
              <a:t>, amazon, Walmart, etc. but also smaller businesses to boost their revenue and scale up their business. And in future we are trying to </a:t>
            </a:r>
            <a:endParaRPr lang="en-US" altLang="zh-CN" dirty="0">
              <a:solidFill>
                <a:schemeClr val="tx1">
                  <a:lumMod val="85000"/>
                  <a:lumOff val="15000"/>
                </a:schemeClr>
              </a:solidFill>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References</a:t>
            </a:r>
          </a:p>
        </p:txBody>
      </p:sp>
      <p:sp>
        <p:nvSpPr>
          <p:cNvPr id="3" name="Text Placeholder 2"/>
          <p:cNvSpPr>
            <a:spLocks noGrp="1"/>
          </p:cNvSpPr>
          <p:nvPr>
            <p:ph type="body" idx="1"/>
          </p:nvPr>
        </p:nvSpPr>
        <p:spPr/>
        <p:txBody>
          <a:bodyPr/>
          <a:lstStyle/>
          <a:p>
            <a:endParaRPr lang="en-US"/>
          </a:p>
        </p:txBody>
      </p:sp>
      <p:sp>
        <p:nvSpPr>
          <p:cNvPr id="4"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 06</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rmAutofit/>
          </a:bodyPr>
          <a:lstStyle/>
          <a:p>
            <a:r>
              <a:rPr lang="en-US" altLang="zh-CN">
                <a:solidFill>
                  <a:schemeClr val="tx1">
                    <a:lumMod val="85000"/>
                    <a:lumOff val="15000"/>
                  </a:schemeClr>
                </a:solidFill>
              </a:rPr>
              <a:t>Dependencies and reference</a:t>
            </a:r>
          </a:p>
        </p:txBody>
      </p:sp>
      <p:pic>
        <p:nvPicPr>
          <p:cNvPr id="7" name="内容占位符 6" descr="D:\Users\Desktop\高清模板图\商务图\black-and-white-camera-desk-6440.jpgblack-and-white-camera-desk-6440"/>
          <p:cNvPicPr>
            <a:picLocks noGrp="1" noChangeAspect="1"/>
          </p:cNvPicPr>
          <p:nvPr>
            <p:ph sz="quarter" idx="13"/>
            <p:custDataLst>
              <p:tags r:id="rId4"/>
            </p:custDataLst>
          </p:nvPr>
        </p:nvPicPr>
        <p:blipFill>
          <a:blip r:embed="rId10"/>
          <a:stretch>
            <a:fillRect/>
          </a:stretch>
        </p:blipFill>
        <p:spPr>
          <a:xfrm>
            <a:off x="572401" y="1252855"/>
            <a:ext cx="5342400" cy="2894013"/>
          </a:xfrm>
          <a:prstGeom prst="rect">
            <a:avLst/>
          </a:prstGeom>
        </p:spPr>
      </p:pic>
      <p:pic>
        <p:nvPicPr>
          <p:cNvPr id="8" name="内容占位符 7" descr="D:\Users\Desktop\高清模板图\商务图\blank-composition-data-373076.jpgblank-composition-data-373076"/>
          <p:cNvPicPr>
            <a:picLocks noGrp="1" noChangeAspect="1"/>
          </p:cNvPicPr>
          <p:nvPr>
            <p:ph sz="quarter" idx="14"/>
            <p:custDataLst>
              <p:tags r:id="rId5"/>
            </p:custDataLst>
          </p:nvPr>
        </p:nvPicPr>
        <p:blipFill>
          <a:blip r:embed="rId11"/>
          <a:stretch>
            <a:fillRect/>
          </a:stretch>
        </p:blipFill>
        <p:spPr>
          <a:xfrm>
            <a:off x="6253705" y="1299210"/>
            <a:ext cx="5367599" cy="2894013"/>
          </a:xfrm>
          <a:prstGeom prst="rect">
            <a:avLst/>
          </a:prstGeom>
        </p:spPr>
      </p:pic>
      <p:sp>
        <p:nvSpPr>
          <p:cNvPr id="4" name="文本占位符 3"/>
          <p:cNvSpPr>
            <a:spLocks noGrp="1"/>
          </p:cNvSpPr>
          <p:nvPr>
            <p:ph type="body" sz="quarter" idx="15"/>
            <p:custDataLst>
              <p:tags r:id="rId6"/>
            </p:custDataLst>
          </p:nvPr>
        </p:nvSpPr>
        <p:spPr>
          <a:xfrm>
            <a:off x="579755" y="4407535"/>
            <a:ext cx="5342255" cy="1885315"/>
          </a:xfrm>
        </p:spPr>
        <p:txBody>
          <a:bodyPr>
            <a:normAutofit/>
          </a:bodyPr>
          <a:lstStyle/>
          <a:p>
            <a:pPr marL="0" indent="0">
              <a:buNone/>
            </a:pPr>
            <a:r>
              <a:rPr lang="en-US" altLang="zh-CN" sz="1800" dirty="0">
                <a:solidFill>
                  <a:schemeClr val="tx1">
                    <a:lumMod val="85000"/>
                    <a:lumOff val="15000"/>
                  </a:schemeClr>
                </a:solidFill>
              </a:rPr>
              <a:t>- Google, Coursera, Youtube </a:t>
            </a:r>
          </a:p>
        </p:txBody>
      </p:sp>
      <p:sp>
        <p:nvSpPr>
          <p:cNvPr id="6" name="文本占位符 5"/>
          <p:cNvSpPr>
            <a:spLocks noGrp="1"/>
          </p:cNvSpPr>
          <p:nvPr>
            <p:ph type="body" sz="quarter" idx="16"/>
            <p:custDataLst>
              <p:tags r:id="rId7"/>
            </p:custDataLst>
          </p:nvPr>
        </p:nvSpPr>
        <p:spPr>
          <a:xfrm>
            <a:off x="6253200" y="4813200"/>
            <a:ext cx="5367600" cy="1189248"/>
          </a:xfrm>
        </p:spPr>
        <p:txBody>
          <a:bodyPr>
            <a:normAutofit/>
          </a:bodyPr>
          <a:lstStyle/>
          <a:p>
            <a:pPr marL="0" indent="0">
              <a:buNone/>
            </a:pPr>
            <a:endParaRPr lang="en-US" altLang="zh-CN" dirty="0">
              <a:solidFill>
                <a:schemeClr val="tx1">
                  <a:lumMod val="85000"/>
                  <a:lumOff val="15000"/>
                </a:schemeClr>
              </a:solidFill>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fontScale="90000"/>
          </a:bodyPr>
          <a:lstStyle/>
          <a:p>
            <a:r>
              <a:rPr lang="en-US" altLang="zh-CN" dirty="0"/>
              <a:t>THANKS</a:t>
            </a:r>
            <a:endParaRPr lang="zh-CN" altLang="en-US" dirty="0"/>
          </a:p>
        </p:txBody>
      </p:sp>
      <p:sp>
        <p:nvSpPr>
          <p:cNvPr id="4" name="文本占位符 3"/>
          <p:cNvSpPr>
            <a:spLocks noGrp="1"/>
          </p:cNvSpPr>
          <p:nvPr>
            <p:ph type="body" sz="quarter" idx="13"/>
            <p:custDataLst>
              <p:tags r:id="rId4"/>
            </p:custDataLst>
          </p:nvPr>
        </p:nvSpPr>
        <p:spPr/>
        <p:txBody>
          <a:bodyPr>
            <a:normAutofit/>
          </a:bodyPr>
          <a:lstStyle/>
          <a:p>
            <a:endParaRPr lang="en-US" altLang="zh-CN"/>
          </a:p>
        </p:txBody>
      </p: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a:spLocks noChangeArrowheads="1"/>
          </p:cNvSpPr>
          <p:nvPr>
            <p:custDataLst>
              <p:tags r:id="rId3"/>
            </p:custDataLst>
          </p:nvPr>
        </p:nvSpPr>
        <p:spPr bwMode="auto">
          <a:xfrm>
            <a:off x="6851650" y="873749"/>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Problem statement</a:t>
            </a:r>
          </a:p>
        </p:txBody>
      </p:sp>
      <p:sp>
        <p:nvSpPr>
          <p:cNvPr id="20" name="文本框 19"/>
          <p:cNvSpPr txBox="1"/>
          <p:nvPr>
            <p:custDataLst>
              <p:tags r:id="rId4"/>
            </p:custDataLst>
          </p:nvPr>
        </p:nvSpPr>
        <p:spPr>
          <a:xfrm>
            <a:off x="5920740" y="77343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01</a:t>
            </a:r>
          </a:p>
        </p:txBody>
      </p:sp>
      <p:sp>
        <p:nvSpPr>
          <p:cNvPr id="16" name="文本框 13"/>
          <p:cNvSpPr txBox="1">
            <a:spLocks noChangeArrowheads="1"/>
          </p:cNvSpPr>
          <p:nvPr>
            <p:custDataLst>
              <p:tags r:id="rId5"/>
            </p:custDataLst>
          </p:nvPr>
        </p:nvSpPr>
        <p:spPr bwMode="auto">
          <a:xfrm>
            <a:off x="6851650" y="186784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Solution - formulation</a:t>
            </a:r>
          </a:p>
        </p:txBody>
      </p:sp>
      <p:sp>
        <p:nvSpPr>
          <p:cNvPr id="17" name="文本框 16"/>
          <p:cNvSpPr txBox="1"/>
          <p:nvPr>
            <p:custDataLst>
              <p:tags r:id="rId6"/>
            </p:custDataLst>
          </p:nvPr>
        </p:nvSpPr>
        <p:spPr>
          <a:xfrm>
            <a:off x="5920740" y="177038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02</a:t>
            </a:r>
          </a:p>
        </p:txBody>
      </p:sp>
      <p:sp>
        <p:nvSpPr>
          <p:cNvPr id="19" name="文本框 13"/>
          <p:cNvSpPr txBox="1">
            <a:spLocks noChangeArrowheads="1"/>
          </p:cNvSpPr>
          <p:nvPr>
            <p:custDataLst>
              <p:tags r:id="rId7"/>
            </p:custDataLst>
          </p:nvPr>
        </p:nvSpPr>
        <p:spPr bwMode="auto">
          <a:xfrm>
            <a:off x="6851650" y="286415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Technology stack</a:t>
            </a:r>
          </a:p>
        </p:txBody>
      </p:sp>
      <p:sp>
        <p:nvSpPr>
          <p:cNvPr id="21" name="文本框 20"/>
          <p:cNvSpPr txBox="1"/>
          <p:nvPr>
            <p:custDataLst>
              <p:tags r:id="rId8"/>
            </p:custDataLst>
          </p:nvPr>
        </p:nvSpPr>
        <p:spPr>
          <a:xfrm>
            <a:off x="5920740" y="2766695"/>
            <a:ext cx="99822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03</a:t>
            </a:r>
          </a:p>
        </p:txBody>
      </p:sp>
      <p:sp>
        <p:nvSpPr>
          <p:cNvPr id="26" name="文本框 13"/>
          <p:cNvSpPr txBox="1">
            <a:spLocks noChangeArrowheads="1"/>
          </p:cNvSpPr>
          <p:nvPr>
            <p:custDataLst>
              <p:tags r:id="rId9"/>
            </p:custDataLst>
          </p:nvPr>
        </p:nvSpPr>
        <p:spPr bwMode="auto">
          <a:xfrm>
            <a:off x="6851650" y="386110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IN"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Workflow</a:t>
            </a:r>
          </a:p>
        </p:txBody>
      </p:sp>
      <p:sp>
        <p:nvSpPr>
          <p:cNvPr id="27" name="文本框 26"/>
          <p:cNvSpPr txBox="1"/>
          <p:nvPr>
            <p:custDataLst>
              <p:tags r:id="rId10"/>
            </p:custDataLst>
          </p:nvPr>
        </p:nvSpPr>
        <p:spPr>
          <a:xfrm>
            <a:off x="5920740" y="376364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04</a:t>
            </a:r>
          </a:p>
        </p:txBody>
      </p:sp>
      <p:sp>
        <p:nvSpPr>
          <p:cNvPr id="23" name="文本框 13"/>
          <p:cNvSpPr txBox="1">
            <a:spLocks noChangeArrowheads="1"/>
          </p:cNvSpPr>
          <p:nvPr>
            <p:custDataLst>
              <p:tags r:id="rId11"/>
            </p:custDataLst>
          </p:nvPr>
        </p:nvSpPr>
        <p:spPr bwMode="auto">
          <a:xfrm>
            <a:off x="6851650" y="485742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Final Application</a:t>
            </a:r>
          </a:p>
        </p:txBody>
      </p:sp>
      <p:sp>
        <p:nvSpPr>
          <p:cNvPr id="24" name="文本框 23"/>
          <p:cNvSpPr txBox="1"/>
          <p:nvPr>
            <p:custDataLst>
              <p:tags r:id="rId12"/>
            </p:custDataLst>
          </p:nvPr>
        </p:nvSpPr>
        <p:spPr>
          <a:xfrm>
            <a:off x="5920740" y="475996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05</a:t>
            </a:r>
          </a:p>
        </p:txBody>
      </p:sp>
      <p:sp>
        <p:nvSpPr>
          <p:cNvPr id="29" name="文本框 13"/>
          <p:cNvSpPr txBox="1">
            <a:spLocks noChangeArrowheads="1"/>
          </p:cNvSpPr>
          <p:nvPr>
            <p:custDataLst>
              <p:tags r:id="rId13"/>
            </p:custDataLst>
          </p:nvPr>
        </p:nvSpPr>
        <p:spPr bwMode="auto">
          <a:xfrm>
            <a:off x="6851650" y="585373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IN"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Reference</a:t>
            </a:r>
          </a:p>
        </p:txBody>
      </p:sp>
      <p:sp>
        <p:nvSpPr>
          <p:cNvPr id="30" name="文本框 29"/>
          <p:cNvSpPr txBox="1"/>
          <p:nvPr>
            <p:custDataLst>
              <p:tags r:id="rId14"/>
            </p:custDataLst>
          </p:nvPr>
        </p:nvSpPr>
        <p:spPr>
          <a:xfrm>
            <a:off x="5920740" y="575627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06</a:t>
            </a:r>
          </a:p>
        </p:txBody>
      </p:sp>
      <p:sp>
        <p:nvSpPr>
          <p:cNvPr id="18" name="矩形 17"/>
          <p:cNvSpPr/>
          <p:nvPr>
            <p:custDataLst>
              <p:tags r:id="rId15"/>
            </p:custDataLst>
          </p:nvPr>
        </p:nvSpPr>
        <p:spPr>
          <a:xfrm>
            <a:off x="2957442" y="3472815"/>
            <a:ext cx="2797351" cy="997585"/>
          </a:xfrm>
          <a:prstGeom prst="rect">
            <a:avLst/>
          </a:prstGeom>
        </p:spPr>
        <p:txBody>
          <a:bodyPr vert="horz" wrap="square" lIns="90000" tIns="46800" rIns="90000" bIns="46800">
            <a:normAutofit fontScale="62500" lnSpcReduction="20000"/>
          </a:bodyPr>
          <a:lstStyle/>
          <a:p>
            <a:pPr algn="dist" defTabSz="1215390"/>
            <a:r>
              <a:rPr lang="en-US" altLang="zh-CN" sz="5700" spc="100" dirty="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rPr>
              <a:t>CONTENTS</a:t>
            </a:r>
          </a:p>
        </p:txBody>
      </p:sp>
      <p:cxnSp>
        <p:nvCxnSpPr>
          <p:cNvPr id="25" name="直接连接符 24"/>
          <p:cNvCxnSpPr/>
          <p:nvPr>
            <p:custDataLst>
              <p:tags r:id="rId16"/>
            </p:custDataLst>
          </p:nvPr>
        </p:nvCxnSpPr>
        <p:spPr>
          <a:xfrm>
            <a:off x="3665556" y="4025564"/>
            <a:ext cx="13811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0" dur="1000" fill="hold"/>
                                        <p:tgtEl>
                                          <p:spTgt spid="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5"/>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p:tgtEl>
                                          <p:spTgt spid="18"/>
                                        </p:tgtEl>
                                        <p:attrNameLst>
                                          <p:attrName>ppt_y</p:attrName>
                                        </p:attrNameLst>
                                      </p:cBhvr>
                                      <p:tavLst>
                                        <p:tav tm="0">
                                          <p:val>
                                            <p:strVal val="#ppt_y+#ppt_h*1.125000"/>
                                          </p:val>
                                        </p:tav>
                                        <p:tav tm="100000">
                                          <p:val>
                                            <p:strVal val="#ppt_y"/>
                                          </p:val>
                                        </p:tav>
                                      </p:tavLst>
                                    </p:anim>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3"/>
            </p:custDataLst>
          </p:nvPr>
        </p:nvSpPr>
        <p:spPr>
          <a:xfrm>
            <a:off x="3338195" y="2946400"/>
            <a:ext cx="2812415" cy="1015365"/>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 01</a:t>
            </a:r>
          </a:p>
        </p:txBody>
      </p:sp>
      <p:sp>
        <p:nvSpPr>
          <p:cNvPr id="10" name="标题 9"/>
          <p:cNvSpPr>
            <a:spLocks noGrp="1"/>
          </p:cNvSpPr>
          <p:nvPr>
            <p:ph type="title"/>
            <p:custDataLst>
              <p:tags r:id="rId4"/>
            </p:custDataLst>
          </p:nvPr>
        </p:nvSpPr>
        <p:spPr>
          <a:xfrm>
            <a:off x="6271928" y="2862903"/>
            <a:ext cx="6694636" cy="696239"/>
          </a:xfrm>
        </p:spPr>
        <p:txBody>
          <a:bodyPr>
            <a:normAutofit/>
          </a:bodyPr>
          <a:lstStyle/>
          <a:p>
            <a:r>
              <a:rPr lang="en-US" altLang="zh-CN" spc="200" dirty="0">
                <a:solidFill>
                  <a:schemeClr val="bg1"/>
                </a:solidFill>
                <a:uFillTx/>
                <a:latin typeface="Arial" panose="020B0604020202020204" pitchFamily="34" charset="0"/>
                <a:ea typeface="汉仪旗黑-85S" panose="00020600040101010101" pitchFamily="18" charset="-122"/>
              </a:rPr>
              <a:t>PROBLEM STATEMENT</a:t>
            </a:r>
          </a:p>
        </p:txBody>
      </p:sp>
      <p:sp>
        <p:nvSpPr>
          <p:cNvPr id="11" name="文本占位符 10"/>
          <p:cNvSpPr>
            <a:spLocks noGrp="1"/>
          </p:cNvSpPr>
          <p:nvPr>
            <p:ph type="body" idx="1"/>
            <p:custDataLst>
              <p:tags r:id="rId5"/>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p:txBody>
          <a:bodyPr>
            <a:normAutofit fontScale="90000"/>
          </a:bodyPr>
          <a:lstStyle/>
          <a:p>
            <a:r>
              <a:rPr lang="en-US" altLang="zh-CN">
                <a:solidFill>
                  <a:schemeClr val="tx1">
                    <a:lumMod val="85000"/>
                    <a:lumOff val="15000"/>
                  </a:schemeClr>
                </a:solidFill>
              </a:rPr>
              <a:t>Helping business know thier customers better</a:t>
            </a:r>
          </a:p>
        </p:txBody>
      </p:sp>
      <p:sp>
        <p:nvSpPr>
          <p:cNvPr id="4" name="内容占位符 3"/>
          <p:cNvSpPr>
            <a:spLocks noGrp="1"/>
          </p:cNvSpPr>
          <p:nvPr>
            <p:ph sz="quarter" idx="13"/>
            <p:custDataLst>
              <p:tags r:id="rId4"/>
            </p:custDataLst>
          </p:nvPr>
        </p:nvSpPr>
        <p:spPr/>
        <p:txBody>
          <a:bodyPr>
            <a:normAutofit/>
          </a:bodyPr>
          <a:lstStyle/>
          <a:p>
            <a:pPr marL="0" indent="0">
              <a:buNone/>
            </a:pPr>
            <a:r>
              <a:rPr lang="en-US" altLang="zh-CN" sz="2000" dirty="0"/>
              <a:t>For a Retailer company, knowing its Customers Loyalty is very important. The company must know when its customers are losing interest from them, so that they can get their presence back. The same thing we can incorporate in the small businesses and small retailers which usually lack in this tech support and advancement. Which will help them to scale up faster.. </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Text Placeholder 2"/>
          <p:cNvSpPr>
            <a:spLocks noGrp="1"/>
          </p:cNvSpPr>
          <p:nvPr>
            <p:ph type="body" idx="1"/>
          </p:nvPr>
        </p:nvSpPr>
        <p:spPr/>
        <p:txBody>
          <a:bodyPr/>
          <a:lstStyle/>
          <a:p>
            <a:endParaRPr lang="en-US"/>
          </a:p>
        </p:txBody>
      </p:sp>
      <p:sp>
        <p:nvSpPr>
          <p:cNvPr id="4"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 02</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3"/>
            </p:custDataLst>
          </p:nvPr>
        </p:nvSpPr>
        <p:spPr/>
        <p:txBody>
          <a:bodyPr>
            <a:normAutofit/>
          </a:bodyPr>
          <a:lstStyle/>
          <a:p>
            <a:r>
              <a:rPr lang="en-US" altLang="zh-CN">
                <a:solidFill>
                  <a:schemeClr val="tx1">
                    <a:lumMod val="85000"/>
                    <a:lumOff val="15000"/>
                  </a:schemeClr>
                </a:solidFill>
              </a:rPr>
              <a:t>Solution</a:t>
            </a:r>
          </a:p>
        </p:txBody>
      </p:sp>
      <p:sp>
        <p:nvSpPr>
          <p:cNvPr id="5" name="文本占位符 4"/>
          <p:cNvSpPr>
            <a:spLocks noGrp="1"/>
          </p:cNvSpPr>
          <p:nvPr>
            <p:ph type="body" sz="quarter" idx="13"/>
            <p:custDataLst>
              <p:tags r:id="rId4"/>
            </p:custDataLst>
          </p:nvPr>
        </p:nvSpPr>
        <p:spPr/>
        <p:txBody>
          <a:bodyPr>
            <a:normAutofit/>
          </a:bodyPr>
          <a:lstStyle/>
          <a:p>
            <a:pPr marL="0" indent="0">
              <a:buNone/>
            </a:pPr>
            <a:r>
              <a:rPr lang="en-US" altLang="zh-CN" sz="1800" dirty="0">
                <a:sym typeface="+mn-ea"/>
              </a:rPr>
              <a:t>So, to solve the problem we will find the CLV (Customer Lifetime Value) for the businesses looking at its previous data and check if it is a high risk of losing the customer. And we will integrate this to an android app for making it more user friendly .</a:t>
            </a:r>
            <a:endParaRPr lang="en-US" altLang="zh-CN" dirty="0"/>
          </a:p>
          <a:p>
            <a:pPr marL="0" indent="0">
              <a:buNone/>
            </a:pPr>
            <a:endParaRPr lang="en-US" altLang="zh-CN" dirty="0">
              <a:solidFill>
                <a:schemeClr val="tx1">
                  <a:lumMod val="85000"/>
                  <a:lumOff val="15000"/>
                </a:schemeClr>
              </a:solidFill>
            </a:endParaRPr>
          </a:p>
        </p:txBody>
      </p:sp>
      <p:pic>
        <p:nvPicPr>
          <p:cNvPr id="3" name="内容占位符 2" descr="analysis-coffee-communication-1493370"/>
          <p:cNvPicPr>
            <a:picLocks noGrp="1" noChangeAspect="1"/>
          </p:cNvPicPr>
          <p:nvPr>
            <p:ph sz="quarter" idx="14"/>
            <p:custDataLst>
              <p:tags r:id="rId5"/>
            </p:custDataLst>
          </p:nvPr>
        </p:nvPicPr>
        <p:blipFill>
          <a:blip r:embed="rId7"/>
          <a:stretch>
            <a:fillRect/>
          </a:stretch>
        </p:blipFill>
        <p:spPr>
          <a:xfrm>
            <a:off x="5100638" y="770400"/>
            <a:ext cx="6767901" cy="5086800"/>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userDrawn="1">
            <p:custDataLst>
              <p:tags r:id="rId3"/>
            </p:custDataLst>
          </p:nvPr>
        </p:nvSpPr>
        <p:spPr>
          <a:xfrm>
            <a:off x="608965" y="4254500"/>
            <a:ext cx="5002530" cy="260413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8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Android Studio</a:t>
            </a:r>
          </a:p>
          <a:p>
            <a:pPr algn="just">
              <a:lnSpc>
                <a:spcPct val="130000"/>
              </a:lnSpc>
              <a:spcAft>
                <a:spcPts val="800"/>
              </a:spcAft>
            </a:pPr>
            <a:r>
              <a:rPr lang="en-US" altLang="zh-CN" sz="18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Flask API</a:t>
            </a:r>
          </a:p>
          <a:p>
            <a:pPr algn="just">
              <a:lnSpc>
                <a:spcPct val="130000"/>
              </a:lnSpc>
              <a:spcAft>
                <a:spcPts val="800"/>
              </a:spcAft>
            </a:pPr>
            <a:r>
              <a:rPr lang="en-US" altLang="zh-CN" sz="18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Postman</a:t>
            </a:r>
          </a:p>
          <a:p>
            <a:pPr algn="just">
              <a:lnSpc>
                <a:spcPct val="130000"/>
              </a:lnSpc>
              <a:spcAft>
                <a:spcPts val="800"/>
              </a:spcAft>
            </a:pPr>
            <a:r>
              <a:rPr lang="en-US" altLang="zh-CN" sz="18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Python </a:t>
            </a:r>
          </a:p>
          <a:p>
            <a:pPr algn="just">
              <a:lnSpc>
                <a:spcPct val="130000"/>
              </a:lnSpc>
              <a:spcAft>
                <a:spcPts val="800"/>
              </a:spcAft>
            </a:pPr>
            <a:r>
              <a:rPr lang="en-US" altLang="zh-CN" sz="18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K Means</a:t>
            </a:r>
          </a:p>
        </p:txBody>
      </p:sp>
      <p:sp>
        <p:nvSpPr>
          <p:cNvPr id="7" name="Title 6"/>
          <p:cNvSpPr txBox="1"/>
          <p:nvPr userDrawn="1">
            <p:custDataLst>
              <p:tags r:id="rId4"/>
            </p:custDataLst>
          </p:nvPr>
        </p:nvSpPr>
        <p:spPr>
          <a:xfrm>
            <a:off x="609299" y="3485963"/>
            <a:ext cx="10973399" cy="565146"/>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US" altLang="zh-CN" sz="3200" b="1" spc="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Technology stacks used ...</a:t>
            </a:r>
          </a:p>
        </p:txBody>
      </p:sp>
      <p:pic>
        <p:nvPicPr>
          <p:cNvPr id="2" name="图片 1" descr="D:\Users\Desktop\高清模板图\商务图\25.jpg25"/>
          <p:cNvPicPr>
            <a:picLocks noChangeAspect="1"/>
          </p:cNvPicPr>
          <p:nvPr>
            <p:custDataLst>
              <p:tags r:id="rId5"/>
            </p:custDataLst>
          </p:nvPr>
        </p:nvPicPr>
        <p:blipFill>
          <a:blip r:embed="rId8"/>
          <a:srcRect r="-98"/>
          <a:stretch>
            <a:fillRect/>
          </a:stretch>
        </p:blipFill>
        <p:spPr>
          <a:xfrm>
            <a:off x="608330" y="443230"/>
            <a:ext cx="10974070" cy="3042920"/>
          </a:xfrm>
          <a:prstGeom prst="rect">
            <a:avLst/>
          </a:prstGeom>
        </p:spPr>
      </p:pic>
      <p:sp>
        <p:nvSpPr>
          <p:cNvPr id="3" name="Title 6"/>
          <p:cNvSpPr txBox="1"/>
          <p:nvPr userDrawn="1">
            <p:custDataLst>
              <p:tags r:id="rId6"/>
            </p:custDataLst>
          </p:nvPr>
        </p:nvSpPr>
        <p:spPr>
          <a:xfrm>
            <a:off x="5813425" y="4254500"/>
            <a:ext cx="5002530" cy="260413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8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Py Charm IDE </a:t>
            </a:r>
          </a:p>
          <a:p>
            <a:pPr algn="just">
              <a:lnSpc>
                <a:spcPct val="130000"/>
              </a:lnSpc>
              <a:spcAft>
                <a:spcPts val="800"/>
              </a:spcAft>
            </a:pPr>
            <a:r>
              <a:rPr lang="en-US" altLang="zh-CN" sz="18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Workflow</a:t>
            </a:r>
          </a:p>
        </p:txBody>
      </p:sp>
      <p:sp>
        <p:nvSpPr>
          <p:cNvPr id="3" name="Text Placeholder 2"/>
          <p:cNvSpPr>
            <a:spLocks noGrp="1"/>
          </p:cNvSpPr>
          <p:nvPr>
            <p:ph type="body" idx="1"/>
          </p:nvPr>
        </p:nvSpPr>
        <p:spPr/>
        <p:txBody>
          <a:bodyPr/>
          <a:lstStyle/>
          <a:p>
            <a:endParaRPr lang="en-US"/>
          </a:p>
        </p:txBody>
      </p:sp>
      <p:sp>
        <p:nvSpPr>
          <p:cNvPr id="4"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 04</a:t>
            </a:r>
          </a:p>
        </p:txBody>
      </p:sp>
    </p:spTree>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92F0E09-B2B1-4B74-8857-1BF9F38D8212}"/>
              </a:ext>
            </a:extLst>
          </p:cNvPr>
          <p:cNvSpPr/>
          <p:nvPr/>
        </p:nvSpPr>
        <p:spPr>
          <a:xfrm>
            <a:off x="304800" y="0"/>
            <a:ext cx="32258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9" name="Oval 8">
            <a:extLst>
              <a:ext uri="{FF2B5EF4-FFF2-40B4-BE49-F238E27FC236}">
                <a16:creationId xmlns:a16="http://schemas.microsoft.com/office/drawing/2014/main" id="{1A7943F8-57D6-48FC-8531-36889C46C112}"/>
              </a:ext>
            </a:extLst>
          </p:cNvPr>
          <p:cNvSpPr/>
          <p:nvPr/>
        </p:nvSpPr>
        <p:spPr>
          <a:xfrm>
            <a:off x="1587500" y="1600200"/>
            <a:ext cx="2870200" cy="157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FEATURES FOR RFM XGBOOST MODEL USING K-MEANS</a:t>
            </a:r>
          </a:p>
        </p:txBody>
      </p:sp>
      <p:sp>
        <p:nvSpPr>
          <p:cNvPr id="10" name="Arrow: Down 9">
            <a:extLst>
              <a:ext uri="{FF2B5EF4-FFF2-40B4-BE49-F238E27FC236}">
                <a16:creationId xmlns:a16="http://schemas.microsoft.com/office/drawing/2014/main" id="{214D83F8-7980-46FA-AA78-CE4772863D8A}"/>
              </a:ext>
            </a:extLst>
          </p:cNvPr>
          <p:cNvSpPr/>
          <p:nvPr/>
        </p:nvSpPr>
        <p:spPr>
          <a:xfrm>
            <a:off x="2070100" y="1117600"/>
            <a:ext cx="584200" cy="469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B2D64C3-53E9-4B68-80F5-EF36ABCF08DB}"/>
              </a:ext>
            </a:extLst>
          </p:cNvPr>
          <p:cNvSpPr/>
          <p:nvPr/>
        </p:nvSpPr>
        <p:spPr>
          <a:xfrm>
            <a:off x="2946400" y="3302000"/>
            <a:ext cx="584200" cy="546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4EF1981-0DD1-475F-98D2-0810BB83F2E3}"/>
              </a:ext>
            </a:extLst>
          </p:cNvPr>
          <p:cNvSpPr/>
          <p:nvPr/>
        </p:nvSpPr>
        <p:spPr>
          <a:xfrm>
            <a:off x="3149600" y="3746500"/>
            <a:ext cx="24257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XGBOOST MODEL (82% ACCURATE)</a:t>
            </a:r>
          </a:p>
        </p:txBody>
      </p:sp>
      <p:sp>
        <p:nvSpPr>
          <p:cNvPr id="13" name="Oval 12">
            <a:extLst>
              <a:ext uri="{FF2B5EF4-FFF2-40B4-BE49-F238E27FC236}">
                <a16:creationId xmlns:a16="http://schemas.microsoft.com/office/drawing/2014/main" id="{F54F872C-0CB2-4337-872E-7F4374468C15}"/>
              </a:ext>
            </a:extLst>
          </p:cNvPr>
          <p:cNvSpPr/>
          <p:nvPr/>
        </p:nvSpPr>
        <p:spPr>
          <a:xfrm>
            <a:off x="8750300" y="50800"/>
            <a:ext cx="31369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ANDRIOD APP FROM EMPTY BODY USING ANDRIOD STUDIO</a:t>
            </a:r>
          </a:p>
        </p:txBody>
      </p:sp>
      <p:sp>
        <p:nvSpPr>
          <p:cNvPr id="14" name="Arrow: Down 13">
            <a:extLst>
              <a:ext uri="{FF2B5EF4-FFF2-40B4-BE49-F238E27FC236}">
                <a16:creationId xmlns:a16="http://schemas.microsoft.com/office/drawing/2014/main" id="{608B85F6-F95D-4CCD-82C6-019010D1F7A3}"/>
              </a:ext>
            </a:extLst>
          </p:cNvPr>
          <p:cNvSpPr/>
          <p:nvPr/>
        </p:nvSpPr>
        <p:spPr>
          <a:xfrm>
            <a:off x="9461500" y="1524000"/>
            <a:ext cx="469900" cy="33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13BBAC5-79EE-4171-BB63-C2F019992AB4}"/>
              </a:ext>
            </a:extLst>
          </p:cNvPr>
          <p:cNvSpPr/>
          <p:nvPr/>
        </p:nvSpPr>
        <p:spPr>
          <a:xfrm>
            <a:off x="7848600" y="1879600"/>
            <a:ext cx="2755900" cy="139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SCROLL VIEW AND LINEAR LAYOUTS </a:t>
            </a:r>
          </a:p>
        </p:txBody>
      </p:sp>
      <p:sp>
        <p:nvSpPr>
          <p:cNvPr id="16" name="Arrow: Down 15">
            <a:extLst>
              <a:ext uri="{FF2B5EF4-FFF2-40B4-BE49-F238E27FC236}">
                <a16:creationId xmlns:a16="http://schemas.microsoft.com/office/drawing/2014/main" id="{21EBBC10-6741-412F-8E4F-E6E8DAE77818}"/>
              </a:ext>
            </a:extLst>
          </p:cNvPr>
          <p:cNvSpPr/>
          <p:nvPr/>
        </p:nvSpPr>
        <p:spPr>
          <a:xfrm>
            <a:off x="8204200" y="3479800"/>
            <a:ext cx="431800" cy="368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D1CEFFD-3BE7-4F84-A389-5192DE7682BB}"/>
              </a:ext>
            </a:extLst>
          </p:cNvPr>
          <p:cNvSpPr/>
          <p:nvPr/>
        </p:nvSpPr>
        <p:spPr>
          <a:xfrm>
            <a:off x="6616702" y="3759200"/>
            <a:ext cx="2209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APP WITH 2 SCREENS</a:t>
            </a:r>
          </a:p>
        </p:txBody>
      </p:sp>
      <p:sp>
        <p:nvSpPr>
          <p:cNvPr id="23" name="Oval 22">
            <a:extLst>
              <a:ext uri="{FF2B5EF4-FFF2-40B4-BE49-F238E27FC236}">
                <a16:creationId xmlns:a16="http://schemas.microsoft.com/office/drawing/2014/main" id="{A3100A73-1DF1-4ADA-B010-161D6033E7CF}"/>
              </a:ext>
            </a:extLst>
          </p:cNvPr>
          <p:cNvSpPr/>
          <p:nvPr/>
        </p:nvSpPr>
        <p:spPr>
          <a:xfrm>
            <a:off x="4425950" y="5359400"/>
            <a:ext cx="3581400" cy="149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 USING FLASK API</a:t>
            </a:r>
          </a:p>
        </p:txBody>
      </p:sp>
      <p:sp>
        <p:nvSpPr>
          <p:cNvPr id="26" name="Arrow: Down 25">
            <a:extLst>
              <a:ext uri="{FF2B5EF4-FFF2-40B4-BE49-F238E27FC236}">
                <a16:creationId xmlns:a16="http://schemas.microsoft.com/office/drawing/2014/main" id="{FD09A544-6487-4D6C-9884-523B26E85AF9}"/>
              </a:ext>
            </a:extLst>
          </p:cNvPr>
          <p:cNvSpPr/>
          <p:nvPr/>
        </p:nvSpPr>
        <p:spPr>
          <a:xfrm>
            <a:off x="7061200" y="4851400"/>
            <a:ext cx="355600" cy="4826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F63B21B8-869B-47B3-89FD-557197CC9E75}"/>
              </a:ext>
            </a:extLst>
          </p:cNvPr>
          <p:cNvSpPr/>
          <p:nvPr/>
        </p:nvSpPr>
        <p:spPr>
          <a:xfrm>
            <a:off x="4902200" y="4838700"/>
            <a:ext cx="355600" cy="5080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70D5FF2C-3AA0-4517-9083-F275E7F5EB27}"/>
              </a:ext>
            </a:extLst>
          </p:cNvPr>
          <p:cNvCxnSpPr/>
          <p:nvPr/>
        </p:nvCxnSpPr>
        <p:spPr>
          <a:xfrm>
            <a:off x="8007350" y="5930900"/>
            <a:ext cx="1371600" cy="406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F8D482F9-614A-4041-8D79-EB02C5F79801}"/>
              </a:ext>
            </a:extLst>
          </p:cNvPr>
          <p:cNvSpPr/>
          <p:nvPr/>
        </p:nvSpPr>
        <p:spPr>
          <a:xfrm>
            <a:off x="9461500" y="4584700"/>
            <a:ext cx="24257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WEALTHY </a:t>
            </a:r>
          </a:p>
          <a:p>
            <a:pPr algn="ctr"/>
            <a:r>
              <a:rPr lang="en-US" dirty="0"/>
              <a:t>BUSINESSMAN</a:t>
            </a:r>
          </a:p>
          <a:p>
            <a:pPr algn="ctr"/>
            <a:r>
              <a:rPr lang="en-US" dirty="0"/>
              <a:t>HAPPY </a:t>
            </a:r>
          </a:p>
          <a:p>
            <a:pPr algn="ctr"/>
            <a:r>
              <a:rPr lang="en-US" dirty="0"/>
              <a:t>COSTUMERS</a:t>
            </a:r>
          </a:p>
          <a:p>
            <a:pPr algn="ctr"/>
            <a:r>
              <a:rPr lang="en-US" sz="3600" dirty="0">
                <a:sym typeface="Wingdings" panose="05000000000000000000" pitchFamily="2" charset="2"/>
              </a:rPr>
              <a:t></a:t>
            </a:r>
            <a:endParaRPr lang="en-US" sz="3600" dirty="0"/>
          </a:p>
        </p:txBody>
      </p:sp>
    </p:spTree>
    <p:custDataLst>
      <p:tags r:id="rId1"/>
    </p:custDataLst>
    <p:extLst>
      <p:ext uri="{BB962C8B-B14F-4D97-AF65-F5344CB8AC3E}">
        <p14:creationId xmlns:p14="http://schemas.microsoft.com/office/powerpoint/2010/main" val="4627589"/>
      </p:ext>
    </p:extLst>
  </p:cSld>
  <p:clrMapOvr>
    <a:masterClrMapping/>
  </p:clrMapOvr>
  <mc:AlternateContent xmlns:mc="http://schemas.openxmlformats.org/markup-compatibility/2006" xmlns:p14="http://schemas.microsoft.com/office/powerpoint/2010/main">
    <mc:Choice Requires="p14">
      <p:transition advClick="0">
        <p:comb dir="vert"/>
      </p:transition>
    </mc:Choice>
    <mc:Fallback xmlns="">
      <p:transition advClick="0">
        <p:comb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 name="KSO_WM_UNIT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 name="KSO_WM_UNIT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 name="KSO_WM_UNIT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 name="KSO_WM_UNIT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SLIDE_ID" val="custom2020260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6"/>
  <p:tag name="KSO_WM_SLIDE_LAYOUT" val="a_b"/>
  <p:tag name="KSO_WM_SLIDE_LAYOUT_CNT" val="1_3"/>
  <p:tag name="KSO_WM_TEMPLATE_THUMBS_INDEX" val="1、6、7、14、15"/>
  <p:tag name="KSO_WM_TEMPLATE_MASTER_THUMB_INDEX" val="1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Department Work Report"/>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06_1*a*1"/>
  <p:tag name="KSO_WM_TEMPLATE_CATEGORY" val="custom"/>
  <p:tag name="KSO_WM_TEMPLATE_INDEX" val="20202606"/>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2606_1*b*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2"/>
  <p:tag name="KSO_WM_UNIT_ID" val="custom20202606_1*b*2"/>
  <p:tag name="KSO_WM_TEMPLATE_CATEGORY" val="custom"/>
  <p:tag name="KSO_WM_TEMPLATE_INDEX" val="20202606"/>
  <p:tag name="KSO_WM_UNIT_LAYERLEVEL" val="1"/>
  <p:tag name="KSO_WM_TAG_VERSION" val="1.0"/>
  <p:tag name="KSO_WM_BEAUTIFY_FLAG" val="#wm#"/>
  <p:tag name="KSO_WM_UNIT_PRESET_TEXT" val="Reporter name"/>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6_1*b*3"/>
  <p:tag name="KSO_WM_TEMPLATE_CATEGORY" val="custom"/>
  <p:tag name="KSO_WM_TEMPLATE_INDEX" val="20202606"/>
  <p:tag name="KSO_WM_UNIT_LAYERLEVEL" val="1"/>
  <p:tag name="KSO_WM_TAG_VERSION" val="1.0"/>
  <p:tag name="KSO_WM_BEAUTIFY_FLAG" val="#wm#"/>
  <p:tag name="KSO_WM_UNIT_ISCONTENTSTITLE" val="0"/>
  <p:tag name="KSO_WM_UNIT_NOCLEAR" val="0"/>
  <p:tag name="KSO_WM_UNIT_VALUE" val="6"/>
  <p:tag name="KSO_WM_UNIT_TYPE" val="b"/>
  <p:tag name="KSO_WM_UNIT_INDEX" val="3"/>
  <p:tag name="KSO_WM_UNIT_PRESET_TEXT" val="Report date"/>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Department Work Report"/>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06_1*a*1"/>
  <p:tag name="KSO_WM_TEMPLATE_CATEGORY" val="custom"/>
  <p:tag name="KSO_WM_TEMPLATE_INDEX" val="20202606"/>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ID" val="custom20202606_6"/>
  <p:tag name="KSO_WM_TEMPLATE_SUBCATEGORY" val="0"/>
  <p:tag name="KSO_WM_TEMPLATE_MASTER_TYPE" val="1"/>
  <p:tag name="KSO_WM_TEMPLATE_COLOR_TYPE" val="1"/>
  <p:tag name="KSO_WM_SLIDE_TYPE" val="contents"/>
  <p:tag name="KSO_WM_SLIDE_SUBTYPE" val="pureTxt"/>
  <p:tag name="KSO_WM_SLIDE_ITEM_CNT" val="6"/>
  <p:tag name="KSO_WM_SLIDE_INDEX" val="6"/>
  <p:tag name="KSO_WM_DIAGRAM_GROUP_CODE" val="m1-1"/>
  <p:tag name="KSO_WM_SLIDE_DIAGTYPE" val="m"/>
  <p:tag name="KSO_WM_TAG_VERSION" val="1.0"/>
  <p:tag name="KSO_WM_BEAUTIFY_FLAG" val="#wm#"/>
  <p:tag name="KSO_WM_TEMPLATE_CATEGORY" val="custom"/>
  <p:tag name="KSO_WM_TEMPLATE_INDEX" val="20202606"/>
  <p:tag name="KSO_WM_SLIDE_LAYOUT" val="a_b_m"/>
  <p:tag name="KSO_WM_SLIDE_LAYOUT_CNT" val="1_1_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2606_6*m_h_a*1_1_1"/>
  <p:tag name="KSO_WM_TEMPLATE_CATEGORY" val="custom"/>
  <p:tag name="KSO_WM_TEMPLATE_INDEX" val="20202606"/>
  <p:tag name="KSO_WM_UNIT_LAYERLEVEL" val="1_1_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2606_6*m_h_i*1_1_1"/>
  <p:tag name="KSO_WM_TEMPLATE_CATEGORY" val="custom"/>
  <p:tag name="KSO_WM_TEMPLATE_INDEX" val="20202606"/>
  <p:tag name="KSO_WM_UNIT_LAYERLEVEL" val="1_1_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2606_6*m_h_a*1_2_1"/>
  <p:tag name="KSO_WM_TEMPLATE_CATEGORY" val="custom"/>
  <p:tag name="KSO_WM_TEMPLATE_INDEX" val="20202606"/>
  <p:tag name="KSO_WM_UNIT_LAYERLEVEL" val="1_1_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2606_6*m_h_i*1_2_1"/>
  <p:tag name="KSO_WM_TEMPLATE_CATEGORY" val="custom"/>
  <p:tag name="KSO_WM_TEMPLATE_INDEX" val="20202606"/>
  <p:tag name="KSO_WM_UNIT_LAYERLEVEL" val="1_1_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2606_6*m_h_a*1_3_1"/>
  <p:tag name="KSO_WM_TEMPLATE_CATEGORY" val="custom"/>
  <p:tag name="KSO_WM_TEMPLATE_INDEX" val="20202606"/>
  <p:tag name="KSO_WM_UNIT_LAYERLEVEL" val="1_1_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2606_6*m_h_i*1_3_1"/>
  <p:tag name="KSO_WM_TEMPLATE_CATEGORY" val="custom"/>
  <p:tag name="KSO_WM_TEMPLATE_INDEX" val="20202606"/>
  <p:tag name="KSO_WM_UNIT_LAYERLEVEL" val="1_1_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2606_6*m_h_a*1_4_1"/>
  <p:tag name="KSO_WM_TEMPLATE_CATEGORY" val="custom"/>
  <p:tag name="KSO_WM_TEMPLATE_INDEX" val="20202606"/>
  <p:tag name="KSO_WM_UNIT_LAYERLEVEL" val="1_1_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202606_6*m_h_i*1_4_1"/>
  <p:tag name="KSO_WM_TEMPLATE_CATEGORY" val="custom"/>
  <p:tag name="KSO_WM_TEMPLATE_INDEX" val="20202606"/>
  <p:tag name="KSO_WM_UNIT_LAYERLEVEL" val="1_1_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202606_6*m_h_a*1_5_1"/>
  <p:tag name="KSO_WM_TEMPLATE_CATEGORY" val="custom"/>
  <p:tag name="KSO_WM_TEMPLATE_INDEX" val="20202606"/>
  <p:tag name="KSO_WM_UNIT_LAYERLEVEL" val="1_1_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202606_6*m_h_i*1_5_1"/>
  <p:tag name="KSO_WM_TEMPLATE_CATEGORY" val="custom"/>
  <p:tag name="KSO_WM_TEMPLATE_INDEX" val="20202606"/>
  <p:tag name="KSO_WM_UNIT_LAYERLEVEL" val="1_1_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custom20202606_6*m_h_a*1_6_1"/>
  <p:tag name="KSO_WM_TEMPLATE_CATEGORY" val="custom"/>
  <p:tag name="KSO_WM_TEMPLATE_INDEX" val="20202606"/>
  <p:tag name="KSO_WM_UNIT_LAYERLEVEL" val="1_1_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custom20202606_6*m_h_i*1_6_1"/>
  <p:tag name="KSO_WM_TEMPLATE_CATEGORY" val="custom"/>
  <p:tag name="KSO_WM_TEMPLATE_INDEX" val="20202606"/>
  <p:tag name="KSO_WM_UNIT_LAYERLEVEL" val="1_1_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2606_6*a*1"/>
  <p:tag name="KSO_WM_TEMPLATE_CATEGORY" val="custom"/>
  <p:tag name="KSO_WM_TEMPLATE_INDEX" val="20202606"/>
  <p:tag name="KSO_WM_UNIT_LAYERLEVEL" val="1"/>
  <p:tag name="KSO_WM_TAG_VERSION" val="1.0"/>
  <p:tag name="KSO_WM_BEAUTIFY_FLAG" val="#wm#"/>
  <p:tag name="KSO_WM_UNIT_PRESET_TEXT" val="CONTENTS"/>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2606_6*i*1"/>
  <p:tag name="KSO_WM_TEMPLATE_CATEGORY" val="custom"/>
  <p:tag name="KSO_WM_TEMPLATE_INDEX" val="2020260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61.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6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66.xml><?xml version="1.0" encoding="utf-8"?>
<p:tagLst xmlns:a="http://schemas.openxmlformats.org/drawingml/2006/main" xmlns:r="http://schemas.openxmlformats.org/officeDocument/2006/relationships"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ID" val="custom20202606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88*400"/>
  <p:tag name="KSO_WM_SLIDE_POSITION" val="45*60"/>
  <p:tag name="KSO_WM_TAG_VERSION" val="1.0"/>
  <p:tag name="KSO_WM_BEAUTIFY_FLAG" val="#wm#"/>
  <p:tag name="KSO_WM_TEMPLATE_CATEGORY" val="custom"/>
  <p:tag name="KSO_WM_TEMPLATE_INDEX" val="20202606"/>
  <p:tag name="KSO_WM_SLIDE_LAYOUT" val="a_d_f"/>
  <p:tag name="KSO_WM_SLIDE_LAYOUT_CNT" val="1_1_1"/>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6_10*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06_10*f*1"/>
  <p:tag name="KSO_WM_TEMPLATE_CATEGORY" val="custom"/>
  <p:tag name="KSO_WM_TEMPLATE_INDEX" val="20202606"/>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71.xml><?xml version="1.0" encoding="utf-8"?>
<p:tagLst xmlns:a="http://schemas.openxmlformats.org/drawingml/2006/main" xmlns:r="http://schemas.openxmlformats.org/officeDocument/2006/relationships" xmlns:p="http://schemas.openxmlformats.org/presentationml/2006/main">
  <p:tag name="KSO_WM_UNIT_VALUE" val="1412*1878"/>
  <p:tag name="KSO_WM_UNIT_HIGHLIGHT" val="0"/>
  <p:tag name="KSO_WM_UNIT_COMPATIBLE" val="0"/>
  <p:tag name="KSO_WM_UNIT_DIAGRAM_ISNUMVISUAL" val="0"/>
  <p:tag name="KSO_WM_UNIT_DIAGRAM_ISREFERUNIT" val="0"/>
  <p:tag name="KSO_WM_UNIT_TYPE" val="d"/>
  <p:tag name="KSO_WM_UNIT_INDEX" val="1"/>
  <p:tag name="KSO_WM_UNIT_ID" val="custom20202606_10*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ID" val="custom20202606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57"/>
  <p:tag name="KSO_WM_SLIDE_POSITION" val="47*34"/>
  <p:tag name="KSO_WM_TAG_VERSION" val="1.0"/>
  <p:tag name="KSO_WM_BEAUTIFY_FLAG" val="#wm#"/>
  <p:tag name="KSO_WM_TEMPLATE_CATEGORY" val="custom"/>
  <p:tag name="KSO_WM_TEMPLATE_INDEX" val="20202606"/>
  <p:tag name="KSO_WM_SLIDE_LAYOUT" val="a_d_f"/>
  <p:tag name="KSO_WM_SLIDE_LAYOUT_CNT" val="1_1_1"/>
</p:tagLst>
</file>

<file path=ppt/tags/tag173.xml><?xml version="1.0" encoding="utf-8"?>
<p:tagLst xmlns:a="http://schemas.openxmlformats.org/drawingml/2006/main" xmlns:r="http://schemas.openxmlformats.org/officeDocument/2006/relationships"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06_8*f*1"/>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6_8*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75.xml><?xml version="1.0" encoding="utf-8"?>
<p:tagLst xmlns:a="http://schemas.openxmlformats.org/drawingml/2006/main" xmlns:r="http://schemas.openxmlformats.org/officeDocument/2006/relationships" xmlns:p="http://schemas.openxmlformats.org/presentationml/2006/main">
  <p:tag name="KSO_WM_UNIT_VALUE" val="976*3046"/>
  <p:tag name="KSO_WM_UNIT_HIGHLIGHT" val="0"/>
  <p:tag name="KSO_WM_UNIT_COMPATIBLE" val="0"/>
  <p:tag name="KSO_WM_UNIT_DIAGRAM_ISNUMVISUAL" val="0"/>
  <p:tag name="KSO_WM_UNIT_DIAGRAM_ISREFERUNIT" val="0"/>
  <p:tag name="KSO_WM_UNIT_TYPE" val="d"/>
  <p:tag name="KSO_WM_UNIT_INDEX" val="1"/>
  <p:tag name="KSO_WM_UNIT_ID" val="custom20202606_8*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06_8*f*1"/>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77.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79.xml><?xml version="1.0" encoding="utf-8"?>
<p:tagLst xmlns:a="http://schemas.openxmlformats.org/drawingml/2006/main" xmlns:r="http://schemas.openxmlformats.org/officeDocument/2006/relationships"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1.xml><?xml version="1.0" encoding="utf-8"?>
<p:tagLst xmlns:a="http://schemas.openxmlformats.org/drawingml/2006/main" xmlns:r="http://schemas.openxmlformats.org/officeDocument/2006/relationships"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8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5.xml><?xml version="1.0" encoding="utf-8"?>
<p:tagLst xmlns:a="http://schemas.openxmlformats.org/drawingml/2006/main" xmlns:r="http://schemas.openxmlformats.org/officeDocument/2006/relationships" xmlns:p="http://schemas.openxmlformats.org/presentationml/2006/main">
  <p:tag name="KSO_WM_SLIDE_ID" val="custom20202606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8"/>
  <p:tag name="KSO_WM_SLIDE_POSITION" val="119*106"/>
  <p:tag name="KSO_WM_TAG_VERSION" val="1.0"/>
  <p:tag name="KSO_WM_BEAUTIFY_FLAG" val="#wm#"/>
  <p:tag name="KSO_WM_TEMPLATE_CATEGORY" val="custom"/>
  <p:tag name="KSO_WM_TEMPLATE_INDEX" val="20202606"/>
  <p:tag name="KSO_WM_SLIDE_LAYOUT" val="a_f"/>
  <p:tag name="KSO_WM_SLIDE_LAYOUT_CNT" val="1_1"/>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14*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7.xml><?xml version="1.0" encoding="utf-8"?>
<p:tagLst xmlns:a="http://schemas.openxmlformats.org/drawingml/2006/main" xmlns:r="http://schemas.openxmlformats.org/officeDocument/2006/relationships"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06_14*f*1"/>
  <p:tag name="KSO_WM_TEMPLATE_CATEGORY" val="custom"/>
  <p:tag name="KSO_WM_TEMPLATE_INDEX" val="20202606"/>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88.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ID" val="custom20202606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71*422"/>
  <p:tag name="KSO_WM_SLIDE_POSITION" val="45*18"/>
  <p:tag name="KSO_WM_TAG_VERSION" val="1.0"/>
  <p:tag name="KSO_WM_BEAUTIFY_FLAG" val="#wm#"/>
  <p:tag name="KSO_WM_TEMPLATE_CATEGORY" val="custom"/>
  <p:tag name="KSO_WM_TEMPLATE_INDEX" val="20202606"/>
  <p:tag name="KSO_WM_SLIDE_LAYOUT" val="a_d_f"/>
  <p:tag name="KSO_WM_SLIDE_LAYOUT_CNT" val="1_2_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06_13*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91.xml><?xml version="1.0" encoding="utf-8"?>
<p:tagLst xmlns:a="http://schemas.openxmlformats.org/drawingml/2006/main" xmlns:r="http://schemas.openxmlformats.org/officeDocument/2006/relationships" xmlns:p="http://schemas.openxmlformats.org/presentationml/2006/main">
  <p:tag name="KSO_WM_UNIT_VALUE" val="803*1483"/>
  <p:tag name="KSO_WM_UNIT_HIGHLIGHT" val="0"/>
  <p:tag name="KSO_WM_UNIT_COMPATIBLE" val="0"/>
  <p:tag name="KSO_WM_UNIT_DIAGRAM_ISNUMVISUAL" val="0"/>
  <p:tag name="KSO_WM_UNIT_DIAGRAM_ISREFERUNIT" val="0"/>
  <p:tag name="KSO_WM_UNIT_TYPE" val="d"/>
  <p:tag name="KSO_WM_UNIT_INDEX" val="1"/>
  <p:tag name="KSO_WM_UNIT_ID" val="custom20202606_13*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VALUE" val="803*1490"/>
  <p:tag name="KSO_WM_UNIT_HIGHLIGHT" val="0"/>
  <p:tag name="KSO_WM_UNIT_COMPATIBLE" val="0"/>
  <p:tag name="KSO_WM_UNIT_DIAGRAM_ISNUMVISUAL" val="0"/>
  <p:tag name="KSO_WM_UNIT_DIAGRAM_ISREFERUNIT" val="0"/>
  <p:tag name="KSO_WM_UNIT_TYPE" val="d"/>
  <p:tag name="KSO_WM_UNIT_INDEX" val="2"/>
  <p:tag name="KSO_WM_UNIT_ID" val="custom20202606_13*d*2"/>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NOCLEAR" val="0"/>
  <p:tag name="KSO_WM_UNIT_VALUE" val="58"/>
  <p:tag name="KSO_WM_UNIT_HIGHLIGHT" val="0"/>
  <p:tag name="KSO_WM_UNIT_COMPATIBLE" val="0"/>
  <p:tag name="KSO_WM_UNIT_DIAGRAM_ISNUMVISUAL" val="0"/>
  <p:tag name="KSO_WM_UNIT_DIAGRAM_ISREFERUNIT" val="0"/>
  <p:tag name="KSO_WM_UNIT_TYPE" val="f"/>
  <p:tag name="KSO_WM_UNIT_INDEX" val="1"/>
  <p:tag name="KSO_WM_UNIT_ID" val="custom20202606_13*f*1"/>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94.xml><?xml version="1.0" encoding="utf-8"?>
<p:tagLst xmlns:a="http://schemas.openxmlformats.org/drawingml/2006/main" xmlns:r="http://schemas.openxmlformats.org/officeDocument/2006/relationships" xmlns:p="http://schemas.openxmlformats.org/presentationml/2006/main">
  <p:tag name="KSO_WM_UNIT_NOCLEAR" val="0"/>
  <p:tag name="KSO_WM_UNIT_VALUE" val="58"/>
  <p:tag name="KSO_WM_UNIT_HIGHLIGHT" val="0"/>
  <p:tag name="KSO_WM_UNIT_COMPATIBLE" val="0"/>
  <p:tag name="KSO_WM_UNIT_DIAGRAM_ISNUMVISUAL" val="0"/>
  <p:tag name="KSO_WM_UNIT_DIAGRAM_ISREFERUNIT" val="0"/>
  <p:tag name="KSO_WM_UNIT_TYPE" val="f"/>
  <p:tag name="KSO_WM_UNIT_INDEX" val="2"/>
  <p:tag name="KSO_WM_UNIT_ID" val="custom20202606_13*f*2"/>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95.xml><?xml version="1.0" encoding="utf-8"?>
<p:tagLst xmlns:a="http://schemas.openxmlformats.org/drawingml/2006/main" xmlns:r="http://schemas.openxmlformats.org/officeDocument/2006/relationships" xmlns:p="http://schemas.openxmlformats.org/presentationml/2006/main">
  <p:tag name="KSO_WM_SLIDE_ID" val="custom20202606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606"/>
  <p:tag name="KSO_WM_SLIDE_LAYOUT" val="a_b"/>
  <p:tag name="KSO_WM_SLIDE_LAYOUT_CNT" val="1_1"/>
</p:tagLst>
</file>

<file path=ppt/tags/tag19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606_15*a*1"/>
  <p:tag name="KSO_WM_TEMPLATE_CATEGORY" val="custom"/>
  <p:tag name="KSO_WM_TEMPLATE_INDEX" val="20202606"/>
  <p:tag name="KSO_WM_UNIT_LAYERLEVEL" val="1"/>
  <p:tag name="KSO_WM_TAG_VERSION" val="1.0"/>
  <p:tag name="KSO_WM_BEAUTIFY_FLAG" val="#wm#"/>
  <p:tag name="KSO_WM_UNIT_PRESET_TEXT" val="谢谢观赏"/>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9"/>
  <p:tag name="KSO_WM_UNIT_HIGHLIGHT" val="0"/>
  <p:tag name="KSO_WM_UNIT_COMPATIBLE" val="0"/>
  <p:tag name="KSO_WM_UNIT_DIAGRAM_ISNUMVISUAL" val="0"/>
  <p:tag name="KSO_WM_UNIT_DIAGRAM_ISREFERUNIT" val="0"/>
  <p:tag name="KSO_WM_UNIT_TYPE" val="b"/>
  <p:tag name="KSO_WM_UNIT_INDEX" val="1"/>
  <p:tag name="KSO_WM_UNIT_ID" val="custom20202606_15*b*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06"/>
  <p:tag name="KSO_WM_TEMPLATE_THUMBS_INDEX" val="1、6、7、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LAYERLEVEL" val="1"/>
  <p:tag name="KSO_WM_TAG_VERSION" val="1.0"/>
  <p:tag name="KSO_WM_BEAUTIFY_FLAG" val="#wm#"/>
  <p:tag name="KSO_WM_SLIDE_BACKGROUND_TYPE" val="frame"/>
  <p:tag name="KSO_WM_SLIDE_BK_DARK_LIGHT" val="2"/>
  <p:tag name="KSO_WM_UNIT_BK_DARK_LIGHT"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LAYERLEVEL" val="1"/>
  <p:tag name="KSO_WM_TAG_VERSION" val="1.0"/>
  <p:tag name="KSO_WM_BEAUTIFY_FLAG" val="#wm#"/>
  <p:tag name="KSO_WM_SLIDE_BACKGROUND_TYPE" val="frame"/>
  <p:tag name="KSO_WM_SLIDE_BK_DARK_LIGHT" val="2"/>
  <p:tag name="KSO_WM_UNIT_BK_DARK_LIGHT"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 name="KSO_WM_UNIT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 name="KSO_WM_UNIT_BK_DARK_LIGHT" val="2"/>
</p:tagLst>
</file>

<file path=ppt/theme/theme1.xml><?xml version="1.0" encoding="utf-8"?>
<a:theme xmlns:a="http://schemas.openxmlformats.org/drawingml/2006/main" name="Office Theme">
  <a:themeElements>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en-US" altLang="zh-CN" sz="6000" spc="100" dirty="0">
            <a:solidFill>
              <a:schemeClr val="bg1"/>
            </a:solidFill>
            <a:uFillTx/>
            <a:latin typeface="Arial" panose="020B0604020202020204" pitchFamily="34" charset="0"/>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0.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71</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Microsoft YaHei</vt:lpstr>
      <vt:lpstr>Arial</vt:lpstr>
      <vt:lpstr>Bahnschrift Light</vt:lpstr>
      <vt:lpstr>Calibri</vt:lpstr>
      <vt:lpstr>Office Theme</vt:lpstr>
      <vt:lpstr>HACKOVERFLOW-2022</vt:lpstr>
      <vt:lpstr>PowerPoint Presentation</vt:lpstr>
      <vt:lpstr>PROBLEM STATEMENT</vt:lpstr>
      <vt:lpstr>Helping business know thier customers better</vt:lpstr>
      <vt:lpstr>Solution</vt:lpstr>
      <vt:lpstr>Solution</vt:lpstr>
      <vt:lpstr>PowerPoint Presentation</vt:lpstr>
      <vt:lpstr>Workflow</vt:lpstr>
      <vt:lpstr>PowerPoint Presentation</vt:lpstr>
      <vt:lpstr>Solution approach and explanation</vt:lpstr>
      <vt:lpstr>Final Application</vt:lpstr>
      <vt:lpstr>PowerPoint Presentation</vt:lpstr>
      <vt:lpstr>Conclusion and Future scope</vt:lpstr>
      <vt:lpstr>References</vt:lpstr>
      <vt:lpstr>Dependencies and 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44</cp:revision>
  <dcterms:created xsi:type="dcterms:W3CDTF">2019-09-18T08:56:00Z</dcterms:created>
  <dcterms:modified xsi:type="dcterms:W3CDTF">2022-03-27T11:27:01Z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B2DEA48EE4EE4026A54161101B772C01</vt:lpwstr>
  </property>
</Properties>
</file>