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0" r:id="rId2"/>
    <p:sldId id="269" r:id="rId3"/>
    <p:sldId id="259" r:id="rId4"/>
    <p:sldId id="265" r:id="rId5"/>
    <p:sldId id="266" r:id="rId6"/>
    <p:sldId id="27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 </a:t>
            </a:r>
            <a:r>
              <a:rPr lang="en-US" b="1" dirty="0"/>
              <a:t>C</a:t>
            </a:r>
          </a:p>
          <a:p>
            <a:r>
              <a:rPr lang="en-US" sz="1400" b="1" dirty="0"/>
              <a:t>12,011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7.png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7" Type="http://schemas.openxmlformats.org/officeDocument/2006/relationships/image" Target="../media/image7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9.png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2.jpeg" /><Relationship Id="rId4" Type="http://schemas.openxmlformats.org/officeDocument/2006/relationships/image" Target="../media/image11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843039" y="2063278"/>
            <a:ext cx="4031671" cy="3329581"/>
          </a:xfrm>
        </p:spPr>
        <p:txBody>
          <a:bodyPr>
            <a:normAutofit/>
          </a:bodyPr>
          <a:lstStyle/>
          <a:p>
            <a:r>
              <a:rPr lang="fr-CH" sz="5000" b="1" dirty="0">
                <a:solidFill>
                  <a:schemeClr val="tx1"/>
                </a:solidFill>
                <a:latin typeface="Arial Black" panose="020B0A04020102020204" pitchFamily="34" charset="0"/>
              </a:rPr>
              <a:t>CYCLE DU CARBONE</a:t>
            </a:r>
          </a:p>
        </p:txBody>
      </p:sp>
      <p:sp>
        <p:nvSpPr>
          <p:cNvPr id="24" name="Sous-titre 2">
            <a:extLst>
              <a:ext uri="{FF2B5EF4-FFF2-40B4-BE49-F238E27FC236}">
                <a16:creationId xmlns:a16="http://schemas.microsoft.com/office/drawing/2014/main" id="{243583C6-878B-4E63-8C7F-6AB8ECAFD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9561" y="6432011"/>
            <a:ext cx="5682439" cy="407569"/>
          </a:xfrm>
        </p:spPr>
        <p:txBody>
          <a:bodyPr>
            <a:normAutofit/>
          </a:bodyPr>
          <a:lstStyle/>
          <a:p>
            <a:r>
              <a:rPr lang="fr-CH" sz="1600" dirty="0" err="1"/>
              <a:t>Verona</a:t>
            </a:r>
            <a:r>
              <a:rPr lang="fr-CH" sz="1600" dirty="0"/>
              <a:t> / </a:t>
            </a:r>
            <a:r>
              <a:rPr lang="fr-CH" sz="1600" dirty="0" err="1"/>
              <a:t>sarah</a:t>
            </a:r>
            <a:r>
              <a:rPr lang="fr-CH" sz="1600" dirty="0"/>
              <a:t> / Jelena / Matthew / Julien / </a:t>
            </a:r>
            <a:r>
              <a:rPr lang="fr-CH" sz="1600" dirty="0" err="1"/>
              <a:t>Anila</a:t>
            </a:r>
            <a:endParaRPr lang="fr-CH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DA0479-EEAD-4990-8079-E78AF04ED6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087" r="-1" b="-1"/>
          <a:stretch/>
        </p:blipFill>
        <p:spPr>
          <a:xfrm>
            <a:off x="395948" y="1665473"/>
            <a:ext cx="7298442" cy="35270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2">
                <a:lumMod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 6" descr="A picture containing drawing, light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5245" y="222204"/>
            <a:ext cx="932732" cy="80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6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7408" y="703185"/>
            <a:ext cx="7331563" cy="950203"/>
          </a:xfrm>
        </p:spPr>
        <p:txBody>
          <a:bodyPr/>
          <a:lstStyle/>
          <a:p>
            <a:r>
              <a:rPr lang="fr-CH" sz="3600" b="1" dirty="0"/>
              <a:t>Le cycle du carbone</a:t>
            </a:r>
            <a:endParaRPr lang="fr-CH" sz="36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51384" y="2505490"/>
            <a:ext cx="4396338" cy="576262"/>
          </a:xfrm>
        </p:spPr>
        <p:txBody>
          <a:bodyPr/>
          <a:lstStyle/>
          <a:p>
            <a:r>
              <a:rPr lang="fr-CH" b="1" dirty="0"/>
              <a:t>Les 4 réservoirs :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51383" y="3185403"/>
            <a:ext cx="4396339" cy="2610364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2400"/>
              </a:spcAft>
              <a:buClr>
                <a:srgbClr val="1E5155">
                  <a:lumMod val="40000"/>
                  <a:lumOff val="60000"/>
                </a:srgbClr>
              </a:buClr>
            </a:pPr>
            <a:r>
              <a:rPr lang="fr-CH" dirty="0"/>
              <a:t>L’atmosphère</a:t>
            </a:r>
          </a:p>
          <a:p>
            <a:pPr>
              <a:spcBef>
                <a:spcPts val="0"/>
              </a:spcBef>
              <a:spcAft>
                <a:spcPts val="2400"/>
              </a:spcAft>
              <a:buClr>
                <a:srgbClr val="1E5155">
                  <a:lumMod val="40000"/>
                  <a:lumOff val="60000"/>
                </a:srgbClr>
              </a:buClr>
            </a:pPr>
            <a:r>
              <a:rPr lang="fr-CH" dirty="0"/>
              <a:t>La biosphère terrestre</a:t>
            </a:r>
            <a:endParaRPr lang="fr-CH" dirty="0">
              <a:solidFill>
                <a:prstClr val="white"/>
              </a:solidFill>
            </a:endParaRPr>
          </a:p>
          <a:p>
            <a:pPr>
              <a:spcBef>
                <a:spcPts val="0"/>
              </a:spcBef>
              <a:spcAft>
                <a:spcPts val="2400"/>
              </a:spcAft>
              <a:buClr>
                <a:srgbClr val="1E5155">
                  <a:lumMod val="40000"/>
                  <a:lumOff val="60000"/>
                </a:srgbClr>
              </a:buClr>
            </a:pPr>
            <a:r>
              <a:rPr lang="fr-CH" dirty="0"/>
              <a:t>L’hydrosphère (les océans)</a:t>
            </a:r>
            <a:endParaRPr lang="fr-CH" dirty="0">
              <a:solidFill>
                <a:prstClr val="white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1E5155">
                  <a:lumMod val="40000"/>
                  <a:lumOff val="60000"/>
                </a:srgbClr>
              </a:buClr>
            </a:pPr>
            <a:r>
              <a:rPr lang="fr-CH" dirty="0"/>
              <a:t>La lithosphère (les sédiments)</a:t>
            </a:r>
            <a:endParaRPr lang="fr-CH" dirty="0">
              <a:solidFill>
                <a:prstClr val="white"/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11348" y="2208690"/>
            <a:ext cx="6658138" cy="873062"/>
          </a:xfrm>
        </p:spPr>
        <p:txBody>
          <a:bodyPr/>
          <a:lstStyle/>
          <a:p>
            <a:r>
              <a:rPr lang="fr-CH" b="1" dirty="0"/>
              <a:t>Les mécanismes de l’échange du carbone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11348" y="3185403"/>
            <a:ext cx="4396339" cy="21531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fr-CH" dirty="0"/>
              <a:t>La photosynthèse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fr-CH" dirty="0"/>
              <a:t>La respiration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fr-CH" dirty="0"/>
              <a:t>L’oxydation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245" y="222204"/>
            <a:ext cx="932732" cy="80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2790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8060" y="609601"/>
            <a:ext cx="9404723" cy="1056042"/>
          </a:xfrm>
        </p:spPr>
        <p:txBody>
          <a:bodyPr/>
          <a:lstStyle/>
          <a:p>
            <a:r>
              <a:rPr lang="fr-CH" sz="3600" b="1" dirty="0"/>
              <a:t>Stockage dans les roches sédimentaires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245" y="222204"/>
            <a:ext cx="932732" cy="80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9821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2" y="496106"/>
            <a:ext cx="5344142" cy="772858"/>
          </a:xfrm>
        </p:spPr>
        <p:txBody>
          <a:bodyPr/>
          <a:lstStyle/>
          <a:p>
            <a:r>
              <a:rPr lang="fr-CH" sz="4000" b="1" dirty="0"/>
              <a:t>Photosynthèse</a:t>
            </a:r>
            <a:endParaRPr lang="fr-CH" sz="36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42938" y="1467729"/>
            <a:ext cx="4396338" cy="576262"/>
          </a:xfrm>
        </p:spPr>
        <p:txBody>
          <a:bodyPr/>
          <a:lstStyle/>
          <a:p>
            <a:r>
              <a:rPr lang="fr-CH" sz="2800" b="1" dirty="0"/>
              <a:t>Rôle</a:t>
            </a:r>
            <a:endParaRPr lang="fr-CH" b="1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2937" y="2043991"/>
            <a:ext cx="6438997" cy="2787439"/>
          </a:xfrm>
        </p:spPr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fr-CH" dirty="0"/>
              <a:t>C’est le processus bioénergétique qui permet à des organismes de synthétiser de la matière organique en utilisant l'énergie lumineuse. </a:t>
            </a:r>
          </a:p>
          <a:p>
            <a:pPr algn="just"/>
            <a:r>
              <a:rPr lang="fr-CH" dirty="0"/>
              <a:t>La source de carbone est le CO</a:t>
            </a:r>
            <a:r>
              <a:rPr lang="fr-CH" baseline="-25000" dirty="0"/>
              <a:t>2</a:t>
            </a:r>
            <a:endParaRPr lang="fr-CH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2937" y="4255168"/>
            <a:ext cx="4396339" cy="576262"/>
          </a:xfrm>
        </p:spPr>
        <p:txBody>
          <a:bodyPr/>
          <a:lstStyle/>
          <a:p>
            <a:r>
              <a:rPr lang="fr-CH" sz="2800" b="1" dirty="0"/>
              <a:t>Equation chimique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2936" y="4859750"/>
            <a:ext cx="6438998" cy="1074519"/>
          </a:xfrm>
        </p:spPr>
        <p:txBody>
          <a:bodyPr/>
          <a:lstStyle/>
          <a:p>
            <a:r>
              <a:rPr lang="fr-CH" dirty="0"/>
              <a:t>On peut le résumer par l’équation suivante :</a:t>
            </a:r>
          </a:p>
          <a:p>
            <a:pPr marL="354013" indent="0">
              <a:buNone/>
            </a:pPr>
            <a:r>
              <a:rPr lang="fr-CH" b="1" dirty="0"/>
              <a:t>6 CO</a:t>
            </a:r>
            <a:r>
              <a:rPr lang="fr-CH" baseline="-25000" dirty="0"/>
              <a:t>2</a:t>
            </a:r>
            <a:r>
              <a:rPr lang="fr-CH" b="1" dirty="0"/>
              <a:t> + 6 H</a:t>
            </a:r>
            <a:r>
              <a:rPr lang="fr-CH" baseline="-25000" dirty="0"/>
              <a:t>2</a:t>
            </a:r>
            <a:r>
              <a:rPr lang="fr-CH" b="1" dirty="0"/>
              <a:t>O –&gt;  C</a:t>
            </a:r>
            <a:r>
              <a:rPr lang="fr-CH" baseline="-25000" dirty="0"/>
              <a:t>6</a:t>
            </a:r>
            <a:r>
              <a:rPr lang="fr-CH" b="1" dirty="0"/>
              <a:t>H</a:t>
            </a:r>
            <a:r>
              <a:rPr lang="fr-CH" baseline="-25000" dirty="0"/>
              <a:t>12</a:t>
            </a:r>
            <a:r>
              <a:rPr lang="fr-CH" b="1" dirty="0"/>
              <a:t>O</a:t>
            </a:r>
            <a:r>
              <a:rPr lang="fr-CH" baseline="-25000" dirty="0"/>
              <a:t>6</a:t>
            </a:r>
            <a:r>
              <a:rPr lang="fr-CH" b="1" dirty="0"/>
              <a:t> + 6 O</a:t>
            </a:r>
            <a:r>
              <a:rPr lang="fr-CH" baseline="-25000" dirty="0"/>
              <a:t>2</a:t>
            </a:r>
            <a:endParaRPr lang="fr-CH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245" y="222204"/>
            <a:ext cx="932732" cy="80192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330" y="1467729"/>
            <a:ext cx="3596370" cy="49700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ZoneTexte 13"/>
          <p:cNvSpPr txBox="1"/>
          <p:nvPr/>
        </p:nvSpPr>
        <p:spPr>
          <a:xfrm>
            <a:off x="867748" y="5592151"/>
            <a:ext cx="10515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b="1" dirty="0"/>
              <a:t>Dioxyde de carbone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081802" y="5586239"/>
            <a:ext cx="695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Eau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3132394" y="5586239"/>
            <a:ext cx="849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b="1" dirty="0">
                <a:solidFill>
                  <a:srgbClr val="FFFF00"/>
                </a:solidFill>
              </a:rPr>
              <a:t>Sucre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011878" y="5586239"/>
            <a:ext cx="12782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b="1" dirty="0">
                <a:solidFill>
                  <a:srgbClr val="92D050"/>
                </a:solidFill>
              </a:rPr>
              <a:t>Dioxygène</a:t>
            </a:r>
          </a:p>
        </p:txBody>
      </p:sp>
    </p:spTree>
    <p:extLst>
      <p:ext uri="{BB962C8B-B14F-4D97-AF65-F5344CB8AC3E}">
        <p14:creationId xmlns:p14="http://schemas.microsoft.com/office/powerpoint/2010/main" val="40859870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6278" y="699255"/>
            <a:ext cx="6074729" cy="770339"/>
          </a:xfrm>
        </p:spPr>
        <p:txBody>
          <a:bodyPr/>
          <a:lstStyle/>
          <a:p>
            <a:r>
              <a:rPr lang="fr-CH" sz="3600" b="1" dirty="0"/>
              <a:t>Respiration cellulaire</a:t>
            </a:r>
            <a:endParaRPr lang="fr-CH" sz="36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3312" y="2184682"/>
            <a:ext cx="4396338" cy="576262"/>
          </a:xfrm>
        </p:spPr>
        <p:txBody>
          <a:bodyPr/>
          <a:lstStyle/>
          <a:p>
            <a:r>
              <a:rPr lang="fr-CH" b="1" dirty="0"/>
              <a:t>Rôle</a:t>
            </a:r>
            <a:endParaRPr lang="fr-CH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103311" y="2829233"/>
            <a:ext cx="4396339" cy="3741738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1800"/>
              </a:spcAft>
            </a:pPr>
            <a:r>
              <a:rPr lang="fr-CH" dirty="0"/>
              <a:t>Un ensemble de processus métaboliques cellulaires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r>
              <a:rPr lang="fr-CH" dirty="0"/>
              <a:t>Permet une libération totale de son énergie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r>
              <a:rPr lang="fr-CH" dirty="0"/>
              <a:t>Produisent de l’énergie sous forme d’ATP</a:t>
            </a:r>
          </a:p>
          <a:p>
            <a:pPr algn="just">
              <a:spcAft>
                <a:spcPts val="1800"/>
              </a:spcAft>
            </a:pPr>
            <a:r>
              <a:rPr lang="fr-CH" dirty="0"/>
              <a:t>Rejette du dioxyde de carbone et de l’hydrogène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096000" y="2184682"/>
            <a:ext cx="4396339" cy="576262"/>
          </a:xfrm>
        </p:spPr>
        <p:txBody>
          <a:bodyPr/>
          <a:lstStyle/>
          <a:p>
            <a:r>
              <a:rPr lang="fr-CH" b="1" dirty="0"/>
              <a:t>Equation chimique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096000" y="2829233"/>
            <a:ext cx="4396339" cy="3741738"/>
          </a:xfrm>
        </p:spPr>
        <p:txBody>
          <a:bodyPr/>
          <a:lstStyle/>
          <a:p>
            <a:r>
              <a:rPr lang="fr-CH" dirty="0" err="1"/>
              <a:t>xxxx</a:t>
            </a:r>
            <a:endParaRPr lang="fr-CH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245" y="222204"/>
            <a:ext cx="932732" cy="80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7540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C3F3FE-C703-4707-BD0B-9A20D6BF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37" y="708049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dirty="0" err="1">
                <a:solidFill>
                  <a:schemeClr val="bg2"/>
                </a:solidFill>
              </a:rPr>
              <a:t>Libération</a:t>
            </a:r>
            <a:r>
              <a:rPr lang="en-US" sz="4000" b="1" dirty="0">
                <a:solidFill>
                  <a:schemeClr val="bg2"/>
                </a:solidFill>
              </a:rPr>
              <a:t> du </a:t>
            </a:r>
            <a:r>
              <a:rPr lang="en-US" sz="4000" b="1" dirty="0" err="1">
                <a:solidFill>
                  <a:schemeClr val="bg2"/>
                </a:solidFill>
              </a:rPr>
              <a:t>carbone</a:t>
            </a:r>
            <a:r>
              <a:rPr lang="en-US" sz="4000" b="1" dirty="0">
                <a:solidFill>
                  <a:schemeClr val="bg2"/>
                </a:solidFill>
              </a:rPr>
              <a:t> </a:t>
            </a:r>
            <a:r>
              <a:rPr lang="en-US" sz="4000" b="1" dirty="0" err="1">
                <a:solidFill>
                  <a:schemeClr val="bg2"/>
                </a:solidFill>
              </a:rPr>
              <a:t>fossile</a:t>
            </a:r>
            <a:endParaRPr lang="en-US" sz="4000" b="1" dirty="0">
              <a:solidFill>
                <a:schemeClr val="bg2"/>
              </a:solidFill>
            </a:endParaRPr>
          </a:p>
        </p:txBody>
      </p:sp>
      <p:sp>
        <p:nvSpPr>
          <p:cNvPr id="2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Image 8">
            <a:extLst>
              <a:ext uri="{FF2B5EF4-FFF2-40B4-BE49-F238E27FC236}">
                <a16:creationId xmlns:a16="http://schemas.microsoft.com/office/drawing/2014/main" id="{5772FC19-53DA-4608-AE84-4997ACEA3F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319" t="410" r="7126" b="-410"/>
          <a:stretch/>
        </p:blipFill>
        <p:spPr>
          <a:xfrm>
            <a:off x="5656352" y="1733276"/>
            <a:ext cx="6289506" cy="4245443"/>
          </a:xfrm>
          <a:prstGeom prst="rect">
            <a:avLst/>
          </a:prstGeom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C562A-5E7B-4751-AC28-654A6FEDB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2637" y="3000377"/>
            <a:ext cx="4857453" cy="28194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  <a:spcAft>
                <a:spcPts val="3600"/>
              </a:spcAft>
              <a:buClr>
                <a:schemeClr val="tx2">
                  <a:lumMod val="40000"/>
                  <a:lumOff val="60000"/>
                </a:schemeClr>
              </a:buClr>
            </a:pPr>
            <a:r>
              <a:rPr lang="en-US" dirty="0">
                <a:solidFill>
                  <a:schemeClr val="bg1"/>
                </a:solidFill>
              </a:rPr>
              <a:t>Evolution</a:t>
            </a:r>
          </a:p>
          <a:p>
            <a:pPr>
              <a:spcBef>
                <a:spcPts val="0"/>
              </a:spcBef>
              <a:spcAft>
                <a:spcPts val="3600"/>
              </a:spcAft>
              <a:buClr>
                <a:schemeClr val="tx2">
                  <a:lumMod val="40000"/>
                  <a:lumOff val="60000"/>
                </a:schemeClr>
              </a:buClr>
            </a:pPr>
            <a:r>
              <a:rPr lang="en-US" dirty="0" err="1">
                <a:solidFill>
                  <a:schemeClr val="bg1"/>
                </a:solidFill>
              </a:rPr>
              <a:t>Quantités</a:t>
            </a: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3000"/>
              </a:spcAft>
              <a:buClr>
                <a:schemeClr val="tx2">
                  <a:lumMod val="40000"/>
                  <a:lumOff val="60000"/>
                </a:schemeClr>
              </a:buClr>
            </a:pPr>
            <a:r>
              <a:rPr lang="en-US" dirty="0">
                <a:solidFill>
                  <a:schemeClr val="bg1"/>
                </a:solidFill>
              </a:rPr>
              <a:t>Impact sur </a:t>
            </a:r>
            <a:r>
              <a:rPr lang="en-US" dirty="0" err="1">
                <a:solidFill>
                  <a:schemeClr val="bg1"/>
                </a:solidFill>
              </a:rPr>
              <a:t>l’homme</a:t>
            </a:r>
            <a:r>
              <a:rPr lang="en-US" dirty="0">
                <a:solidFill>
                  <a:schemeClr val="bg1"/>
                </a:solidFill>
              </a:rPr>
              <a:t> et </a:t>
            </a:r>
            <a:r>
              <a:rPr lang="en-US" dirty="0" err="1">
                <a:solidFill>
                  <a:schemeClr val="bg1"/>
                </a:solidFill>
              </a:rPr>
              <a:t>l’environnement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Image 6">
            <a:extLst>
              <a:ext uri="{FF2B5EF4-FFF2-40B4-BE49-F238E27FC236}">
                <a16:creationId xmlns:a16="http://schemas.microsoft.com/office/drawing/2014/main" id="{C79BE7B8-6A18-4055-8F35-4CA43FE9F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5245" y="222204"/>
            <a:ext cx="932732" cy="80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23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7239" y="609601"/>
            <a:ext cx="8296721" cy="973746"/>
          </a:xfrm>
        </p:spPr>
        <p:txBody>
          <a:bodyPr/>
          <a:lstStyle/>
          <a:p>
            <a:r>
              <a:rPr lang="fr-CH" sz="3600" b="1" dirty="0"/>
              <a:t>Combustibles fossiles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98562" y="2064824"/>
            <a:ext cx="8946541" cy="4195481"/>
          </a:xfrm>
        </p:spPr>
        <p:txBody>
          <a:bodyPr>
            <a:normAutofit/>
          </a:bodyPr>
          <a:lstStyle/>
          <a:p>
            <a:r>
              <a:rPr lang="fr-FR" sz="1800"/>
              <a:t>Quesque c’est ?</a:t>
            </a:r>
          </a:p>
          <a:p>
            <a:endParaRPr lang="fr-FR" sz="1800"/>
          </a:p>
          <a:p>
            <a:r>
              <a:rPr lang="fr-FR" sz="1800"/>
              <a:t>Origine</a:t>
            </a:r>
          </a:p>
          <a:p>
            <a:endParaRPr lang="fr-FR" sz="1800"/>
          </a:p>
          <a:p>
            <a:r>
              <a:rPr lang="fr-FR" sz="1800"/>
              <a:t>Exploitation</a:t>
            </a:r>
          </a:p>
          <a:p>
            <a:endParaRPr lang="fr-FR" sz="1800"/>
          </a:p>
          <a:p>
            <a:r>
              <a:rPr lang="fr-FR" sz="1800"/>
              <a:t>Différentes utilisations</a:t>
            </a:r>
            <a:endParaRPr lang="fr-CH" sz="1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245" y="222204"/>
            <a:ext cx="932732" cy="80192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A4525A4-45A1-CA47-BB81-F1B8A5197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647" y="1377647"/>
            <a:ext cx="2175297" cy="163147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8B6F129-7649-C146-8175-CC92757FA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647" y="3327479"/>
            <a:ext cx="2175296" cy="144756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A553C31-ECCB-2A4F-8B9A-78B38CC2C1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3960" y="2193384"/>
            <a:ext cx="2175299" cy="163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08559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155</Words>
  <Application>Microsoft Office PowerPoint</Application>
  <PresentationFormat>Grand écran</PresentationFormat>
  <Paragraphs>38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Ion</vt:lpstr>
      <vt:lpstr>CYCLE DU CARBONE</vt:lpstr>
      <vt:lpstr>Le cycle du carbone</vt:lpstr>
      <vt:lpstr>Stockage dans les roches sédimentaires</vt:lpstr>
      <vt:lpstr>Photosynthèse</vt:lpstr>
      <vt:lpstr>Respiration cellulaire</vt:lpstr>
      <vt:lpstr>Libération du carbone fossile</vt:lpstr>
      <vt:lpstr>Combustibles fossiles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DU CARBONE</dc:title>
  <dc:creator>Jevtovic Jelena</dc:creator>
  <cp:lastModifiedBy>Keiji Honda</cp:lastModifiedBy>
  <cp:revision>43</cp:revision>
  <dcterms:created xsi:type="dcterms:W3CDTF">2020-10-14T11:45:14Z</dcterms:created>
  <dcterms:modified xsi:type="dcterms:W3CDTF">2020-10-14T12:54:56Z</dcterms:modified>
</cp:coreProperties>
</file>