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8" r:id="rId5"/>
    <p:sldId id="273" r:id="rId6"/>
    <p:sldId id="276" r:id="rId7"/>
    <p:sldId id="569" r:id="rId8"/>
    <p:sldId id="558" r:id="rId9"/>
    <p:sldId id="559" r:id="rId10"/>
    <p:sldId id="560" r:id="rId11"/>
    <p:sldId id="561" r:id="rId12"/>
    <p:sldId id="562" r:id="rId13"/>
    <p:sldId id="567" r:id="rId14"/>
    <p:sldId id="563" r:id="rId15"/>
    <p:sldId id="565" r:id="rId16"/>
    <p:sldId id="568" r:id="rId17"/>
    <p:sldId id="274" r:id="rId18"/>
    <p:sldId id="275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25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B311-975E-4B2B-A7CB-3E55DA73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C627D-47CE-4ED2-9179-B4FCD2409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19F74-E156-454B-B2F2-196F0EFB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47BC-90CF-4A37-9615-27E2B174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FADE4-44F5-4B41-A5C4-C223A047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D3556-49CF-4431-93F5-31948362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9D43-9B6F-406F-9BC8-9DCAEA4CC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F4974-34CA-4F05-A75A-0188796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D0DA9-9CC8-438C-A72B-EEE003DA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DAAE1-97F7-49B8-A1F1-7FE83C6E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2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3A002-9BA1-4803-962D-1637A540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38F7E-E4BE-4824-BEA3-9F0C947A0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E61A8-1131-4B30-A6F0-7E831598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6334B-46F5-4F24-A29F-D95AFD94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0E769-07D9-41A8-AA98-CF663F05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2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297D-03B7-4B04-A4CC-7DCE06E8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06AB6-AB36-43E5-B9AB-96470788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8BD7C-8E13-45A7-A11B-97C4ED11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C3260-1480-4E82-B2DF-F3BAE4AA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0467D-2717-4995-8557-978F49A4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0A66F-73E5-4067-B365-12C9666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BD544-0D36-4B59-AE57-A108E620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C688-9DFB-417B-BA5B-A65AB3F2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FBEC9-5562-4AAB-8F7E-7ECE7C9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B6C49-B10D-4FCB-BBF1-3A3FEFD8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8C33-A689-46EC-9E8A-5B18025F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CCA8-158D-49D2-9444-267B7F28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70150-F38D-4018-8AF0-573A1317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EE899-FCDC-4B34-A9F8-08ECEB5B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700FB-F13E-4D67-AEB0-18C009AE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C3AEC-0B1C-4208-BB8E-456BCD50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4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29F1A-F039-4346-92EE-D6122493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1F1F6-F920-4975-A74D-EFA83483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85A23-3E57-4A53-9849-207FE674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2A719-19CE-4C8D-B4CD-468FD0A5A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D06C02-05E3-4ED4-A72F-16AFA6FD5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B02CAD-9CD0-445A-B6B5-BFD11888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92327D-89C2-437C-BBE5-58D52C68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464830-5A86-4D0E-AA2B-9311A949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DBE7-D97E-4C32-B155-6A58EB9C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8895CE-A058-4D13-993E-6053E408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B15D5-5C0A-45FB-A649-58BF421F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286B5-894E-4905-B2E0-7BFF2F40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6F6059-8B78-45FE-8D85-BE79AECF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9D41B6-0540-4ECC-8054-06F3D6E8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E959B-4450-43FA-851A-9961F2C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294C-870B-4C3A-A780-68E5A19F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D0195-D106-4B06-A331-3A93D5D7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6E293-4C82-47AC-A29B-D57189660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0E0B0-9C4D-4CE6-960E-C20D6269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CB32A-6FF2-44B9-A71E-C9B65AFF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CDBD5-9CAD-48C2-9104-F3986DFB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B9DA3-9255-446A-ABCC-3E714B4C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9C57B6-C244-49EE-B9D5-E667473E7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2A10B-7053-4A1D-87A4-1758323E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50BA2-615A-4D51-BCCC-EB812E02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B066A-E8D5-4EA8-A110-A7C89A4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3DB4B-2AE3-4582-BD7D-DA75C916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E7D251-49CE-4DE5-9DD7-DA849305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C30A9-2077-4198-AB29-5B22D246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4B7AD-AA07-4631-BB25-DFBD2C42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E8D15-935E-4545-BC9E-C3ED607FDAE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0CF86-AF06-48A8-BC97-CBDBF136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8E0CA-5084-476B-ABB5-D2A8438BF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B0C3-0E19-4E6E-9463-A4FCF48FD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7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5D996-1489-4439-A64E-7BDED45F7139}"/>
              </a:ext>
            </a:extLst>
          </p:cNvPr>
          <p:cNvSpPr txBox="1"/>
          <p:nvPr/>
        </p:nvSpPr>
        <p:spPr>
          <a:xfrm>
            <a:off x="562062" y="805343"/>
            <a:ext cx="1077146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2019 Fall WSU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working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group</a:t>
            </a:r>
          </a:p>
          <a:p>
            <a:pPr algn="ctr"/>
            <a:r>
              <a:rPr lang="ko-KR" altLang="en-US" sz="2800" dirty="0"/>
              <a:t> </a:t>
            </a:r>
            <a:endParaRPr lang="en-US" altLang="ko-KR" sz="2800" dirty="0"/>
          </a:p>
          <a:p>
            <a:endParaRPr lang="en-US" altLang="ko-KR" sz="2800" dirty="0"/>
          </a:p>
          <a:p>
            <a:pPr algn="ctr"/>
            <a:r>
              <a:rPr lang="en-US" altLang="ko-KR" sz="2800" dirty="0"/>
              <a:t>Time Series Analysis Basic to </a:t>
            </a:r>
          </a:p>
          <a:p>
            <a:pPr algn="ctr"/>
            <a:r>
              <a:rPr lang="en-US" altLang="ko-KR" sz="2800" dirty="0"/>
              <a:t>Bayesian Structural Time Series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pPr algn="ctr"/>
            <a:r>
              <a:rPr lang="en-US" altLang="ko-KR" sz="2800" dirty="0"/>
              <a:t>By </a:t>
            </a:r>
            <a:r>
              <a:rPr lang="en-US" altLang="ko-KR" sz="2800" dirty="0" err="1"/>
              <a:t>Jikhan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Jeong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This is just learning purpose, do not distribute </a:t>
            </a:r>
          </a:p>
        </p:txBody>
      </p:sp>
    </p:spTree>
    <p:extLst>
      <p:ext uri="{BB962C8B-B14F-4D97-AF65-F5344CB8AC3E}">
        <p14:creationId xmlns:p14="http://schemas.microsoft.com/office/powerpoint/2010/main" val="33818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"/>
          <p:cNvSpPr txBox="1">
            <a:spLocks/>
          </p:cNvSpPr>
          <p:nvPr/>
        </p:nvSpPr>
        <p:spPr>
          <a:xfrm>
            <a:off x="1524001" y="557972"/>
            <a:ext cx="9201968" cy="5714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Cross-correlation Analysis 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455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Calibri"/>
              </a:rPr>
              <a:t>Chapter 2 </a:t>
            </a:r>
            <a:endParaRPr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991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9536" y="1196753"/>
            <a:ext cx="86409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JCC price have a positive effect on future level of LNG price for power generation excluding delivery cost, reaching the highest point at three months. In this case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JCC price are positive correlated with LNG price three months later. </a:t>
            </a:r>
            <a:endParaRPr lang="ko-KR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780928"/>
            <a:ext cx="8352928" cy="360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 bwMode="auto">
          <a:xfrm>
            <a:off x="7104112" y="6021288"/>
            <a:ext cx="432048" cy="3600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19536" y="22048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Dependant Variable   :  Imported LNG price for power generation excluding delivery cost  </a:t>
            </a:r>
          </a:p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Independent Variable : JCC price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91544" y="645333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24000" y="5949280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Lag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2897088"/>
            <a:ext cx="7219784" cy="341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제목 3"/>
          <p:cNvSpPr txBox="1">
            <a:spLocks/>
          </p:cNvSpPr>
          <p:nvPr/>
        </p:nvSpPr>
        <p:spPr>
          <a:xfrm>
            <a:off x="1524001" y="557972"/>
            <a:ext cx="9201968" cy="5714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Autocorrelation Analysis 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455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Calibri"/>
              </a:rPr>
              <a:t>Chapter 2 </a:t>
            </a:r>
            <a:endParaRPr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991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9536" y="1196752"/>
            <a:ext cx="864096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 The correlation between LNG price variable and its previous values.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PAC test shows that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correlation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current value of LNG price variable  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its value one month ago is 0.95</a:t>
            </a:r>
            <a:endParaRPr lang="ko-KR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9120336" y="5201344"/>
            <a:ext cx="432048" cy="3600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991544" y="645333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35560" y="4913312"/>
            <a:ext cx="554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Lag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19536" y="2420888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* PAC (Partial autocorrelation) Test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"/>
          <p:cNvSpPr txBox="1">
            <a:spLocks/>
          </p:cNvSpPr>
          <p:nvPr/>
        </p:nvSpPr>
        <p:spPr>
          <a:xfrm>
            <a:off x="1524001" y="557972"/>
            <a:ext cx="9201968" cy="5714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Unit root test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455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Calibri"/>
              </a:rPr>
              <a:t>Chapter 2 </a:t>
            </a:r>
            <a:endParaRPr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991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9536" y="1196753"/>
            <a:ext cx="86409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 The Augmented Dickey-Fuller (ADF) test is one of the most commonly used unit root test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The ADF tests denote that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LNG and JCC price variable have a unit root.   </a:t>
            </a:r>
            <a:endParaRPr lang="ko-KR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91544" y="645333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63552" y="2492896"/>
          <a:ext cx="8280920" cy="140816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Statistic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1% Critical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Critical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10% Critical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Z(t)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-2.264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-4.039 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 -3.450 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-3.150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latin typeface="Times New Roman" pitchFamily="18" charset="0"/>
                          <a:cs typeface="Times New Roman" pitchFamily="18" charset="0"/>
                        </a:rPr>
                        <a:t>Mackinno</a:t>
                      </a:r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 Approximate P-value</a:t>
                      </a:r>
                      <a:r>
                        <a:rPr lang="en-US" altLang="ko-K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for Z(t) : 0.4541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63552" y="4901154"/>
          <a:ext cx="8280920" cy="140816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Statistic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1% Critical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Critical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10% Critical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Z(t)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 -2.687 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-4.039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 -3.450 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-3.150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latin typeface="Times New Roman" pitchFamily="18" charset="0"/>
                          <a:cs typeface="Times New Roman" pitchFamily="18" charset="0"/>
                        </a:rPr>
                        <a:t>Mackinno</a:t>
                      </a:r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 Approximate P-value</a:t>
                      </a:r>
                      <a:r>
                        <a:rPr lang="en-US" altLang="ko-K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for Z(t) : 0.2415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19536" y="1988841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LNG price variable : Unit root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919536" y="443711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JCC price variable : Unit root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2400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"/>
          <p:cNvSpPr txBox="1">
            <a:spLocks/>
          </p:cNvSpPr>
          <p:nvPr/>
        </p:nvSpPr>
        <p:spPr>
          <a:xfrm>
            <a:off x="1524001" y="557972"/>
            <a:ext cx="9201968" cy="5714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Testing for </a:t>
            </a:r>
            <a:r>
              <a:rPr lang="en-US" altLang="ko-KR" sz="2800" dirty="0" err="1">
                <a:latin typeface="Times New Roman" pitchFamily="18" charset="0"/>
                <a:cs typeface="Times New Roman" pitchFamily="18" charset="0"/>
              </a:rPr>
              <a:t>Cointegration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455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Calibri"/>
              </a:rPr>
              <a:t>Chapter 2 </a:t>
            </a:r>
            <a:endParaRPr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991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9536" y="1196752"/>
            <a:ext cx="8640960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Cointegration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means times series variables share an stochastic trend.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 Engle and Granger ADF test for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cointegration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is a two step process and its result denotes that</a:t>
            </a:r>
          </a:p>
          <a:p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LNG and JCC price variables are </a:t>
            </a:r>
            <a:r>
              <a:rPr lang="en-US" altLang="ko-KR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cointegrated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ko-KR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91544" y="645333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63552" y="2428869"/>
          <a:ext cx="8280920" cy="102412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Statistic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1% Critical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Critical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10% Critical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Z(t)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-4.217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-3.509 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 -2.890 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-2.580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63552" y="4071942"/>
          <a:ext cx="8247292" cy="1028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61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number</a:t>
                      </a:r>
                    </a:p>
                    <a:p>
                      <a:pPr algn="ctr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 variables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1% Critical</a:t>
                      </a:r>
                    </a:p>
                    <a:p>
                      <a:pPr algn="ctr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 Critical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10% Critical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N = 2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-3.90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-3.34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-3.04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19536" y="2071678"/>
            <a:ext cx="6048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EG-ADF test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919536" y="3571876"/>
            <a:ext cx="8748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Davidson and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Mackinno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(1993) Asymptotic critical values for the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cointegration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test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2400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809720" y="5143512"/>
            <a:ext cx="8858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* The residuals in the test are not the actual error terms, but estimated values for the long run equilibrium equation of 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LNG price against JCC price; therefore, the critical values used EG-ADF test are not the same provided by Dickey-</a:t>
            </a:r>
          </a:p>
          <a:p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Fuller. Thus, we use the critical value provided by Davidson and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Mackinno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(1993) for the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cointegration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test.  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52596" y="6019404"/>
            <a:ext cx="8748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Unitroot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 → Reject Null Hypothesis (= No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cointegration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 → Both variables are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cointegrated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"/>
          <p:cNvSpPr txBox="1">
            <a:spLocks/>
          </p:cNvSpPr>
          <p:nvPr/>
        </p:nvSpPr>
        <p:spPr>
          <a:xfrm>
            <a:off x="1524001" y="557972"/>
            <a:ext cx="9201968" cy="5714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VECM (Vector Error Correction Model) 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455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Calibri"/>
              </a:rPr>
              <a:t>Chapter 2 </a:t>
            </a:r>
            <a:endParaRPr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991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9536" y="1196753"/>
            <a:ext cx="86409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 VEC model denotes that if the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JCC price decrease 1$/Bbl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LNG price excluding 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delivery costs for power generation in </a:t>
            </a:r>
            <a:r>
              <a:rPr lang="en-US" altLang="ko-KR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S.Korea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will decrease 114.1459 Won/GJ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ko-KR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91544" y="645333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924944"/>
            <a:ext cx="7992888" cy="341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타원 21"/>
          <p:cNvSpPr/>
          <p:nvPr/>
        </p:nvSpPr>
        <p:spPr bwMode="auto">
          <a:xfrm>
            <a:off x="2855640" y="2420888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2855640" y="2730128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99656" y="231078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Actual value for LNG price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99656" y="262762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One-month ahead predicted value for LNG price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66844" y="2488164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Won/GJ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"/>
          <p:cNvSpPr txBox="1">
            <a:spLocks/>
          </p:cNvSpPr>
          <p:nvPr/>
        </p:nvSpPr>
        <p:spPr>
          <a:xfrm>
            <a:off x="1524001" y="557972"/>
            <a:ext cx="9201968" cy="5714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Short-term forecasting 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455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Calibri"/>
              </a:rPr>
              <a:t>Chapter 2 </a:t>
            </a:r>
            <a:endParaRPr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991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9536" y="1196753"/>
            <a:ext cx="86409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 The LNG price for power generation excluding delivery cost will be likely to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stay 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around 10,000 Won/GJ in 2017.</a:t>
            </a:r>
            <a:endParaRPr lang="ko-KR" altLang="ko-KR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91544" y="645333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357430"/>
            <a:ext cx="7626638" cy="377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952596" y="2143116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Won/GJ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BFF454-D5C2-40B5-9FCC-99A8A89A0255}"/>
              </a:ext>
            </a:extLst>
          </p:cNvPr>
          <p:cNvSpPr/>
          <p:nvPr/>
        </p:nvSpPr>
        <p:spPr>
          <a:xfrm>
            <a:off x="83890" y="719573"/>
            <a:ext cx="9001387" cy="6067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779A4-B705-47DC-AAE4-C9EB7CB8AAAC}"/>
              </a:ext>
            </a:extLst>
          </p:cNvPr>
          <p:cNvSpPr txBox="1"/>
          <p:nvPr/>
        </p:nvSpPr>
        <p:spPr>
          <a:xfrm>
            <a:off x="29357" y="13896"/>
            <a:ext cx="20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Time Series Data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A8167-D128-4233-BB3D-814C8B23F8BE}"/>
              </a:ext>
            </a:extLst>
          </p:cNvPr>
          <p:cNvSpPr txBox="1"/>
          <p:nvPr/>
        </p:nvSpPr>
        <p:spPr>
          <a:xfrm>
            <a:off x="1011741" y="1250603"/>
            <a:ext cx="59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/>
              <a:t>1. PAC = Determine the lag value of Y (Example, </a:t>
            </a:r>
            <a:r>
              <a:rPr lang="en-US" altLang="ko-KR" u="sng" dirty="0">
                <a:solidFill>
                  <a:srgbClr val="FF0000"/>
                </a:solidFill>
              </a:rPr>
              <a:t>AR(1)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9D0B7-CF96-4B74-9720-21B6C024553B}"/>
              </a:ext>
            </a:extLst>
          </p:cNvPr>
          <p:cNvSpPr txBox="1"/>
          <p:nvPr/>
        </p:nvSpPr>
        <p:spPr>
          <a:xfrm>
            <a:off x="822120" y="2345951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u="sng" dirty="0"/>
              <a:t>2. Cross Correlation = Determine lag value of X (Example, </a:t>
            </a:r>
            <a:r>
              <a:rPr lang="en-US" altLang="ko-KR" u="sng" dirty="0">
                <a:solidFill>
                  <a:srgbClr val="FF0000"/>
                </a:solidFill>
              </a:rPr>
              <a:t>ARDL(1,1)</a:t>
            </a:r>
            <a:r>
              <a:rPr lang="en-US" altLang="ko-KR" u="sng" dirty="0"/>
              <a:t> )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FDAA-624C-4048-B90E-CFC70818E747}"/>
              </a:ext>
            </a:extLst>
          </p:cNvPr>
          <p:cNvSpPr txBox="1"/>
          <p:nvPr/>
        </p:nvSpPr>
        <p:spPr>
          <a:xfrm>
            <a:off x="822120" y="3569889"/>
            <a:ext cx="705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u="sng" dirty="0"/>
              <a:t>3. Unit Root Test = Determine the stationary or not stationary 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533C0-9C37-4147-8D9C-4DEEB7D9A545}"/>
                  </a:ext>
                </a:extLst>
              </p:cNvPr>
              <p:cNvSpPr txBox="1"/>
              <p:nvPr/>
            </p:nvSpPr>
            <p:spPr>
              <a:xfrm>
                <a:off x="2221780" y="1734355"/>
                <a:ext cx="2386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533C0-9C37-4147-8D9C-4DEEB7D9A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80" y="1734355"/>
                <a:ext cx="2386935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7819CA-5986-4735-A8D1-5C7A230F9626}"/>
                  </a:ext>
                </a:extLst>
              </p:cNvPr>
              <p:cNvSpPr/>
              <p:nvPr/>
            </p:nvSpPr>
            <p:spPr>
              <a:xfrm>
                <a:off x="2007113" y="2957920"/>
                <a:ext cx="4075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7819CA-5986-4735-A8D1-5C7A230F9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113" y="2957920"/>
                <a:ext cx="4075668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2FBC838-2E0F-454E-AA75-C816DC0C6764}"/>
              </a:ext>
            </a:extLst>
          </p:cNvPr>
          <p:cNvSpPr txBox="1"/>
          <p:nvPr/>
        </p:nvSpPr>
        <p:spPr>
          <a:xfrm>
            <a:off x="234423" y="4424495"/>
            <a:ext cx="13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Stationary 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C8947-F7CD-43D5-9012-EF22921B7C99}"/>
              </a:ext>
            </a:extLst>
          </p:cNvPr>
          <p:cNvSpPr txBox="1"/>
          <p:nvPr/>
        </p:nvSpPr>
        <p:spPr>
          <a:xfrm>
            <a:off x="6597313" y="4424495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Non - Stationary 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D10D7-4116-4478-BF34-53C82B1A70B6}"/>
              </a:ext>
            </a:extLst>
          </p:cNvPr>
          <p:cNvSpPr txBox="1"/>
          <p:nvPr/>
        </p:nvSpPr>
        <p:spPr>
          <a:xfrm>
            <a:off x="234423" y="4909769"/>
            <a:ext cx="502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AR(p)</a:t>
            </a:r>
          </a:p>
          <a:p>
            <a:r>
              <a:rPr lang="en-US" altLang="ko-KR" sz="1600" dirty="0"/>
              <a:t>MA(q)</a:t>
            </a:r>
          </a:p>
          <a:p>
            <a:r>
              <a:rPr lang="en-US" altLang="ko-KR" sz="1600" dirty="0"/>
              <a:t>ARIMA</a:t>
            </a:r>
          </a:p>
          <a:p>
            <a:r>
              <a:rPr lang="en-US" altLang="ko-KR" sz="1600" dirty="0"/>
              <a:t>ARDL(</a:t>
            </a:r>
            <a:r>
              <a:rPr lang="en-US" altLang="ko-KR" sz="1600" dirty="0" err="1"/>
              <a:t>p,q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↓ (Multivariate)</a:t>
            </a:r>
          </a:p>
          <a:p>
            <a:r>
              <a:rPr lang="en-US" altLang="ko-KR" sz="1600" dirty="0"/>
              <a:t>VAR (Vector Autocorrelation) for Impulse Response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3BFC8-FCD2-49DF-82EE-8B258C8CB635}"/>
              </a:ext>
            </a:extLst>
          </p:cNvPr>
          <p:cNvSpPr txBox="1"/>
          <p:nvPr/>
        </p:nvSpPr>
        <p:spPr>
          <a:xfrm>
            <a:off x="4608715" y="5607397"/>
            <a:ext cx="409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VECM</a:t>
            </a:r>
          </a:p>
          <a:p>
            <a:r>
              <a:rPr lang="en-US" altLang="ko-KR" dirty="0"/>
              <a:t>               (Long-term </a:t>
            </a:r>
          </a:p>
          <a:p>
            <a:r>
              <a:rPr lang="en-US" altLang="ko-KR" dirty="0"/>
              <a:t>               relationship)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792708-5996-4F0B-A888-99C14729EE57}"/>
              </a:ext>
            </a:extLst>
          </p:cNvPr>
          <p:cNvCxnSpPr>
            <a:cxnSpLocks/>
          </p:cNvCxnSpPr>
          <p:nvPr/>
        </p:nvCxnSpPr>
        <p:spPr>
          <a:xfrm flipH="1">
            <a:off x="1258348" y="3858936"/>
            <a:ext cx="2849461" cy="56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01A279-DB9A-4E18-AF64-2DFD0843707F}"/>
              </a:ext>
            </a:extLst>
          </p:cNvPr>
          <p:cNvCxnSpPr>
            <a:cxnSpLocks/>
          </p:cNvCxnSpPr>
          <p:nvPr/>
        </p:nvCxnSpPr>
        <p:spPr>
          <a:xfrm>
            <a:off x="4107809" y="3858936"/>
            <a:ext cx="2989277" cy="63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8DADEE-88F3-43D4-B7F1-E7AA571802D7}"/>
              </a:ext>
            </a:extLst>
          </p:cNvPr>
          <p:cNvSpPr/>
          <p:nvPr/>
        </p:nvSpPr>
        <p:spPr>
          <a:xfrm>
            <a:off x="7001023" y="5549513"/>
            <a:ext cx="2099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        LSTM </a:t>
            </a:r>
          </a:p>
          <a:p>
            <a:r>
              <a:rPr lang="en-US" altLang="ko-KR" dirty="0"/>
              <a:t>   (Deep Learning)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AE134-81E9-4BF6-9E7D-16698FF9E141}"/>
              </a:ext>
            </a:extLst>
          </p:cNvPr>
          <p:cNvSpPr/>
          <p:nvPr/>
        </p:nvSpPr>
        <p:spPr>
          <a:xfrm>
            <a:off x="6608631" y="4957889"/>
            <a:ext cx="2090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Cointegration Test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BBF187-C66D-4A75-85CA-D2A03E1CED05}"/>
              </a:ext>
            </a:extLst>
          </p:cNvPr>
          <p:cNvCxnSpPr>
            <a:cxnSpLocks/>
          </p:cNvCxnSpPr>
          <p:nvPr/>
        </p:nvCxnSpPr>
        <p:spPr>
          <a:xfrm>
            <a:off x="9085277" y="719573"/>
            <a:ext cx="0" cy="472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9D93F0-5E13-41DF-BD0A-0B5E17F0A91E}"/>
              </a:ext>
            </a:extLst>
          </p:cNvPr>
          <p:cNvSpPr txBox="1"/>
          <p:nvPr/>
        </p:nvSpPr>
        <p:spPr>
          <a:xfrm>
            <a:off x="2272361" y="4175877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 unit root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27B78-6119-405E-80E8-93FD0916B587}"/>
              </a:ext>
            </a:extLst>
          </p:cNvPr>
          <p:cNvSpPr txBox="1"/>
          <p:nvPr/>
        </p:nvSpPr>
        <p:spPr>
          <a:xfrm>
            <a:off x="5550547" y="3884514"/>
            <a:ext cx="2914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unit root</a:t>
            </a:r>
            <a:r>
              <a:rPr lang="en-US" altLang="ko-KR" sz="1200" dirty="0"/>
              <a:t>, possible spurious regression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1F4BE-782C-48C9-9045-8C7AD1FE1B83}"/>
              </a:ext>
            </a:extLst>
          </p:cNvPr>
          <p:cNvSpPr txBox="1"/>
          <p:nvPr/>
        </p:nvSpPr>
        <p:spPr>
          <a:xfrm>
            <a:off x="102386" y="704767"/>
            <a:ext cx="585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Frequency Approach </a:t>
            </a:r>
            <a:r>
              <a:rPr lang="en-US" altLang="ko-KR" dirty="0"/>
              <a:t>care for stand error of residuals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81FA96-6179-4EBB-BA44-0A9120CEB5E0}"/>
              </a:ext>
            </a:extLst>
          </p:cNvPr>
          <p:cNvSpPr/>
          <p:nvPr/>
        </p:nvSpPr>
        <p:spPr>
          <a:xfrm>
            <a:off x="9152389" y="719573"/>
            <a:ext cx="2970567" cy="6067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EF980-0347-49BA-BA28-CCAFED397740}"/>
              </a:ext>
            </a:extLst>
          </p:cNvPr>
          <p:cNvSpPr txBox="1"/>
          <p:nvPr/>
        </p:nvSpPr>
        <p:spPr>
          <a:xfrm>
            <a:off x="9144000" y="719573"/>
            <a:ext cx="27542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Bayesian Approach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State-Space Model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Kalman Filter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Smoother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Spike and Slab prior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Variable Selection</a:t>
            </a:r>
          </a:p>
          <a:p>
            <a:r>
              <a:rPr lang="en-US" altLang="ko-KR" dirty="0"/>
              <a:t>5. MCMC for posterior</a:t>
            </a:r>
          </a:p>
          <a:p>
            <a:r>
              <a:rPr lang="en-US" altLang="ko-KR" dirty="0"/>
              <a:t>   distribution prediction</a:t>
            </a:r>
          </a:p>
          <a:p>
            <a:r>
              <a:rPr lang="en-US" altLang="ko-KR" dirty="0"/>
              <a:t>   by averaging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1E48D5-2D50-4E4B-A2E5-7EB68192B6CC}"/>
              </a:ext>
            </a:extLst>
          </p:cNvPr>
          <p:cNvCxnSpPr>
            <a:cxnSpLocks/>
          </p:cNvCxnSpPr>
          <p:nvPr/>
        </p:nvCxnSpPr>
        <p:spPr>
          <a:xfrm flipH="1">
            <a:off x="6444877" y="5327221"/>
            <a:ext cx="962602" cy="22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6E89A2-78D3-4AE8-BC83-3D2435BCD38D}"/>
              </a:ext>
            </a:extLst>
          </p:cNvPr>
          <p:cNvCxnSpPr>
            <a:cxnSpLocks/>
          </p:cNvCxnSpPr>
          <p:nvPr/>
        </p:nvCxnSpPr>
        <p:spPr>
          <a:xfrm>
            <a:off x="7407480" y="5324857"/>
            <a:ext cx="882108" cy="166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96395325-974D-4023-9AE4-31F96C2EDDDA}"/>
              </a:ext>
            </a:extLst>
          </p:cNvPr>
          <p:cNvSpPr/>
          <p:nvPr/>
        </p:nvSpPr>
        <p:spPr>
          <a:xfrm>
            <a:off x="10333957" y="3947568"/>
            <a:ext cx="861463" cy="6480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FC2B5-2C4E-48E4-9190-130A3E0FE3D3}"/>
              </a:ext>
            </a:extLst>
          </p:cNvPr>
          <p:cNvSpPr txBox="1"/>
          <p:nvPr/>
        </p:nvSpPr>
        <p:spPr>
          <a:xfrm>
            <a:off x="9152191" y="4836043"/>
            <a:ext cx="3031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Bayesian Structural </a:t>
            </a:r>
          </a:p>
          <a:p>
            <a:pPr algn="ctr"/>
            <a:r>
              <a:rPr lang="en-US" altLang="ko-KR" b="1" dirty="0"/>
              <a:t>Time Series Model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For Nowcasting,</a:t>
            </a:r>
          </a:p>
          <a:p>
            <a:pPr algn="ctr"/>
            <a:r>
              <a:rPr lang="en-US" altLang="ko-KR" dirty="0"/>
              <a:t>Short-term Prediction</a:t>
            </a:r>
          </a:p>
          <a:p>
            <a:pPr algn="ctr"/>
            <a:r>
              <a:rPr lang="en-US" altLang="ko-KR" dirty="0"/>
              <a:t>With High-dimensional </a:t>
            </a:r>
          </a:p>
          <a:p>
            <a:pPr algn="ctr"/>
            <a:r>
              <a:rPr lang="en-US" altLang="ko-KR" dirty="0"/>
              <a:t>Data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60E17B-DE77-402C-9E1A-95C372F37925}"/>
                  </a:ext>
                </a:extLst>
              </p:cNvPr>
              <p:cNvSpPr txBox="1"/>
              <p:nvPr/>
            </p:nvSpPr>
            <p:spPr>
              <a:xfrm>
                <a:off x="1527609" y="4503238"/>
                <a:ext cx="223535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ko-KR" altLang="en-US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2)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60E17B-DE77-402C-9E1A-95C372F3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09" y="4503238"/>
                <a:ext cx="2235356" cy="830997"/>
              </a:xfrm>
              <a:prstGeom prst="rect">
                <a:avLst/>
              </a:prstGeom>
              <a:blipFill>
                <a:blip r:embed="rId4"/>
                <a:stretch>
                  <a:fillRect l="-6557" t="-8088" r="-1639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2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4779A4-B705-47DC-AAE4-C9EB7CB8AAAC}"/>
              </a:ext>
            </a:extLst>
          </p:cNvPr>
          <p:cNvSpPr txBox="1"/>
          <p:nvPr/>
        </p:nvSpPr>
        <p:spPr>
          <a:xfrm>
            <a:off x="29357" y="13896"/>
            <a:ext cx="20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Time Series Data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81FA96-6179-4EBB-BA44-0A9120CEB5E0}"/>
              </a:ext>
            </a:extLst>
          </p:cNvPr>
          <p:cNvSpPr/>
          <p:nvPr/>
        </p:nvSpPr>
        <p:spPr>
          <a:xfrm>
            <a:off x="9152389" y="719573"/>
            <a:ext cx="2970567" cy="6067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EF980-0347-49BA-BA28-CCAFED397740}"/>
              </a:ext>
            </a:extLst>
          </p:cNvPr>
          <p:cNvSpPr txBox="1"/>
          <p:nvPr/>
        </p:nvSpPr>
        <p:spPr>
          <a:xfrm>
            <a:off x="9144000" y="719573"/>
            <a:ext cx="27542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Bayesian Approach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State-Space Model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Kalman Filter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Smoother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Spike and Slab prior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Variable Selection</a:t>
            </a:r>
          </a:p>
          <a:p>
            <a:r>
              <a:rPr lang="en-US" altLang="ko-KR" dirty="0"/>
              <a:t>5. MCMC for posterior</a:t>
            </a:r>
          </a:p>
          <a:p>
            <a:r>
              <a:rPr lang="en-US" altLang="ko-KR" dirty="0"/>
              <a:t>   distribution prediction</a:t>
            </a:r>
          </a:p>
          <a:p>
            <a:r>
              <a:rPr lang="en-US" altLang="ko-KR" dirty="0"/>
              <a:t>   by averaging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96395325-974D-4023-9AE4-31F96C2EDDDA}"/>
              </a:ext>
            </a:extLst>
          </p:cNvPr>
          <p:cNvSpPr/>
          <p:nvPr/>
        </p:nvSpPr>
        <p:spPr>
          <a:xfrm>
            <a:off x="10333957" y="3947568"/>
            <a:ext cx="861463" cy="6480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FC2B5-2C4E-48E4-9190-130A3E0FE3D3}"/>
              </a:ext>
            </a:extLst>
          </p:cNvPr>
          <p:cNvSpPr txBox="1"/>
          <p:nvPr/>
        </p:nvSpPr>
        <p:spPr>
          <a:xfrm>
            <a:off x="9152191" y="4836043"/>
            <a:ext cx="3031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Bayesian Structural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Time Series Model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For Nowcasting,</a:t>
            </a:r>
          </a:p>
          <a:p>
            <a:pPr algn="ctr"/>
            <a:r>
              <a:rPr lang="en-US" altLang="ko-KR" dirty="0"/>
              <a:t>Short-term Prediction</a:t>
            </a:r>
          </a:p>
          <a:p>
            <a:pPr algn="ctr"/>
            <a:r>
              <a:rPr lang="en-US" altLang="ko-KR" dirty="0"/>
              <a:t>With High-dimensional </a:t>
            </a:r>
          </a:p>
          <a:p>
            <a:pPr algn="ctr"/>
            <a:r>
              <a:rPr lang="en-US" altLang="ko-KR" dirty="0"/>
              <a:t>Data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BE823-73CB-4621-8B38-7F577997C803}"/>
              </a:ext>
            </a:extLst>
          </p:cNvPr>
          <p:cNvSpPr txBox="1"/>
          <p:nvPr/>
        </p:nvSpPr>
        <p:spPr>
          <a:xfrm>
            <a:off x="226503" y="1115736"/>
            <a:ext cx="266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Basic Bayesian Statistics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A5A85-1EDD-482D-9A32-67C428EECEE0}"/>
              </a:ext>
            </a:extLst>
          </p:cNvPr>
          <p:cNvSpPr txBox="1"/>
          <p:nvPr/>
        </p:nvSpPr>
        <p:spPr>
          <a:xfrm>
            <a:off x="377505" y="2600587"/>
            <a:ext cx="582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Posterior distribution = Prior distribution X Likelihood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D8C46E-C9A8-42AE-BE0A-515DE239C0F8}"/>
                  </a:ext>
                </a:extLst>
              </p:cNvPr>
              <p:cNvSpPr txBox="1"/>
              <p:nvPr/>
            </p:nvSpPr>
            <p:spPr>
              <a:xfrm>
                <a:off x="444617" y="3370807"/>
                <a:ext cx="626152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D8C46E-C9A8-42AE-BE0A-515DE239C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7" y="3370807"/>
                <a:ext cx="626152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9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F81D66-3FF7-45D1-9EC7-743EEC47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2" y="1088689"/>
            <a:ext cx="4536512" cy="29842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6CBE23-0032-4416-B5DC-9B35608E7658}"/>
              </a:ext>
            </a:extLst>
          </p:cNvPr>
          <p:cNvSpPr/>
          <p:nvPr/>
        </p:nvSpPr>
        <p:spPr>
          <a:xfrm>
            <a:off x="237256" y="435579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http://people.ischool.berkeley.edu/~hal/Papers/2013/pred-present-with-bsts.pdf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9A218-AB99-4A21-AEC5-F6FB9C93C37B}"/>
              </a:ext>
            </a:extLst>
          </p:cNvPr>
          <p:cNvSpPr/>
          <p:nvPr/>
        </p:nvSpPr>
        <p:spPr>
          <a:xfrm>
            <a:off x="0" y="0"/>
            <a:ext cx="823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Bayesian Structural Time Series for Short-Term Forecasting (Nowcasting)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712A2-DC5E-4646-94D5-4906725D7D0F}"/>
              </a:ext>
            </a:extLst>
          </p:cNvPr>
          <p:cNvSpPr/>
          <p:nvPr/>
        </p:nvSpPr>
        <p:spPr>
          <a:xfrm>
            <a:off x="7542925" y="4349315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https://cran.r-project.org/web/packages/bsts/bsts.pdf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514E3E-1F0E-42AD-9333-3432BAB8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88" y="1088689"/>
            <a:ext cx="5276850" cy="1781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551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B17E5-F8B0-4AEF-B8CA-47D93EC15290}"/>
              </a:ext>
            </a:extLst>
          </p:cNvPr>
          <p:cNvSpPr/>
          <p:nvPr/>
        </p:nvSpPr>
        <p:spPr>
          <a:xfrm>
            <a:off x="1342239" y="1107347"/>
            <a:ext cx="9462781" cy="3263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CC977-C73C-4CB5-B3B2-CED312FD8DD0}"/>
              </a:ext>
            </a:extLst>
          </p:cNvPr>
          <p:cNvSpPr/>
          <p:nvPr/>
        </p:nvSpPr>
        <p:spPr>
          <a:xfrm>
            <a:off x="0" y="98463"/>
            <a:ext cx="5291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Bayesian Structural Time Series Basic Theory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DFDFA-7351-48DD-9596-7E7328CDC1C8}"/>
                  </a:ext>
                </a:extLst>
              </p:cNvPr>
              <p:cNvSpPr txBox="1"/>
              <p:nvPr/>
            </p:nvSpPr>
            <p:spPr>
              <a:xfrm>
                <a:off x="1568741" y="1166070"/>
                <a:ext cx="8833608" cy="2864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Structural Time Series: </a:t>
                </a:r>
                <a:r>
                  <a:rPr lang="en-US" altLang="ko-KR" dirty="0"/>
                  <a:t>(1) + (2)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arenBoth"/>
                </a:pPr>
                <a:r>
                  <a:rPr lang="en-US" altLang="ko-KR" b="1" dirty="0"/>
                  <a:t>The observation equation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𝑙𝑎𝑡𝑒𝑛𝑡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(2) The Transition equation </a:t>
                </a:r>
                <a:r>
                  <a:rPr lang="en-US" altLang="ko-KR" dirty="0"/>
                  <a:t>(How latent state happens through time)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the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structural parameters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DFDFA-7351-48DD-9596-7E7328CD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41" y="1166070"/>
                <a:ext cx="8833608" cy="2864246"/>
              </a:xfrm>
              <a:prstGeom prst="rect">
                <a:avLst/>
              </a:prstGeom>
              <a:blipFill>
                <a:blip r:embed="rId2"/>
                <a:stretch>
                  <a:fillRect l="-690" t="-1064" b="-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E5E3F6-CDC3-4492-9832-9491352C804A}"/>
              </a:ext>
            </a:extLst>
          </p:cNvPr>
          <p:cNvSpPr txBox="1"/>
          <p:nvPr/>
        </p:nvSpPr>
        <p:spPr>
          <a:xfrm>
            <a:off x="36926" y="2415839"/>
            <a:ext cx="112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Basic </a:t>
            </a:r>
          </a:p>
          <a:p>
            <a:r>
              <a:rPr lang="en-US" altLang="ko-KR" dirty="0"/>
              <a:t>Structure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AF1811-202E-485D-B3B5-BED5C5081A40}"/>
              </a:ext>
            </a:extLst>
          </p:cNvPr>
          <p:cNvCxnSpPr>
            <a:cxnSpLocks/>
          </p:cNvCxnSpPr>
          <p:nvPr/>
        </p:nvCxnSpPr>
        <p:spPr>
          <a:xfrm flipV="1">
            <a:off x="3011648" y="4030317"/>
            <a:ext cx="0" cy="106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D1EFAF-7906-4875-A40D-7D7831236CFD}"/>
              </a:ext>
            </a:extLst>
          </p:cNvPr>
          <p:cNvSpPr txBox="1"/>
          <p:nvPr/>
        </p:nvSpPr>
        <p:spPr>
          <a:xfrm>
            <a:off x="2726422" y="5293453"/>
            <a:ext cx="6856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Adding to latent state (1) Time trend, </a:t>
            </a:r>
          </a:p>
          <a:p>
            <a:r>
              <a:rPr lang="en-US" altLang="ko-KR" dirty="0"/>
              <a:t>                             (2) Seasonal effect, </a:t>
            </a:r>
          </a:p>
          <a:p>
            <a:r>
              <a:rPr lang="en-US" altLang="ko-KR" dirty="0"/>
              <a:t>                             (3) Features(i.e., independent variables)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37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60D61-E9E2-4548-B01E-4E4BEE05C3E9}"/>
              </a:ext>
            </a:extLst>
          </p:cNvPr>
          <p:cNvSpPr txBox="1"/>
          <p:nvPr/>
        </p:nvSpPr>
        <p:spPr>
          <a:xfrm>
            <a:off x="1719743" y="662730"/>
            <a:ext cx="88839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Contents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Basic Concept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Frequency Approach : Example (no – code)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Bayesian Approach : Basic Theory</a:t>
            </a:r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en-US" altLang="ko-KR" dirty="0"/>
              <a:t>Bayesian Structural Time Series (BSTS) Demo with R code</a:t>
            </a:r>
          </a:p>
        </p:txBody>
      </p:sp>
    </p:spTree>
    <p:extLst>
      <p:ext uri="{BB962C8B-B14F-4D97-AF65-F5344CB8AC3E}">
        <p14:creationId xmlns:p14="http://schemas.microsoft.com/office/powerpoint/2010/main" val="138963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ECC977-C73C-4CB5-B3B2-CED312FD8DD0}"/>
              </a:ext>
            </a:extLst>
          </p:cNvPr>
          <p:cNvSpPr/>
          <p:nvPr/>
        </p:nvSpPr>
        <p:spPr>
          <a:xfrm>
            <a:off x="0" y="98463"/>
            <a:ext cx="6151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Bayesian Structural Time Series Model in the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DFDFA-7351-48DD-9596-7E7328CDC1C8}"/>
                  </a:ext>
                </a:extLst>
              </p:cNvPr>
              <p:cNvSpPr txBox="1"/>
              <p:nvPr/>
            </p:nvSpPr>
            <p:spPr>
              <a:xfrm>
                <a:off x="1568741" y="1166070"/>
                <a:ext cx="8833608" cy="3147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Bayesian Structural Time Series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is the regressors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time trend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,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slope of time trend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seasonal effect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DFDFA-7351-48DD-9596-7E7328CD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41" y="1166070"/>
                <a:ext cx="8833608" cy="3147465"/>
              </a:xfrm>
              <a:prstGeom prst="rect">
                <a:avLst/>
              </a:prstGeom>
              <a:blipFill>
                <a:blip r:embed="rId2"/>
                <a:stretch>
                  <a:fillRect l="-552" t="-967" b="-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3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7055E-440F-4939-A72B-2E8D32D35974}"/>
              </a:ext>
            </a:extLst>
          </p:cNvPr>
          <p:cNvSpPr txBox="1"/>
          <p:nvPr/>
        </p:nvSpPr>
        <p:spPr>
          <a:xfrm>
            <a:off x="4696450" y="2692866"/>
            <a:ext cx="293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CODE practice with BSTS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30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35FDD-1D18-4D02-A279-B04DF483A4D6}"/>
              </a:ext>
            </a:extLst>
          </p:cNvPr>
          <p:cNvSpPr txBox="1"/>
          <p:nvPr/>
        </p:nvSpPr>
        <p:spPr>
          <a:xfrm>
            <a:off x="956345" y="897622"/>
            <a:ext cx="71523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Install or library for </a:t>
            </a:r>
            <a:r>
              <a:rPr lang="en-US" altLang="ko-KR" b="1" dirty="0" err="1"/>
              <a:t>dylyr</a:t>
            </a:r>
            <a:r>
              <a:rPr lang="en-US" altLang="ko-KR" b="1" dirty="0"/>
              <a:t>, </a:t>
            </a:r>
            <a:r>
              <a:rPr lang="en-US" altLang="ko-KR" b="1" dirty="0" err="1"/>
              <a:t>tidyverse</a:t>
            </a:r>
            <a:r>
              <a:rPr lang="en-US" altLang="ko-KR" b="1" dirty="0"/>
              <a:t>, </a:t>
            </a:r>
            <a:r>
              <a:rPr lang="en-US" altLang="ko-KR" b="1" dirty="0" err="1"/>
              <a:t>bsts</a:t>
            </a:r>
            <a:r>
              <a:rPr lang="en-US" altLang="ko-KR" b="1" dirty="0"/>
              <a:t>, </a:t>
            </a:r>
            <a:r>
              <a:rPr lang="en-US" altLang="ko-KR" b="1" dirty="0" err="1"/>
              <a:t>BoomSpikeSlab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Loading default data (</a:t>
            </a:r>
            <a:r>
              <a:rPr lang="en-US" altLang="ko-KR" dirty="0" err="1"/>
              <a:t>iclaims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Basic Model 1 (Time Trend, Seasonal Effect)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Model 2 (Time Trend, Seasonal Effect, 1 independent variable)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Model 3 (Time Trend, Seasonal Effect, 5 independent variables)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Compare Model1, Model2, Model3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77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35FDD-1D18-4D02-A279-B04DF483A4D6}"/>
              </a:ext>
            </a:extLst>
          </p:cNvPr>
          <p:cNvSpPr txBox="1"/>
          <p:nvPr/>
        </p:nvSpPr>
        <p:spPr>
          <a:xfrm>
            <a:off x="285226" y="92279"/>
            <a:ext cx="3637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Loading default data (</a:t>
            </a:r>
            <a:r>
              <a:rPr lang="en-US" altLang="ko-KR" dirty="0" err="1"/>
              <a:t>iclaims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6677CC-7B3E-45F7-A6C3-24F1310B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18" y="1419284"/>
            <a:ext cx="6668964" cy="50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0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E05836-0269-4B09-BBF3-D72D0FB1E4F3}"/>
              </a:ext>
            </a:extLst>
          </p:cNvPr>
          <p:cNvSpPr/>
          <p:nvPr/>
        </p:nvSpPr>
        <p:spPr>
          <a:xfrm>
            <a:off x="263410" y="316577"/>
            <a:ext cx="5104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Basic Model 1 (Time Trend, Seasonal Effect)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C50BD0-640D-4A59-9C0E-D75A8253DD78}"/>
              </a:ext>
            </a:extLst>
          </p:cNvPr>
          <p:cNvSpPr/>
          <p:nvPr/>
        </p:nvSpPr>
        <p:spPr>
          <a:xfrm>
            <a:off x="835546" y="853689"/>
            <a:ext cx="90657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## (2)__________________________________</a:t>
            </a:r>
            <a:r>
              <a:rPr lang="ko-KR" altLang="en-US" dirty="0" err="1"/>
              <a:t>Setting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basic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## 2.1 </a:t>
            </a:r>
            <a:r>
              <a:rPr lang="ko-KR" altLang="en-US" dirty="0" err="1"/>
              <a:t>making</a:t>
            </a:r>
            <a:r>
              <a:rPr lang="ko-KR" altLang="en-US" dirty="0"/>
              <a:t> </a:t>
            </a:r>
            <a:r>
              <a:rPr lang="ko-KR" altLang="en-US" dirty="0" err="1"/>
              <a:t>empty</a:t>
            </a:r>
            <a:r>
              <a:rPr lang="ko-KR" altLang="en-US" dirty="0"/>
              <a:t> </a:t>
            </a:r>
            <a:r>
              <a:rPr lang="ko-KR" altLang="en-US" dirty="0" err="1"/>
              <a:t>list</a:t>
            </a:r>
            <a:r>
              <a:rPr lang="en-US" altLang="ko-KR" dirty="0"/>
              <a:t>()</a:t>
            </a:r>
            <a:endParaRPr lang="ko-KR" altLang="en-US" dirty="0"/>
          </a:p>
          <a:p>
            <a:r>
              <a:rPr lang="ko-KR" altLang="en-US" dirty="0"/>
              <a:t>## 2.2 </a:t>
            </a:r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trend</a:t>
            </a:r>
            <a:r>
              <a:rPr lang="ko-KR" altLang="en-US" dirty="0"/>
              <a:t> </a:t>
            </a:r>
            <a:r>
              <a:rPr lang="ko-KR" altLang="en-US" dirty="0" err="1"/>
              <a:t>component</a:t>
            </a:r>
            <a:endParaRPr lang="ko-KR" altLang="en-US" dirty="0"/>
          </a:p>
          <a:p>
            <a:r>
              <a:rPr lang="ko-KR" altLang="en-US" dirty="0"/>
              <a:t>## 2.3 </a:t>
            </a:r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seasonal</a:t>
            </a:r>
            <a:r>
              <a:rPr lang="ko-KR" altLang="en-US" dirty="0"/>
              <a:t> </a:t>
            </a:r>
            <a:r>
              <a:rPr lang="ko-KR" altLang="en-US" dirty="0" err="1"/>
              <a:t>component</a:t>
            </a:r>
            <a:endParaRPr lang="ko-KR" altLang="en-US" dirty="0"/>
          </a:p>
          <a:p>
            <a:r>
              <a:rPr lang="ko-KR" altLang="en-US" dirty="0"/>
              <a:t>## 2.4 </a:t>
            </a:r>
            <a:r>
              <a:rPr lang="ko-KR" altLang="en-US" dirty="0" err="1"/>
              <a:t>fitting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and </a:t>
            </a:r>
            <a:r>
              <a:rPr lang="ko-KR" altLang="en-US" dirty="0" err="1"/>
              <a:t>seasonal</a:t>
            </a:r>
            <a:r>
              <a:rPr lang="ko-KR" altLang="en-US" dirty="0"/>
              <a:t> </a:t>
            </a:r>
            <a:r>
              <a:rPr lang="ko-KR" altLang="en-US" dirty="0" err="1"/>
              <a:t>trends</a:t>
            </a:r>
            <a:endParaRPr lang="ko-KR" altLang="en-US" dirty="0"/>
          </a:p>
          <a:p>
            <a:r>
              <a:rPr lang="ko-KR" altLang="en-US" dirty="0"/>
              <a:t>## 2.5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en-US" altLang="ko-KR" dirty="0"/>
              <a:t>fitted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6BEF2-AA07-4875-9072-BA9CE0A0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6" y="3069680"/>
            <a:ext cx="4866748" cy="3656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BD8B76-34BB-4DCD-9AC8-1D77F07E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40" y="2466396"/>
            <a:ext cx="5435099" cy="4083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8E334-9B43-41B4-8427-1D575F337866}"/>
              </a:ext>
            </a:extLst>
          </p:cNvPr>
          <p:cNvSpPr txBox="1"/>
          <p:nvPr/>
        </p:nvSpPr>
        <p:spPr>
          <a:xfrm>
            <a:off x="6535023" y="2733105"/>
            <a:ext cx="327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100 weeks ahead prediction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196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E05836-0269-4B09-BBF3-D72D0FB1E4F3}"/>
              </a:ext>
            </a:extLst>
          </p:cNvPr>
          <p:cNvSpPr/>
          <p:nvPr/>
        </p:nvSpPr>
        <p:spPr>
          <a:xfrm>
            <a:off x="263410" y="316577"/>
            <a:ext cx="1089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Basic Model 3 (Time Trend, Seasonal Effect, 1 feature = default), feature selections by prior setting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6FC42-D659-4A5C-AA05-8F771B58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" y="1814049"/>
            <a:ext cx="5033110" cy="37813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4A114C-9C45-4411-A597-C2CC840C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68" y="1814049"/>
            <a:ext cx="5033110" cy="37813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841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E05836-0269-4B09-BBF3-D72D0FB1E4F3}"/>
              </a:ext>
            </a:extLst>
          </p:cNvPr>
          <p:cNvSpPr/>
          <p:nvPr/>
        </p:nvSpPr>
        <p:spPr>
          <a:xfrm>
            <a:off x="263410" y="316577"/>
            <a:ext cx="617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Basic Model 4 (Time Trend, Seasonal Effect, 5 feature)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21654B-9A22-46E0-827C-CC63B8AF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83" y="985637"/>
            <a:ext cx="6139378" cy="2502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FB5A3B-97F1-4234-8246-2C0F12DF6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30" y="2855091"/>
            <a:ext cx="6731346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8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47F555-8B19-42BD-8B67-6B6BDBF0F54B}"/>
              </a:ext>
            </a:extLst>
          </p:cNvPr>
          <p:cNvSpPr/>
          <p:nvPr/>
        </p:nvSpPr>
        <p:spPr>
          <a:xfrm>
            <a:off x="179442" y="333355"/>
            <a:ext cx="68161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Compare 3 models (model1 = trend, seasonal ,</a:t>
            </a:r>
          </a:p>
          <a:p>
            <a:r>
              <a:rPr lang="en-US" altLang="ko-KR" dirty="0"/>
              <a:t>                              model3 = trend, seasonal, 1 feature, </a:t>
            </a:r>
          </a:p>
          <a:p>
            <a:r>
              <a:rPr lang="en-US" altLang="ko-KR" dirty="0"/>
              <a:t>                              model4 = trend, seasonal, 5 features)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447DAD-FC3B-4444-98BC-6DB17C6D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70" y="1345539"/>
            <a:ext cx="4817035" cy="5010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9409BB-AE72-487A-9534-6C617C4B2D31}"/>
              </a:ext>
            </a:extLst>
          </p:cNvPr>
          <p:cNvSpPr txBox="1"/>
          <p:nvPr/>
        </p:nvSpPr>
        <p:spPr>
          <a:xfrm>
            <a:off x="7516535" y="2642531"/>
            <a:ext cx="432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 careful, </a:t>
            </a:r>
          </a:p>
          <a:p>
            <a:r>
              <a:rPr lang="en-US" altLang="ko-KR" dirty="0"/>
              <a:t>it is 1-step ahead </a:t>
            </a:r>
            <a:r>
              <a:rPr lang="en-US" altLang="ko-KR" dirty="0">
                <a:solidFill>
                  <a:srgbClr val="FF0000"/>
                </a:solidFill>
              </a:rPr>
              <a:t>cumulative error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D24C1-73F8-4D0B-A5A4-D1E10D09626E}"/>
              </a:ext>
            </a:extLst>
          </p:cNvPr>
          <p:cNvSpPr txBox="1"/>
          <p:nvPr/>
        </p:nvSpPr>
        <p:spPr>
          <a:xfrm>
            <a:off x="7608814" y="4453063"/>
            <a:ext cx="432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Data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85157E-35A3-46D4-A7EA-270D85973D8A}"/>
              </a:ext>
            </a:extLst>
          </p:cNvPr>
          <p:cNvCxnSpPr>
            <a:cxnSpLocks/>
          </p:cNvCxnSpPr>
          <p:nvPr/>
        </p:nvCxnSpPr>
        <p:spPr>
          <a:xfrm flipV="1">
            <a:off x="7222921" y="1478331"/>
            <a:ext cx="704675" cy="7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BADA07-10D2-4A6C-8069-CEC9525F1120}"/>
              </a:ext>
            </a:extLst>
          </p:cNvPr>
          <p:cNvSpPr txBox="1"/>
          <p:nvPr/>
        </p:nvSpPr>
        <p:spPr>
          <a:xfrm>
            <a:off x="8006718" y="958215"/>
            <a:ext cx="400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Model3, model4 looks very </a:t>
            </a:r>
          </a:p>
          <a:p>
            <a:r>
              <a:rPr lang="en-US" altLang="ko-KR" dirty="0"/>
              <a:t>Similar so that added feature </a:t>
            </a:r>
          </a:p>
          <a:p>
            <a:r>
              <a:rPr lang="en-US" altLang="ko-KR" dirty="0"/>
              <a:t>Don’t much work well, or </a:t>
            </a:r>
            <a:r>
              <a:rPr lang="en-US" altLang="ko-KR" dirty="0" err="1"/>
              <a:t>redundent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D2FCAF-DFCA-477B-A9A1-0F14498F51FF}"/>
              </a:ext>
            </a:extLst>
          </p:cNvPr>
          <p:cNvCxnSpPr/>
          <p:nvPr/>
        </p:nvCxnSpPr>
        <p:spPr>
          <a:xfrm>
            <a:off x="5721292" y="1598766"/>
            <a:ext cx="0" cy="2251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E73971-6C4F-44B4-8D03-C13853694A95}"/>
              </a:ext>
            </a:extLst>
          </p:cNvPr>
          <p:cNvSpPr txBox="1"/>
          <p:nvPr/>
        </p:nvSpPr>
        <p:spPr>
          <a:xfrm>
            <a:off x="5662569" y="1495109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Turning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18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490DC-5175-46D7-BA97-64FCD2D32A18}"/>
              </a:ext>
            </a:extLst>
          </p:cNvPr>
          <p:cNvSpPr txBox="1"/>
          <p:nvPr/>
        </p:nvSpPr>
        <p:spPr>
          <a:xfrm>
            <a:off x="536895" y="587229"/>
            <a:ext cx="102384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High-dimensional (p&gt;n), you can select the variable based on prior in BSTS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Short-term prediction is possible as a Nowcasting, i.e., predicting from the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You can impose your belief as a prior in the distribution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But, all the time series depends on research questions and new methods like embedding arises</a:t>
            </a:r>
          </a:p>
          <a:p>
            <a:endParaRPr lang="en-US" altLang="ko-KR" dirty="0"/>
          </a:p>
          <a:p>
            <a:r>
              <a:rPr lang="en-US" altLang="ko-KR" dirty="0"/>
              <a:t>with era of Big-data. </a:t>
            </a:r>
          </a:p>
        </p:txBody>
      </p:sp>
    </p:spTree>
    <p:extLst>
      <p:ext uri="{BB962C8B-B14F-4D97-AF65-F5344CB8AC3E}">
        <p14:creationId xmlns:p14="http://schemas.microsoft.com/office/powerpoint/2010/main" val="148405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FF6B37-40F8-4072-B68F-3342775A873B}"/>
              </a:ext>
            </a:extLst>
          </p:cNvPr>
          <p:cNvSpPr/>
          <p:nvPr/>
        </p:nvSpPr>
        <p:spPr>
          <a:xfrm>
            <a:off x="267358" y="878218"/>
            <a:ext cx="1149385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Reference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Scott, Steven, and Hal Varian. 2014. “Predicting the Present with Bayesian Structural Time Series” </a:t>
            </a:r>
          </a:p>
          <a:p>
            <a:r>
              <a:rPr lang="en-US" altLang="ko-KR" dirty="0"/>
              <a:t>    5. </a:t>
            </a:r>
            <a:r>
              <a:rPr lang="en-US" altLang="ko-KR" dirty="0" err="1"/>
              <a:t>Inderscience</a:t>
            </a:r>
            <a:r>
              <a:rPr lang="en-US" altLang="ko-KR" dirty="0"/>
              <a:t> Publishers Ltd: 4–23.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ource Sans Pro" panose="020B0604020202020204" pitchFamily="34" charset="0"/>
              </a:rPr>
              <a:t>Kitamura, A. (Ai). (2018, September 21). Forecasting Japan’s spot LNG prices using Bayesian Structural Time Series.</a:t>
            </a:r>
          </a:p>
          <a:p>
            <a:r>
              <a:rPr lang="en-US" altLang="ko-KR" dirty="0">
                <a:latin typeface="Source Sans Pro" panose="020B0604020202020204" pitchFamily="34" charset="0"/>
              </a:rPr>
              <a:t>      Maritime Economics and Logistics. Retrieved from http://hdl.handle.net/2105/43636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http://dss.princeton.edu/training/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https://rstudio-pubs-static.s3.amazonaws.com/257314_131e2c97e7e249448ca32e555c9247c6.html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https://www.youtube.com/user/202tylertucker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http://www.unofficialgoogledatascience.com/2017/07/fitting-bayesian-structural-time-series.html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https://multithreaded.stitchfix.com/blog/2016/04/21/forget-arima/</a:t>
            </a:r>
          </a:p>
        </p:txBody>
      </p:sp>
    </p:spTree>
    <p:extLst>
      <p:ext uri="{BB962C8B-B14F-4D97-AF65-F5344CB8AC3E}">
        <p14:creationId xmlns:p14="http://schemas.microsoft.com/office/powerpoint/2010/main" val="10608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831BE2-0844-4C0A-A3E3-335047472B43}"/>
                  </a:ext>
                </a:extLst>
              </p:cNvPr>
              <p:cNvSpPr txBox="1"/>
              <p:nvPr/>
            </p:nvSpPr>
            <p:spPr>
              <a:xfrm>
                <a:off x="1330241" y="736097"/>
                <a:ext cx="971490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(Dependent variable)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𝑻𝒊𝒎𝒆</m:t>
                        </m:r>
                        <m:r>
                          <a:rPr lang="en-US" altLang="ko-KR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𝑻𝒓𝒆𝒏𝒅</m:t>
                        </m:r>
                        <m:r>
                          <a:rPr lang="en-US" altLang="ko-KR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𝑬𝒇𝒇𝒆𝒄𝒕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accent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𝑺𝒆𝒂𝒔𝒐𝒏𝒂𝒍</m:t>
                        </m:r>
                        <m:r>
                          <a:rPr lang="en-US" altLang="ko-KR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𝑬𝒇𝒇𝒆𝒄𝒕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𝑬𝒓𝒓𝒐𝒓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831BE2-0844-4C0A-A3E3-33504747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41" y="736097"/>
                <a:ext cx="9714904" cy="381515"/>
              </a:xfrm>
              <a:prstGeom prst="rect">
                <a:avLst/>
              </a:prstGeom>
              <a:blipFill>
                <a:blip r:embed="rId2"/>
                <a:stretch>
                  <a:fillRect t="-114516" b="-18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CEBD98D-0F3B-4F79-B447-FEB89EC0E720}"/>
              </a:ext>
            </a:extLst>
          </p:cNvPr>
          <p:cNvSpPr txBox="1"/>
          <p:nvPr/>
        </p:nvSpPr>
        <p:spPr>
          <a:xfrm>
            <a:off x="9462782" y="2046914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Serial Correlation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197B4CD-D424-4B96-86FD-8ED96CE13295}"/>
              </a:ext>
            </a:extLst>
          </p:cNvPr>
          <p:cNvCxnSpPr>
            <a:cxnSpLocks/>
          </p:cNvCxnSpPr>
          <p:nvPr/>
        </p:nvCxnSpPr>
        <p:spPr>
          <a:xfrm>
            <a:off x="10217791" y="1228803"/>
            <a:ext cx="0" cy="81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CD4F6B-2410-4A51-B390-C656BBB94C9C}"/>
              </a:ext>
            </a:extLst>
          </p:cNvPr>
          <p:cNvSpPr txBox="1"/>
          <p:nvPr/>
        </p:nvSpPr>
        <p:spPr>
          <a:xfrm>
            <a:off x="452434" y="73609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OLS 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687A5-2D07-4812-8444-37EE3C9CBC0A}"/>
              </a:ext>
            </a:extLst>
          </p:cNvPr>
          <p:cNvSpPr txBox="1"/>
          <p:nvPr/>
        </p:nvSpPr>
        <p:spPr>
          <a:xfrm>
            <a:off x="563461" y="3429000"/>
            <a:ext cx="153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Time Series 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E8D6FD-C3A0-42E1-90B5-A8224BD66D4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097022" y="2315361"/>
            <a:ext cx="7365760" cy="1298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ECAB57-F22F-4B6D-9298-FB74F11C42C2}"/>
              </a:ext>
            </a:extLst>
          </p:cNvPr>
          <p:cNvSpPr txBox="1"/>
          <p:nvPr/>
        </p:nvSpPr>
        <p:spPr>
          <a:xfrm>
            <a:off x="1258349" y="4093828"/>
            <a:ext cx="101004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Checking Autocorrelation: Auto Correlation Function (ACF), </a:t>
            </a:r>
            <a:r>
              <a:rPr lang="en-US" altLang="ko-KR" b="1" dirty="0"/>
              <a:t>Partial Auto Correlation (PAC)</a:t>
            </a:r>
          </a:p>
          <a:p>
            <a:r>
              <a:rPr lang="en-US" altLang="ko-KR" dirty="0"/>
              <a:t>→ Determine how much lag put on AR(p)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Checking Cross Correlation</a:t>
            </a:r>
          </a:p>
          <a:p>
            <a:r>
              <a:rPr lang="en-US" altLang="ko-KR" dirty="0"/>
              <a:t>→ Determine how much lag put on ARDL(q)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Checking Unit Root</a:t>
            </a:r>
          </a:p>
          <a:p>
            <a:r>
              <a:rPr lang="en-US" altLang="ko-KR" dirty="0"/>
              <a:t>→ Determine the time series data is stationary or non-stationary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52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BFF454-D5C2-40B5-9FCC-99A8A89A0255}"/>
              </a:ext>
            </a:extLst>
          </p:cNvPr>
          <p:cNvSpPr/>
          <p:nvPr/>
        </p:nvSpPr>
        <p:spPr>
          <a:xfrm>
            <a:off x="83890" y="719573"/>
            <a:ext cx="9001387" cy="6067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779A4-B705-47DC-AAE4-C9EB7CB8AAAC}"/>
              </a:ext>
            </a:extLst>
          </p:cNvPr>
          <p:cNvSpPr txBox="1"/>
          <p:nvPr/>
        </p:nvSpPr>
        <p:spPr>
          <a:xfrm>
            <a:off x="29357" y="13896"/>
            <a:ext cx="20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Time Series Data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A8167-D128-4233-BB3D-814C8B23F8BE}"/>
              </a:ext>
            </a:extLst>
          </p:cNvPr>
          <p:cNvSpPr txBox="1"/>
          <p:nvPr/>
        </p:nvSpPr>
        <p:spPr>
          <a:xfrm>
            <a:off x="1011741" y="1250603"/>
            <a:ext cx="59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/>
              <a:t>1. PAC = Determine the lag value of Y (Example, </a:t>
            </a:r>
            <a:r>
              <a:rPr lang="en-US" altLang="ko-KR" u="sng" dirty="0">
                <a:solidFill>
                  <a:srgbClr val="FF0000"/>
                </a:solidFill>
              </a:rPr>
              <a:t>AR(1)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9D0B7-CF96-4B74-9720-21B6C024553B}"/>
              </a:ext>
            </a:extLst>
          </p:cNvPr>
          <p:cNvSpPr txBox="1"/>
          <p:nvPr/>
        </p:nvSpPr>
        <p:spPr>
          <a:xfrm>
            <a:off x="822120" y="2345951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u="sng" dirty="0"/>
              <a:t>2. Cross Correlation = Determine lag value of X (Example, </a:t>
            </a:r>
            <a:r>
              <a:rPr lang="en-US" altLang="ko-KR" u="sng" dirty="0">
                <a:solidFill>
                  <a:srgbClr val="FF0000"/>
                </a:solidFill>
              </a:rPr>
              <a:t>ARDL(1,1)</a:t>
            </a:r>
            <a:r>
              <a:rPr lang="en-US" altLang="ko-KR" u="sng" dirty="0"/>
              <a:t> )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FDAA-624C-4048-B90E-CFC70818E747}"/>
              </a:ext>
            </a:extLst>
          </p:cNvPr>
          <p:cNvSpPr txBox="1"/>
          <p:nvPr/>
        </p:nvSpPr>
        <p:spPr>
          <a:xfrm>
            <a:off x="822120" y="3569889"/>
            <a:ext cx="705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u="sng" dirty="0"/>
              <a:t>3. Unit Root Test = Determine the stationary or not stationary 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533C0-9C37-4147-8D9C-4DEEB7D9A545}"/>
                  </a:ext>
                </a:extLst>
              </p:cNvPr>
              <p:cNvSpPr txBox="1"/>
              <p:nvPr/>
            </p:nvSpPr>
            <p:spPr>
              <a:xfrm>
                <a:off x="2221780" y="1734355"/>
                <a:ext cx="2386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533C0-9C37-4147-8D9C-4DEEB7D9A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80" y="1734355"/>
                <a:ext cx="2386935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7819CA-5986-4735-A8D1-5C7A230F9626}"/>
                  </a:ext>
                </a:extLst>
              </p:cNvPr>
              <p:cNvSpPr/>
              <p:nvPr/>
            </p:nvSpPr>
            <p:spPr>
              <a:xfrm>
                <a:off x="2007113" y="2957920"/>
                <a:ext cx="4075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7819CA-5986-4735-A8D1-5C7A230F9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113" y="2957920"/>
                <a:ext cx="4075668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2FBC838-2E0F-454E-AA75-C816DC0C6764}"/>
              </a:ext>
            </a:extLst>
          </p:cNvPr>
          <p:cNvSpPr txBox="1"/>
          <p:nvPr/>
        </p:nvSpPr>
        <p:spPr>
          <a:xfrm>
            <a:off x="234423" y="4424495"/>
            <a:ext cx="13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Stationary 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C8947-F7CD-43D5-9012-EF22921B7C99}"/>
              </a:ext>
            </a:extLst>
          </p:cNvPr>
          <p:cNvSpPr txBox="1"/>
          <p:nvPr/>
        </p:nvSpPr>
        <p:spPr>
          <a:xfrm>
            <a:off x="6597313" y="4424495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Non - Stationary 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D10D7-4116-4478-BF34-53C82B1A70B6}"/>
              </a:ext>
            </a:extLst>
          </p:cNvPr>
          <p:cNvSpPr txBox="1"/>
          <p:nvPr/>
        </p:nvSpPr>
        <p:spPr>
          <a:xfrm>
            <a:off x="234423" y="4909769"/>
            <a:ext cx="502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AR(p)</a:t>
            </a:r>
          </a:p>
          <a:p>
            <a:r>
              <a:rPr lang="en-US" altLang="ko-KR" sz="1600" dirty="0"/>
              <a:t>MA(q)</a:t>
            </a:r>
          </a:p>
          <a:p>
            <a:r>
              <a:rPr lang="en-US" altLang="ko-KR" sz="1600" dirty="0"/>
              <a:t>ARIMA</a:t>
            </a:r>
          </a:p>
          <a:p>
            <a:r>
              <a:rPr lang="en-US" altLang="ko-KR" sz="1600" dirty="0"/>
              <a:t>ARDL(</a:t>
            </a:r>
            <a:r>
              <a:rPr lang="en-US" altLang="ko-KR" sz="1600" dirty="0" err="1"/>
              <a:t>p,q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↓ (Multivariate)</a:t>
            </a:r>
          </a:p>
          <a:p>
            <a:r>
              <a:rPr lang="en-US" altLang="ko-KR" sz="1600" dirty="0"/>
              <a:t>VAR (Vector Autocorrelation) for Impulse Response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3BFC8-FCD2-49DF-82EE-8B258C8CB635}"/>
              </a:ext>
            </a:extLst>
          </p:cNvPr>
          <p:cNvSpPr txBox="1"/>
          <p:nvPr/>
        </p:nvSpPr>
        <p:spPr>
          <a:xfrm>
            <a:off x="4608715" y="5607397"/>
            <a:ext cx="409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VECM</a:t>
            </a:r>
          </a:p>
          <a:p>
            <a:r>
              <a:rPr lang="en-US" altLang="ko-KR" dirty="0"/>
              <a:t>               (Long-term </a:t>
            </a:r>
          </a:p>
          <a:p>
            <a:r>
              <a:rPr lang="en-US" altLang="ko-KR" dirty="0"/>
              <a:t>               relationship)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792708-5996-4F0B-A888-99C14729EE57}"/>
              </a:ext>
            </a:extLst>
          </p:cNvPr>
          <p:cNvCxnSpPr>
            <a:cxnSpLocks/>
          </p:cNvCxnSpPr>
          <p:nvPr/>
        </p:nvCxnSpPr>
        <p:spPr>
          <a:xfrm flipH="1">
            <a:off x="1258348" y="3858936"/>
            <a:ext cx="2849461" cy="56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01A279-DB9A-4E18-AF64-2DFD0843707F}"/>
              </a:ext>
            </a:extLst>
          </p:cNvPr>
          <p:cNvCxnSpPr>
            <a:cxnSpLocks/>
          </p:cNvCxnSpPr>
          <p:nvPr/>
        </p:nvCxnSpPr>
        <p:spPr>
          <a:xfrm>
            <a:off x="4107809" y="3858936"/>
            <a:ext cx="2989277" cy="63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8DADEE-88F3-43D4-B7F1-E7AA571802D7}"/>
              </a:ext>
            </a:extLst>
          </p:cNvPr>
          <p:cNvSpPr/>
          <p:nvPr/>
        </p:nvSpPr>
        <p:spPr>
          <a:xfrm>
            <a:off x="7001023" y="5549513"/>
            <a:ext cx="2099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        LSTM </a:t>
            </a:r>
          </a:p>
          <a:p>
            <a:r>
              <a:rPr lang="en-US" altLang="ko-KR" dirty="0"/>
              <a:t>   (Deep Learning)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AE134-81E9-4BF6-9E7D-16698FF9E141}"/>
              </a:ext>
            </a:extLst>
          </p:cNvPr>
          <p:cNvSpPr/>
          <p:nvPr/>
        </p:nvSpPr>
        <p:spPr>
          <a:xfrm>
            <a:off x="6608631" y="4957889"/>
            <a:ext cx="2090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Cointegration Test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BBF187-C66D-4A75-85CA-D2A03E1CED05}"/>
              </a:ext>
            </a:extLst>
          </p:cNvPr>
          <p:cNvCxnSpPr>
            <a:cxnSpLocks/>
          </p:cNvCxnSpPr>
          <p:nvPr/>
        </p:nvCxnSpPr>
        <p:spPr>
          <a:xfrm>
            <a:off x="9085277" y="719573"/>
            <a:ext cx="0" cy="472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9D93F0-5E13-41DF-BD0A-0B5E17F0A91E}"/>
              </a:ext>
            </a:extLst>
          </p:cNvPr>
          <p:cNvSpPr txBox="1"/>
          <p:nvPr/>
        </p:nvSpPr>
        <p:spPr>
          <a:xfrm>
            <a:off x="2272361" y="4175877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 unit root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27B78-6119-405E-80E8-93FD0916B587}"/>
              </a:ext>
            </a:extLst>
          </p:cNvPr>
          <p:cNvSpPr txBox="1"/>
          <p:nvPr/>
        </p:nvSpPr>
        <p:spPr>
          <a:xfrm>
            <a:off x="5550547" y="3884514"/>
            <a:ext cx="2914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unit root</a:t>
            </a:r>
            <a:r>
              <a:rPr lang="en-US" altLang="ko-KR" sz="1200" dirty="0"/>
              <a:t>, possible spurious regression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1F4BE-782C-48C9-9045-8C7AD1FE1B83}"/>
              </a:ext>
            </a:extLst>
          </p:cNvPr>
          <p:cNvSpPr txBox="1"/>
          <p:nvPr/>
        </p:nvSpPr>
        <p:spPr>
          <a:xfrm>
            <a:off x="102386" y="704767"/>
            <a:ext cx="585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Frequency Approach </a:t>
            </a:r>
            <a:r>
              <a:rPr lang="en-US" altLang="ko-KR" dirty="0"/>
              <a:t>care for stand error of residuals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81FA96-6179-4EBB-BA44-0A9120CEB5E0}"/>
              </a:ext>
            </a:extLst>
          </p:cNvPr>
          <p:cNvSpPr/>
          <p:nvPr/>
        </p:nvSpPr>
        <p:spPr>
          <a:xfrm>
            <a:off x="9152389" y="719573"/>
            <a:ext cx="2970567" cy="6067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EF980-0347-49BA-BA28-CCAFED397740}"/>
              </a:ext>
            </a:extLst>
          </p:cNvPr>
          <p:cNvSpPr txBox="1"/>
          <p:nvPr/>
        </p:nvSpPr>
        <p:spPr>
          <a:xfrm>
            <a:off x="9144000" y="719573"/>
            <a:ext cx="27542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Bayesian Approach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State-Space Model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Kalman Filter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Smoother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Spike and Slab prior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Variable Selection</a:t>
            </a:r>
          </a:p>
          <a:p>
            <a:r>
              <a:rPr lang="en-US" altLang="ko-KR" dirty="0"/>
              <a:t>5. MCMC for posterior</a:t>
            </a:r>
          </a:p>
          <a:p>
            <a:r>
              <a:rPr lang="en-US" altLang="ko-KR" dirty="0"/>
              <a:t>   distribution prediction</a:t>
            </a:r>
          </a:p>
          <a:p>
            <a:r>
              <a:rPr lang="en-US" altLang="ko-KR" dirty="0"/>
              <a:t>   by averaging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1E48D5-2D50-4E4B-A2E5-7EB68192B6CC}"/>
              </a:ext>
            </a:extLst>
          </p:cNvPr>
          <p:cNvCxnSpPr>
            <a:cxnSpLocks/>
          </p:cNvCxnSpPr>
          <p:nvPr/>
        </p:nvCxnSpPr>
        <p:spPr>
          <a:xfrm flipH="1">
            <a:off x="6444877" y="5327221"/>
            <a:ext cx="962602" cy="22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6E89A2-78D3-4AE8-BC83-3D2435BCD38D}"/>
              </a:ext>
            </a:extLst>
          </p:cNvPr>
          <p:cNvCxnSpPr>
            <a:cxnSpLocks/>
          </p:cNvCxnSpPr>
          <p:nvPr/>
        </p:nvCxnSpPr>
        <p:spPr>
          <a:xfrm>
            <a:off x="7407480" y="5324857"/>
            <a:ext cx="882108" cy="166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96395325-974D-4023-9AE4-31F96C2EDDDA}"/>
              </a:ext>
            </a:extLst>
          </p:cNvPr>
          <p:cNvSpPr/>
          <p:nvPr/>
        </p:nvSpPr>
        <p:spPr>
          <a:xfrm>
            <a:off x="10333957" y="3947568"/>
            <a:ext cx="861463" cy="6480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FC2B5-2C4E-48E4-9190-130A3E0FE3D3}"/>
              </a:ext>
            </a:extLst>
          </p:cNvPr>
          <p:cNvSpPr txBox="1"/>
          <p:nvPr/>
        </p:nvSpPr>
        <p:spPr>
          <a:xfrm>
            <a:off x="9152191" y="4836043"/>
            <a:ext cx="3031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Bayesian Structural </a:t>
            </a:r>
          </a:p>
          <a:p>
            <a:pPr algn="ctr"/>
            <a:r>
              <a:rPr lang="en-US" altLang="ko-KR" b="1" dirty="0"/>
              <a:t>Time Series Model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For Nowcasting,</a:t>
            </a:r>
          </a:p>
          <a:p>
            <a:pPr algn="ctr"/>
            <a:r>
              <a:rPr lang="en-US" altLang="ko-KR" dirty="0"/>
              <a:t>Short-term Prediction</a:t>
            </a:r>
          </a:p>
          <a:p>
            <a:pPr algn="ctr"/>
            <a:r>
              <a:rPr lang="en-US" altLang="ko-KR" dirty="0"/>
              <a:t>With High-dimensional </a:t>
            </a:r>
          </a:p>
          <a:p>
            <a:pPr algn="ctr"/>
            <a:r>
              <a:rPr lang="en-US" altLang="ko-KR" dirty="0"/>
              <a:t>Data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60E17B-DE77-402C-9E1A-95C372F37925}"/>
                  </a:ext>
                </a:extLst>
              </p:cNvPr>
              <p:cNvSpPr txBox="1"/>
              <p:nvPr/>
            </p:nvSpPr>
            <p:spPr>
              <a:xfrm>
                <a:off x="1527609" y="4503238"/>
                <a:ext cx="223535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ko-KR" altLang="en-US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2)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60E17B-DE77-402C-9E1A-95C372F3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09" y="4503238"/>
                <a:ext cx="2235356" cy="830997"/>
              </a:xfrm>
              <a:prstGeom prst="rect">
                <a:avLst/>
              </a:prstGeom>
              <a:blipFill>
                <a:blip r:embed="rId4"/>
                <a:stretch>
                  <a:fillRect l="-6557" t="-8088" r="-1639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EEAC2D1-1816-4665-8FCF-9966F4B5C762}"/>
              </a:ext>
            </a:extLst>
          </p:cNvPr>
          <p:cNvSpPr txBox="1"/>
          <p:nvPr/>
        </p:nvSpPr>
        <p:spPr>
          <a:xfrm>
            <a:off x="6166520" y="531667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AE0AD0-15A8-4CF8-9A40-8C57B8AE016C}"/>
              </a:ext>
            </a:extLst>
          </p:cNvPr>
          <p:cNvSpPr txBox="1"/>
          <p:nvPr/>
        </p:nvSpPr>
        <p:spPr>
          <a:xfrm>
            <a:off x="8239527" y="531667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9022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BFF454-D5C2-40B5-9FCC-99A8A89A0255}"/>
              </a:ext>
            </a:extLst>
          </p:cNvPr>
          <p:cNvSpPr/>
          <p:nvPr/>
        </p:nvSpPr>
        <p:spPr>
          <a:xfrm>
            <a:off x="83890" y="719573"/>
            <a:ext cx="9001387" cy="6067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779A4-B705-47DC-AAE4-C9EB7CB8AAAC}"/>
              </a:ext>
            </a:extLst>
          </p:cNvPr>
          <p:cNvSpPr txBox="1"/>
          <p:nvPr/>
        </p:nvSpPr>
        <p:spPr>
          <a:xfrm>
            <a:off x="29357" y="13896"/>
            <a:ext cx="20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Time Series Data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A8167-D128-4233-BB3D-814C8B23F8BE}"/>
              </a:ext>
            </a:extLst>
          </p:cNvPr>
          <p:cNvSpPr txBox="1"/>
          <p:nvPr/>
        </p:nvSpPr>
        <p:spPr>
          <a:xfrm>
            <a:off x="1011741" y="1250603"/>
            <a:ext cx="59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/>
              <a:t>1. PAC = Determine the lag value of Y (Example, </a:t>
            </a:r>
            <a:r>
              <a:rPr lang="en-US" altLang="ko-KR" u="sng" dirty="0">
                <a:solidFill>
                  <a:srgbClr val="FF0000"/>
                </a:solidFill>
              </a:rPr>
              <a:t>AR(1)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9D0B7-CF96-4B74-9720-21B6C024553B}"/>
              </a:ext>
            </a:extLst>
          </p:cNvPr>
          <p:cNvSpPr txBox="1"/>
          <p:nvPr/>
        </p:nvSpPr>
        <p:spPr>
          <a:xfrm>
            <a:off x="822120" y="2345951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u="sng" dirty="0"/>
              <a:t>2. Cross Correlation = Determine lag value of X (Example, </a:t>
            </a:r>
            <a:r>
              <a:rPr lang="en-US" altLang="ko-KR" u="sng" dirty="0">
                <a:solidFill>
                  <a:srgbClr val="FF0000"/>
                </a:solidFill>
              </a:rPr>
              <a:t>ARDL(1,1)</a:t>
            </a:r>
            <a:r>
              <a:rPr lang="en-US" altLang="ko-KR" u="sng" dirty="0"/>
              <a:t> )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FDAA-624C-4048-B90E-CFC70818E747}"/>
              </a:ext>
            </a:extLst>
          </p:cNvPr>
          <p:cNvSpPr txBox="1"/>
          <p:nvPr/>
        </p:nvSpPr>
        <p:spPr>
          <a:xfrm>
            <a:off x="822120" y="3569889"/>
            <a:ext cx="705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u="sng" dirty="0"/>
              <a:t>3. Unit Root Test = Determine the stationary or not stationary 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533C0-9C37-4147-8D9C-4DEEB7D9A545}"/>
                  </a:ext>
                </a:extLst>
              </p:cNvPr>
              <p:cNvSpPr txBox="1"/>
              <p:nvPr/>
            </p:nvSpPr>
            <p:spPr>
              <a:xfrm>
                <a:off x="2221780" y="1734355"/>
                <a:ext cx="2386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533C0-9C37-4147-8D9C-4DEEB7D9A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80" y="1734355"/>
                <a:ext cx="2386935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7819CA-5986-4735-A8D1-5C7A230F9626}"/>
                  </a:ext>
                </a:extLst>
              </p:cNvPr>
              <p:cNvSpPr/>
              <p:nvPr/>
            </p:nvSpPr>
            <p:spPr>
              <a:xfrm>
                <a:off x="2007113" y="2957920"/>
                <a:ext cx="4075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7819CA-5986-4735-A8D1-5C7A230F9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113" y="2957920"/>
                <a:ext cx="4075668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2FBC838-2E0F-454E-AA75-C816DC0C6764}"/>
              </a:ext>
            </a:extLst>
          </p:cNvPr>
          <p:cNvSpPr txBox="1"/>
          <p:nvPr/>
        </p:nvSpPr>
        <p:spPr>
          <a:xfrm>
            <a:off x="234423" y="4424495"/>
            <a:ext cx="13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Stationary 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C8947-F7CD-43D5-9012-EF22921B7C99}"/>
              </a:ext>
            </a:extLst>
          </p:cNvPr>
          <p:cNvSpPr txBox="1"/>
          <p:nvPr/>
        </p:nvSpPr>
        <p:spPr>
          <a:xfrm>
            <a:off x="6597313" y="4424495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Non - Stationary 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D10D7-4116-4478-BF34-53C82B1A70B6}"/>
              </a:ext>
            </a:extLst>
          </p:cNvPr>
          <p:cNvSpPr txBox="1"/>
          <p:nvPr/>
        </p:nvSpPr>
        <p:spPr>
          <a:xfrm>
            <a:off x="234423" y="4909769"/>
            <a:ext cx="502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AR(p)</a:t>
            </a:r>
          </a:p>
          <a:p>
            <a:r>
              <a:rPr lang="en-US" altLang="ko-KR" sz="1600" dirty="0"/>
              <a:t>MA(q)</a:t>
            </a:r>
          </a:p>
          <a:p>
            <a:r>
              <a:rPr lang="en-US" altLang="ko-KR" sz="1600" dirty="0"/>
              <a:t>ARIMA</a:t>
            </a:r>
          </a:p>
          <a:p>
            <a:r>
              <a:rPr lang="en-US" altLang="ko-KR" sz="1600" dirty="0"/>
              <a:t>ARDL(</a:t>
            </a:r>
            <a:r>
              <a:rPr lang="en-US" altLang="ko-KR" sz="1600" dirty="0" err="1"/>
              <a:t>p,q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↓ (Multivariate)</a:t>
            </a:r>
          </a:p>
          <a:p>
            <a:r>
              <a:rPr lang="en-US" altLang="ko-KR" sz="1600" dirty="0"/>
              <a:t>VAR (Vector Autocorrelation) for Impulse Response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3BFC8-FCD2-49DF-82EE-8B258C8CB635}"/>
              </a:ext>
            </a:extLst>
          </p:cNvPr>
          <p:cNvSpPr txBox="1"/>
          <p:nvPr/>
        </p:nvSpPr>
        <p:spPr>
          <a:xfrm>
            <a:off x="4608715" y="5607397"/>
            <a:ext cx="409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VECM</a:t>
            </a:r>
          </a:p>
          <a:p>
            <a:r>
              <a:rPr lang="en-US" altLang="ko-KR" dirty="0"/>
              <a:t>               (Long-term </a:t>
            </a:r>
          </a:p>
          <a:p>
            <a:r>
              <a:rPr lang="en-US" altLang="ko-KR" dirty="0"/>
              <a:t>               relationship)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792708-5996-4F0B-A888-99C14729EE57}"/>
              </a:ext>
            </a:extLst>
          </p:cNvPr>
          <p:cNvCxnSpPr>
            <a:cxnSpLocks/>
          </p:cNvCxnSpPr>
          <p:nvPr/>
        </p:nvCxnSpPr>
        <p:spPr>
          <a:xfrm flipH="1">
            <a:off x="1258348" y="3858936"/>
            <a:ext cx="2849461" cy="56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01A279-DB9A-4E18-AF64-2DFD0843707F}"/>
              </a:ext>
            </a:extLst>
          </p:cNvPr>
          <p:cNvCxnSpPr>
            <a:cxnSpLocks/>
          </p:cNvCxnSpPr>
          <p:nvPr/>
        </p:nvCxnSpPr>
        <p:spPr>
          <a:xfrm>
            <a:off x="4107809" y="3858936"/>
            <a:ext cx="2989277" cy="63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8DADEE-88F3-43D4-B7F1-E7AA571802D7}"/>
              </a:ext>
            </a:extLst>
          </p:cNvPr>
          <p:cNvSpPr/>
          <p:nvPr/>
        </p:nvSpPr>
        <p:spPr>
          <a:xfrm>
            <a:off x="7001023" y="5549513"/>
            <a:ext cx="2099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        LSTM </a:t>
            </a:r>
          </a:p>
          <a:p>
            <a:r>
              <a:rPr lang="en-US" altLang="ko-KR" dirty="0"/>
              <a:t>   (Deep Learning)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AE134-81E9-4BF6-9E7D-16698FF9E141}"/>
              </a:ext>
            </a:extLst>
          </p:cNvPr>
          <p:cNvSpPr/>
          <p:nvPr/>
        </p:nvSpPr>
        <p:spPr>
          <a:xfrm>
            <a:off x="6608631" y="4957889"/>
            <a:ext cx="2090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Cointegration Test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BBF187-C66D-4A75-85CA-D2A03E1CED05}"/>
              </a:ext>
            </a:extLst>
          </p:cNvPr>
          <p:cNvCxnSpPr>
            <a:cxnSpLocks/>
          </p:cNvCxnSpPr>
          <p:nvPr/>
        </p:nvCxnSpPr>
        <p:spPr>
          <a:xfrm>
            <a:off x="9085277" y="719573"/>
            <a:ext cx="0" cy="472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9D93F0-5E13-41DF-BD0A-0B5E17F0A91E}"/>
              </a:ext>
            </a:extLst>
          </p:cNvPr>
          <p:cNvSpPr txBox="1"/>
          <p:nvPr/>
        </p:nvSpPr>
        <p:spPr>
          <a:xfrm>
            <a:off x="2272361" y="4175877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 unit root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27B78-6119-405E-80E8-93FD0916B587}"/>
              </a:ext>
            </a:extLst>
          </p:cNvPr>
          <p:cNvSpPr txBox="1"/>
          <p:nvPr/>
        </p:nvSpPr>
        <p:spPr>
          <a:xfrm>
            <a:off x="5550547" y="3884514"/>
            <a:ext cx="2914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unit root</a:t>
            </a:r>
            <a:r>
              <a:rPr lang="en-US" altLang="ko-KR" sz="1200" dirty="0"/>
              <a:t>, possible spurious regression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1F4BE-782C-48C9-9045-8C7AD1FE1B83}"/>
              </a:ext>
            </a:extLst>
          </p:cNvPr>
          <p:cNvSpPr txBox="1"/>
          <p:nvPr/>
        </p:nvSpPr>
        <p:spPr>
          <a:xfrm>
            <a:off x="102386" y="704767"/>
            <a:ext cx="585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Frequency Approach </a:t>
            </a:r>
            <a:r>
              <a:rPr lang="en-US" altLang="ko-KR" dirty="0"/>
              <a:t>care for stand error of residuals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1E48D5-2D50-4E4B-A2E5-7EB68192B6CC}"/>
              </a:ext>
            </a:extLst>
          </p:cNvPr>
          <p:cNvCxnSpPr>
            <a:cxnSpLocks/>
          </p:cNvCxnSpPr>
          <p:nvPr/>
        </p:nvCxnSpPr>
        <p:spPr>
          <a:xfrm flipH="1">
            <a:off x="6444877" y="5327221"/>
            <a:ext cx="962602" cy="22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6E89A2-78D3-4AE8-BC83-3D2435BCD38D}"/>
              </a:ext>
            </a:extLst>
          </p:cNvPr>
          <p:cNvCxnSpPr>
            <a:cxnSpLocks/>
          </p:cNvCxnSpPr>
          <p:nvPr/>
        </p:nvCxnSpPr>
        <p:spPr>
          <a:xfrm>
            <a:off x="7407480" y="5324857"/>
            <a:ext cx="882108" cy="166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60E17B-DE77-402C-9E1A-95C372F37925}"/>
                  </a:ext>
                </a:extLst>
              </p:cNvPr>
              <p:cNvSpPr txBox="1"/>
              <p:nvPr/>
            </p:nvSpPr>
            <p:spPr>
              <a:xfrm>
                <a:off x="1527609" y="4503238"/>
                <a:ext cx="223535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ko-KR" altLang="en-US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2)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60E17B-DE77-402C-9E1A-95C372F3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09" y="4503238"/>
                <a:ext cx="2235356" cy="830997"/>
              </a:xfrm>
              <a:prstGeom prst="rect">
                <a:avLst/>
              </a:prstGeom>
              <a:blipFill>
                <a:blip r:embed="rId4"/>
                <a:stretch>
                  <a:fillRect l="-6557" t="-8088" r="-1639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3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093B2-B491-4B25-B054-92FF8E730AC9}"/>
              </a:ext>
            </a:extLst>
          </p:cNvPr>
          <p:cNvSpPr txBox="1"/>
          <p:nvPr/>
        </p:nvSpPr>
        <p:spPr>
          <a:xfrm>
            <a:off x="1035005" y="444617"/>
            <a:ext cx="9987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Example of Time Series Analysis Flow in the case of Non-stationary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: no code demonstration, and very quick over-view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C587-D830-4CCF-8C49-BFB8F7598FA0}"/>
                  </a:ext>
                </a:extLst>
              </p:cNvPr>
              <p:cNvSpPr txBox="1"/>
              <p:nvPr/>
            </p:nvSpPr>
            <p:spPr>
              <a:xfrm>
                <a:off x="3183954" y="2498039"/>
                <a:ext cx="622849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Two endogenous variables</a:t>
                </a: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 ↔ 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Two variables are interrelated </a:t>
                </a:r>
              </a:p>
              <a:p>
                <a:r>
                  <a:rPr lang="en-US" altLang="ko-KR" sz="2400" dirty="0"/>
                  <a:t>(Feedback Relationship) </a:t>
                </a:r>
                <a:endParaRPr lang="ko-KR" altLang="en-US" sz="2400" dirty="0"/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 = JCC price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/>
                  <a:t> = LNG price</a:t>
                </a:r>
              </a:p>
              <a:p>
                <a:endParaRPr lang="en-US" altLang="ko-KR" sz="24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C587-D830-4CCF-8C49-BFB8F7598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54" y="2498039"/>
                <a:ext cx="6228493" cy="4093428"/>
              </a:xfrm>
              <a:prstGeom prst="rect">
                <a:avLst/>
              </a:prstGeom>
              <a:blipFill>
                <a:blip r:embed="rId2"/>
                <a:stretch>
                  <a:fillRect l="-1468" t="-11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38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BFF454-D5C2-40B5-9FCC-99A8A89A0255}"/>
              </a:ext>
            </a:extLst>
          </p:cNvPr>
          <p:cNvSpPr/>
          <p:nvPr/>
        </p:nvSpPr>
        <p:spPr>
          <a:xfrm>
            <a:off x="83890" y="719573"/>
            <a:ext cx="9001387" cy="6067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779A4-B705-47DC-AAE4-C9EB7CB8AAAC}"/>
              </a:ext>
            </a:extLst>
          </p:cNvPr>
          <p:cNvSpPr txBox="1"/>
          <p:nvPr/>
        </p:nvSpPr>
        <p:spPr>
          <a:xfrm>
            <a:off x="29357" y="13896"/>
            <a:ext cx="20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Time Series Data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A8167-D128-4233-BB3D-814C8B23F8BE}"/>
              </a:ext>
            </a:extLst>
          </p:cNvPr>
          <p:cNvSpPr txBox="1"/>
          <p:nvPr/>
        </p:nvSpPr>
        <p:spPr>
          <a:xfrm>
            <a:off x="1011741" y="1250603"/>
            <a:ext cx="59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/>
              <a:t>1. PAC = Determine the lag value of Y (Example, </a:t>
            </a:r>
            <a:r>
              <a:rPr lang="en-US" altLang="ko-KR" u="sng" dirty="0">
                <a:solidFill>
                  <a:srgbClr val="FF0000"/>
                </a:solidFill>
              </a:rPr>
              <a:t>AR(1)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9D0B7-CF96-4B74-9720-21B6C024553B}"/>
              </a:ext>
            </a:extLst>
          </p:cNvPr>
          <p:cNvSpPr txBox="1"/>
          <p:nvPr/>
        </p:nvSpPr>
        <p:spPr>
          <a:xfrm>
            <a:off x="822120" y="2345951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u="sng" dirty="0"/>
              <a:t>2. Cross Correlation = Determine lag value of X (Example, </a:t>
            </a:r>
            <a:r>
              <a:rPr lang="en-US" altLang="ko-KR" u="sng" dirty="0">
                <a:solidFill>
                  <a:srgbClr val="FF0000"/>
                </a:solidFill>
              </a:rPr>
              <a:t>ARDL(1,3)</a:t>
            </a:r>
            <a:r>
              <a:rPr lang="en-US" altLang="ko-KR" u="sng" dirty="0"/>
              <a:t> )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7FDAA-624C-4048-B90E-CFC70818E747}"/>
              </a:ext>
            </a:extLst>
          </p:cNvPr>
          <p:cNvSpPr txBox="1"/>
          <p:nvPr/>
        </p:nvSpPr>
        <p:spPr>
          <a:xfrm>
            <a:off x="822120" y="3569889"/>
            <a:ext cx="705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u="sng" dirty="0"/>
              <a:t>3. Unit Root Test = Determine the stationary or not stationary 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533C0-9C37-4147-8D9C-4DEEB7D9A545}"/>
                  </a:ext>
                </a:extLst>
              </p:cNvPr>
              <p:cNvSpPr txBox="1"/>
              <p:nvPr/>
            </p:nvSpPr>
            <p:spPr>
              <a:xfrm>
                <a:off x="2221780" y="1734355"/>
                <a:ext cx="2386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533C0-9C37-4147-8D9C-4DEEB7D9A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80" y="1734355"/>
                <a:ext cx="2386935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7819CA-5986-4735-A8D1-5C7A230F9626}"/>
                  </a:ext>
                </a:extLst>
              </p:cNvPr>
              <p:cNvSpPr/>
              <p:nvPr/>
            </p:nvSpPr>
            <p:spPr>
              <a:xfrm>
                <a:off x="2007113" y="2957920"/>
                <a:ext cx="5984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27819CA-5986-4735-A8D1-5C7A230F9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113" y="2957920"/>
                <a:ext cx="598401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8EC8947-F7CD-43D5-9012-EF22921B7C99}"/>
              </a:ext>
            </a:extLst>
          </p:cNvPr>
          <p:cNvSpPr txBox="1"/>
          <p:nvPr/>
        </p:nvSpPr>
        <p:spPr>
          <a:xfrm>
            <a:off x="6597313" y="4424495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Non - Stationary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3BFC8-FCD2-49DF-82EE-8B258C8CB635}"/>
              </a:ext>
            </a:extLst>
          </p:cNvPr>
          <p:cNvSpPr txBox="1"/>
          <p:nvPr/>
        </p:nvSpPr>
        <p:spPr>
          <a:xfrm>
            <a:off x="4608715" y="5607397"/>
            <a:ext cx="409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</a:t>
            </a:r>
            <a:r>
              <a:rPr lang="en-US" altLang="ko-KR" dirty="0">
                <a:solidFill>
                  <a:srgbClr val="FF0000"/>
                </a:solidFill>
              </a:rPr>
              <a:t>VECM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 (Long-term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 relationship)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01A279-DB9A-4E18-AF64-2DFD0843707F}"/>
              </a:ext>
            </a:extLst>
          </p:cNvPr>
          <p:cNvCxnSpPr>
            <a:cxnSpLocks/>
          </p:cNvCxnSpPr>
          <p:nvPr/>
        </p:nvCxnSpPr>
        <p:spPr>
          <a:xfrm>
            <a:off x="4107809" y="3858936"/>
            <a:ext cx="2989277" cy="63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AE134-81E9-4BF6-9E7D-16698FF9E141}"/>
              </a:ext>
            </a:extLst>
          </p:cNvPr>
          <p:cNvSpPr/>
          <p:nvPr/>
        </p:nvSpPr>
        <p:spPr>
          <a:xfrm>
            <a:off x="6608631" y="4957889"/>
            <a:ext cx="2090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Cointegration Test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BBF187-C66D-4A75-85CA-D2A03E1CED05}"/>
              </a:ext>
            </a:extLst>
          </p:cNvPr>
          <p:cNvCxnSpPr>
            <a:cxnSpLocks/>
          </p:cNvCxnSpPr>
          <p:nvPr/>
        </p:nvCxnSpPr>
        <p:spPr>
          <a:xfrm>
            <a:off x="9085277" y="719573"/>
            <a:ext cx="0" cy="472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D27B78-6119-405E-80E8-93FD0916B587}"/>
              </a:ext>
            </a:extLst>
          </p:cNvPr>
          <p:cNvSpPr txBox="1"/>
          <p:nvPr/>
        </p:nvSpPr>
        <p:spPr>
          <a:xfrm>
            <a:off x="5550547" y="3884514"/>
            <a:ext cx="2914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unit root</a:t>
            </a:r>
            <a:r>
              <a:rPr lang="en-US" altLang="ko-KR" sz="1200" dirty="0"/>
              <a:t>, possible spurious regression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1F4BE-782C-48C9-9045-8C7AD1FE1B83}"/>
              </a:ext>
            </a:extLst>
          </p:cNvPr>
          <p:cNvSpPr txBox="1"/>
          <p:nvPr/>
        </p:nvSpPr>
        <p:spPr>
          <a:xfrm>
            <a:off x="102386" y="704767"/>
            <a:ext cx="585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Frequency Approach </a:t>
            </a:r>
            <a:r>
              <a:rPr lang="en-US" altLang="ko-KR" dirty="0"/>
              <a:t>care for stand error of residuals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1E48D5-2D50-4E4B-A2E5-7EB68192B6CC}"/>
              </a:ext>
            </a:extLst>
          </p:cNvPr>
          <p:cNvCxnSpPr>
            <a:cxnSpLocks/>
          </p:cNvCxnSpPr>
          <p:nvPr/>
        </p:nvCxnSpPr>
        <p:spPr>
          <a:xfrm flipH="1">
            <a:off x="6444877" y="5327221"/>
            <a:ext cx="962602" cy="22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002C86-D36D-4B8C-A082-6EEEF442F343}"/>
                  </a:ext>
                </a:extLst>
              </p:cNvPr>
              <p:cNvSpPr txBox="1"/>
              <p:nvPr/>
            </p:nvSpPr>
            <p:spPr>
              <a:xfrm>
                <a:off x="9244679" y="719573"/>
                <a:ext cx="2844934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= JCC price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= LNG price</a:t>
                </a:r>
              </a:p>
              <a:p>
                <a:endParaRPr lang="en-US" altLang="ko-KR" dirty="0"/>
              </a:p>
              <a:p>
                <a:r>
                  <a:rPr lang="en-US" altLang="ko-KR" sz="1600" dirty="0"/>
                  <a:t>Two endogenous variables</a:t>
                </a:r>
              </a:p>
              <a:p>
                <a:endParaRPr lang="en-US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 ↔  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Two variables are interrelated 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(Feedback Relationship) 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002C86-D36D-4B8C-A082-6EEEF442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679" y="719573"/>
                <a:ext cx="2844934" cy="2893100"/>
              </a:xfrm>
              <a:prstGeom prst="rect">
                <a:avLst/>
              </a:prstGeom>
              <a:blipFill>
                <a:blip r:embed="rId4"/>
                <a:stretch>
                  <a:fillRect l="-1288" t="-1053" b="-1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7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"/>
          <p:cNvSpPr txBox="1">
            <a:spLocks/>
          </p:cNvSpPr>
          <p:nvPr/>
        </p:nvSpPr>
        <p:spPr>
          <a:xfrm>
            <a:off x="1524001" y="557972"/>
            <a:ext cx="9201968" cy="5714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455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Calibri"/>
              </a:rPr>
              <a:t>Chapter 2 </a:t>
            </a:r>
            <a:endParaRPr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991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9536" y="1196752"/>
            <a:ext cx="864096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Correlation test between imported LNG price for power generation excluding delivery costs and oil prices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4581128"/>
            <a:ext cx="864096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Descriptive Statistics 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03513" y="5085184"/>
          <a:ext cx="8784975" cy="15698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Period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itchFamily="18" charset="0"/>
                          <a:cs typeface="Times New Roman" pitchFamily="18" charset="0"/>
                        </a:rPr>
                        <a:t>Imported</a:t>
                      </a:r>
                      <a:r>
                        <a:rPr lang="en-US" altLang="ko-KR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LNG Price for Power Generation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excluding delivery costs 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2008/01</a:t>
                      </a:r>
                      <a:r>
                        <a:rPr lang="en-US" altLang="ko-K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altLang="ko-K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2016/08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15,160</a:t>
                      </a:r>
                      <a:r>
                        <a:rPr lang="en-US" altLang="ko-K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Won/GJ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22,500 </a:t>
                      </a:r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Won/GJ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8,551.1</a:t>
                      </a:r>
                      <a:r>
                        <a:rPr lang="en-US" altLang="ko-K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dirty="0">
                          <a:latin typeface="Times New Roman" pitchFamily="18" charset="0"/>
                          <a:cs typeface="Times New Roman" pitchFamily="18" charset="0"/>
                        </a:rPr>
                        <a:t>Won/GJ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JCC 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2008/01</a:t>
                      </a:r>
                      <a:r>
                        <a:rPr lang="en-US" altLang="ko-K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altLang="ko-KR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2016/08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88  $/Bbl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135  $/Bbl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30  $/Bbl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752" y="1628800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 bwMode="auto">
          <a:xfrm>
            <a:off x="3935760" y="1700808"/>
            <a:ext cx="1152128" cy="26642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93296" tIns="46648" rIns="93296" bIns="46648"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"/>
          <p:cNvSpPr txBox="1">
            <a:spLocks/>
          </p:cNvSpPr>
          <p:nvPr/>
        </p:nvSpPr>
        <p:spPr>
          <a:xfrm>
            <a:off x="1524001" y="557972"/>
            <a:ext cx="9201968" cy="5714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Granger Causality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455" y="188640"/>
            <a:ext cx="37023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Calibri"/>
              </a:rPr>
              <a:t>Chapter 2 </a:t>
            </a:r>
            <a:endParaRPr lang="en-US" b="1" dirty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991544" y="1124744"/>
            <a:ext cx="72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19536" y="1196753"/>
            <a:ext cx="86409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There is a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bidirectional relationship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between JCC price and LNG price excluding delivery  </a:t>
            </a:r>
          </a:p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 costs for power generation.</a:t>
            </a:r>
            <a:endParaRPr lang="ko-KR" altLang="ko-KR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63552" y="2348881"/>
          <a:ext cx="8280920" cy="11521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Excluded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Square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Probability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JCC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87.408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87.408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0.000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63552" y="4829146"/>
          <a:ext cx="8280920" cy="140816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Excluded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Square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Probability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LNG price for power</a:t>
                      </a:r>
                      <a:r>
                        <a:rPr lang="ko-KR" alt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baseline="0" dirty="0">
                          <a:latin typeface="Times New Roman" pitchFamily="18" charset="0"/>
                          <a:cs typeface="Times New Roman" pitchFamily="18" charset="0"/>
                        </a:rPr>
                        <a:t>generation</a:t>
                      </a:r>
                      <a:endParaRPr lang="en-US" altLang="ko-K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13.333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13.333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itchFamily="18" charset="0"/>
                          <a:cs typeface="Times New Roman" pitchFamily="18" charset="0"/>
                        </a:rPr>
                        <a:t>0.010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63553" y="1988840"/>
            <a:ext cx="6592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Dependant Variable :  LNG price for power generation excluding delivery cost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552" y="4490593"/>
            <a:ext cx="283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Dependant Variable : JCC price </a:t>
            </a:r>
            <a:endParaRPr lang="ko-KR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5561" y="3522495"/>
            <a:ext cx="8352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The null hypothesis is ‘LNG price does not Granger-cause JCC’. In this case, we can reject the null</a:t>
            </a:r>
          </a:p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that LNG price does Granger-cause JCC price.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991544" y="429309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35561" y="6228602"/>
            <a:ext cx="8352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The null hypothesis is ‘JCC does not Granger-cause LNG price’. In this case, we can reject the null</a:t>
            </a:r>
          </a:p>
          <a:p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that JCC price does Granger-cause LNG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2158</Words>
  <Application>Microsoft Office PowerPoint</Application>
  <PresentationFormat>와이드스크린</PresentationFormat>
  <Paragraphs>459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Cambria Math</vt:lpstr>
      <vt:lpstr>Source Sans Pro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정직한</dc:creator>
  <cp:lastModifiedBy>정직한</cp:lastModifiedBy>
  <cp:revision>42</cp:revision>
  <dcterms:created xsi:type="dcterms:W3CDTF">2019-03-25T01:44:20Z</dcterms:created>
  <dcterms:modified xsi:type="dcterms:W3CDTF">2019-03-26T23:16:49Z</dcterms:modified>
</cp:coreProperties>
</file>