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64" r:id="rId3"/>
    <p:sldId id="265" r:id="rId4"/>
    <p:sldId id="266" r:id="rId5"/>
    <p:sldId id="267" r:id="rId6"/>
    <p:sldId id="268" r:id="rId7"/>
    <p:sldId id="272" r:id="rId8"/>
    <p:sldId id="271" r:id="rId9"/>
    <p:sldId id="270" r:id="rId10"/>
    <p:sldId id="263" r:id="rId11"/>
    <p:sldId id="262" r:id="rId12"/>
    <p:sldId id="273" r:id="rId13"/>
    <p:sldId id="274" r:id="rId14"/>
    <p:sldId id="275" r:id="rId15"/>
    <p:sldId id="276" r:id="rId16"/>
    <p:sldId id="258" r:id="rId17"/>
    <p:sldId id="260" r:id="rId18"/>
    <p:sldId id="269" r:id="rId19"/>
    <p:sldId id="256" r:id="rId20"/>
    <p:sldId id="257" r:id="rId21"/>
    <p:sldId id="277" r:id="rId22"/>
    <p:sldId id="278" r:id="rId23"/>
    <p:sldId id="279" r:id="rId24"/>
    <p:sldId id="280"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85663" autoAdjust="0"/>
  </p:normalViewPr>
  <p:slideViewPr>
    <p:cSldViewPr>
      <p:cViewPr>
        <p:scale>
          <a:sx n="60" d="100"/>
          <a:sy n="60" d="100"/>
        </p:scale>
        <p:origin x="-1644"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871F-9A50-413F-96FB-14ABBC1C2540}" type="datetimeFigureOut">
              <a:rPr lang="en-US" smtClean="0"/>
              <a:pPr/>
              <a:t>1/29/2018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4F22E-D71D-480D-930B-9007343F1301}" type="slidenum">
              <a:rPr lang="en-PH" smtClean="0"/>
              <a:pPr/>
              <a:t>‹#›</a:t>
            </a:fld>
            <a:endParaRPr lang="en-PH"/>
          </a:p>
        </p:txBody>
      </p:sp>
    </p:spTree>
    <p:extLst>
      <p:ext uri="{BB962C8B-B14F-4D97-AF65-F5344CB8AC3E}">
        <p14:creationId xmlns:p14="http://schemas.microsoft.com/office/powerpoint/2010/main" val="133123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latin typeface="Century Gothic" pitchFamily="34" charset="0"/>
              </a:rPr>
              <a:t>Difficulty in monitoring child’s nutritional progress </a:t>
            </a:r>
            <a:endParaRPr lang="en-PH" dirty="0" smtClean="0">
              <a:latin typeface="Century Gothic" pitchFamily="34" charset="0"/>
            </a:endParaRPr>
          </a:p>
          <a:p>
            <a:pPr lvl="0"/>
            <a:r>
              <a:rPr lang="en-US" dirty="0" smtClean="0">
                <a:latin typeface="Century Gothic" pitchFamily="34" charset="0"/>
              </a:rPr>
              <a:t>They record details such as height, weight, appetite, water intake, bowel movement and general hygiene, having all these details and having a lot of children to cater give them a hard time to organize and keep all the records. In every check-up, finding the previous record of each children consumes a lot of their time, there are also instances where the records are misplaced or loss so it is difficult to monitor their nutrition. </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determining and comparing statistic reports</a:t>
            </a:r>
            <a:endParaRPr lang="en-PH" dirty="0" smtClean="0">
              <a:latin typeface="Century Gothic" pitchFamily="34" charset="0"/>
            </a:endParaRPr>
          </a:p>
          <a:p>
            <a:pPr lvl="0"/>
            <a:r>
              <a:rPr lang="en-US" dirty="0" smtClean="0">
                <a:latin typeface="Century Gothic" pitchFamily="34" charset="0"/>
              </a:rPr>
              <a:t>They do determine and compare statistic reports such as range of boys and girls enrolled in their nutritional program, diseases or illnesses by age in months, number of children with diseases, location affected by diseases, number of children that has improved or worsen their nutritional status, and comparison of diseases in every child. however it is difficult for them because of so much time and resources needed to perform the whole processes considering that they have lots of file stored in separate file storages. </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analyzing medical and nutritional status of children</a:t>
            </a:r>
            <a:endParaRPr lang="en-PH" dirty="0" smtClean="0">
              <a:latin typeface="Century Gothic" pitchFamily="34" charset="0"/>
            </a:endParaRPr>
          </a:p>
          <a:p>
            <a:pPr lvl="0"/>
            <a:r>
              <a:rPr lang="en-US" dirty="0" smtClean="0">
                <a:latin typeface="Century Gothic" pitchFamily="34" charset="0"/>
              </a:rPr>
              <a:t>It is difficult for them to know if a certain disease of a child is recurring or not because they find it difficult to keep a report or disease history in order due to multiple files they store in separate file storages. It is also difficult for them to analyze why the BMI of a child increases or decreases and what are the possible causes for these children’s nutritional problems.</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determining children that requires the most medical attention and are in critical alert status.</a:t>
            </a:r>
            <a:endParaRPr lang="en-PH" dirty="0" smtClean="0">
              <a:latin typeface="Century Gothic" pitchFamily="34" charset="0"/>
            </a:endParaRPr>
          </a:p>
          <a:p>
            <a:r>
              <a:rPr lang="en-US" dirty="0" smtClean="0">
                <a:latin typeface="Century Gothic" pitchFamily="34" charset="0"/>
              </a:rPr>
              <a:t>There are cases when a child requires immediate medical attention due to various reasons like  worsen nutritional status, illnesses, loss of appetite, etc. Sometimes, they have difficulty in monitoring such cases because each of these records requires assessment by looking at their previous data which are stored separately. Moreover, they currently don’t have a notification device or technology for such cases</a:t>
            </a:r>
            <a:endParaRPr lang="en-PH" dirty="0" smtClean="0">
              <a:latin typeface="Century Gothic" pitchFamily="34" charset="0"/>
            </a:endParaRPr>
          </a:p>
          <a:p>
            <a:endParaRPr lang="en-PH" dirty="0"/>
          </a:p>
        </p:txBody>
      </p:sp>
      <p:sp>
        <p:nvSpPr>
          <p:cNvPr id="4" name="Slide Number Placeholder 3"/>
          <p:cNvSpPr>
            <a:spLocks noGrp="1"/>
          </p:cNvSpPr>
          <p:nvPr>
            <p:ph type="sldNum" sz="quarter" idx="10"/>
          </p:nvPr>
        </p:nvSpPr>
        <p:spPr/>
        <p:txBody>
          <a:bodyPr/>
          <a:lstStyle/>
          <a:p>
            <a:fld id="{1A64F22E-D71D-480D-930B-9007343F1301}" type="slidenum">
              <a:rPr lang="en-PH" smtClean="0"/>
              <a:pPr/>
              <a:t>6</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latin typeface="Century Gothic" pitchFamily="34" charset="0"/>
              </a:rPr>
              <a:t>Difficulty in monitoring child’s nutritional progress </a:t>
            </a:r>
            <a:endParaRPr lang="en-PH" dirty="0" smtClean="0">
              <a:latin typeface="Century Gothic" pitchFamily="34" charset="0"/>
            </a:endParaRPr>
          </a:p>
          <a:p>
            <a:pPr lvl="0"/>
            <a:r>
              <a:rPr lang="en-US" dirty="0" smtClean="0">
                <a:latin typeface="Century Gothic" pitchFamily="34" charset="0"/>
              </a:rPr>
              <a:t>They record details such as height, weight, appetite, water intake, bowel movement and general hygiene, having all these details and having a lot of children to cater give them a hard time to organize and keep all the records. In every check-up, finding the previous record of each children consumes a lot of their time, there are also instances where the records are misplaced or loss so it is difficult to monitor their nutrition. </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determining and comparing statistic reports</a:t>
            </a:r>
            <a:endParaRPr lang="en-PH" dirty="0" smtClean="0">
              <a:latin typeface="Century Gothic" pitchFamily="34" charset="0"/>
            </a:endParaRPr>
          </a:p>
          <a:p>
            <a:pPr lvl="0"/>
            <a:r>
              <a:rPr lang="en-US" dirty="0" smtClean="0">
                <a:latin typeface="Century Gothic" pitchFamily="34" charset="0"/>
              </a:rPr>
              <a:t>They do determine and compare statistic reports such as range of boys and girls enrolled in their nutritional program, diseases or illnesses by age in months, number of children with diseases, location affected by diseases, number of children that has improved or worsen their nutritional status, and comparison of diseases in every child. however it is difficult for them because of so much time and resources needed to perform the whole processes considering that they have lots of file stored in separate file storages. </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analyzing medical and nutritional status of children</a:t>
            </a:r>
            <a:endParaRPr lang="en-PH" dirty="0" smtClean="0">
              <a:latin typeface="Century Gothic" pitchFamily="34" charset="0"/>
            </a:endParaRPr>
          </a:p>
          <a:p>
            <a:pPr lvl="0"/>
            <a:r>
              <a:rPr lang="en-US" dirty="0" smtClean="0">
                <a:latin typeface="Century Gothic" pitchFamily="34" charset="0"/>
              </a:rPr>
              <a:t>It is difficult for them to know if a certain disease of a child is recurring or not because they find it difficult to keep a report or disease history in order due to multiple files they store in separate file storages. It is also difficult for them to analyze why the BMI of a child increases or decreases and what are the possible causes for these children’s nutritional problems.</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determining children that requires the most medical attention and are in critical alert status.</a:t>
            </a:r>
            <a:endParaRPr lang="en-PH" dirty="0" smtClean="0">
              <a:latin typeface="Century Gothic" pitchFamily="34" charset="0"/>
            </a:endParaRPr>
          </a:p>
          <a:p>
            <a:r>
              <a:rPr lang="en-US" dirty="0" smtClean="0">
                <a:latin typeface="Century Gothic" pitchFamily="34" charset="0"/>
              </a:rPr>
              <a:t>There are cases when a child requires immediate medical attention due to various reasons like  worsen nutritional status, illnesses, loss of appetite, etc. Sometimes, they have difficulty in monitoring such cases because each of these records requires assessment by looking at their previous data which are stored separately. Moreover, they currently don’t have a notification device or technology for such cases</a:t>
            </a:r>
            <a:endParaRPr lang="en-PH" dirty="0" smtClean="0">
              <a:latin typeface="Century Gothic" pitchFamily="34" charset="0"/>
            </a:endParaRPr>
          </a:p>
          <a:p>
            <a:endParaRPr lang="en-PH" dirty="0"/>
          </a:p>
        </p:txBody>
      </p:sp>
      <p:sp>
        <p:nvSpPr>
          <p:cNvPr id="4" name="Slide Number Placeholder 3"/>
          <p:cNvSpPr>
            <a:spLocks noGrp="1"/>
          </p:cNvSpPr>
          <p:nvPr>
            <p:ph type="sldNum" sz="quarter" idx="10"/>
          </p:nvPr>
        </p:nvSpPr>
        <p:spPr/>
        <p:txBody>
          <a:bodyPr/>
          <a:lstStyle/>
          <a:p>
            <a:fld id="{1A64F22E-D71D-480D-930B-9007343F1301}" type="slidenum">
              <a:rPr lang="en-PH" smtClean="0"/>
              <a:pPr/>
              <a:t>7</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PH" dirty="0"/>
          </a:p>
        </p:txBody>
      </p:sp>
      <p:sp>
        <p:nvSpPr>
          <p:cNvPr id="4" name="Slide Number Placeholder 3"/>
          <p:cNvSpPr>
            <a:spLocks noGrp="1"/>
          </p:cNvSpPr>
          <p:nvPr>
            <p:ph type="sldNum" sz="quarter" idx="10"/>
          </p:nvPr>
        </p:nvSpPr>
        <p:spPr/>
        <p:txBody>
          <a:bodyPr/>
          <a:lstStyle/>
          <a:p>
            <a:fld id="{1A64F22E-D71D-480D-930B-9007343F1301}" type="slidenum">
              <a:rPr lang="en-PH" smtClean="0"/>
              <a:pPr/>
              <a:t>21</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PH" dirty="0"/>
          </a:p>
        </p:txBody>
      </p:sp>
      <p:sp>
        <p:nvSpPr>
          <p:cNvPr id="4" name="Slide Number Placeholder 3"/>
          <p:cNvSpPr>
            <a:spLocks noGrp="1"/>
          </p:cNvSpPr>
          <p:nvPr>
            <p:ph type="sldNum" sz="quarter" idx="10"/>
          </p:nvPr>
        </p:nvSpPr>
        <p:spPr/>
        <p:txBody>
          <a:bodyPr/>
          <a:lstStyle/>
          <a:p>
            <a:fld id="{1A64F22E-D71D-480D-930B-9007343F1301}" type="slidenum">
              <a:rPr lang="en-PH" smtClean="0"/>
              <a:pPr/>
              <a:t>22</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59B95712-6E99-400E-9F74-AB4537E402E3}" type="datetimeFigureOut">
              <a:rPr lang="en-US" smtClean="0"/>
              <a:pPr/>
              <a:t>1/29/2018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59B95712-6E99-400E-9F74-AB4537E402E3}" type="datetimeFigureOut">
              <a:rPr lang="en-US" smtClean="0"/>
              <a:pPr/>
              <a:t>1/29/2018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59B95712-6E99-400E-9F74-AB4537E402E3}" type="datetimeFigureOut">
              <a:rPr lang="en-US" smtClean="0"/>
              <a:pPr/>
              <a:t>1/29/2018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59B95712-6E99-400E-9F74-AB4537E402E3}" type="datetimeFigureOut">
              <a:rPr lang="en-US" smtClean="0"/>
              <a:pPr/>
              <a:t>1/29/2018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95712-6E99-400E-9F74-AB4537E402E3}" type="datetimeFigureOut">
              <a:rPr lang="en-US" smtClean="0"/>
              <a:pPr/>
              <a:t>1/29/2018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59B95712-6E99-400E-9F74-AB4537E402E3}" type="datetimeFigureOut">
              <a:rPr lang="en-US" smtClean="0"/>
              <a:pPr/>
              <a:t>1/29/2018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59B95712-6E99-400E-9F74-AB4537E402E3}" type="datetimeFigureOut">
              <a:rPr lang="en-US" smtClean="0"/>
              <a:pPr/>
              <a:t>1/29/2018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59B95712-6E99-400E-9F74-AB4537E402E3}" type="datetimeFigureOut">
              <a:rPr lang="en-US" smtClean="0"/>
              <a:pPr/>
              <a:t>1/29/2018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95712-6E99-400E-9F74-AB4537E402E3}" type="datetimeFigureOut">
              <a:rPr lang="en-US" smtClean="0"/>
              <a:pPr/>
              <a:t>1/29/2018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95712-6E99-400E-9F74-AB4537E402E3}" type="datetimeFigureOut">
              <a:rPr lang="en-US" smtClean="0"/>
              <a:pPr/>
              <a:t>1/29/2018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95712-6E99-400E-9F74-AB4537E402E3}" type="datetimeFigureOut">
              <a:rPr lang="en-US" smtClean="0"/>
              <a:pPr/>
              <a:t>1/29/2018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23103DD-8C47-449D-8DC4-A6EE07728B8E}"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95712-6E99-400E-9F74-AB4537E402E3}" type="datetimeFigureOut">
              <a:rPr lang="en-US" smtClean="0"/>
              <a:pPr/>
              <a:t>1/29/2018</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103DD-8C47-449D-8DC4-A6EE07728B8E}"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7.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ik\Desktop\Archdiocesan\10372210_1523913894543181_5216527100410619405_n.jpg"/>
          <p:cNvPicPr>
            <a:picLocks noChangeAspect="1" noChangeArrowheads="1"/>
          </p:cNvPicPr>
          <p:nvPr/>
        </p:nvPicPr>
        <p:blipFill>
          <a:blip r:embed="rId2"/>
          <a:srcRect/>
          <a:stretch>
            <a:fillRect/>
          </a:stretch>
        </p:blipFill>
        <p:spPr bwMode="auto">
          <a:xfrm>
            <a:off x="228600" y="496729"/>
            <a:ext cx="8686800" cy="6361271"/>
          </a:xfrm>
          <a:prstGeom prst="rect">
            <a:avLst/>
          </a:prstGeom>
          <a:noFill/>
        </p:spPr>
      </p:pic>
      <p:sp>
        <p:nvSpPr>
          <p:cNvPr id="5" name="Rectangle 4"/>
          <p:cNvSpPr/>
          <p:nvPr/>
        </p:nvSpPr>
        <p:spPr>
          <a:xfrm>
            <a:off x="1371600" y="5109627"/>
            <a:ext cx="6172200" cy="1323439"/>
          </a:xfrm>
          <a:prstGeom prst="rect">
            <a:avLst/>
          </a:prstGeom>
        </p:spPr>
        <p:txBody>
          <a:bodyPr wrap="square">
            <a:spAutoFit/>
          </a:bodyPr>
          <a:lstStyle/>
          <a:p>
            <a:pPr algn="ctr"/>
            <a:r>
              <a:rPr lang="en-PH" sz="2000" dirty="0" smtClean="0">
                <a:solidFill>
                  <a:schemeClr val="tx1">
                    <a:lumMod val="50000"/>
                    <a:lumOff val="50000"/>
                  </a:schemeClr>
                </a:solidFill>
                <a:latin typeface="Century Gothic" pitchFamily="34" charset="0"/>
              </a:rPr>
              <a:t/>
            </a:r>
            <a:br>
              <a:rPr lang="en-PH" sz="2000" dirty="0" smtClean="0">
                <a:solidFill>
                  <a:schemeClr val="tx1">
                    <a:lumMod val="50000"/>
                    <a:lumOff val="50000"/>
                  </a:schemeClr>
                </a:solidFill>
                <a:latin typeface="Century Gothic" pitchFamily="34" charset="0"/>
              </a:rPr>
            </a:br>
            <a:r>
              <a:rPr lang="en-PH" sz="2000" dirty="0" smtClean="0">
                <a:solidFill>
                  <a:schemeClr val="tx1">
                    <a:lumMod val="50000"/>
                    <a:lumOff val="50000"/>
                  </a:schemeClr>
                </a:solidFill>
                <a:latin typeface="Century Gothic" pitchFamily="34" charset="0"/>
              </a:rPr>
              <a:t>A Non Gov’t Organization Established by the Archdiocese of Davao</a:t>
            </a:r>
            <a:r>
              <a:rPr lang="en-PH" dirty="0" smtClean="0">
                <a:solidFill>
                  <a:schemeClr val="tx1">
                    <a:lumMod val="50000"/>
                    <a:lumOff val="50000"/>
                  </a:schemeClr>
                </a:solidFill>
                <a:latin typeface="Century Gothic" pitchFamily="34" charset="0"/>
              </a:rPr>
              <a:t/>
            </a:r>
            <a:br>
              <a:rPr lang="en-PH" dirty="0" smtClean="0">
                <a:solidFill>
                  <a:schemeClr val="tx1">
                    <a:lumMod val="50000"/>
                    <a:lumOff val="50000"/>
                  </a:schemeClr>
                </a:solidFill>
                <a:latin typeface="Century Gothic" pitchFamily="34" charset="0"/>
              </a:rPr>
            </a:br>
            <a:endParaRPr lang="en-PH" dirty="0">
              <a:solidFill>
                <a:schemeClr val="tx1">
                  <a:lumMod val="50000"/>
                  <a:lumOff val="50000"/>
                </a:schemeClr>
              </a:solidFill>
              <a:latin typeface="Century Gothic" pitchFamily="34" charset="0"/>
            </a:endParaRPr>
          </a:p>
        </p:txBody>
      </p:sp>
      <p:sp>
        <p:nvSpPr>
          <p:cNvPr id="8" name="Rectangle 7"/>
          <p:cNvSpPr/>
          <p:nvPr/>
        </p:nvSpPr>
        <p:spPr>
          <a:xfrm>
            <a:off x="685800" y="304800"/>
            <a:ext cx="7848600" cy="1077218"/>
          </a:xfrm>
          <a:prstGeom prst="rect">
            <a:avLst/>
          </a:prstGeom>
        </p:spPr>
        <p:txBody>
          <a:bodyPr wrap="square">
            <a:spAutoFit/>
          </a:bodyPr>
          <a:lstStyle/>
          <a:p>
            <a:pPr algn="ctr"/>
            <a:r>
              <a:rPr lang="en-PH" sz="3200" b="1" dirty="0" smtClean="0">
                <a:latin typeface="Century Gothic" pitchFamily="34" charset="0"/>
              </a:rPr>
              <a:t>Data Profiling and Progress Monitoring with Data Analytics Technique for...</a:t>
            </a:r>
            <a:endParaRPr lang="en-PH" sz="2800" dirty="0">
              <a:latin typeface="Century Gothic"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ik\Desktop\Archdiocesan\data-analytics-capabilities-infographic-2-21-01.jpg"/>
          <p:cNvPicPr>
            <a:picLocks noChangeAspect="1" noChangeArrowheads="1"/>
          </p:cNvPicPr>
          <p:nvPr/>
        </p:nvPicPr>
        <p:blipFill>
          <a:blip r:embed="rId2" cstate="print"/>
          <a:srcRect/>
          <a:stretch>
            <a:fillRect/>
          </a:stretch>
        </p:blipFill>
        <p:spPr bwMode="auto">
          <a:xfrm>
            <a:off x="685800" y="1905000"/>
            <a:ext cx="2592449" cy="2590800"/>
          </a:xfrm>
          <a:prstGeom prst="rect">
            <a:avLst/>
          </a:prstGeom>
          <a:noFill/>
        </p:spPr>
      </p:pic>
      <p:sp>
        <p:nvSpPr>
          <p:cNvPr id="5" name="Rectangle 4"/>
          <p:cNvSpPr/>
          <p:nvPr/>
        </p:nvSpPr>
        <p:spPr>
          <a:xfrm>
            <a:off x="3429000" y="1457265"/>
            <a:ext cx="5257800" cy="4893647"/>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Definition - What does </a:t>
            </a:r>
            <a:r>
              <a:rPr lang="en-PH" b="1" i="1" dirty="0" smtClean="0">
                <a:latin typeface="Century Gothic" pitchFamily="34" charset="0"/>
              </a:rPr>
              <a:t>Data Analytics</a:t>
            </a:r>
            <a:r>
              <a:rPr lang="en-PH" b="1" dirty="0" smtClean="0">
                <a:latin typeface="Century Gothic" pitchFamily="34" charset="0"/>
              </a:rPr>
              <a:t> mean?</a:t>
            </a:r>
          </a:p>
          <a:p>
            <a:pPr algn="just"/>
            <a:endParaRPr lang="en-PH" b="1" dirty="0" smtClean="0">
              <a:latin typeface="Century Gothic" pitchFamily="34" charset="0"/>
            </a:endParaRPr>
          </a:p>
          <a:p>
            <a:pPr algn="just"/>
            <a:r>
              <a:rPr lang="en-PH" dirty="0" smtClean="0">
                <a:latin typeface="Century Gothic" pitchFamily="34" charset="0"/>
              </a:rPr>
              <a:t>Data analytics refers to qualitative and quantitative techniques and processes used to enhance productivity and business gain. Data is extracted and categorized to identify and analyze behavioral data and patterns, and techniques vary according to organizational requirements.</a:t>
            </a:r>
          </a:p>
          <a:p>
            <a:pPr algn="just"/>
            <a:r>
              <a:rPr lang="en-PH" dirty="0" smtClean="0">
                <a:latin typeface="Century Gothic" pitchFamily="34" charset="0"/>
              </a:rPr>
              <a:t>Data analytics is also known as data analysis.</a:t>
            </a:r>
          </a:p>
          <a:p>
            <a:pPr algn="just"/>
            <a:endParaRPr lang="en-PH" dirty="0" smtClean="0">
              <a:latin typeface="Century Gothic" pitchFamily="34" charset="0"/>
            </a:endParaRPr>
          </a:p>
          <a:p>
            <a:pPr algn="just"/>
            <a:endParaRPr lang="en-PH" sz="1600" dirty="0" smtClean="0">
              <a:latin typeface="Century Gothic" pitchFamily="34" charset="0"/>
            </a:endParaRPr>
          </a:p>
          <a:p>
            <a:pPr algn="just"/>
            <a:r>
              <a:rPr lang="en-PH" sz="1400" dirty="0" smtClean="0">
                <a:latin typeface="Century Gothic" pitchFamily="34" charset="0"/>
              </a:rPr>
              <a:t>Source: </a:t>
            </a:r>
            <a:r>
              <a:rPr lang="en-PH" sz="1400" u="sng" dirty="0" smtClean="0">
                <a:solidFill>
                  <a:srgbClr val="0070C0"/>
                </a:solidFill>
                <a:latin typeface="Century Gothic" pitchFamily="34" charset="0"/>
              </a:rPr>
              <a:t>https://www.techopedia.com/definition/26418/data-analytics</a:t>
            </a:r>
          </a:p>
          <a:p>
            <a:pPr algn="just"/>
            <a:r>
              <a:rPr lang="en-PH" dirty="0" smtClean="0">
                <a:latin typeface="Century Gothic" pitchFamily="34" charset="0"/>
              </a:rPr>
              <a:t/>
            </a:r>
            <a:br>
              <a:rPr lang="en-PH" dirty="0" smtClean="0">
                <a:latin typeface="Century Gothic" pitchFamily="34" charset="0"/>
              </a:rPr>
            </a:br>
            <a:endParaRPr lang="en-PH" dirty="0">
              <a:latin typeface="Century Gothic" pitchFamily="34" charset="0"/>
            </a:endParaRPr>
          </a:p>
        </p:txBody>
      </p:sp>
      <p:sp>
        <p:nvSpPr>
          <p:cNvPr id="6" name="Rectangle 5"/>
          <p:cNvSpPr/>
          <p:nvPr/>
        </p:nvSpPr>
        <p:spPr>
          <a:xfrm>
            <a:off x="609600" y="685800"/>
            <a:ext cx="4152099" cy="769441"/>
          </a:xfrm>
          <a:prstGeom prst="rect">
            <a:avLst/>
          </a:prstGeom>
        </p:spPr>
        <p:txBody>
          <a:bodyPr wrap="none">
            <a:spAutoFit/>
          </a:bodyPr>
          <a:lstStyle/>
          <a:p>
            <a:r>
              <a:rPr lang="en-PH" sz="4400" b="1" dirty="0" smtClean="0">
                <a:latin typeface="Century Gothic" pitchFamily="34" charset="0"/>
              </a:rPr>
              <a:t>Data Analytics</a:t>
            </a:r>
            <a:endParaRPr lang="en-PH" sz="4400" b="1" dirty="0">
              <a:latin typeface="Century Gothic"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457265"/>
            <a:ext cx="5105400" cy="4739759"/>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Definition - What does </a:t>
            </a:r>
            <a:r>
              <a:rPr lang="en-PH" b="1" i="1" dirty="0" smtClean="0">
                <a:latin typeface="Century Gothic" pitchFamily="34" charset="0"/>
              </a:rPr>
              <a:t>DSS</a:t>
            </a:r>
            <a:r>
              <a:rPr lang="en-PH" b="1" dirty="0" smtClean="0">
                <a:latin typeface="Century Gothic" pitchFamily="34" charset="0"/>
              </a:rPr>
              <a:t> mean?</a:t>
            </a:r>
          </a:p>
          <a:p>
            <a:pPr algn="just"/>
            <a:endParaRPr lang="en-PH" b="1" dirty="0" smtClean="0">
              <a:latin typeface="Century Gothic" pitchFamily="34" charset="0"/>
            </a:endParaRPr>
          </a:p>
          <a:p>
            <a:pPr algn="just"/>
            <a:r>
              <a:rPr lang="en-PH" dirty="0" smtClean="0">
                <a:latin typeface="Century Gothic" pitchFamily="34" charset="0"/>
              </a:rPr>
              <a:t>Decision Support System (DSS) is a computer program application that analyzes business data and presents it so that users can make business decisions more easily. It is an "informational application" (to distinguish it from an "operational application" that collects the data in the course of normal business operation).</a:t>
            </a:r>
            <a:endParaRPr lang="en-PH" sz="1600" dirty="0" smtClean="0">
              <a:latin typeface="Century Gothic" pitchFamily="34" charset="0"/>
            </a:endParaRPr>
          </a:p>
          <a:p>
            <a:pPr algn="just"/>
            <a:endParaRPr lang="en-PH" dirty="0" smtClean="0">
              <a:latin typeface="Century Gothic" pitchFamily="34" charset="0"/>
            </a:endParaRPr>
          </a:p>
          <a:p>
            <a:pPr algn="just"/>
            <a:r>
              <a:rPr lang="en-PH" sz="1400" dirty="0" smtClean="0">
                <a:latin typeface="Century Gothic" pitchFamily="34" charset="0"/>
              </a:rPr>
              <a:t>Source: </a:t>
            </a:r>
            <a:r>
              <a:rPr lang="en-PH" sz="1400" u="sng" dirty="0" smtClean="0">
                <a:solidFill>
                  <a:srgbClr val="0070C0"/>
                </a:solidFill>
                <a:latin typeface="Century Gothic" pitchFamily="34" charset="0"/>
              </a:rPr>
              <a:t>http://searchcio.techtarget.com/definition/decision-support-system</a:t>
            </a:r>
          </a:p>
          <a:p>
            <a:pPr algn="just"/>
            <a:r>
              <a:rPr lang="en-PH" dirty="0" smtClean="0">
                <a:latin typeface="Century Gothic" pitchFamily="34" charset="0"/>
              </a:rPr>
              <a:t/>
            </a:r>
            <a:br>
              <a:rPr lang="en-PH" dirty="0" smtClean="0">
                <a:latin typeface="Century Gothic" pitchFamily="34" charset="0"/>
              </a:rPr>
            </a:br>
            <a:endParaRPr lang="en-PH" dirty="0">
              <a:latin typeface="Century Gothic" pitchFamily="34" charset="0"/>
            </a:endParaRPr>
          </a:p>
        </p:txBody>
      </p:sp>
      <p:sp>
        <p:nvSpPr>
          <p:cNvPr id="6" name="Rectangle 5"/>
          <p:cNvSpPr/>
          <p:nvPr/>
        </p:nvSpPr>
        <p:spPr>
          <a:xfrm>
            <a:off x="609600" y="685800"/>
            <a:ext cx="7677102" cy="707886"/>
          </a:xfrm>
          <a:prstGeom prst="rect">
            <a:avLst/>
          </a:prstGeom>
        </p:spPr>
        <p:txBody>
          <a:bodyPr wrap="none">
            <a:spAutoFit/>
          </a:bodyPr>
          <a:lstStyle/>
          <a:p>
            <a:r>
              <a:rPr lang="en-PH" sz="4000" b="1" dirty="0" smtClean="0">
                <a:latin typeface="Century Gothic" pitchFamily="34" charset="0"/>
              </a:rPr>
              <a:t>Decision Support System (DSS)</a:t>
            </a:r>
            <a:endParaRPr lang="en-PH" sz="4000" b="1" dirty="0">
              <a:latin typeface="Century Gothic" pitchFamily="34" charset="0"/>
            </a:endParaRPr>
          </a:p>
        </p:txBody>
      </p:sp>
      <p:pic>
        <p:nvPicPr>
          <p:cNvPr id="2050" name="Picture 2" descr="Image result for decision support system"/>
          <p:cNvPicPr>
            <a:picLocks noChangeAspect="1" noChangeArrowheads="1"/>
          </p:cNvPicPr>
          <p:nvPr/>
        </p:nvPicPr>
        <p:blipFill>
          <a:blip r:embed="rId2"/>
          <a:srcRect/>
          <a:stretch>
            <a:fillRect/>
          </a:stretch>
        </p:blipFill>
        <p:spPr bwMode="auto">
          <a:xfrm>
            <a:off x="320718" y="1676400"/>
            <a:ext cx="3108282" cy="3276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457265"/>
            <a:ext cx="5105400" cy="4154984"/>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What is </a:t>
            </a:r>
            <a:r>
              <a:rPr lang="en-PH" b="1" i="1" dirty="0" smtClean="0">
                <a:latin typeface="Century Gothic" pitchFamily="34" charset="0"/>
              </a:rPr>
              <a:t>Regression Analysis</a:t>
            </a:r>
          </a:p>
          <a:p>
            <a:pPr algn="just"/>
            <a:endParaRPr lang="en-PH" b="1" dirty="0" smtClean="0">
              <a:latin typeface="Century Gothic" pitchFamily="34" charset="0"/>
            </a:endParaRPr>
          </a:p>
          <a:p>
            <a:pPr algn="just"/>
            <a:r>
              <a:rPr lang="en-PH" dirty="0" smtClean="0">
                <a:latin typeface="Century Gothic" pitchFamily="34" charset="0"/>
              </a:rPr>
              <a:t>Regression analysis is a way of mathematically sorting out which of those variables does indeed have an impact. It answers the questions: Which factors matter most? Which can we ignore? How do those factors interact with each other? And, perhaps most importantly, how certain are we about all of these factors?</a:t>
            </a:r>
          </a:p>
          <a:p>
            <a:pPr algn="just"/>
            <a:endParaRPr lang="en-PH" dirty="0" smtClean="0">
              <a:latin typeface="Century Gothic" pitchFamily="34" charset="0"/>
            </a:endParaRPr>
          </a:p>
          <a:p>
            <a:pPr algn="just"/>
            <a:r>
              <a:rPr lang="en-PH" sz="1400" dirty="0" smtClean="0">
                <a:latin typeface="Century Gothic" pitchFamily="34" charset="0"/>
              </a:rPr>
              <a:t>Source: </a:t>
            </a:r>
          </a:p>
          <a:p>
            <a:pPr algn="just"/>
            <a:r>
              <a:rPr lang="en-PH" sz="1400" u="sng" dirty="0" smtClean="0">
                <a:solidFill>
                  <a:srgbClr val="0070C0"/>
                </a:solidFill>
                <a:latin typeface="Century Gothic" pitchFamily="34" charset="0"/>
              </a:rPr>
              <a:t>https://hbr.org/2015/11/a-refresher-on-regression-analysis</a:t>
            </a:r>
            <a:r>
              <a:rPr lang="en-PH" dirty="0" smtClean="0">
                <a:latin typeface="Century Gothic" pitchFamily="34" charset="0"/>
              </a:rPr>
              <a:t/>
            </a:r>
            <a:br>
              <a:rPr lang="en-PH" dirty="0" smtClean="0">
                <a:latin typeface="Century Gothic" pitchFamily="34" charset="0"/>
              </a:rPr>
            </a:br>
            <a:endParaRPr lang="en-PH" dirty="0">
              <a:latin typeface="Century Gothic" pitchFamily="34" charset="0"/>
            </a:endParaRPr>
          </a:p>
        </p:txBody>
      </p:sp>
      <p:sp>
        <p:nvSpPr>
          <p:cNvPr id="6" name="Rectangle 5"/>
          <p:cNvSpPr/>
          <p:nvPr/>
        </p:nvSpPr>
        <p:spPr>
          <a:xfrm>
            <a:off x="609600" y="685800"/>
            <a:ext cx="5020926" cy="707886"/>
          </a:xfrm>
          <a:prstGeom prst="rect">
            <a:avLst/>
          </a:prstGeom>
        </p:spPr>
        <p:txBody>
          <a:bodyPr wrap="none">
            <a:spAutoFit/>
          </a:bodyPr>
          <a:lstStyle/>
          <a:p>
            <a:r>
              <a:rPr lang="en-PH" sz="4000" b="1" dirty="0" smtClean="0">
                <a:latin typeface="Century Gothic" pitchFamily="34" charset="0"/>
              </a:rPr>
              <a:t>Regression Analysis</a:t>
            </a:r>
            <a:endParaRPr lang="en-PH" sz="4000" b="1" dirty="0">
              <a:latin typeface="Century Gothic" pitchFamily="34" charset="0"/>
            </a:endParaRPr>
          </a:p>
        </p:txBody>
      </p:sp>
      <p:pic>
        <p:nvPicPr>
          <p:cNvPr id="32772" name="Picture 4" descr="Image result for regression analysis"/>
          <p:cNvPicPr>
            <a:picLocks noChangeAspect="1" noChangeArrowheads="1"/>
          </p:cNvPicPr>
          <p:nvPr/>
        </p:nvPicPr>
        <p:blipFill>
          <a:blip r:embed="rId2"/>
          <a:srcRect/>
          <a:stretch>
            <a:fillRect/>
          </a:stretch>
        </p:blipFill>
        <p:spPr bwMode="auto">
          <a:xfrm>
            <a:off x="609600" y="1828800"/>
            <a:ext cx="2590800" cy="2819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86400" y="533400"/>
            <a:ext cx="3124200" cy="5940088"/>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Example</a:t>
            </a:r>
          </a:p>
          <a:p>
            <a:pPr algn="just"/>
            <a:endParaRPr lang="en-PH" dirty="0" smtClean="0">
              <a:latin typeface="Century Gothic" pitchFamily="34" charset="0"/>
            </a:endParaRPr>
          </a:p>
          <a:p>
            <a:pPr algn="just"/>
            <a:r>
              <a:rPr lang="en-PH" dirty="0" smtClean="0">
                <a:latin typeface="Century Gothic" pitchFamily="34" charset="0"/>
              </a:rPr>
              <a:t>The y-axis is the amount of BMI index decrease ratio in percentage (the dependent variable) and the x-axis is the attendance per day percentage. Each blue dot represents one month’s data—how much absences and falling nutritional status percentage they had the same month. Then come up with conclusion regarding the effectiveness of their current programs</a:t>
            </a:r>
            <a:br>
              <a:rPr lang="en-PH" dirty="0" smtClean="0">
                <a:latin typeface="Century Gothic" pitchFamily="34" charset="0"/>
              </a:rPr>
            </a:br>
            <a:endParaRPr lang="en-PH" dirty="0">
              <a:latin typeface="Century Gothic" pitchFamily="34" charset="0"/>
            </a:endParaRPr>
          </a:p>
        </p:txBody>
      </p:sp>
      <p:pic>
        <p:nvPicPr>
          <p:cNvPr id="32770" name="Picture 2" descr="W20151029_GALLO_RELATIONSHIPVARIABLES"/>
          <p:cNvPicPr>
            <a:picLocks noChangeAspect="1" noChangeArrowheads="1"/>
          </p:cNvPicPr>
          <p:nvPr/>
        </p:nvPicPr>
        <p:blipFill>
          <a:blip r:embed="rId2"/>
          <a:srcRect/>
          <a:stretch>
            <a:fillRect/>
          </a:stretch>
        </p:blipFill>
        <p:spPr bwMode="auto">
          <a:xfrm>
            <a:off x="623490" y="685800"/>
            <a:ext cx="4405710" cy="53625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457265"/>
            <a:ext cx="5105400" cy="4093428"/>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What is </a:t>
            </a:r>
            <a:r>
              <a:rPr lang="en-PH" b="1" i="1" dirty="0" smtClean="0">
                <a:latin typeface="Century Gothic" pitchFamily="34" charset="0"/>
              </a:rPr>
              <a:t>Decision Tree Analysis</a:t>
            </a:r>
          </a:p>
          <a:p>
            <a:pPr algn="just"/>
            <a:endParaRPr lang="en-PH" b="1" dirty="0" smtClean="0">
              <a:latin typeface="Century Gothic" pitchFamily="34" charset="0"/>
            </a:endParaRPr>
          </a:p>
          <a:p>
            <a:pPr algn="just"/>
            <a:r>
              <a:rPr lang="en-PH" dirty="0" smtClean="0">
                <a:latin typeface="Century Gothic" pitchFamily="34" charset="0"/>
              </a:rPr>
              <a:t>A decision tree (as a predictive model) to go from observations about an item (represented in the branches) to conclusions about the item's target value (represented in the leaves). It is one of the predictive modelling approaches used in statistics, data mining and machine learning.</a:t>
            </a:r>
          </a:p>
          <a:p>
            <a:pPr algn="just"/>
            <a:endParaRPr lang="en-PH" dirty="0" smtClean="0">
              <a:latin typeface="Century Gothic" pitchFamily="34" charset="0"/>
            </a:endParaRPr>
          </a:p>
          <a:p>
            <a:pPr algn="just"/>
            <a:r>
              <a:rPr lang="en-PH" sz="1400" dirty="0" smtClean="0">
                <a:latin typeface="Century Gothic" pitchFamily="34" charset="0"/>
              </a:rPr>
              <a:t>Source: </a:t>
            </a:r>
          </a:p>
          <a:p>
            <a:pPr algn="just"/>
            <a:r>
              <a:rPr lang="en-PH" sz="1400" u="sng" dirty="0" smtClean="0">
                <a:solidFill>
                  <a:srgbClr val="0070C0"/>
                </a:solidFill>
                <a:latin typeface="Century Gothic" pitchFamily="34" charset="0"/>
              </a:rPr>
              <a:t>http://study.com/academy/lesson/what-is-a-decision-tree-examples-advantages-role-in-management.html</a:t>
            </a:r>
            <a:endParaRPr lang="en-PH" dirty="0">
              <a:latin typeface="Century Gothic" pitchFamily="34" charset="0"/>
            </a:endParaRPr>
          </a:p>
        </p:txBody>
      </p:sp>
      <p:sp>
        <p:nvSpPr>
          <p:cNvPr id="6" name="Rectangle 5"/>
          <p:cNvSpPr/>
          <p:nvPr/>
        </p:nvSpPr>
        <p:spPr>
          <a:xfrm>
            <a:off x="609600" y="685800"/>
            <a:ext cx="5657318" cy="707886"/>
          </a:xfrm>
          <a:prstGeom prst="rect">
            <a:avLst/>
          </a:prstGeom>
        </p:spPr>
        <p:txBody>
          <a:bodyPr wrap="none">
            <a:spAutoFit/>
          </a:bodyPr>
          <a:lstStyle/>
          <a:p>
            <a:r>
              <a:rPr lang="en-PH" sz="4000" b="1" dirty="0" smtClean="0">
                <a:latin typeface="Century Gothic" pitchFamily="34" charset="0"/>
              </a:rPr>
              <a:t>Decision Tree Analysis</a:t>
            </a:r>
            <a:endParaRPr lang="en-PH" sz="4000" b="1" dirty="0">
              <a:latin typeface="Century Gothic" pitchFamily="34" charset="0"/>
            </a:endParaRPr>
          </a:p>
        </p:txBody>
      </p:sp>
      <p:pic>
        <p:nvPicPr>
          <p:cNvPr id="33794" name="Picture 2" descr="http://study.com/cimages/multimages/16/decision_tree.gif"/>
          <p:cNvPicPr>
            <a:picLocks noChangeAspect="1" noChangeArrowheads="1"/>
          </p:cNvPicPr>
          <p:nvPr/>
        </p:nvPicPr>
        <p:blipFill>
          <a:blip r:embed="rId2"/>
          <a:srcRect/>
          <a:stretch>
            <a:fillRect/>
          </a:stretch>
        </p:blipFill>
        <p:spPr bwMode="auto">
          <a:xfrm>
            <a:off x="362256" y="1828800"/>
            <a:ext cx="2954490" cy="31242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86400" y="533400"/>
            <a:ext cx="3124200" cy="5386090"/>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Example</a:t>
            </a:r>
          </a:p>
          <a:p>
            <a:pPr algn="just"/>
            <a:endParaRPr lang="en-PH" dirty="0" smtClean="0">
              <a:latin typeface="Century Gothic" pitchFamily="34" charset="0"/>
            </a:endParaRPr>
          </a:p>
          <a:p>
            <a:pPr algn="just"/>
            <a:r>
              <a:rPr lang="en-PH" dirty="0" smtClean="0">
                <a:latin typeface="Century Gothic" pitchFamily="34" charset="0"/>
              </a:rPr>
              <a:t>A child has a failing nutritional status and considered as </a:t>
            </a:r>
            <a:r>
              <a:rPr lang="en-PH" smtClean="0">
                <a:latin typeface="Century Gothic" pitchFamily="34" charset="0"/>
              </a:rPr>
              <a:t>severely </a:t>
            </a:r>
            <a:r>
              <a:rPr lang="en-PH" smtClean="0">
                <a:latin typeface="Century Gothic" pitchFamily="34" charset="0"/>
              </a:rPr>
              <a:t>underweight</a:t>
            </a:r>
            <a:r>
              <a:rPr lang="en-PH" smtClean="0">
                <a:latin typeface="Century Gothic" pitchFamily="34" charset="0"/>
              </a:rPr>
              <a:t> </a:t>
            </a:r>
            <a:r>
              <a:rPr lang="en-PH" dirty="0" smtClean="0">
                <a:latin typeface="Century Gothic" pitchFamily="34" charset="0"/>
              </a:rPr>
              <a:t>(acute malnourished). The system will find out what are the possible causes based on various factors leveled accordingly by their significance. Illnesses,  Appetite, Water Intake, Bowel Movement, General Hygene, Behaviour, Environment, etc.</a:t>
            </a:r>
            <a:br>
              <a:rPr lang="en-PH" dirty="0" smtClean="0">
                <a:latin typeface="Century Gothic" pitchFamily="34" charset="0"/>
              </a:rPr>
            </a:br>
            <a:endParaRPr lang="en-PH" dirty="0">
              <a:latin typeface="Century Gothic" pitchFamily="34" charset="0"/>
            </a:endParaRPr>
          </a:p>
        </p:txBody>
      </p:sp>
      <p:pic>
        <p:nvPicPr>
          <p:cNvPr id="35842" name="Picture 2" descr="Image result for decision tree"/>
          <p:cNvPicPr>
            <a:picLocks noChangeAspect="1" noChangeArrowheads="1"/>
          </p:cNvPicPr>
          <p:nvPr/>
        </p:nvPicPr>
        <p:blipFill>
          <a:blip r:embed="rId2"/>
          <a:srcRect/>
          <a:stretch>
            <a:fillRect/>
          </a:stretch>
        </p:blipFill>
        <p:spPr bwMode="auto">
          <a:xfrm>
            <a:off x="762000" y="1219200"/>
            <a:ext cx="4562475" cy="473392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descr="conceptual framework.jpg"/>
          <p:cNvPicPr>
            <a:picLocks noChangeAspect="1"/>
          </p:cNvPicPr>
          <p:nvPr/>
        </p:nvPicPr>
        <p:blipFill>
          <a:blip r:embed="rId2"/>
          <a:stretch>
            <a:fillRect/>
          </a:stretch>
        </p:blipFill>
        <p:spPr>
          <a:xfrm>
            <a:off x="127000" y="990600"/>
            <a:ext cx="8940800" cy="5029200"/>
          </a:xfrm>
          <a:prstGeom prst="rect">
            <a:avLst/>
          </a:prstGeom>
        </p:spPr>
      </p:pic>
      <p:sp>
        <p:nvSpPr>
          <p:cNvPr id="4" name="Rectangle 3"/>
          <p:cNvSpPr/>
          <p:nvPr/>
        </p:nvSpPr>
        <p:spPr>
          <a:xfrm>
            <a:off x="1600200" y="304800"/>
            <a:ext cx="6096000" cy="609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PH" dirty="0" smtClean="0"/>
              <a:t>Conceptual Framework</a:t>
            </a:r>
            <a:endParaRPr lang="en-P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88" name="Picture 24" descr="Related image"/>
          <p:cNvPicPr>
            <a:picLocks noChangeAspect="1" noChangeArrowheads="1"/>
          </p:cNvPicPr>
          <p:nvPr/>
        </p:nvPicPr>
        <p:blipFill>
          <a:blip r:embed="rId2" cstate="print"/>
          <a:srcRect/>
          <a:stretch>
            <a:fillRect/>
          </a:stretch>
        </p:blipFill>
        <p:spPr bwMode="auto">
          <a:xfrm>
            <a:off x="2819400" y="1219200"/>
            <a:ext cx="571500" cy="762000"/>
          </a:xfrm>
          <a:prstGeom prst="rect">
            <a:avLst/>
          </a:prstGeom>
          <a:noFill/>
        </p:spPr>
      </p:pic>
      <p:sp>
        <p:nvSpPr>
          <p:cNvPr id="5" name="Rectangle 4"/>
          <p:cNvSpPr/>
          <p:nvPr/>
        </p:nvSpPr>
        <p:spPr>
          <a:xfrm>
            <a:off x="1600200" y="304800"/>
            <a:ext cx="6096000" cy="609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PH" dirty="0" smtClean="0"/>
              <a:t>Data Analytics and Decision Support Process</a:t>
            </a:r>
            <a:endParaRPr lang="en-PH" dirty="0"/>
          </a:p>
        </p:txBody>
      </p:sp>
      <p:sp>
        <p:nvSpPr>
          <p:cNvPr id="8" name="Rounded Rectangle 7"/>
          <p:cNvSpPr/>
          <p:nvPr/>
        </p:nvSpPr>
        <p:spPr>
          <a:xfrm>
            <a:off x="457200" y="2133600"/>
            <a:ext cx="3124200" cy="441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PH" b="1" u="sng" dirty="0" smtClean="0"/>
          </a:p>
          <a:p>
            <a:pPr algn="ctr"/>
            <a:endParaRPr lang="en-PH" b="1" u="sng" dirty="0" smtClean="0"/>
          </a:p>
          <a:p>
            <a:pPr algn="ctr"/>
            <a:r>
              <a:rPr lang="en-PH" b="1" u="sng" dirty="0" smtClean="0"/>
              <a:t>RAW DATA</a:t>
            </a:r>
          </a:p>
          <a:p>
            <a:pPr algn="ctr"/>
            <a:endParaRPr lang="en-PH" b="1" dirty="0" smtClean="0"/>
          </a:p>
          <a:p>
            <a:pPr algn="ctr"/>
            <a:r>
              <a:rPr lang="en-PH" b="1" dirty="0" smtClean="0"/>
              <a:t>Child Information</a:t>
            </a:r>
          </a:p>
          <a:p>
            <a:pPr algn="ctr"/>
            <a:r>
              <a:rPr lang="en-PH" sz="1400" dirty="0" smtClean="0"/>
              <a:t>Profile</a:t>
            </a:r>
          </a:p>
          <a:p>
            <a:pPr algn="ctr"/>
            <a:r>
              <a:rPr lang="en-PH" sz="1400" dirty="0" smtClean="0"/>
              <a:t>Height &amp; Weight</a:t>
            </a:r>
          </a:p>
          <a:p>
            <a:pPr algn="ctr"/>
            <a:r>
              <a:rPr lang="en-PH" sz="1400" dirty="0" smtClean="0"/>
              <a:t>Appetite</a:t>
            </a:r>
          </a:p>
          <a:p>
            <a:pPr algn="ctr"/>
            <a:r>
              <a:rPr lang="en-PH" sz="1400" dirty="0" smtClean="0"/>
              <a:t>Water Intake</a:t>
            </a:r>
          </a:p>
          <a:p>
            <a:pPr algn="ctr"/>
            <a:r>
              <a:rPr lang="en-PH" sz="1400" dirty="0" smtClean="0"/>
              <a:t>Bowel Movement</a:t>
            </a:r>
          </a:p>
          <a:p>
            <a:pPr algn="ctr"/>
            <a:r>
              <a:rPr lang="en-PH" sz="1400" dirty="0" smtClean="0"/>
              <a:t>General Hygene</a:t>
            </a:r>
          </a:p>
          <a:p>
            <a:pPr algn="ctr"/>
            <a:r>
              <a:rPr lang="en-PH" sz="1400" dirty="0" smtClean="0"/>
              <a:t>Illnesses</a:t>
            </a:r>
          </a:p>
          <a:p>
            <a:pPr algn="ctr"/>
            <a:r>
              <a:rPr lang="en-PH" sz="1400" dirty="0" smtClean="0"/>
              <a:t>Concerns</a:t>
            </a:r>
            <a:endParaRPr lang="en-PH" dirty="0" smtClean="0"/>
          </a:p>
          <a:p>
            <a:pPr algn="ctr"/>
            <a:r>
              <a:rPr lang="en-PH" b="1" dirty="0" smtClean="0"/>
              <a:t>Household Information</a:t>
            </a:r>
          </a:p>
          <a:p>
            <a:pPr algn="ctr"/>
            <a:r>
              <a:rPr lang="en-PH" sz="1400" dirty="0" smtClean="0"/>
              <a:t>Family Members</a:t>
            </a:r>
          </a:p>
          <a:p>
            <a:pPr algn="ctr"/>
            <a:r>
              <a:rPr lang="en-PH" sz="1400" dirty="0" smtClean="0"/>
              <a:t>Background Information</a:t>
            </a:r>
          </a:p>
          <a:p>
            <a:pPr algn="ctr"/>
            <a:r>
              <a:rPr lang="en-PH" sz="1400" dirty="0" smtClean="0"/>
              <a:t>Financial Status</a:t>
            </a:r>
          </a:p>
          <a:p>
            <a:pPr algn="ctr"/>
            <a:r>
              <a:rPr lang="en-PH" sz="1400" dirty="0" smtClean="0"/>
              <a:t>Residence</a:t>
            </a:r>
          </a:p>
          <a:p>
            <a:pPr algn="ctr"/>
            <a:r>
              <a:rPr lang="en-PH" sz="1400" dirty="0" smtClean="0"/>
              <a:t>Family Concerns</a:t>
            </a:r>
          </a:p>
          <a:p>
            <a:pPr algn="ctr"/>
            <a:r>
              <a:rPr lang="en-PH" b="1" dirty="0" smtClean="0"/>
              <a:t>Medical History</a:t>
            </a:r>
            <a:endParaRPr lang="en-PH" sz="2400" b="1" dirty="0" smtClean="0"/>
          </a:p>
          <a:p>
            <a:pPr algn="ctr"/>
            <a:endParaRPr lang="en-PH" b="1" dirty="0" smtClean="0"/>
          </a:p>
          <a:p>
            <a:pPr algn="ctr"/>
            <a:endParaRPr lang="en-PH" dirty="0"/>
          </a:p>
        </p:txBody>
      </p:sp>
      <p:sp>
        <p:nvSpPr>
          <p:cNvPr id="10" name="Rounded Rectangle 9"/>
          <p:cNvSpPr/>
          <p:nvPr/>
        </p:nvSpPr>
        <p:spPr>
          <a:xfrm>
            <a:off x="4038600" y="2590800"/>
            <a:ext cx="1727200" cy="1981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b="1" dirty="0" smtClean="0"/>
              <a:t>Data</a:t>
            </a:r>
            <a:r>
              <a:rPr lang="en-PH" dirty="0" smtClean="0"/>
              <a:t> </a:t>
            </a:r>
            <a:r>
              <a:rPr lang="en-PH" b="1" dirty="0" smtClean="0"/>
              <a:t>Analytics</a:t>
            </a:r>
          </a:p>
          <a:p>
            <a:pPr algn="ctr"/>
            <a:endParaRPr lang="en-PH" sz="1400" dirty="0" smtClean="0"/>
          </a:p>
          <a:p>
            <a:pPr algn="ctr"/>
            <a:r>
              <a:rPr lang="en-PH" sz="1400" dirty="0" smtClean="0"/>
              <a:t>Data Extraction</a:t>
            </a:r>
          </a:p>
          <a:p>
            <a:pPr algn="ctr"/>
            <a:r>
              <a:rPr lang="en-PH" sz="1400" dirty="0" smtClean="0"/>
              <a:t>Categorization</a:t>
            </a:r>
          </a:p>
          <a:p>
            <a:pPr algn="ctr"/>
            <a:r>
              <a:rPr lang="en-PH" sz="1400" dirty="0" smtClean="0"/>
              <a:t>Comparison</a:t>
            </a:r>
          </a:p>
          <a:p>
            <a:pPr algn="ctr"/>
            <a:r>
              <a:rPr lang="en-PH" sz="1400" dirty="0" smtClean="0"/>
              <a:t>Identification</a:t>
            </a:r>
          </a:p>
          <a:p>
            <a:pPr algn="ctr"/>
            <a:r>
              <a:rPr lang="en-PH" sz="1400" dirty="0" smtClean="0"/>
              <a:t>Analyzation</a:t>
            </a:r>
            <a:endParaRPr lang="en-PH" sz="1400" dirty="0"/>
          </a:p>
        </p:txBody>
      </p:sp>
      <p:cxnSp>
        <p:nvCxnSpPr>
          <p:cNvPr id="26" name="Elbow Connector 25"/>
          <p:cNvCxnSpPr>
            <a:stCxn id="8" idx="3"/>
            <a:endCxn id="10" idx="1"/>
          </p:cNvCxnSpPr>
          <p:nvPr/>
        </p:nvCxnSpPr>
        <p:spPr>
          <a:xfrm flipV="1">
            <a:off x="3581400" y="3581400"/>
            <a:ext cx="457200" cy="7620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pic>
        <p:nvPicPr>
          <p:cNvPr id="11268" name="Picture 4" descr="Image result for information sheet icon"/>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089341" y="1285008"/>
            <a:ext cx="730059" cy="730059"/>
          </a:xfrm>
          <a:prstGeom prst="rect">
            <a:avLst/>
          </a:prstGeom>
          <a:noFill/>
        </p:spPr>
      </p:pic>
      <p:pic>
        <p:nvPicPr>
          <p:cNvPr id="14338" name="Picture 2" descr="Image result for pc icon"/>
          <p:cNvPicPr>
            <a:picLocks noChangeAspect="1" noChangeArrowheads="1"/>
          </p:cNvPicPr>
          <p:nvPr/>
        </p:nvPicPr>
        <p:blipFill>
          <a:blip r:embed="rId4"/>
          <a:srcRect/>
          <a:stretch>
            <a:fillRect/>
          </a:stretch>
        </p:blipFill>
        <p:spPr bwMode="auto">
          <a:xfrm>
            <a:off x="4114800" y="1143000"/>
            <a:ext cx="1524001" cy="1524001"/>
          </a:xfrm>
          <a:prstGeom prst="rect">
            <a:avLst/>
          </a:prstGeom>
          <a:noFill/>
        </p:spPr>
      </p:pic>
      <p:pic>
        <p:nvPicPr>
          <p:cNvPr id="14340" name="Picture 4" descr="Image result for reports"/>
          <p:cNvPicPr>
            <a:picLocks noChangeAspect="1" noChangeArrowheads="1"/>
          </p:cNvPicPr>
          <p:nvPr/>
        </p:nvPicPr>
        <p:blipFill>
          <a:blip r:embed="rId5" cstate="print"/>
          <a:srcRect/>
          <a:stretch>
            <a:fillRect/>
          </a:stretch>
        </p:blipFill>
        <p:spPr bwMode="auto">
          <a:xfrm>
            <a:off x="7315200" y="5334000"/>
            <a:ext cx="1279867" cy="1179445"/>
          </a:xfrm>
          <a:prstGeom prst="rect">
            <a:avLst/>
          </a:prstGeom>
          <a:noFill/>
        </p:spPr>
      </p:pic>
      <p:sp>
        <p:nvSpPr>
          <p:cNvPr id="64" name="Rounded Rectangle 63"/>
          <p:cNvSpPr/>
          <p:nvPr/>
        </p:nvSpPr>
        <p:spPr>
          <a:xfrm>
            <a:off x="3810000" y="5029200"/>
            <a:ext cx="3352800" cy="16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b="1" dirty="0" smtClean="0"/>
              <a:t>Decision Support – </a:t>
            </a:r>
            <a:r>
              <a:rPr lang="en-PH" sz="1400" dirty="0" smtClean="0"/>
              <a:t>recommendations/actions to be taken</a:t>
            </a:r>
            <a:r>
              <a:rPr lang="en-PH" sz="1600" b="1" dirty="0" smtClean="0"/>
              <a:t>,</a:t>
            </a:r>
            <a:endParaRPr lang="en-PH" b="1" dirty="0" smtClean="0"/>
          </a:p>
          <a:p>
            <a:pPr algn="ctr"/>
            <a:r>
              <a:rPr lang="en-PH" b="1" dirty="0" smtClean="0"/>
              <a:t>Notifications,</a:t>
            </a:r>
          </a:p>
          <a:p>
            <a:pPr algn="ctr"/>
            <a:r>
              <a:rPr lang="en-PH" b="1" dirty="0" smtClean="0"/>
              <a:t>Graphical Statistics, and</a:t>
            </a:r>
          </a:p>
          <a:p>
            <a:pPr algn="ctr"/>
            <a:r>
              <a:rPr lang="en-PH" b="1" dirty="0" smtClean="0"/>
              <a:t>Reports</a:t>
            </a:r>
          </a:p>
        </p:txBody>
      </p:sp>
      <p:cxnSp>
        <p:nvCxnSpPr>
          <p:cNvPr id="65" name="Elbow Connector 34"/>
          <p:cNvCxnSpPr>
            <a:stCxn id="10" idx="2"/>
            <a:endCxn id="64" idx="0"/>
          </p:cNvCxnSpPr>
          <p:nvPr/>
        </p:nvCxnSpPr>
        <p:spPr>
          <a:xfrm rot="16200000" flipH="1">
            <a:off x="4965700" y="4508500"/>
            <a:ext cx="457200" cy="5842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pic>
        <p:nvPicPr>
          <p:cNvPr id="11272" name="Picture 8" descr="Image result for weight loss icon png"/>
          <p:cNvPicPr>
            <a:picLocks noChangeAspect="1" noChangeArrowheads="1"/>
          </p:cNvPicPr>
          <p:nvPr/>
        </p:nvPicPr>
        <p:blipFill>
          <a:blip r:embed="rId6" cstate="print"/>
          <a:srcRect/>
          <a:stretch>
            <a:fillRect/>
          </a:stretch>
        </p:blipFill>
        <p:spPr bwMode="auto">
          <a:xfrm>
            <a:off x="685800" y="1277216"/>
            <a:ext cx="703984" cy="703984"/>
          </a:xfrm>
          <a:prstGeom prst="rect">
            <a:avLst/>
          </a:prstGeom>
          <a:noFill/>
        </p:spPr>
      </p:pic>
      <p:pic>
        <p:nvPicPr>
          <p:cNvPr id="11270" name="Picture 6" descr="Image result for house icon small"/>
          <p:cNvPicPr>
            <a:picLocks noChangeAspect="1" noChangeArrowheads="1"/>
          </p:cNvPicPr>
          <p:nvPr/>
        </p:nvPicPr>
        <p:blipFill>
          <a:blip r:embed="rId7" cstate="print"/>
          <a:srcRect/>
          <a:stretch>
            <a:fillRect/>
          </a:stretch>
        </p:blipFill>
        <p:spPr bwMode="auto">
          <a:xfrm>
            <a:off x="1379489" y="1379489"/>
            <a:ext cx="677911" cy="677911"/>
          </a:xfrm>
          <a:prstGeom prst="rect">
            <a:avLst/>
          </a:prstGeom>
          <a:noFill/>
        </p:spPr>
      </p:pic>
      <p:sp>
        <p:nvSpPr>
          <p:cNvPr id="50" name="Rounded Rectangle 49"/>
          <p:cNvSpPr/>
          <p:nvPr/>
        </p:nvSpPr>
        <p:spPr>
          <a:xfrm>
            <a:off x="6248400" y="2362200"/>
            <a:ext cx="2514600" cy="2057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1600" dirty="0" smtClean="0"/>
              <a:t>World Health Organization (WHO) Filipino Child Growth Standard</a:t>
            </a:r>
          </a:p>
          <a:p>
            <a:pPr algn="ctr"/>
            <a:r>
              <a:rPr lang="en-PH" sz="1600" dirty="0" smtClean="0"/>
              <a:t>and</a:t>
            </a:r>
          </a:p>
          <a:p>
            <a:pPr algn="ctr"/>
            <a:r>
              <a:rPr lang="en-PH" sz="1600" dirty="0" smtClean="0"/>
              <a:t>Standard Dietary Guidlines</a:t>
            </a:r>
            <a:endParaRPr lang="en-PH" sz="1600" dirty="0"/>
          </a:p>
        </p:txBody>
      </p:sp>
      <p:cxnSp>
        <p:nvCxnSpPr>
          <p:cNvPr id="52" name="Elbow Connector 51"/>
          <p:cNvCxnSpPr>
            <a:stCxn id="50" idx="1"/>
            <a:endCxn id="10" idx="3"/>
          </p:cNvCxnSpPr>
          <p:nvPr/>
        </p:nvCxnSpPr>
        <p:spPr>
          <a:xfrm rot="10800000" flipV="1">
            <a:off x="5765800" y="3390900"/>
            <a:ext cx="482600" cy="1905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pic>
        <p:nvPicPr>
          <p:cNvPr id="1026" name="Picture 2" descr="Image result for who"/>
          <p:cNvPicPr>
            <a:picLocks noChangeAspect="1" noChangeArrowheads="1"/>
          </p:cNvPicPr>
          <p:nvPr/>
        </p:nvPicPr>
        <p:blipFill>
          <a:blip r:embed="rId8" cstate="print"/>
          <a:srcRect/>
          <a:stretch>
            <a:fillRect/>
          </a:stretch>
        </p:blipFill>
        <p:spPr bwMode="auto">
          <a:xfrm>
            <a:off x="6934200" y="1142999"/>
            <a:ext cx="1143001" cy="114300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304800"/>
            <a:ext cx="6096000" cy="609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PH" dirty="0" smtClean="0"/>
              <a:t>System’s Infrastructure</a:t>
            </a:r>
            <a:endParaRPr lang="en-PH" dirty="0"/>
          </a:p>
        </p:txBody>
      </p:sp>
      <p:sp>
        <p:nvSpPr>
          <p:cNvPr id="8" name="Rounded Rectangle 7"/>
          <p:cNvSpPr/>
          <p:nvPr/>
        </p:nvSpPr>
        <p:spPr>
          <a:xfrm>
            <a:off x="2133600" y="4419600"/>
            <a:ext cx="1905000" cy="1447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PH" b="1" dirty="0" smtClean="0"/>
              <a:t>VIEW</a:t>
            </a:r>
          </a:p>
          <a:p>
            <a:pPr algn="ctr"/>
            <a:endParaRPr lang="en-PH" sz="1400" dirty="0" smtClean="0"/>
          </a:p>
          <a:p>
            <a:pPr algn="ctr"/>
            <a:r>
              <a:rPr lang="en-PH" sz="1400" dirty="0" smtClean="0"/>
              <a:t>HTML5</a:t>
            </a:r>
          </a:p>
          <a:p>
            <a:pPr algn="ctr"/>
            <a:r>
              <a:rPr lang="en-PH" sz="1400" dirty="0" smtClean="0"/>
              <a:t>CSS</a:t>
            </a:r>
          </a:p>
          <a:p>
            <a:pPr algn="ctr"/>
            <a:r>
              <a:rPr lang="en-PH" sz="1400" dirty="0" smtClean="0"/>
              <a:t>Javascript</a:t>
            </a:r>
          </a:p>
        </p:txBody>
      </p:sp>
      <p:sp>
        <p:nvSpPr>
          <p:cNvPr id="21" name="Rounded Rectangle 20"/>
          <p:cNvSpPr/>
          <p:nvPr/>
        </p:nvSpPr>
        <p:spPr>
          <a:xfrm>
            <a:off x="4648200" y="2362200"/>
            <a:ext cx="19812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PH" b="1" dirty="0" smtClean="0"/>
              <a:t>CONTROLLER</a:t>
            </a:r>
          </a:p>
          <a:p>
            <a:pPr algn="ctr"/>
            <a:endParaRPr lang="en-PH" b="1" dirty="0" smtClean="0"/>
          </a:p>
          <a:p>
            <a:pPr algn="ctr"/>
            <a:r>
              <a:rPr lang="en-PH" sz="1400" dirty="0" smtClean="0"/>
              <a:t>PHP</a:t>
            </a:r>
          </a:p>
        </p:txBody>
      </p:sp>
      <p:sp>
        <p:nvSpPr>
          <p:cNvPr id="22" name="Rounded Rectangle 21"/>
          <p:cNvSpPr/>
          <p:nvPr/>
        </p:nvSpPr>
        <p:spPr>
          <a:xfrm>
            <a:off x="7086600" y="4419600"/>
            <a:ext cx="1752600" cy="1295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PH" b="1" dirty="0" smtClean="0"/>
              <a:t>MODEL</a:t>
            </a:r>
          </a:p>
          <a:p>
            <a:pPr algn="ctr"/>
            <a:endParaRPr lang="en-PH" b="1" dirty="0" smtClean="0"/>
          </a:p>
          <a:p>
            <a:pPr algn="ctr"/>
            <a:r>
              <a:rPr lang="en-PH" sz="1400" dirty="0" smtClean="0"/>
              <a:t>PHP</a:t>
            </a:r>
          </a:p>
          <a:p>
            <a:pPr algn="ctr"/>
            <a:r>
              <a:rPr lang="en-PH" sz="1400" dirty="0" smtClean="0"/>
              <a:t>MySQL</a:t>
            </a:r>
          </a:p>
        </p:txBody>
      </p:sp>
      <p:sp>
        <p:nvSpPr>
          <p:cNvPr id="23" name="Rounded Rectangle 22"/>
          <p:cNvSpPr/>
          <p:nvPr/>
        </p:nvSpPr>
        <p:spPr>
          <a:xfrm>
            <a:off x="4800600" y="1295400"/>
            <a:ext cx="16764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b="1" dirty="0" smtClean="0"/>
              <a:t>Routes</a:t>
            </a:r>
          </a:p>
        </p:txBody>
      </p:sp>
      <p:sp>
        <p:nvSpPr>
          <p:cNvPr id="24" name="Rounded Rectangle 23"/>
          <p:cNvSpPr/>
          <p:nvPr/>
        </p:nvSpPr>
        <p:spPr>
          <a:xfrm>
            <a:off x="7239000" y="2362200"/>
            <a:ext cx="16764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b="1" dirty="0" smtClean="0"/>
              <a:t>Database</a:t>
            </a:r>
          </a:p>
        </p:txBody>
      </p:sp>
      <p:sp>
        <p:nvSpPr>
          <p:cNvPr id="25" name="Rounded Rectangle 24"/>
          <p:cNvSpPr/>
          <p:nvPr/>
        </p:nvSpPr>
        <p:spPr>
          <a:xfrm>
            <a:off x="2057400" y="2362200"/>
            <a:ext cx="16764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b="1" dirty="0" smtClean="0"/>
              <a:t>Request</a:t>
            </a:r>
          </a:p>
        </p:txBody>
      </p:sp>
      <p:cxnSp>
        <p:nvCxnSpPr>
          <p:cNvPr id="34" name="Elbow Connector 33"/>
          <p:cNvCxnSpPr>
            <a:stCxn id="23" idx="2"/>
            <a:endCxn id="21" idx="0"/>
          </p:cNvCxnSpPr>
          <p:nvPr/>
        </p:nvCxnSpPr>
        <p:spPr>
          <a:xfrm rot="5400000">
            <a:off x="5410200" y="2133600"/>
            <a:ext cx="457200"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7" name="Elbow Connector 36"/>
          <p:cNvCxnSpPr>
            <a:stCxn id="8" idx="0"/>
            <a:endCxn id="25" idx="2"/>
          </p:cNvCxnSpPr>
          <p:nvPr/>
        </p:nvCxnSpPr>
        <p:spPr>
          <a:xfrm rot="16200000" flipV="1">
            <a:off x="2266950" y="3600450"/>
            <a:ext cx="1447800" cy="1905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pic>
        <p:nvPicPr>
          <p:cNvPr id="14338" name="Picture 2" descr="Image result for pc icon"/>
          <p:cNvPicPr>
            <a:picLocks noChangeAspect="1" noChangeArrowheads="1"/>
          </p:cNvPicPr>
          <p:nvPr/>
        </p:nvPicPr>
        <p:blipFill>
          <a:blip r:embed="rId2"/>
          <a:srcRect/>
          <a:stretch>
            <a:fillRect/>
          </a:stretch>
        </p:blipFill>
        <p:spPr bwMode="auto">
          <a:xfrm>
            <a:off x="2438400" y="3276599"/>
            <a:ext cx="1143001" cy="1143001"/>
          </a:xfrm>
          <a:prstGeom prst="rect">
            <a:avLst/>
          </a:prstGeom>
          <a:noFill/>
        </p:spPr>
      </p:pic>
      <p:cxnSp>
        <p:nvCxnSpPr>
          <p:cNvPr id="40" name="Elbow Connector 39"/>
          <p:cNvCxnSpPr>
            <a:stCxn id="25" idx="0"/>
            <a:endCxn id="23" idx="1"/>
          </p:cNvCxnSpPr>
          <p:nvPr/>
        </p:nvCxnSpPr>
        <p:spPr>
          <a:xfrm rot="5400000" flipH="1" flipV="1">
            <a:off x="3467100" y="1028700"/>
            <a:ext cx="762000" cy="19050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48" name="Elbow Connector 44"/>
          <p:cNvCxnSpPr>
            <a:stCxn id="24" idx="2"/>
            <a:endCxn id="22" idx="0"/>
          </p:cNvCxnSpPr>
          <p:nvPr/>
        </p:nvCxnSpPr>
        <p:spPr>
          <a:xfrm rot="5400000">
            <a:off x="7296150" y="3638550"/>
            <a:ext cx="1447800" cy="1143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53" name="Elbow Connector 44"/>
          <p:cNvCxnSpPr>
            <a:stCxn id="22" idx="0"/>
            <a:endCxn id="24" idx="2"/>
          </p:cNvCxnSpPr>
          <p:nvPr/>
        </p:nvCxnSpPr>
        <p:spPr>
          <a:xfrm rot="5400000" flipH="1" flipV="1">
            <a:off x="7296150" y="3638550"/>
            <a:ext cx="1447800" cy="1143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57" name="Elbow Connector 56"/>
          <p:cNvCxnSpPr>
            <a:stCxn id="21" idx="3"/>
            <a:endCxn id="22" idx="1"/>
          </p:cNvCxnSpPr>
          <p:nvPr/>
        </p:nvCxnSpPr>
        <p:spPr>
          <a:xfrm>
            <a:off x="6629400" y="2895600"/>
            <a:ext cx="457200" cy="2171700"/>
          </a:xfrm>
          <a:prstGeom prst="bentConnector3">
            <a:avLst>
              <a:gd name="adj1" fmla="val 50000"/>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8" name="Elbow Connector 57"/>
          <p:cNvCxnSpPr>
            <a:stCxn id="21" idx="1"/>
            <a:endCxn id="8" idx="3"/>
          </p:cNvCxnSpPr>
          <p:nvPr/>
        </p:nvCxnSpPr>
        <p:spPr>
          <a:xfrm rot="10800000" flipV="1">
            <a:off x="4038600" y="2895600"/>
            <a:ext cx="609600" cy="2247900"/>
          </a:xfrm>
          <a:prstGeom prst="bentConnector3">
            <a:avLst>
              <a:gd name="adj1" fmla="val 50000"/>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1028" name="Picture 4" descr="Image result for database"/>
          <p:cNvPicPr>
            <a:picLocks noChangeAspect="1" noChangeArrowheads="1"/>
          </p:cNvPicPr>
          <p:nvPr/>
        </p:nvPicPr>
        <p:blipFill>
          <a:blip r:embed="rId3" cstate="print"/>
          <a:srcRect/>
          <a:stretch>
            <a:fillRect/>
          </a:stretch>
        </p:blipFill>
        <p:spPr bwMode="auto">
          <a:xfrm>
            <a:off x="7543800" y="1295400"/>
            <a:ext cx="990600" cy="990600"/>
          </a:xfrm>
          <a:prstGeom prst="rect">
            <a:avLst/>
          </a:prstGeom>
          <a:noFill/>
        </p:spPr>
      </p:pic>
      <p:sp>
        <p:nvSpPr>
          <p:cNvPr id="89" name="Rounded Rectangle 88"/>
          <p:cNvSpPr/>
          <p:nvPr/>
        </p:nvSpPr>
        <p:spPr>
          <a:xfrm>
            <a:off x="4648200" y="4343400"/>
            <a:ext cx="1981200" cy="1905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b="1" dirty="0" smtClean="0"/>
              <a:t>Libraries</a:t>
            </a:r>
            <a:endParaRPr lang="en-PH" sz="1400" b="1" dirty="0" smtClean="0"/>
          </a:p>
          <a:p>
            <a:pPr algn="ctr"/>
            <a:endParaRPr lang="en-PH" sz="1400" dirty="0" smtClean="0"/>
          </a:p>
          <a:p>
            <a:pPr algn="ctr"/>
            <a:r>
              <a:rPr lang="en-PH" sz="1400" dirty="0" smtClean="0"/>
              <a:t>Highcharts JS</a:t>
            </a:r>
          </a:p>
          <a:p>
            <a:pPr algn="ctr"/>
            <a:r>
              <a:rPr lang="en-PH" sz="1400" dirty="0" smtClean="0"/>
              <a:t>TypeAhead JS</a:t>
            </a:r>
          </a:p>
          <a:p>
            <a:pPr algn="ctr"/>
            <a:r>
              <a:rPr lang="en-PH" sz="1400" dirty="0" smtClean="0"/>
              <a:t>Datatables</a:t>
            </a:r>
          </a:p>
          <a:p>
            <a:pPr algn="ctr"/>
            <a:r>
              <a:rPr lang="en-PH" sz="1400" dirty="0" smtClean="0"/>
              <a:t>Bootstrap</a:t>
            </a:r>
          </a:p>
          <a:p>
            <a:pPr algn="ctr"/>
            <a:r>
              <a:rPr lang="en-PH" sz="1400" dirty="0" smtClean="0"/>
              <a:t>MPdf</a:t>
            </a:r>
          </a:p>
        </p:txBody>
      </p:sp>
      <p:cxnSp>
        <p:nvCxnSpPr>
          <p:cNvPr id="90" name="Elbow Connector 39"/>
          <p:cNvCxnSpPr>
            <a:stCxn id="89" idx="1"/>
            <a:endCxn id="8" idx="3"/>
          </p:cNvCxnSpPr>
          <p:nvPr/>
        </p:nvCxnSpPr>
        <p:spPr>
          <a:xfrm rot="10800000">
            <a:off x="4038600" y="5143500"/>
            <a:ext cx="609600" cy="1524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93" name="Rectangle 92"/>
          <p:cNvSpPr/>
          <p:nvPr/>
        </p:nvSpPr>
        <p:spPr>
          <a:xfrm>
            <a:off x="228600" y="2057400"/>
            <a:ext cx="1524000" cy="6096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PH" b="1" dirty="0" smtClean="0"/>
              <a:t>INPUT</a:t>
            </a:r>
            <a:endParaRPr lang="en-PH" b="1" dirty="0"/>
          </a:p>
        </p:txBody>
      </p:sp>
      <p:sp>
        <p:nvSpPr>
          <p:cNvPr id="94" name="Rectangle 93"/>
          <p:cNvSpPr/>
          <p:nvPr/>
        </p:nvSpPr>
        <p:spPr>
          <a:xfrm>
            <a:off x="228600" y="5867400"/>
            <a:ext cx="1524000" cy="6096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PH" b="1" dirty="0" smtClean="0"/>
              <a:t>OUTPUT</a:t>
            </a:r>
            <a:endParaRPr lang="en-PH" b="1" dirty="0"/>
          </a:p>
        </p:txBody>
      </p:sp>
      <p:cxnSp>
        <p:nvCxnSpPr>
          <p:cNvPr id="95" name="Elbow Connector 39"/>
          <p:cNvCxnSpPr>
            <a:stCxn id="93" idx="2"/>
            <a:endCxn id="8" idx="1"/>
          </p:cNvCxnSpPr>
          <p:nvPr/>
        </p:nvCxnSpPr>
        <p:spPr>
          <a:xfrm rot="16200000" flipH="1">
            <a:off x="323850" y="3333750"/>
            <a:ext cx="2476500" cy="114300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98" name="Elbow Connector 39"/>
          <p:cNvCxnSpPr>
            <a:stCxn id="8" idx="2"/>
            <a:endCxn id="94" idx="3"/>
          </p:cNvCxnSpPr>
          <p:nvPr/>
        </p:nvCxnSpPr>
        <p:spPr>
          <a:xfrm rot="5400000">
            <a:off x="2266950" y="5353050"/>
            <a:ext cx="304800" cy="1333500"/>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103" name="Picture 4" descr="Image result for reports"/>
          <p:cNvPicPr>
            <a:picLocks noChangeAspect="1" noChangeArrowheads="1"/>
          </p:cNvPicPr>
          <p:nvPr/>
        </p:nvPicPr>
        <p:blipFill>
          <a:blip r:embed="rId4" cstate="print"/>
          <a:srcRect/>
          <a:stretch>
            <a:fillRect/>
          </a:stretch>
        </p:blipFill>
        <p:spPr bwMode="auto">
          <a:xfrm>
            <a:off x="457200" y="4764155"/>
            <a:ext cx="1031803" cy="950845"/>
          </a:xfrm>
          <a:prstGeom prst="rect">
            <a:avLst/>
          </a:prstGeom>
          <a:noFill/>
        </p:spPr>
      </p:pic>
      <p:pic>
        <p:nvPicPr>
          <p:cNvPr id="104" name="Picture 4" descr="Image result for information sheet icon"/>
          <p:cNvPicPr>
            <a:picLocks noChangeAspect="1" noChangeArrowheads="1"/>
          </p:cNvPicPr>
          <p:nvPr/>
        </p:nvPicPr>
        <p:blipFill>
          <a:blip r:embed="rId5" cstate="print"/>
          <a:stretch>
            <a:fillRect/>
          </a:stretch>
        </p:blipFill>
        <p:spPr bwMode="auto">
          <a:xfrm>
            <a:off x="609600" y="1098741"/>
            <a:ext cx="806259" cy="80625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304800"/>
            <a:ext cx="6096000" cy="609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PH" dirty="0" smtClean="0"/>
              <a:t>Current System</a:t>
            </a:r>
            <a:endParaRPr lang="en-PH" dirty="0"/>
          </a:p>
        </p:txBody>
      </p:sp>
      <p:pic>
        <p:nvPicPr>
          <p:cNvPr id="11266" name="Picture 2" descr="Image result for office icon"/>
          <p:cNvPicPr>
            <a:picLocks noChangeAspect="1" noChangeArrowheads="1"/>
          </p:cNvPicPr>
          <p:nvPr/>
        </p:nvPicPr>
        <p:blipFill>
          <a:blip r:embed="rId2"/>
          <a:srcRect/>
          <a:stretch>
            <a:fillRect/>
          </a:stretch>
        </p:blipFill>
        <p:spPr bwMode="auto">
          <a:xfrm>
            <a:off x="762000" y="914400"/>
            <a:ext cx="1676400" cy="1676400"/>
          </a:xfrm>
          <a:prstGeom prst="rect">
            <a:avLst/>
          </a:prstGeom>
          <a:noFill/>
        </p:spPr>
      </p:pic>
      <p:sp>
        <p:nvSpPr>
          <p:cNvPr id="4" name="Rounded Rectangle 3"/>
          <p:cNvSpPr/>
          <p:nvPr/>
        </p:nvSpPr>
        <p:spPr>
          <a:xfrm>
            <a:off x="914400" y="2286000"/>
            <a:ext cx="1295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Center</a:t>
            </a:r>
            <a:endParaRPr lang="en-PH" dirty="0"/>
          </a:p>
        </p:txBody>
      </p:sp>
      <p:pic>
        <p:nvPicPr>
          <p:cNvPr id="11268" name="Picture 4" descr="Image result for information sheet icon"/>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962399" y="1371600"/>
            <a:ext cx="1066801" cy="1066801"/>
          </a:xfrm>
          <a:prstGeom prst="rect">
            <a:avLst/>
          </a:prstGeom>
          <a:noFill/>
        </p:spPr>
      </p:pic>
      <p:sp>
        <p:nvSpPr>
          <p:cNvPr id="8" name="Rounded Rectangle 7"/>
          <p:cNvSpPr/>
          <p:nvPr/>
        </p:nvSpPr>
        <p:spPr>
          <a:xfrm>
            <a:off x="3505200" y="2590800"/>
            <a:ext cx="19812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Child Information Sheet (CIS)</a:t>
            </a:r>
            <a:endParaRPr lang="en-PH" dirty="0"/>
          </a:p>
        </p:txBody>
      </p:sp>
      <p:pic>
        <p:nvPicPr>
          <p:cNvPr id="9" name="Picture 4" descr="Image result for information sheet icon"/>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6705599" y="1371600"/>
            <a:ext cx="1066801" cy="1066801"/>
          </a:xfrm>
          <a:prstGeom prst="rect">
            <a:avLst/>
          </a:prstGeom>
          <a:noFill/>
        </p:spPr>
      </p:pic>
      <p:sp>
        <p:nvSpPr>
          <p:cNvPr id="10" name="Rounded Rectangle 9"/>
          <p:cNvSpPr/>
          <p:nvPr/>
        </p:nvSpPr>
        <p:spPr>
          <a:xfrm>
            <a:off x="6019800" y="2590800"/>
            <a:ext cx="25908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Household Information Sheet (HIS)</a:t>
            </a:r>
            <a:endParaRPr lang="en-PH" dirty="0"/>
          </a:p>
        </p:txBody>
      </p:sp>
      <p:sp>
        <p:nvSpPr>
          <p:cNvPr id="12" name="Rounded Rectangle 11"/>
          <p:cNvSpPr/>
          <p:nvPr/>
        </p:nvSpPr>
        <p:spPr>
          <a:xfrm>
            <a:off x="6019800" y="4953000"/>
            <a:ext cx="25908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Home Visitation Interview (Quarterly)</a:t>
            </a:r>
            <a:endParaRPr lang="en-PH" dirty="0"/>
          </a:p>
        </p:txBody>
      </p:sp>
      <p:sp>
        <p:nvSpPr>
          <p:cNvPr id="14" name="Rounded Rectangle 13"/>
          <p:cNvSpPr/>
          <p:nvPr/>
        </p:nvSpPr>
        <p:spPr>
          <a:xfrm>
            <a:off x="3505200" y="4953000"/>
            <a:ext cx="1981200" cy="1143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Weight &amp; Height Monitoring / BMI Status (Monthly)</a:t>
            </a:r>
            <a:endParaRPr lang="en-PH" dirty="0"/>
          </a:p>
        </p:txBody>
      </p:sp>
      <p:sp>
        <p:nvSpPr>
          <p:cNvPr id="15" name="Rounded Rectangle 14"/>
          <p:cNvSpPr/>
          <p:nvPr/>
        </p:nvSpPr>
        <p:spPr>
          <a:xfrm>
            <a:off x="381000" y="4953000"/>
            <a:ext cx="2362200" cy="1143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Visit the physician if necessary (child is not feeling well)</a:t>
            </a:r>
            <a:endParaRPr lang="en-PH" dirty="0"/>
          </a:p>
        </p:txBody>
      </p:sp>
      <p:pic>
        <p:nvPicPr>
          <p:cNvPr id="11288" name="Picture 24" descr="Related image"/>
          <p:cNvPicPr>
            <a:picLocks noChangeAspect="1" noChangeArrowheads="1"/>
          </p:cNvPicPr>
          <p:nvPr/>
        </p:nvPicPr>
        <p:blipFill>
          <a:blip r:embed="rId4" cstate="print"/>
          <a:srcRect/>
          <a:stretch>
            <a:fillRect/>
          </a:stretch>
        </p:blipFill>
        <p:spPr bwMode="auto">
          <a:xfrm>
            <a:off x="990600" y="3403600"/>
            <a:ext cx="1104900" cy="1473200"/>
          </a:xfrm>
          <a:prstGeom prst="rect">
            <a:avLst/>
          </a:prstGeom>
          <a:noFill/>
        </p:spPr>
      </p:pic>
      <p:cxnSp>
        <p:nvCxnSpPr>
          <p:cNvPr id="25" name="Elbow Connector 24"/>
          <p:cNvCxnSpPr>
            <a:stCxn id="4" idx="3"/>
            <a:endCxn id="8" idx="1"/>
          </p:cNvCxnSpPr>
          <p:nvPr/>
        </p:nvCxnSpPr>
        <p:spPr>
          <a:xfrm>
            <a:off x="2209800" y="2552700"/>
            <a:ext cx="1295400" cy="4191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a:stCxn id="8" idx="3"/>
            <a:endCxn id="10" idx="1"/>
          </p:cNvCxnSpPr>
          <p:nvPr/>
        </p:nvCxnSpPr>
        <p:spPr>
          <a:xfrm>
            <a:off x="5486400" y="2971800"/>
            <a:ext cx="533400" cy="158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a:stCxn id="8" idx="2"/>
            <a:endCxn id="14" idx="1"/>
          </p:cNvCxnSpPr>
          <p:nvPr/>
        </p:nvCxnSpPr>
        <p:spPr>
          <a:xfrm rot="5400000">
            <a:off x="2914650" y="3943350"/>
            <a:ext cx="2171700" cy="990600"/>
          </a:xfrm>
          <a:prstGeom prst="bentConnector4">
            <a:avLst>
              <a:gd name="adj1" fmla="val 36842"/>
              <a:gd name="adj2" fmla="val 123077"/>
            </a:avLst>
          </a:prstGeom>
          <a:ln>
            <a:tailEnd type="arrow"/>
          </a:ln>
        </p:spPr>
        <p:style>
          <a:lnRef idx="2">
            <a:schemeClr val="dk1"/>
          </a:lnRef>
          <a:fillRef idx="0">
            <a:schemeClr val="dk1"/>
          </a:fillRef>
          <a:effectRef idx="1">
            <a:schemeClr val="dk1"/>
          </a:effectRef>
          <a:fontRef idx="minor">
            <a:schemeClr val="tx1"/>
          </a:fontRef>
        </p:style>
      </p:cxnSp>
      <p:pic>
        <p:nvPicPr>
          <p:cNvPr id="11272" name="Picture 8" descr="Image result for weight loss icon png"/>
          <p:cNvPicPr>
            <a:picLocks noChangeAspect="1" noChangeArrowheads="1"/>
          </p:cNvPicPr>
          <p:nvPr/>
        </p:nvPicPr>
        <p:blipFill>
          <a:blip r:embed="rId5" cstate="print"/>
          <a:srcRect/>
          <a:stretch>
            <a:fillRect/>
          </a:stretch>
        </p:blipFill>
        <p:spPr bwMode="auto">
          <a:xfrm>
            <a:off x="3962400" y="3810000"/>
            <a:ext cx="1028700" cy="1028700"/>
          </a:xfrm>
          <a:prstGeom prst="rect">
            <a:avLst/>
          </a:prstGeom>
          <a:noFill/>
        </p:spPr>
      </p:pic>
      <p:cxnSp>
        <p:nvCxnSpPr>
          <p:cNvPr id="32" name="Elbow Connector 31"/>
          <p:cNvCxnSpPr>
            <a:stCxn id="10" idx="2"/>
            <a:endCxn id="12" idx="3"/>
          </p:cNvCxnSpPr>
          <p:nvPr/>
        </p:nvCxnSpPr>
        <p:spPr>
          <a:xfrm rot="16200000" flipH="1">
            <a:off x="6972300" y="3695700"/>
            <a:ext cx="1981200" cy="1295400"/>
          </a:xfrm>
          <a:prstGeom prst="bentConnector4">
            <a:avLst>
              <a:gd name="adj1" fmla="val 40385"/>
              <a:gd name="adj2" fmla="val 117647"/>
            </a:avLst>
          </a:prstGeom>
          <a:ln>
            <a:tailEnd type="arrow"/>
          </a:ln>
        </p:spPr>
        <p:style>
          <a:lnRef idx="2">
            <a:schemeClr val="dk1"/>
          </a:lnRef>
          <a:fillRef idx="0">
            <a:schemeClr val="dk1"/>
          </a:fillRef>
          <a:effectRef idx="1">
            <a:schemeClr val="dk1"/>
          </a:effectRef>
          <a:fontRef idx="minor">
            <a:schemeClr val="tx1"/>
          </a:fontRef>
        </p:style>
      </p:cxnSp>
      <p:pic>
        <p:nvPicPr>
          <p:cNvPr id="11270" name="Picture 6" descr="Image result for house icon small"/>
          <p:cNvPicPr>
            <a:picLocks noChangeAspect="1" noChangeArrowheads="1"/>
          </p:cNvPicPr>
          <p:nvPr/>
        </p:nvPicPr>
        <p:blipFill>
          <a:blip r:embed="rId6" cstate="print"/>
          <a:srcRect/>
          <a:stretch>
            <a:fillRect/>
          </a:stretch>
        </p:blipFill>
        <p:spPr bwMode="auto">
          <a:xfrm>
            <a:off x="6781800" y="3962400"/>
            <a:ext cx="990601" cy="990601"/>
          </a:xfrm>
          <a:prstGeom prst="rect">
            <a:avLst/>
          </a:prstGeom>
          <a:noFill/>
        </p:spPr>
      </p:pic>
      <p:cxnSp>
        <p:nvCxnSpPr>
          <p:cNvPr id="35" name="Elbow Connector 34"/>
          <p:cNvCxnSpPr>
            <a:stCxn id="14" idx="2"/>
            <a:endCxn id="15" idx="2"/>
          </p:cNvCxnSpPr>
          <p:nvPr/>
        </p:nvCxnSpPr>
        <p:spPr>
          <a:xfrm rot="5400000">
            <a:off x="3028950" y="4629150"/>
            <a:ext cx="1588" cy="2933700"/>
          </a:xfrm>
          <a:prstGeom prst="bentConnector3">
            <a:avLst>
              <a:gd name="adj1" fmla="val 14395466"/>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271977_1475025752541424_1976698003_n.jpg"/>
          <p:cNvPicPr>
            <a:picLocks noChangeAspect="1"/>
          </p:cNvPicPr>
          <p:nvPr/>
        </p:nvPicPr>
        <p:blipFill>
          <a:blip r:embed="rId2"/>
          <a:srcRect l="6667" t="16296" r="2222" b="28889"/>
          <a:stretch>
            <a:fillRect/>
          </a:stretch>
        </p:blipFill>
        <p:spPr>
          <a:xfrm>
            <a:off x="0" y="4038600"/>
            <a:ext cx="6248400" cy="2819400"/>
          </a:xfrm>
          <a:prstGeom prst="rect">
            <a:avLst/>
          </a:prstGeom>
        </p:spPr>
      </p:pic>
      <p:pic>
        <p:nvPicPr>
          <p:cNvPr id="6" name="Picture 5" descr="20289661_1475025705874762_1735802666_n.jpg"/>
          <p:cNvPicPr>
            <a:picLocks noChangeAspect="1"/>
          </p:cNvPicPr>
          <p:nvPr/>
        </p:nvPicPr>
        <p:blipFill>
          <a:blip r:embed="rId3"/>
          <a:srcRect t="14516" r="806"/>
          <a:stretch>
            <a:fillRect/>
          </a:stretch>
        </p:blipFill>
        <p:spPr>
          <a:xfrm>
            <a:off x="0" y="0"/>
            <a:ext cx="6248400" cy="4038600"/>
          </a:xfrm>
          <a:prstGeom prst="rect">
            <a:avLst/>
          </a:prstGeom>
        </p:spPr>
      </p:pic>
      <p:pic>
        <p:nvPicPr>
          <p:cNvPr id="7" name="Picture 6" descr="map_tile.png"/>
          <p:cNvPicPr>
            <a:picLocks noChangeAspect="1"/>
          </p:cNvPicPr>
          <p:nvPr/>
        </p:nvPicPr>
        <p:blipFill>
          <a:blip r:embed="rId4"/>
          <a:stretch>
            <a:fillRect/>
          </a:stretch>
        </p:blipFill>
        <p:spPr>
          <a:xfrm>
            <a:off x="6248400" y="3962400"/>
            <a:ext cx="2895600" cy="2895600"/>
          </a:xfrm>
          <a:prstGeom prst="rect">
            <a:avLst/>
          </a:prstGeom>
        </p:spPr>
      </p:pic>
      <p:sp>
        <p:nvSpPr>
          <p:cNvPr id="8" name="Rectangle 7"/>
          <p:cNvSpPr/>
          <p:nvPr/>
        </p:nvSpPr>
        <p:spPr>
          <a:xfrm>
            <a:off x="6324600" y="2316540"/>
            <a:ext cx="2667000" cy="1569660"/>
          </a:xfrm>
          <a:prstGeom prst="rect">
            <a:avLst/>
          </a:prstGeom>
        </p:spPr>
        <p:txBody>
          <a:bodyPr wrap="square">
            <a:spAutoFit/>
          </a:bodyPr>
          <a:lstStyle/>
          <a:p>
            <a:r>
              <a:rPr lang="en-PH" sz="2400" dirty="0" smtClean="0">
                <a:latin typeface="Century Gothic" pitchFamily="34" charset="0"/>
              </a:rPr>
              <a:t>Pag-Asa St, Poblacion District, Davao City, Philippines</a:t>
            </a:r>
            <a:endParaRPr lang="en-PH" sz="2400" dirty="0">
              <a:latin typeface="Century Gothic"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304800"/>
            <a:ext cx="6096000" cy="609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PH" dirty="0" smtClean="0"/>
              <a:t>Proposed Data Profiling and Progress Monitoring System</a:t>
            </a:r>
            <a:endParaRPr lang="en-PH" dirty="0"/>
          </a:p>
        </p:txBody>
      </p:sp>
      <p:pic>
        <p:nvPicPr>
          <p:cNvPr id="11266" name="Picture 2" descr="Image result for office icon"/>
          <p:cNvPicPr>
            <a:picLocks noChangeAspect="1" noChangeArrowheads="1"/>
          </p:cNvPicPr>
          <p:nvPr/>
        </p:nvPicPr>
        <p:blipFill>
          <a:blip r:embed="rId2"/>
          <a:srcRect/>
          <a:stretch>
            <a:fillRect/>
          </a:stretch>
        </p:blipFill>
        <p:spPr bwMode="auto">
          <a:xfrm>
            <a:off x="762000" y="914400"/>
            <a:ext cx="1676400" cy="1676400"/>
          </a:xfrm>
          <a:prstGeom prst="rect">
            <a:avLst/>
          </a:prstGeom>
          <a:noFill/>
        </p:spPr>
      </p:pic>
      <p:sp>
        <p:nvSpPr>
          <p:cNvPr id="4" name="Rounded Rectangle 3"/>
          <p:cNvSpPr/>
          <p:nvPr/>
        </p:nvSpPr>
        <p:spPr>
          <a:xfrm>
            <a:off x="914400" y="2286000"/>
            <a:ext cx="1295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Center</a:t>
            </a:r>
            <a:endParaRPr lang="en-PH" dirty="0"/>
          </a:p>
        </p:txBody>
      </p:sp>
      <p:sp>
        <p:nvSpPr>
          <p:cNvPr id="8" name="Rounded Rectangle 7"/>
          <p:cNvSpPr/>
          <p:nvPr/>
        </p:nvSpPr>
        <p:spPr>
          <a:xfrm>
            <a:off x="3505200" y="2590800"/>
            <a:ext cx="19812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a:t>C</a:t>
            </a:r>
            <a:r>
              <a:rPr lang="en-PH" dirty="0" smtClean="0"/>
              <a:t>IS &amp; HIS Form</a:t>
            </a:r>
            <a:endParaRPr lang="en-PH" dirty="0"/>
          </a:p>
        </p:txBody>
      </p:sp>
      <p:pic>
        <p:nvPicPr>
          <p:cNvPr id="9" name="Picture 4" descr="Image result for information sheet icon"/>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4343400" y="1371600"/>
            <a:ext cx="1066801" cy="1066801"/>
          </a:xfrm>
          <a:prstGeom prst="rect">
            <a:avLst/>
          </a:prstGeom>
          <a:noFill/>
        </p:spPr>
      </p:pic>
      <p:sp>
        <p:nvSpPr>
          <p:cNvPr id="10" name="Rounded Rectangle 9"/>
          <p:cNvSpPr/>
          <p:nvPr/>
        </p:nvSpPr>
        <p:spPr>
          <a:xfrm>
            <a:off x="6019800" y="2590800"/>
            <a:ext cx="2590800"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Data gathered are encoded on the system for storage and Data Analytics</a:t>
            </a:r>
            <a:endParaRPr lang="en-PH" dirty="0"/>
          </a:p>
        </p:txBody>
      </p:sp>
      <p:sp>
        <p:nvSpPr>
          <p:cNvPr id="12" name="Rounded Rectangle 11"/>
          <p:cNvSpPr/>
          <p:nvPr/>
        </p:nvSpPr>
        <p:spPr>
          <a:xfrm>
            <a:off x="2133600" y="4724400"/>
            <a:ext cx="16002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Quarterly</a:t>
            </a:r>
            <a:r>
              <a:rPr lang="en-PH" dirty="0"/>
              <a:t> </a:t>
            </a:r>
            <a:r>
              <a:rPr lang="en-PH" dirty="0" smtClean="0"/>
              <a:t>Monitoring</a:t>
            </a:r>
            <a:endParaRPr lang="en-PH" dirty="0"/>
          </a:p>
        </p:txBody>
      </p:sp>
      <p:sp>
        <p:nvSpPr>
          <p:cNvPr id="14" name="Rounded Rectangle 13"/>
          <p:cNvSpPr/>
          <p:nvPr/>
        </p:nvSpPr>
        <p:spPr>
          <a:xfrm>
            <a:off x="304800" y="4724400"/>
            <a:ext cx="145288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Monthly Monitoring</a:t>
            </a:r>
            <a:endParaRPr lang="en-PH" dirty="0"/>
          </a:p>
        </p:txBody>
      </p:sp>
      <p:sp>
        <p:nvSpPr>
          <p:cNvPr id="15" name="Rounded Rectangle 14"/>
          <p:cNvSpPr/>
          <p:nvPr/>
        </p:nvSpPr>
        <p:spPr>
          <a:xfrm>
            <a:off x="3733800" y="5892800"/>
            <a:ext cx="1676400" cy="812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Physician Findings</a:t>
            </a:r>
            <a:endParaRPr lang="en-PH" dirty="0"/>
          </a:p>
        </p:txBody>
      </p:sp>
      <p:cxnSp>
        <p:nvCxnSpPr>
          <p:cNvPr id="25" name="Elbow Connector 24"/>
          <p:cNvCxnSpPr>
            <a:stCxn id="4" idx="3"/>
            <a:endCxn id="8" idx="1"/>
          </p:cNvCxnSpPr>
          <p:nvPr/>
        </p:nvCxnSpPr>
        <p:spPr>
          <a:xfrm>
            <a:off x="2209800" y="2552700"/>
            <a:ext cx="1295400" cy="4191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a:stCxn id="8" idx="3"/>
            <a:endCxn id="10" idx="1"/>
          </p:cNvCxnSpPr>
          <p:nvPr/>
        </p:nvCxnSpPr>
        <p:spPr>
          <a:xfrm>
            <a:off x="5486400" y="2971800"/>
            <a:ext cx="533400" cy="304800"/>
          </a:xfrm>
          <a:prstGeom prst="bentConnector3">
            <a:avLst>
              <a:gd name="adj1" fmla="val 42088"/>
            </a:avLst>
          </a:prstGeom>
          <a:ln>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a:stCxn id="8" idx="2"/>
            <a:endCxn id="14" idx="0"/>
          </p:cNvCxnSpPr>
          <p:nvPr/>
        </p:nvCxnSpPr>
        <p:spPr>
          <a:xfrm rot="5400000">
            <a:off x="2077720" y="2306320"/>
            <a:ext cx="1371600" cy="346456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2" name="Elbow Connector 31"/>
          <p:cNvCxnSpPr>
            <a:stCxn id="8" idx="2"/>
            <a:endCxn id="12" idx="0"/>
          </p:cNvCxnSpPr>
          <p:nvPr/>
        </p:nvCxnSpPr>
        <p:spPr>
          <a:xfrm rot="5400000">
            <a:off x="3028950" y="3257550"/>
            <a:ext cx="1371600" cy="15621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pic>
        <p:nvPicPr>
          <p:cNvPr id="11270" name="Picture 6" descr="Image result for house icon small"/>
          <p:cNvPicPr>
            <a:picLocks noChangeAspect="1" noChangeArrowheads="1"/>
          </p:cNvPicPr>
          <p:nvPr/>
        </p:nvPicPr>
        <p:blipFill>
          <a:blip r:embed="rId4" cstate="print"/>
          <a:srcRect/>
          <a:stretch>
            <a:fillRect/>
          </a:stretch>
        </p:blipFill>
        <p:spPr bwMode="auto">
          <a:xfrm>
            <a:off x="2438399" y="3505199"/>
            <a:ext cx="990601" cy="990601"/>
          </a:xfrm>
          <a:prstGeom prst="rect">
            <a:avLst/>
          </a:prstGeom>
          <a:noFill/>
        </p:spPr>
      </p:pic>
      <p:cxnSp>
        <p:nvCxnSpPr>
          <p:cNvPr id="35" name="Elbow Connector 34"/>
          <p:cNvCxnSpPr>
            <a:stCxn id="14" idx="2"/>
            <a:endCxn id="15" idx="1"/>
          </p:cNvCxnSpPr>
          <p:nvPr/>
        </p:nvCxnSpPr>
        <p:spPr>
          <a:xfrm rot="16200000" flipH="1">
            <a:off x="2014220" y="4579620"/>
            <a:ext cx="736600" cy="2702560"/>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11268" name="Picture 4" descr="Image result for information sheet icon"/>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657600" y="1371600"/>
            <a:ext cx="1066801" cy="1066801"/>
          </a:xfrm>
          <a:prstGeom prst="rect">
            <a:avLst/>
          </a:prstGeom>
          <a:noFill/>
        </p:spPr>
      </p:pic>
      <p:pic>
        <p:nvPicPr>
          <p:cNvPr id="14338" name="Picture 2" descr="Image result for pc icon"/>
          <p:cNvPicPr>
            <a:picLocks noChangeAspect="1" noChangeArrowheads="1"/>
          </p:cNvPicPr>
          <p:nvPr/>
        </p:nvPicPr>
        <p:blipFill>
          <a:blip r:embed="rId5"/>
          <a:srcRect/>
          <a:stretch>
            <a:fillRect/>
          </a:stretch>
        </p:blipFill>
        <p:spPr bwMode="auto">
          <a:xfrm>
            <a:off x="6553199" y="1142999"/>
            <a:ext cx="1524001" cy="1524001"/>
          </a:xfrm>
          <a:prstGeom prst="rect">
            <a:avLst/>
          </a:prstGeom>
          <a:noFill/>
        </p:spPr>
      </p:pic>
      <p:pic>
        <p:nvPicPr>
          <p:cNvPr id="11272" name="Picture 8" descr="Image result for weight loss icon png"/>
          <p:cNvPicPr>
            <a:picLocks noChangeAspect="1" noChangeArrowheads="1"/>
          </p:cNvPicPr>
          <p:nvPr/>
        </p:nvPicPr>
        <p:blipFill>
          <a:blip r:embed="rId6" cstate="print"/>
          <a:srcRect/>
          <a:stretch>
            <a:fillRect/>
          </a:stretch>
        </p:blipFill>
        <p:spPr bwMode="auto">
          <a:xfrm>
            <a:off x="495300" y="3390900"/>
            <a:ext cx="1028700" cy="1028700"/>
          </a:xfrm>
          <a:prstGeom prst="rect">
            <a:avLst/>
          </a:prstGeom>
          <a:noFill/>
        </p:spPr>
      </p:pic>
      <p:cxnSp>
        <p:nvCxnSpPr>
          <p:cNvPr id="56" name="Elbow Connector 34"/>
          <p:cNvCxnSpPr>
            <a:stCxn id="15" idx="3"/>
            <a:endCxn id="10" idx="1"/>
          </p:cNvCxnSpPr>
          <p:nvPr/>
        </p:nvCxnSpPr>
        <p:spPr>
          <a:xfrm flipV="1">
            <a:off x="5410200" y="3276600"/>
            <a:ext cx="609600" cy="30226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pic>
        <p:nvPicPr>
          <p:cNvPr id="11288" name="Picture 24" descr="Related image"/>
          <p:cNvPicPr>
            <a:picLocks noChangeAspect="1" noChangeArrowheads="1"/>
          </p:cNvPicPr>
          <p:nvPr/>
        </p:nvPicPr>
        <p:blipFill>
          <a:blip r:embed="rId7" cstate="print"/>
          <a:srcRect/>
          <a:stretch>
            <a:fillRect/>
          </a:stretch>
        </p:blipFill>
        <p:spPr bwMode="auto">
          <a:xfrm>
            <a:off x="4076700" y="4267200"/>
            <a:ext cx="1104900" cy="1473200"/>
          </a:xfrm>
          <a:prstGeom prst="rect">
            <a:avLst/>
          </a:prstGeom>
          <a:noFill/>
        </p:spPr>
      </p:pic>
      <p:pic>
        <p:nvPicPr>
          <p:cNvPr id="14340" name="Picture 4" descr="Image result for reports"/>
          <p:cNvPicPr>
            <a:picLocks noChangeAspect="1" noChangeArrowheads="1"/>
          </p:cNvPicPr>
          <p:nvPr/>
        </p:nvPicPr>
        <p:blipFill>
          <a:blip r:embed="rId8" cstate="print"/>
          <a:srcRect/>
          <a:stretch>
            <a:fillRect/>
          </a:stretch>
        </p:blipFill>
        <p:spPr bwMode="auto">
          <a:xfrm>
            <a:off x="6629400" y="4267200"/>
            <a:ext cx="1279867" cy="1179445"/>
          </a:xfrm>
          <a:prstGeom prst="rect">
            <a:avLst/>
          </a:prstGeom>
          <a:noFill/>
        </p:spPr>
      </p:pic>
      <p:sp>
        <p:nvSpPr>
          <p:cNvPr id="64" name="Rounded Rectangle 63"/>
          <p:cNvSpPr/>
          <p:nvPr/>
        </p:nvSpPr>
        <p:spPr>
          <a:xfrm>
            <a:off x="6019800" y="5562600"/>
            <a:ext cx="2590800" cy="1143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dirty="0" smtClean="0"/>
              <a:t>Reports, Child Profile, Decision Support, Statistics, Notifications</a:t>
            </a:r>
            <a:endParaRPr lang="en-PH" dirty="0"/>
          </a:p>
        </p:txBody>
      </p:sp>
      <p:cxnSp>
        <p:nvCxnSpPr>
          <p:cNvPr id="65" name="Elbow Connector 34"/>
          <p:cNvCxnSpPr>
            <a:stCxn id="10" idx="3"/>
            <a:endCxn id="64" idx="3"/>
          </p:cNvCxnSpPr>
          <p:nvPr/>
        </p:nvCxnSpPr>
        <p:spPr>
          <a:xfrm>
            <a:off x="8610600" y="3276600"/>
            <a:ext cx="1588" cy="2857500"/>
          </a:xfrm>
          <a:prstGeom prst="bentConnector3">
            <a:avLst>
              <a:gd name="adj1" fmla="val 17938985"/>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latin typeface="Century Gothic" pitchFamily="34" charset="0"/>
              </a:rPr>
              <a:t>Detailed System Features</a:t>
            </a:r>
            <a:endParaRPr lang="en-PH" dirty="0">
              <a:latin typeface="Century Gothic" pitchFamily="34" charset="0"/>
            </a:endParaRPr>
          </a:p>
        </p:txBody>
      </p:sp>
      <p:sp>
        <p:nvSpPr>
          <p:cNvPr id="3" name="Content Placeholder 2"/>
          <p:cNvSpPr>
            <a:spLocks noGrp="1"/>
          </p:cNvSpPr>
          <p:nvPr>
            <p:ph idx="1"/>
          </p:nvPr>
        </p:nvSpPr>
        <p:spPr/>
        <p:txBody>
          <a:bodyPr>
            <a:noAutofit/>
          </a:bodyPr>
          <a:lstStyle/>
          <a:p>
            <a:r>
              <a:rPr lang="en-US" sz="1800" b="1" dirty="0" smtClean="0">
                <a:latin typeface="Century Gothic" pitchFamily="34" charset="0"/>
              </a:rPr>
              <a:t>Notifications for Deworming status (Jan and July),</a:t>
            </a:r>
          </a:p>
          <a:p>
            <a:pPr>
              <a:buNone/>
            </a:pPr>
            <a:r>
              <a:rPr lang="en-US" sz="1800" b="1" dirty="0" smtClean="0">
                <a:latin typeface="Century Gothic" pitchFamily="34" charset="0"/>
              </a:rPr>
              <a:t>	unmonitored monthly, severe conditions, </a:t>
            </a:r>
          </a:p>
          <a:p>
            <a:pPr>
              <a:buNone/>
            </a:pPr>
            <a:r>
              <a:rPr lang="en-US" sz="1800" b="1" dirty="0" smtClean="0">
                <a:latin typeface="Century Gothic" pitchFamily="34" charset="0"/>
              </a:rPr>
              <a:t>	flagged due to various remarks.</a:t>
            </a:r>
          </a:p>
          <a:p>
            <a:pPr>
              <a:buNone/>
            </a:pPr>
            <a:endParaRPr lang="en-US" sz="1800" b="1" dirty="0" smtClean="0">
              <a:latin typeface="Century Gothic" pitchFamily="34" charset="0"/>
            </a:endParaRPr>
          </a:p>
          <a:p>
            <a:r>
              <a:rPr lang="en-US" sz="1800" b="1" dirty="0" smtClean="0">
                <a:latin typeface="Century Gothic" pitchFamily="34" charset="0"/>
              </a:rPr>
              <a:t>Number of current illnesses by location in graphical</a:t>
            </a:r>
          </a:p>
          <a:p>
            <a:pPr>
              <a:buNone/>
            </a:pPr>
            <a:r>
              <a:rPr lang="en-US" sz="1800" b="1" dirty="0" smtClean="0">
                <a:latin typeface="Century Gothic" pitchFamily="34" charset="0"/>
              </a:rPr>
              <a:t>	 (Is there an outbreak?) ex. Diarrhea, dengue, etc.</a:t>
            </a:r>
          </a:p>
          <a:p>
            <a:pPr>
              <a:buNone/>
            </a:pPr>
            <a:endParaRPr lang="en-US" sz="1800" b="1" dirty="0" smtClean="0">
              <a:latin typeface="Century Gothic" pitchFamily="34" charset="0"/>
            </a:endParaRPr>
          </a:p>
          <a:p>
            <a:r>
              <a:rPr lang="en-US" sz="1800" b="1" dirty="0" smtClean="0">
                <a:latin typeface="Century Gothic" pitchFamily="34" charset="0"/>
              </a:rPr>
              <a:t>Statistics for number of benificiaries, illnesses recorded, classifications based on nutritional status (N, UW, SU, St, W).</a:t>
            </a:r>
          </a:p>
          <a:p>
            <a:pPr>
              <a:buNone/>
            </a:pPr>
            <a:endParaRPr lang="en-US" sz="1800" b="1" dirty="0" smtClean="0">
              <a:latin typeface="Century Gothic" pitchFamily="34" charset="0"/>
            </a:endParaRPr>
          </a:p>
          <a:p>
            <a:r>
              <a:rPr lang="en-US" sz="1800" b="1" dirty="0" smtClean="0">
                <a:latin typeface="Century Gothic" pitchFamily="34" charset="0"/>
              </a:rPr>
              <a:t>Assessment of other factors such as attendance, attitude, parents, environment, etc. To determine which of them requires counselling.</a:t>
            </a:r>
          </a:p>
          <a:p>
            <a:pPr>
              <a:buNone/>
            </a:pPr>
            <a:endParaRPr lang="en-US" sz="1800" b="1" dirty="0" smtClean="0">
              <a:latin typeface="Century Gothic" pitchFamily="34" charset="0"/>
            </a:endParaRPr>
          </a:p>
        </p:txBody>
      </p:sp>
      <p:pic>
        <p:nvPicPr>
          <p:cNvPr id="39938" name="Picture 2" descr="Image result for features icon"/>
          <p:cNvPicPr>
            <a:picLocks noChangeAspect="1" noChangeArrowheads="1"/>
          </p:cNvPicPr>
          <p:nvPr/>
        </p:nvPicPr>
        <p:blipFill>
          <a:blip r:embed="rId3"/>
          <a:srcRect/>
          <a:stretch>
            <a:fillRect/>
          </a:stretch>
        </p:blipFill>
        <p:spPr bwMode="auto">
          <a:xfrm>
            <a:off x="6858000" y="1524000"/>
            <a:ext cx="1752600" cy="1752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latin typeface="Century Gothic" pitchFamily="34" charset="0"/>
              </a:rPr>
              <a:t>Detailed System Features</a:t>
            </a:r>
            <a:endParaRPr lang="en-PH" dirty="0">
              <a:latin typeface="Century Gothic" pitchFamily="34" charset="0"/>
            </a:endParaRPr>
          </a:p>
        </p:txBody>
      </p:sp>
      <p:sp>
        <p:nvSpPr>
          <p:cNvPr id="3" name="Content Placeholder 2"/>
          <p:cNvSpPr>
            <a:spLocks noGrp="1"/>
          </p:cNvSpPr>
          <p:nvPr>
            <p:ph idx="1"/>
          </p:nvPr>
        </p:nvSpPr>
        <p:spPr/>
        <p:txBody>
          <a:bodyPr>
            <a:noAutofit/>
          </a:bodyPr>
          <a:lstStyle/>
          <a:p>
            <a:endParaRPr lang="en-US" sz="1800" b="1" dirty="0" smtClean="0">
              <a:latin typeface="Century Gothic" pitchFamily="34" charset="0"/>
            </a:endParaRPr>
          </a:p>
          <a:p>
            <a:r>
              <a:rPr lang="en-US" sz="1800" b="1" dirty="0" smtClean="0">
                <a:latin typeface="Century Gothic" pitchFamily="34" charset="0"/>
              </a:rPr>
              <a:t>Illnesses monitoring with history within anc. Also </a:t>
            </a:r>
          </a:p>
          <a:p>
            <a:pPr>
              <a:buNone/>
            </a:pPr>
            <a:r>
              <a:rPr lang="en-US" sz="1800" b="1" dirty="0" smtClean="0">
                <a:latin typeface="Century Gothic" pitchFamily="34" charset="0"/>
              </a:rPr>
              <a:t>	records past illnesses, serves as guidlines for </a:t>
            </a:r>
          </a:p>
          <a:p>
            <a:pPr>
              <a:buNone/>
            </a:pPr>
            <a:r>
              <a:rPr lang="en-US" sz="1800" b="1" dirty="0" smtClean="0">
                <a:latin typeface="Century Gothic" pitchFamily="34" charset="0"/>
              </a:rPr>
              <a:t>	causes of malnutrition.</a:t>
            </a:r>
          </a:p>
          <a:p>
            <a:endParaRPr lang="en-US" sz="1800" b="1" dirty="0" smtClean="0">
              <a:latin typeface="Century Gothic" pitchFamily="34" charset="0"/>
            </a:endParaRPr>
          </a:p>
          <a:p>
            <a:r>
              <a:rPr lang="en-US" sz="1800" b="1" dirty="0" smtClean="0">
                <a:latin typeface="Century Gothic" pitchFamily="34" charset="0"/>
              </a:rPr>
              <a:t>Provide suggested medications for fluctuating </a:t>
            </a:r>
          </a:p>
          <a:p>
            <a:pPr>
              <a:buNone/>
            </a:pPr>
            <a:r>
              <a:rPr lang="en-US" sz="1800" b="1" dirty="0" smtClean="0">
                <a:latin typeface="Century Gothic" pitchFamily="34" charset="0"/>
              </a:rPr>
              <a:t>	nutrional status.</a:t>
            </a:r>
          </a:p>
          <a:p>
            <a:endParaRPr lang="en-US" sz="1800" b="1" dirty="0" smtClean="0">
              <a:latin typeface="Century Gothic" pitchFamily="34" charset="0"/>
            </a:endParaRPr>
          </a:p>
          <a:p>
            <a:r>
              <a:rPr lang="en-US" sz="1800" b="1" dirty="0" smtClean="0">
                <a:latin typeface="Century Gothic" pitchFamily="34" charset="0"/>
              </a:rPr>
              <a:t>Monitoring of trends for various scenarios such as alarming number of children with illnesses at the same time, absences, malnourishment.</a:t>
            </a:r>
          </a:p>
        </p:txBody>
      </p:sp>
      <p:pic>
        <p:nvPicPr>
          <p:cNvPr id="5" name="Picture 2" descr="Image result for features icon"/>
          <p:cNvPicPr>
            <a:picLocks noChangeAspect="1" noChangeArrowheads="1"/>
          </p:cNvPicPr>
          <p:nvPr/>
        </p:nvPicPr>
        <p:blipFill>
          <a:blip r:embed="rId3"/>
          <a:srcRect/>
          <a:stretch>
            <a:fillRect/>
          </a:stretch>
        </p:blipFill>
        <p:spPr bwMode="auto">
          <a:xfrm>
            <a:off x="6858000" y="1524000"/>
            <a:ext cx="1752600" cy="1752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443538" cy="410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2092077"/>
            <a:ext cx="461665" cy="2764283"/>
          </a:xfrm>
          <a:prstGeom prst="rect">
            <a:avLst/>
          </a:prstGeom>
          <a:noFill/>
        </p:spPr>
        <p:txBody>
          <a:bodyPr vert="vert270" wrap="none" rtlCol="0">
            <a:spAutoFit/>
          </a:bodyPr>
          <a:lstStyle/>
          <a:p>
            <a:r>
              <a:rPr lang="en-PH" b="1" dirty="0" smtClean="0"/>
              <a:t>BMI Index Decrease Ratio %</a:t>
            </a:r>
            <a:endParaRPr lang="en-PH" b="1" dirty="0"/>
          </a:p>
        </p:txBody>
      </p:sp>
      <p:sp>
        <p:nvSpPr>
          <p:cNvPr id="6" name="TextBox 5"/>
          <p:cNvSpPr txBox="1"/>
          <p:nvPr/>
        </p:nvSpPr>
        <p:spPr>
          <a:xfrm>
            <a:off x="2920271" y="5791200"/>
            <a:ext cx="2589812" cy="369332"/>
          </a:xfrm>
          <a:prstGeom prst="rect">
            <a:avLst/>
          </a:prstGeom>
          <a:noFill/>
        </p:spPr>
        <p:txBody>
          <a:bodyPr vert="horz" wrap="none" rtlCol="0">
            <a:spAutoFit/>
          </a:bodyPr>
          <a:lstStyle/>
          <a:p>
            <a:r>
              <a:rPr lang="en-PH" b="1" dirty="0" smtClean="0"/>
              <a:t>Attendance (Absences %)</a:t>
            </a:r>
            <a:endParaRPr lang="en-PH" b="1" dirty="0"/>
          </a:p>
        </p:txBody>
      </p:sp>
      <p:sp>
        <p:nvSpPr>
          <p:cNvPr id="7" name="TextBox 6"/>
          <p:cNvSpPr txBox="1"/>
          <p:nvPr/>
        </p:nvSpPr>
        <p:spPr>
          <a:xfrm>
            <a:off x="1290935" y="1520753"/>
            <a:ext cx="461665" cy="3356047"/>
          </a:xfrm>
          <a:prstGeom prst="rect">
            <a:avLst/>
          </a:prstGeom>
          <a:noFill/>
        </p:spPr>
        <p:txBody>
          <a:bodyPr vert="vert270" wrap="none" rtlCol="0">
            <a:spAutoFit/>
          </a:bodyPr>
          <a:lstStyle/>
          <a:p>
            <a:r>
              <a:rPr lang="en-PH" dirty="0" smtClean="0"/>
              <a:t>     10             20              30            40</a:t>
            </a:r>
            <a:endParaRPr lang="en-PH" dirty="0"/>
          </a:p>
        </p:txBody>
      </p:sp>
      <p:sp>
        <p:nvSpPr>
          <p:cNvPr id="8" name="TextBox 7"/>
          <p:cNvSpPr txBox="1"/>
          <p:nvPr/>
        </p:nvSpPr>
        <p:spPr>
          <a:xfrm rot="5400000">
            <a:off x="4568192" y="2891792"/>
            <a:ext cx="461665" cy="5337149"/>
          </a:xfrm>
          <a:prstGeom prst="rect">
            <a:avLst/>
          </a:prstGeom>
          <a:noFill/>
        </p:spPr>
        <p:txBody>
          <a:bodyPr vert="vert270" wrap="square" rtlCol="0">
            <a:spAutoFit/>
          </a:bodyPr>
          <a:lstStyle/>
          <a:p>
            <a:r>
              <a:rPr lang="en-PH" dirty="0" smtClean="0"/>
              <a:t>     10           20           30            40           50           60</a:t>
            </a:r>
            <a:endParaRPr lang="en-PH" dirty="0"/>
          </a:p>
        </p:txBody>
      </p:sp>
    </p:spTree>
    <p:extLst>
      <p:ext uri="{BB962C8B-B14F-4D97-AF65-F5344CB8AC3E}">
        <p14:creationId xmlns:p14="http://schemas.microsoft.com/office/powerpoint/2010/main" val="1268324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86794" y="306684"/>
            <a:ext cx="2684740" cy="4094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1200" dirty="0" smtClean="0"/>
              <a:t>A Child has Failing Nutritional Status</a:t>
            </a:r>
            <a:endParaRPr lang="en-PH" sz="1200" dirty="0"/>
          </a:p>
        </p:txBody>
      </p:sp>
      <p:cxnSp>
        <p:nvCxnSpPr>
          <p:cNvPr id="8" name="Straight Connector 7"/>
          <p:cNvCxnSpPr>
            <a:stCxn id="20" idx="2"/>
            <a:endCxn id="46" idx="0"/>
          </p:cNvCxnSpPr>
          <p:nvPr/>
        </p:nvCxnSpPr>
        <p:spPr>
          <a:xfrm flipH="1">
            <a:off x="3047205" y="2165351"/>
            <a:ext cx="3080178" cy="1039713"/>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a:stCxn id="4" idx="2"/>
            <a:endCxn id="20" idx="0"/>
          </p:cNvCxnSpPr>
          <p:nvPr/>
        </p:nvCxnSpPr>
        <p:spPr>
          <a:xfrm flipH="1">
            <a:off x="6127384" y="716161"/>
            <a:ext cx="1781" cy="1039714"/>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3547683" y="1295553"/>
            <a:ext cx="1910844" cy="276999"/>
          </a:xfrm>
          <a:prstGeom prst="rect">
            <a:avLst/>
          </a:prstGeom>
          <a:noFill/>
        </p:spPr>
        <p:txBody>
          <a:bodyPr wrap="none" rtlCol="0">
            <a:spAutoFit/>
          </a:bodyPr>
          <a:lstStyle/>
          <a:p>
            <a:r>
              <a:rPr lang="en-PH" sz="1200" dirty="0" smtClean="0"/>
              <a:t>Good (Stable or  Improving)</a:t>
            </a:r>
            <a:endParaRPr lang="en-PH" sz="1200" dirty="0"/>
          </a:p>
        </p:txBody>
      </p:sp>
      <p:sp>
        <p:nvSpPr>
          <p:cNvPr id="17" name="TextBox 16"/>
          <p:cNvSpPr txBox="1"/>
          <p:nvPr/>
        </p:nvSpPr>
        <p:spPr>
          <a:xfrm>
            <a:off x="4838424" y="830886"/>
            <a:ext cx="365806" cy="276999"/>
          </a:xfrm>
          <a:prstGeom prst="rect">
            <a:avLst/>
          </a:prstGeom>
          <a:noFill/>
        </p:spPr>
        <p:txBody>
          <a:bodyPr wrap="none" rtlCol="0">
            <a:spAutoFit/>
          </a:bodyPr>
          <a:lstStyle/>
          <a:p>
            <a:r>
              <a:rPr lang="en-PH" sz="1200" dirty="0" smtClean="0"/>
              <a:t>No</a:t>
            </a:r>
            <a:endParaRPr lang="en-PH" sz="1200" dirty="0"/>
          </a:p>
        </p:txBody>
      </p:sp>
      <p:sp>
        <p:nvSpPr>
          <p:cNvPr id="18" name="TextBox 17"/>
          <p:cNvSpPr txBox="1"/>
          <p:nvPr/>
        </p:nvSpPr>
        <p:spPr>
          <a:xfrm>
            <a:off x="5800199" y="1089034"/>
            <a:ext cx="386837" cy="276999"/>
          </a:xfrm>
          <a:prstGeom prst="rect">
            <a:avLst/>
          </a:prstGeom>
          <a:noFill/>
        </p:spPr>
        <p:txBody>
          <a:bodyPr wrap="none" rtlCol="0">
            <a:spAutoFit/>
          </a:bodyPr>
          <a:lstStyle/>
          <a:p>
            <a:r>
              <a:rPr lang="en-PH" sz="1200" dirty="0" smtClean="0"/>
              <a:t>Yes</a:t>
            </a:r>
            <a:endParaRPr lang="en-PH" sz="1200" dirty="0"/>
          </a:p>
        </p:txBody>
      </p:sp>
      <p:sp>
        <p:nvSpPr>
          <p:cNvPr id="20" name="Rounded Rectangle 19"/>
          <p:cNvSpPr/>
          <p:nvPr/>
        </p:nvSpPr>
        <p:spPr>
          <a:xfrm>
            <a:off x="4785013" y="1755874"/>
            <a:ext cx="2684740" cy="4094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1200" dirty="0" smtClean="0"/>
              <a:t>Child’s Appetite</a:t>
            </a:r>
            <a:endParaRPr lang="en-PH" sz="1200" dirty="0"/>
          </a:p>
        </p:txBody>
      </p:sp>
      <p:grpSp>
        <p:nvGrpSpPr>
          <p:cNvPr id="32" name="Group 31"/>
          <p:cNvGrpSpPr/>
          <p:nvPr/>
        </p:nvGrpSpPr>
        <p:grpSpPr>
          <a:xfrm flipH="1">
            <a:off x="5591035" y="2165351"/>
            <a:ext cx="3400565" cy="1039714"/>
            <a:chOff x="586032" y="3048000"/>
            <a:chExt cx="4825873" cy="1534510"/>
          </a:xfrm>
        </p:grpSpPr>
        <p:cxnSp>
          <p:nvCxnSpPr>
            <p:cNvPr id="27" name="Straight Connector 26"/>
            <p:cNvCxnSpPr>
              <a:stCxn id="20" idx="2"/>
              <a:endCxn id="29" idx="0"/>
            </p:cNvCxnSpPr>
            <p:nvPr/>
          </p:nvCxnSpPr>
          <p:spPr>
            <a:xfrm flipH="1">
              <a:off x="2123626" y="3048000"/>
              <a:ext cx="2418988" cy="855122"/>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H="1">
              <a:off x="4587151" y="3048000"/>
              <a:ext cx="5178" cy="1534510"/>
            </a:xfrm>
            <a:prstGeom prst="line">
              <a:avLst/>
            </a:prstGeom>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586032" y="3903122"/>
              <a:ext cx="3075188" cy="408822"/>
            </a:xfrm>
            <a:prstGeom prst="rect">
              <a:avLst/>
            </a:prstGeom>
            <a:noFill/>
          </p:spPr>
          <p:txBody>
            <a:bodyPr wrap="none" rtlCol="0">
              <a:spAutoFit/>
            </a:bodyPr>
            <a:lstStyle/>
            <a:p>
              <a:r>
                <a:rPr lang="en-PH" sz="1200" dirty="0" smtClean="0"/>
                <a:t>Check child to improve appetite</a:t>
              </a:r>
              <a:endParaRPr lang="en-PH" sz="1200" dirty="0"/>
            </a:p>
          </p:txBody>
        </p:sp>
        <p:sp>
          <p:nvSpPr>
            <p:cNvPr id="30" name="TextBox 29"/>
            <p:cNvSpPr txBox="1"/>
            <p:nvPr/>
          </p:nvSpPr>
          <p:spPr>
            <a:xfrm>
              <a:off x="2275893" y="3267097"/>
              <a:ext cx="598749" cy="408822"/>
            </a:xfrm>
            <a:prstGeom prst="rect">
              <a:avLst/>
            </a:prstGeom>
            <a:noFill/>
          </p:spPr>
          <p:txBody>
            <a:bodyPr wrap="none" rtlCol="0">
              <a:spAutoFit/>
            </a:bodyPr>
            <a:lstStyle/>
            <a:p>
              <a:r>
                <a:rPr lang="en-PH" sz="1200" dirty="0" smtClean="0"/>
                <a:t>Bad</a:t>
              </a:r>
              <a:endParaRPr lang="en-PH" sz="1200" dirty="0"/>
            </a:p>
          </p:txBody>
        </p:sp>
        <p:sp>
          <p:nvSpPr>
            <p:cNvPr id="31" name="TextBox 30"/>
            <p:cNvSpPr txBox="1"/>
            <p:nvPr/>
          </p:nvSpPr>
          <p:spPr>
            <a:xfrm>
              <a:off x="4665288" y="3598323"/>
              <a:ext cx="746617" cy="408822"/>
            </a:xfrm>
            <a:prstGeom prst="rect">
              <a:avLst/>
            </a:prstGeom>
            <a:noFill/>
          </p:spPr>
          <p:txBody>
            <a:bodyPr wrap="none" rtlCol="0">
              <a:spAutoFit/>
            </a:bodyPr>
            <a:lstStyle/>
            <a:p>
              <a:r>
                <a:rPr lang="en-PH" sz="1200" dirty="0" smtClean="0"/>
                <a:t>Good</a:t>
              </a:r>
              <a:endParaRPr lang="en-PH" sz="1200" dirty="0"/>
            </a:p>
          </p:txBody>
        </p:sp>
      </p:grpSp>
      <p:sp>
        <p:nvSpPr>
          <p:cNvPr id="36" name="Rounded Rectangle 35"/>
          <p:cNvSpPr/>
          <p:nvPr/>
        </p:nvSpPr>
        <p:spPr>
          <a:xfrm>
            <a:off x="4785013" y="3205065"/>
            <a:ext cx="2684740" cy="4094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1200" dirty="0" smtClean="0"/>
              <a:t>Child’s Water Intake</a:t>
            </a:r>
            <a:endParaRPr lang="en-PH" sz="1200" dirty="0"/>
          </a:p>
        </p:txBody>
      </p:sp>
      <p:grpSp>
        <p:nvGrpSpPr>
          <p:cNvPr id="37" name="Group 36"/>
          <p:cNvGrpSpPr/>
          <p:nvPr/>
        </p:nvGrpSpPr>
        <p:grpSpPr>
          <a:xfrm>
            <a:off x="3549552" y="3614541"/>
            <a:ext cx="2587988" cy="1039714"/>
            <a:chOff x="618397" y="3048000"/>
            <a:chExt cx="4042518" cy="1534510"/>
          </a:xfrm>
        </p:grpSpPr>
        <p:cxnSp>
          <p:nvCxnSpPr>
            <p:cNvPr id="38" name="Straight Connector 37"/>
            <p:cNvCxnSpPr>
              <a:endCxn id="40" idx="0"/>
            </p:cNvCxnSpPr>
            <p:nvPr/>
          </p:nvCxnSpPr>
          <p:spPr>
            <a:xfrm flipH="1">
              <a:off x="2256276" y="3048000"/>
              <a:ext cx="2394530" cy="855122"/>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flipH="1">
              <a:off x="4645572" y="3048000"/>
              <a:ext cx="5179" cy="153451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618397" y="3903122"/>
              <a:ext cx="3275756" cy="408822"/>
            </a:xfrm>
            <a:prstGeom prst="rect">
              <a:avLst/>
            </a:prstGeom>
            <a:noFill/>
          </p:spPr>
          <p:txBody>
            <a:bodyPr wrap="none" rtlCol="0">
              <a:spAutoFit/>
            </a:bodyPr>
            <a:lstStyle/>
            <a:p>
              <a:r>
                <a:rPr lang="en-PH" sz="1200" dirty="0" smtClean="0"/>
                <a:t>Educate and assess to improve</a:t>
              </a:r>
              <a:endParaRPr lang="en-PH" sz="1200" dirty="0"/>
            </a:p>
          </p:txBody>
        </p:sp>
        <p:sp>
          <p:nvSpPr>
            <p:cNvPr id="41" name="TextBox 40"/>
            <p:cNvSpPr txBox="1"/>
            <p:nvPr/>
          </p:nvSpPr>
          <p:spPr>
            <a:xfrm>
              <a:off x="2677487" y="3217324"/>
              <a:ext cx="659037" cy="408822"/>
            </a:xfrm>
            <a:prstGeom prst="rect">
              <a:avLst/>
            </a:prstGeom>
            <a:noFill/>
          </p:spPr>
          <p:txBody>
            <a:bodyPr wrap="none" rtlCol="0">
              <a:spAutoFit/>
            </a:bodyPr>
            <a:lstStyle/>
            <a:p>
              <a:r>
                <a:rPr lang="en-PH" sz="1200" dirty="0" smtClean="0"/>
                <a:t>Bad</a:t>
              </a:r>
              <a:endParaRPr lang="en-PH" sz="1200" dirty="0"/>
            </a:p>
          </p:txBody>
        </p:sp>
        <p:sp>
          <p:nvSpPr>
            <p:cNvPr id="42" name="TextBox 41"/>
            <p:cNvSpPr txBox="1"/>
            <p:nvPr/>
          </p:nvSpPr>
          <p:spPr>
            <a:xfrm>
              <a:off x="3643814" y="3598323"/>
              <a:ext cx="1017101" cy="408822"/>
            </a:xfrm>
            <a:prstGeom prst="rect">
              <a:avLst/>
            </a:prstGeom>
            <a:noFill/>
          </p:spPr>
          <p:txBody>
            <a:bodyPr wrap="none" rtlCol="0">
              <a:spAutoFit/>
            </a:bodyPr>
            <a:lstStyle/>
            <a:p>
              <a:r>
                <a:rPr lang="en-PH" sz="1200" dirty="0" smtClean="0"/>
                <a:t>Normal</a:t>
              </a:r>
              <a:endParaRPr lang="en-PH" sz="1200" dirty="0"/>
            </a:p>
          </p:txBody>
        </p:sp>
      </p:grpSp>
      <p:sp>
        <p:nvSpPr>
          <p:cNvPr id="46" name="Rounded Rectangle 45"/>
          <p:cNvSpPr/>
          <p:nvPr/>
        </p:nvSpPr>
        <p:spPr>
          <a:xfrm>
            <a:off x="1704835" y="3205064"/>
            <a:ext cx="2684740" cy="4094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1200" dirty="0" smtClean="0"/>
              <a:t>Child is Not Feeling Well</a:t>
            </a:r>
            <a:endParaRPr lang="en-PH" sz="1200" dirty="0"/>
          </a:p>
        </p:txBody>
      </p:sp>
      <p:cxnSp>
        <p:nvCxnSpPr>
          <p:cNvPr id="48" name="Straight Connector 47"/>
          <p:cNvCxnSpPr>
            <a:stCxn id="4" idx="2"/>
            <a:endCxn id="14" idx="0"/>
          </p:cNvCxnSpPr>
          <p:nvPr/>
        </p:nvCxnSpPr>
        <p:spPr>
          <a:xfrm flipH="1">
            <a:off x="4503105" y="716161"/>
            <a:ext cx="1626059" cy="579392"/>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flipH="1">
            <a:off x="3981882" y="2316547"/>
            <a:ext cx="651140" cy="276999"/>
          </a:xfrm>
          <a:prstGeom prst="rect">
            <a:avLst/>
          </a:prstGeom>
          <a:noFill/>
        </p:spPr>
        <p:txBody>
          <a:bodyPr wrap="none" rtlCol="0">
            <a:spAutoFit/>
          </a:bodyPr>
          <a:lstStyle/>
          <a:p>
            <a:r>
              <a:rPr lang="en-PH" sz="1200" dirty="0" smtClean="0"/>
              <a:t>Normal</a:t>
            </a:r>
            <a:endParaRPr lang="en-PH" sz="1200" dirty="0"/>
          </a:p>
        </p:txBody>
      </p:sp>
      <p:cxnSp>
        <p:nvCxnSpPr>
          <p:cNvPr id="54" name="Straight Connector 53"/>
          <p:cNvCxnSpPr>
            <a:stCxn id="46" idx="2"/>
          </p:cNvCxnSpPr>
          <p:nvPr/>
        </p:nvCxnSpPr>
        <p:spPr>
          <a:xfrm>
            <a:off x="3047205" y="3614541"/>
            <a:ext cx="0" cy="1039714"/>
          </a:xfrm>
          <a:prstGeom prst="line">
            <a:avLst/>
          </a:prstGeom>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409435" y="4038600"/>
            <a:ext cx="1814086" cy="461665"/>
          </a:xfrm>
          <a:prstGeom prst="rect">
            <a:avLst/>
          </a:prstGeom>
          <a:noFill/>
        </p:spPr>
        <p:txBody>
          <a:bodyPr wrap="none" rtlCol="0">
            <a:spAutoFit/>
          </a:bodyPr>
          <a:lstStyle/>
          <a:p>
            <a:pPr algn="ctr"/>
            <a:r>
              <a:rPr lang="en-PH" sz="1200" dirty="0" smtClean="0"/>
              <a:t>Provide Medical Attention</a:t>
            </a:r>
          </a:p>
          <a:p>
            <a:pPr algn="ctr"/>
            <a:r>
              <a:rPr lang="en-PH" sz="1200" dirty="0" smtClean="0"/>
              <a:t>(See Physician)</a:t>
            </a:r>
            <a:endParaRPr lang="en-PH" sz="1200" dirty="0"/>
          </a:p>
        </p:txBody>
      </p:sp>
      <p:sp>
        <p:nvSpPr>
          <p:cNvPr id="56" name="TextBox 55"/>
          <p:cNvSpPr txBox="1"/>
          <p:nvPr/>
        </p:nvSpPr>
        <p:spPr>
          <a:xfrm>
            <a:off x="1371600" y="3685401"/>
            <a:ext cx="386837" cy="276999"/>
          </a:xfrm>
          <a:prstGeom prst="rect">
            <a:avLst/>
          </a:prstGeom>
          <a:noFill/>
        </p:spPr>
        <p:txBody>
          <a:bodyPr wrap="none" rtlCol="0">
            <a:spAutoFit/>
          </a:bodyPr>
          <a:lstStyle/>
          <a:p>
            <a:r>
              <a:rPr lang="en-PH" sz="1200" dirty="0" smtClean="0"/>
              <a:t>Yes</a:t>
            </a:r>
            <a:endParaRPr lang="en-PH" sz="1200" dirty="0"/>
          </a:p>
        </p:txBody>
      </p:sp>
      <p:sp>
        <p:nvSpPr>
          <p:cNvPr id="57" name="TextBox 56"/>
          <p:cNvSpPr txBox="1"/>
          <p:nvPr/>
        </p:nvSpPr>
        <p:spPr>
          <a:xfrm>
            <a:off x="2661951" y="4030473"/>
            <a:ext cx="365806" cy="276999"/>
          </a:xfrm>
          <a:prstGeom prst="rect">
            <a:avLst/>
          </a:prstGeom>
          <a:noFill/>
        </p:spPr>
        <p:txBody>
          <a:bodyPr wrap="none" rtlCol="0">
            <a:spAutoFit/>
          </a:bodyPr>
          <a:lstStyle/>
          <a:p>
            <a:r>
              <a:rPr lang="en-PH" sz="1200" dirty="0" smtClean="0"/>
              <a:t>No</a:t>
            </a:r>
            <a:endParaRPr lang="en-PH" sz="1200" dirty="0"/>
          </a:p>
        </p:txBody>
      </p:sp>
      <p:cxnSp>
        <p:nvCxnSpPr>
          <p:cNvPr id="58" name="Straight Connector 57"/>
          <p:cNvCxnSpPr>
            <a:stCxn id="46" idx="2"/>
            <a:endCxn id="55" idx="0"/>
          </p:cNvCxnSpPr>
          <p:nvPr/>
        </p:nvCxnSpPr>
        <p:spPr>
          <a:xfrm flipH="1">
            <a:off x="1316478" y="3614541"/>
            <a:ext cx="1730727" cy="424059"/>
          </a:xfrm>
          <a:prstGeom prst="line">
            <a:avLst/>
          </a:prstGeom>
        </p:spPr>
        <p:style>
          <a:lnRef idx="2">
            <a:schemeClr val="dk1"/>
          </a:lnRef>
          <a:fillRef idx="0">
            <a:schemeClr val="dk1"/>
          </a:fillRef>
          <a:effectRef idx="1">
            <a:schemeClr val="dk1"/>
          </a:effectRef>
          <a:fontRef idx="minor">
            <a:schemeClr val="tx1"/>
          </a:fontRef>
        </p:style>
      </p:cxnSp>
      <p:sp>
        <p:nvSpPr>
          <p:cNvPr id="65" name="Rounded Rectangle 64"/>
          <p:cNvSpPr/>
          <p:nvPr/>
        </p:nvSpPr>
        <p:spPr>
          <a:xfrm>
            <a:off x="4800600" y="4648200"/>
            <a:ext cx="2684740" cy="4094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1200" dirty="0" smtClean="0"/>
              <a:t>Child’s Bowel Movement</a:t>
            </a:r>
            <a:endParaRPr lang="en-PH" sz="1200" dirty="0"/>
          </a:p>
        </p:txBody>
      </p:sp>
      <p:cxnSp>
        <p:nvCxnSpPr>
          <p:cNvPr id="66" name="Straight Connector 65"/>
          <p:cNvCxnSpPr>
            <a:stCxn id="65" idx="2"/>
          </p:cNvCxnSpPr>
          <p:nvPr/>
        </p:nvCxnSpPr>
        <p:spPr>
          <a:xfrm>
            <a:off x="6142970" y="5057677"/>
            <a:ext cx="0" cy="43584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5" name="Rounded Rectangle 74"/>
          <p:cNvSpPr/>
          <p:nvPr/>
        </p:nvSpPr>
        <p:spPr>
          <a:xfrm>
            <a:off x="1704835" y="4648199"/>
            <a:ext cx="2684740" cy="4094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1200" dirty="0" smtClean="0"/>
              <a:t>Check Other Issues (Counselling)</a:t>
            </a:r>
            <a:endParaRPr lang="en-PH" sz="1200" dirty="0"/>
          </a:p>
        </p:txBody>
      </p:sp>
      <p:cxnSp>
        <p:nvCxnSpPr>
          <p:cNvPr id="77" name="Straight Connector 76"/>
          <p:cNvCxnSpPr/>
          <p:nvPr/>
        </p:nvCxnSpPr>
        <p:spPr>
          <a:xfrm>
            <a:off x="3016920" y="5078103"/>
            <a:ext cx="0" cy="435842"/>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3031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816594"/>
              </p:ext>
            </p:extLst>
          </p:nvPr>
        </p:nvGraphicFramePr>
        <p:xfrm>
          <a:off x="1295400" y="609600"/>
          <a:ext cx="6400801" cy="2707244"/>
        </p:xfrm>
        <a:graphic>
          <a:graphicData uri="http://schemas.openxmlformats.org/drawingml/2006/table">
            <a:tbl>
              <a:tblPr firstRow="1" firstCol="1" bandRow="1">
                <a:tableStyleId>{21E4AEA4-8DFA-4A89-87EB-49C32662AFE0}</a:tableStyleId>
              </a:tblPr>
              <a:tblGrid>
                <a:gridCol w="1066800"/>
                <a:gridCol w="973865"/>
                <a:gridCol w="873415"/>
                <a:gridCol w="873415"/>
                <a:gridCol w="871102"/>
                <a:gridCol w="871102"/>
                <a:gridCol w="871102"/>
              </a:tblGrid>
              <a:tr h="424376">
                <a:tc rowSpan="4">
                  <a:txBody>
                    <a:bodyPr/>
                    <a:lstStyle/>
                    <a:p>
                      <a:pPr marL="0" marR="0" algn="ctr">
                        <a:spcBef>
                          <a:spcPts val="0"/>
                        </a:spcBef>
                        <a:spcAft>
                          <a:spcPts val="400"/>
                        </a:spcAft>
                      </a:pPr>
                      <a:r>
                        <a:rPr lang="en-US" sz="1600" dirty="0">
                          <a:effectLst/>
                        </a:rPr>
                        <a:t>Age</a:t>
                      </a:r>
                      <a:endParaRPr lang="en-PH" sz="1600" dirty="0">
                        <a:effectLst/>
                      </a:endParaRPr>
                    </a:p>
                    <a:p>
                      <a:pPr marL="0" marR="0" algn="ctr">
                        <a:spcBef>
                          <a:spcPts val="0"/>
                        </a:spcBef>
                        <a:spcAft>
                          <a:spcPts val="400"/>
                        </a:spcAft>
                      </a:pPr>
                      <a:r>
                        <a:rPr lang="en-US" sz="1600" dirty="0">
                          <a:effectLst/>
                        </a:rPr>
                        <a:t>(Months)</a:t>
                      </a:r>
                      <a:endParaRPr lang="en-PH" sz="1600" dirty="0">
                        <a:effectLst/>
                        <a:latin typeface="Times New Roman"/>
                        <a:ea typeface="Times New Roman"/>
                      </a:endParaRPr>
                    </a:p>
                  </a:txBody>
                  <a:tcPr marL="135600" marR="135600" marT="0" marB="0"/>
                </a:tc>
                <a:tc gridSpan="6">
                  <a:txBody>
                    <a:bodyPr/>
                    <a:lstStyle/>
                    <a:p>
                      <a:pPr marL="0" marR="0" algn="ctr">
                        <a:spcBef>
                          <a:spcPts val="0"/>
                        </a:spcBef>
                        <a:spcAft>
                          <a:spcPts val="400"/>
                        </a:spcAft>
                      </a:pPr>
                      <a:r>
                        <a:rPr lang="en-US" sz="1600">
                          <a:effectLst/>
                        </a:rPr>
                        <a:t>Height(cm)</a:t>
                      </a:r>
                      <a:endParaRPr lang="en-PH" sz="1600">
                        <a:effectLst/>
                        <a:latin typeface="Times New Roman"/>
                        <a:ea typeface="Times New Roman"/>
                      </a:endParaRPr>
                    </a:p>
                  </a:txBody>
                  <a:tcPr marL="135600" marR="135600" marT="0" marB="0"/>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382943">
                <a:tc vMerge="1">
                  <a:txBody>
                    <a:bodyPr/>
                    <a:lstStyle/>
                    <a:p>
                      <a:endParaRPr lang="en-PH"/>
                    </a:p>
                  </a:txBody>
                  <a:tcPr/>
                </a:tc>
                <a:tc rowSpan="2">
                  <a:txBody>
                    <a:bodyPr/>
                    <a:lstStyle/>
                    <a:p>
                      <a:pPr marL="0" marR="0" algn="ctr">
                        <a:spcBef>
                          <a:spcPts val="0"/>
                        </a:spcBef>
                        <a:spcAft>
                          <a:spcPts val="400"/>
                        </a:spcAft>
                      </a:pPr>
                      <a:r>
                        <a:rPr lang="en-US" sz="1600">
                          <a:effectLst/>
                        </a:rPr>
                        <a:t>Severely</a:t>
                      </a:r>
                      <a:endParaRPr lang="en-PH" sz="1600">
                        <a:effectLst/>
                      </a:endParaRPr>
                    </a:p>
                    <a:p>
                      <a:pPr marL="0" marR="0" algn="ctr">
                        <a:spcBef>
                          <a:spcPts val="0"/>
                        </a:spcBef>
                        <a:spcAft>
                          <a:spcPts val="400"/>
                        </a:spcAft>
                      </a:pPr>
                      <a:r>
                        <a:rPr lang="en-US" sz="1600">
                          <a:effectLst/>
                        </a:rPr>
                        <a:t>Stunted</a:t>
                      </a:r>
                      <a:endParaRPr lang="en-PH" sz="1600">
                        <a:effectLst/>
                        <a:latin typeface="Times New Roman"/>
                        <a:ea typeface="Times New Roman"/>
                      </a:endParaRPr>
                    </a:p>
                  </a:txBody>
                  <a:tcPr marL="135600" marR="135600" marT="0" marB="0"/>
                </a:tc>
                <a:tc gridSpan="2">
                  <a:txBody>
                    <a:bodyPr/>
                    <a:lstStyle/>
                    <a:p>
                      <a:pPr marL="0" marR="0" algn="ctr">
                        <a:spcBef>
                          <a:spcPts val="0"/>
                        </a:spcBef>
                        <a:spcAft>
                          <a:spcPts val="400"/>
                        </a:spcAft>
                      </a:pPr>
                      <a:r>
                        <a:rPr lang="en-US" sz="1600">
                          <a:effectLst/>
                        </a:rPr>
                        <a:t>Stunted</a:t>
                      </a:r>
                      <a:endParaRPr lang="en-PH" sz="1600">
                        <a:effectLst/>
                        <a:latin typeface="Times New Roman"/>
                        <a:ea typeface="Times New Roman"/>
                      </a:endParaRPr>
                    </a:p>
                  </a:txBody>
                  <a:tcPr marL="135600" marR="135600" marT="0" marB="0"/>
                </a:tc>
                <a:tc hMerge="1">
                  <a:txBody>
                    <a:bodyPr/>
                    <a:lstStyle/>
                    <a:p>
                      <a:endParaRPr lang="en-PH"/>
                    </a:p>
                  </a:txBody>
                  <a:tcPr/>
                </a:tc>
                <a:tc gridSpan="2">
                  <a:txBody>
                    <a:bodyPr/>
                    <a:lstStyle/>
                    <a:p>
                      <a:pPr marL="0" marR="0" algn="ctr">
                        <a:spcBef>
                          <a:spcPts val="0"/>
                        </a:spcBef>
                        <a:spcAft>
                          <a:spcPts val="400"/>
                        </a:spcAft>
                      </a:pPr>
                      <a:r>
                        <a:rPr lang="en-US" sz="1600">
                          <a:effectLst/>
                        </a:rPr>
                        <a:t>Normal</a:t>
                      </a:r>
                      <a:endParaRPr lang="en-PH" sz="1600">
                        <a:effectLst/>
                        <a:latin typeface="Times New Roman"/>
                        <a:ea typeface="Times New Roman"/>
                      </a:endParaRPr>
                    </a:p>
                  </a:txBody>
                  <a:tcPr marL="135600" marR="135600" marT="0" marB="0"/>
                </a:tc>
                <a:tc hMerge="1">
                  <a:txBody>
                    <a:bodyPr/>
                    <a:lstStyle/>
                    <a:p>
                      <a:endParaRPr lang="en-PH"/>
                    </a:p>
                  </a:txBody>
                  <a:tcPr/>
                </a:tc>
                <a:tc rowSpan="2">
                  <a:txBody>
                    <a:bodyPr/>
                    <a:lstStyle/>
                    <a:p>
                      <a:pPr marL="0" marR="0" algn="ctr">
                        <a:spcBef>
                          <a:spcPts val="0"/>
                        </a:spcBef>
                        <a:spcAft>
                          <a:spcPts val="400"/>
                        </a:spcAft>
                      </a:pPr>
                      <a:r>
                        <a:rPr lang="en-US" sz="1600">
                          <a:effectLst/>
                        </a:rPr>
                        <a:t>Tall</a:t>
                      </a:r>
                      <a:endParaRPr lang="en-PH" sz="1600">
                        <a:effectLst/>
                        <a:latin typeface="Times New Roman"/>
                        <a:ea typeface="Times New Roman"/>
                      </a:endParaRPr>
                    </a:p>
                  </a:txBody>
                  <a:tcPr marL="135600" marR="135600" marT="0" marB="0"/>
                </a:tc>
              </a:tr>
              <a:tr h="769928">
                <a:tc vMerge="1">
                  <a:txBody>
                    <a:bodyPr/>
                    <a:lstStyle/>
                    <a:p>
                      <a:endParaRPr lang="en-PH"/>
                    </a:p>
                  </a:txBody>
                  <a:tcPr/>
                </a:tc>
                <a:tc vMerge="1">
                  <a:txBody>
                    <a:bodyPr/>
                    <a:lstStyle/>
                    <a:p>
                      <a:endParaRPr lang="en-PH"/>
                    </a:p>
                  </a:txBody>
                  <a:tcPr/>
                </a:tc>
                <a:tc>
                  <a:txBody>
                    <a:bodyPr/>
                    <a:lstStyle/>
                    <a:p>
                      <a:pPr marL="0" marR="0" algn="just">
                        <a:spcBef>
                          <a:spcPts val="0"/>
                        </a:spcBef>
                        <a:spcAft>
                          <a:spcPts val="400"/>
                        </a:spcAft>
                      </a:pPr>
                      <a:r>
                        <a:rPr lang="en-US" sz="1600">
                          <a:effectLst/>
                        </a:rPr>
                        <a:t>From</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To</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From</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To </a:t>
                      </a:r>
                      <a:endParaRPr lang="en-PH" sz="1600">
                        <a:effectLst/>
                        <a:latin typeface="Times New Roman"/>
                        <a:ea typeface="Times New Roman"/>
                      </a:endParaRPr>
                    </a:p>
                  </a:txBody>
                  <a:tcPr marL="135600" marR="135600" marT="0" marB="0"/>
                </a:tc>
                <a:tc vMerge="1">
                  <a:txBody>
                    <a:bodyPr/>
                    <a:lstStyle/>
                    <a:p>
                      <a:endParaRPr lang="en-PH"/>
                    </a:p>
                  </a:txBody>
                  <a:tcPr/>
                </a:tc>
              </a:tr>
              <a:tr h="394243">
                <a:tc vMerge="1">
                  <a:txBody>
                    <a:bodyPr/>
                    <a:lstStyle/>
                    <a:p>
                      <a:endParaRPr lang="en-PH"/>
                    </a:p>
                  </a:txBody>
                  <a:tcPr/>
                </a:tc>
                <a:tc>
                  <a:txBody>
                    <a:bodyPr/>
                    <a:lstStyle/>
                    <a:p>
                      <a:pPr marL="0" marR="0" algn="ctr">
                        <a:spcBef>
                          <a:spcPts val="0"/>
                        </a:spcBef>
                        <a:spcAft>
                          <a:spcPts val="400"/>
                        </a:spcAft>
                      </a:pPr>
                      <a:r>
                        <a:rPr lang="en-US" sz="1600">
                          <a:effectLst/>
                        </a:rPr>
                        <a:t>&lt;-3SD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-3SD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&lt;-2SD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-2SD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+2SD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&gt;+2SD</a:t>
                      </a:r>
                      <a:endParaRPr lang="en-PH" sz="1600">
                        <a:effectLst/>
                        <a:latin typeface="Times New Roman"/>
                        <a:ea typeface="Times New Roman"/>
                      </a:endParaRPr>
                    </a:p>
                  </a:txBody>
                  <a:tcPr marL="135600" marR="135600" marT="0" marB="0"/>
                </a:tc>
              </a:tr>
              <a:tr h="367877">
                <a:tc>
                  <a:txBody>
                    <a:bodyPr/>
                    <a:lstStyle/>
                    <a:p>
                      <a:pPr marL="0" marR="0" algn="just">
                        <a:spcBef>
                          <a:spcPts val="0"/>
                        </a:spcBef>
                        <a:spcAft>
                          <a:spcPts val="400"/>
                        </a:spcAft>
                      </a:pPr>
                      <a:r>
                        <a:rPr lang="en-US" sz="1600">
                          <a:effectLst/>
                        </a:rPr>
                        <a:t>36</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84.9</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85.0</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88.6</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88.7</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103.5</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103.6</a:t>
                      </a:r>
                      <a:endParaRPr lang="en-PH" sz="1600">
                        <a:effectLst/>
                        <a:latin typeface="Times New Roman"/>
                        <a:ea typeface="Times New Roman"/>
                      </a:endParaRPr>
                    </a:p>
                  </a:txBody>
                  <a:tcPr marL="135600" marR="135600" marT="0" marB="0"/>
                </a:tc>
              </a:tr>
              <a:tr h="367877">
                <a:tc>
                  <a:txBody>
                    <a:bodyPr/>
                    <a:lstStyle/>
                    <a:p>
                      <a:pPr marL="0" marR="0" algn="just">
                        <a:spcBef>
                          <a:spcPts val="0"/>
                        </a:spcBef>
                        <a:spcAft>
                          <a:spcPts val="400"/>
                        </a:spcAft>
                      </a:pPr>
                      <a:r>
                        <a:rPr lang="en-US" sz="1600">
                          <a:effectLst/>
                        </a:rPr>
                        <a:t>48</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90.6</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90.7</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94.8</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94.9</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111.7</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dirty="0">
                          <a:effectLst/>
                        </a:rPr>
                        <a:t>111.8</a:t>
                      </a:r>
                      <a:endParaRPr lang="en-PH" sz="1600" dirty="0">
                        <a:effectLst/>
                        <a:latin typeface="Times New Roman"/>
                        <a:ea typeface="Times New Roman"/>
                      </a:endParaRPr>
                    </a:p>
                  </a:txBody>
                  <a:tcPr marL="135600" marR="13560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69067645"/>
              </p:ext>
            </p:extLst>
          </p:nvPr>
        </p:nvGraphicFramePr>
        <p:xfrm>
          <a:off x="1295400" y="3886200"/>
          <a:ext cx="6346812" cy="2807413"/>
        </p:xfrm>
        <a:graphic>
          <a:graphicData uri="http://schemas.openxmlformats.org/drawingml/2006/table">
            <a:tbl>
              <a:tblPr firstRow="1" firstCol="1" bandRow="1">
                <a:tableStyleId>{5C22544A-7EE6-4342-B048-85BDC9FD1C3A}</a:tableStyleId>
              </a:tblPr>
              <a:tblGrid>
                <a:gridCol w="1066800"/>
                <a:gridCol w="1066800"/>
                <a:gridCol w="729730"/>
                <a:gridCol w="832775"/>
                <a:gridCol w="883569"/>
                <a:gridCol w="883569"/>
                <a:gridCol w="883569"/>
              </a:tblGrid>
              <a:tr h="424376">
                <a:tc rowSpan="4">
                  <a:txBody>
                    <a:bodyPr/>
                    <a:lstStyle/>
                    <a:p>
                      <a:pPr marL="0" marR="0" algn="ctr">
                        <a:spcBef>
                          <a:spcPts val="0"/>
                        </a:spcBef>
                        <a:spcAft>
                          <a:spcPts val="400"/>
                        </a:spcAft>
                      </a:pPr>
                      <a:r>
                        <a:rPr lang="en-US" sz="1600" dirty="0">
                          <a:effectLst/>
                        </a:rPr>
                        <a:t>Age</a:t>
                      </a:r>
                      <a:endParaRPr lang="en-PH" sz="1600" dirty="0">
                        <a:effectLst/>
                      </a:endParaRPr>
                    </a:p>
                    <a:p>
                      <a:pPr marL="0" marR="0" algn="ctr">
                        <a:spcBef>
                          <a:spcPts val="0"/>
                        </a:spcBef>
                        <a:spcAft>
                          <a:spcPts val="400"/>
                        </a:spcAft>
                      </a:pPr>
                      <a:r>
                        <a:rPr lang="en-US" sz="1600" dirty="0">
                          <a:effectLst/>
                        </a:rPr>
                        <a:t>(</a:t>
                      </a:r>
                      <a:r>
                        <a:rPr lang="en-US" sz="1600" dirty="0" smtClean="0">
                          <a:effectLst/>
                        </a:rPr>
                        <a:t>Months)</a:t>
                      </a:r>
                      <a:endParaRPr lang="en-PH" sz="1600" dirty="0">
                        <a:effectLst/>
                        <a:latin typeface="Times New Roman"/>
                        <a:ea typeface="Times New Roman"/>
                      </a:endParaRPr>
                    </a:p>
                  </a:txBody>
                  <a:tcPr marL="135600" marR="135600" marT="0" marB="0"/>
                </a:tc>
                <a:tc gridSpan="6">
                  <a:txBody>
                    <a:bodyPr/>
                    <a:lstStyle/>
                    <a:p>
                      <a:pPr marL="0" marR="0" algn="ctr">
                        <a:spcBef>
                          <a:spcPts val="0"/>
                        </a:spcBef>
                        <a:spcAft>
                          <a:spcPts val="400"/>
                        </a:spcAft>
                      </a:pPr>
                      <a:r>
                        <a:rPr lang="en-US" sz="1600">
                          <a:effectLst/>
                        </a:rPr>
                        <a:t>Weight(cm)</a:t>
                      </a:r>
                      <a:endParaRPr lang="en-PH" sz="1600">
                        <a:effectLst/>
                        <a:latin typeface="Times New Roman"/>
                        <a:ea typeface="Times New Roman"/>
                      </a:endParaRPr>
                    </a:p>
                  </a:txBody>
                  <a:tcPr marL="135600" marR="135600" marT="0" marB="0"/>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382943">
                <a:tc vMerge="1">
                  <a:txBody>
                    <a:bodyPr/>
                    <a:lstStyle/>
                    <a:p>
                      <a:endParaRPr lang="en-PH"/>
                    </a:p>
                  </a:txBody>
                  <a:tcPr/>
                </a:tc>
                <a:tc rowSpan="2">
                  <a:txBody>
                    <a:bodyPr/>
                    <a:lstStyle/>
                    <a:p>
                      <a:pPr marL="0" marR="0" algn="ctr">
                        <a:spcBef>
                          <a:spcPts val="0"/>
                        </a:spcBef>
                        <a:spcAft>
                          <a:spcPts val="400"/>
                        </a:spcAft>
                      </a:pPr>
                      <a:r>
                        <a:rPr lang="en-US" sz="1600" dirty="0">
                          <a:effectLst/>
                        </a:rPr>
                        <a:t>Severely</a:t>
                      </a:r>
                      <a:endParaRPr lang="en-PH" sz="1600" dirty="0">
                        <a:effectLst/>
                      </a:endParaRPr>
                    </a:p>
                    <a:p>
                      <a:pPr marL="0" marR="0" algn="ctr">
                        <a:spcBef>
                          <a:spcPts val="0"/>
                        </a:spcBef>
                        <a:spcAft>
                          <a:spcPts val="400"/>
                        </a:spcAft>
                      </a:pPr>
                      <a:r>
                        <a:rPr lang="en-US" sz="1600" dirty="0" smtClean="0">
                          <a:effectLst/>
                        </a:rPr>
                        <a:t>Under-</a:t>
                      </a:r>
                    </a:p>
                    <a:p>
                      <a:pPr marL="0" marR="0" algn="ctr">
                        <a:spcBef>
                          <a:spcPts val="0"/>
                        </a:spcBef>
                        <a:spcAft>
                          <a:spcPts val="400"/>
                        </a:spcAft>
                      </a:pPr>
                      <a:r>
                        <a:rPr lang="en-US" sz="1600" dirty="0" smtClean="0">
                          <a:effectLst/>
                        </a:rPr>
                        <a:t>weight</a:t>
                      </a:r>
                      <a:endParaRPr lang="en-PH" sz="1600" dirty="0">
                        <a:effectLst/>
                        <a:latin typeface="Times New Roman"/>
                        <a:ea typeface="Times New Roman"/>
                      </a:endParaRPr>
                    </a:p>
                  </a:txBody>
                  <a:tcPr marL="135600" marR="135600" marT="0" marB="0"/>
                </a:tc>
                <a:tc gridSpan="2">
                  <a:txBody>
                    <a:bodyPr/>
                    <a:lstStyle/>
                    <a:p>
                      <a:pPr marL="0" marR="0" algn="ctr">
                        <a:spcBef>
                          <a:spcPts val="0"/>
                        </a:spcBef>
                        <a:spcAft>
                          <a:spcPts val="400"/>
                        </a:spcAft>
                      </a:pPr>
                      <a:r>
                        <a:rPr lang="en-US" sz="1600">
                          <a:effectLst/>
                        </a:rPr>
                        <a:t>Underweight</a:t>
                      </a:r>
                      <a:endParaRPr lang="en-PH" sz="1600">
                        <a:effectLst/>
                        <a:latin typeface="Times New Roman"/>
                        <a:ea typeface="Times New Roman"/>
                      </a:endParaRPr>
                    </a:p>
                  </a:txBody>
                  <a:tcPr marL="135600" marR="135600" marT="0" marB="0"/>
                </a:tc>
                <a:tc hMerge="1">
                  <a:txBody>
                    <a:bodyPr/>
                    <a:lstStyle/>
                    <a:p>
                      <a:endParaRPr lang="en-PH"/>
                    </a:p>
                  </a:txBody>
                  <a:tcPr/>
                </a:tc>
                <a:tc gridSpan="2">
                  <a:txBody>
                    <a:bodyPr/>
                    <a:lstStyle/>
                    <a:p>
                      <a:pPr marL="0" marR="0" algn="ctr">
                        <a:spcBef>
                          <a:spcPts val="0"/>
                        </a:spcBef>
                        <a:spcAft>
                          <a:spcPts val="400"/>
                        </a:spcAft>
                      </a:pPr>
                      <a:r>
                        <a:rPr lang="en-US" sz="1600">
                          <a:effectLst/>
                        </a:rPr>
                        <a:t>Normal</a:t>
                      </a:r>
                      <a:endParaRPr lang="en-PH" sz="1600">
                        <a:effectLst/>
                        <a:latin typeface="Times New Roman"/>
                        <a:ea typeface="Times New Roman"/>
                      </a:endParaRPr>
                    </a:p>
                  </a:txBody>
                  <a:tcPr marL="135600" marR="135600" marT="0" marB="0"/>
                </a:tc>
                <a:tc hMerge="1">
                  <a:txBody>
                    <a:bodyPr/>
                    <a:lstStyle/>
                    <a:p>
                      <a:endParaRPr lang="en-PH"/>
                    </a:p>
                  </a:txBody>
                  <a:tcPr/>
                </a:tc>
                <a:tc rowSpan="2">
                  <a:txBody>
                    <a:bodyPr/>
                    <a:lstStyle/>
                    <a:p>
                      <a:pPr marL="0" marR="0" algn="ctr">
                        <a:spcBef>
                          <a:spcPts val="0"/>
                        </a:spcBef>
                        <a:spcAft>
                          <a:spcPts val="400"/>
                        </a:spcAft>
                      </a:pPr>
                      <a:r>
                        <a:rPr lang="en-US" sz="1600">
                          <a:effectLst/>
                        </a:rPr>
                        <a:t>Over Weight</a:t>
                      </a:r>
                      <a:endParaRPr lang="en-PH" sz="1600">
                        <a:effectLst/>
                        <a:latin typeface="Times New Roman"/>
                        <a:ea typeface="Times New Roman"/>
                      </a:endParaRPr>
                    </a:p>
                  </a:txBody>
                  <a:tcPr marL="135600" marR="135600" marT="0" marB="0"/>
                </a:tc>
              </a:tr>
              <a:tr h="802297">
                <a:tc vMerge="1">
                  <a:txBody>
                    <a:bodyPr/>
                    <a:lstStyle/>
                    <a:p>
                      <a:endParaRPr lang="en-PH"/>
                    </a:p>
                  </a:txBody>
                  <a:tcPr/>
                </a:tc>
                <a:tc vMerge="1">
                  <a:txBody>
                    <a:bodyPr/>
                    <a:lstStyle/>
                    <a:p>
                      <a:endParaRPr lang="en-PH"/>
                    </a:p>
                  </a:txBody>
                  <a:tcPr/>
                </a:tc>
                <a:tc>
                  <a:txBody>
                    <a:bodyPr/>
                    <a:lstStyle/>
                    <a:p>
                      <a:pPr marL="0" marR="0" algn="just">
                        <a:spcBef>
                          <a:spcPts val="0"/>
                        </a:spcBef>
                        <a:spcAft>
                          <a:spcPts val="400"/>
                        </a:spcAft>
                      </a:pPr>
                      <a:r>
                        <a:rPr lang="en-US" sz="1600">
                          <a:effectLst/>
                        </a:rPr>
                        <a:t>From</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To</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From</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To </a:t>
                      </a:r>
                      <a:endParaRPr lang="en-PH" sz="1600">
                        <a:effectLst/>
                        <a:latin typeface="Times New Roman"/>
                        <a:ea typeface="Times New Roman"/>
                      </a:endParaRPr>
                    </a:p>
                  </a:txBody>
                  <a:tcPr marL="135600" marR="135600" marT="0" marB="0"/>
                </a:tc>
                <a:tc vMerge="1">
                  <a:txBody>
                    <a:bodyPr/>
                    <a:lstStyle/>
                    <a:p>
                      <a:endParaRPr lang="en-PH"/>
                    </a:p>
                  </a:txBody>
                  <a:tcPr/>
                </a:tc>
              </a:tr>
              <a:tr h="462043">
                <a:tc vMerge="1">
                  <a:txBody>
                    <a:bodyPr/>
                    <a:lstStyle/>
                    <a:p>
                      <a:endParaRPr lang="en-PH"/>
                    </a:p>
                  </a:txBody>
                  <a:tcPr/>
                </a:tc>
                <a:tc>
                  <a:txBody>
                    <a:bodyPr/>
                    <a:lstStyle/>
                    <a:p>
                      <a:pPr marL="0" marR="0" algn="ctr">
                        <a:spcBef>
                          <a:spcPts val="0"/>
                        </a:spcBef>
                        <a:spcAft>
                          <a:spcPts val="400"/>
                        </a:spcAft>
                      </a:pPr>
                      <a:r>
                        <a:rPr lang="en-US" sz="1600">
                          <a:effectLst/>
                        </a:rPr>
                        <a:t>&lt;-3SD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-3SD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&lt;-2SD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-2SD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+2SD</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&gt;+2SD</a:t>
                      </a:r>
                      <a:endParaRPr lang="en-PH" sz="1600">
                        <a:effectLst/>
                        <a:latin typeface="Times New Roman"/>
                        <a:ea typeface="Times New Roman"/>
                      </a:endParaRPr>
                    </a:p>
                  </a:txBody>
                  <a:tcPr marL="135600" marR="135600" marT="0" marB="0"/>
                </a:tc>
              </a:tr>
              <a:tr h="367877">
                <a:tc>
                  <a:txBody>
                    <a:bodyPr/>
                    <a:lstStyle/>
                    <a:p>
                      <a:pPr marL="0" marR="0" algn="just">
                        <a:spcBef>
                          <a:spcPts val="0"/>
                        </a:spcBef>
                        <a:spcAft>
                          <a:spcPts val="400"/>
                        </a:spcAft>
                      </a:pPr>
                      <a:r>
                        <a:rPr lang="en-US" sz="1600">
                          <a:effectLst/>
                        </a:rPr>
                        <a:t>36</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9.6</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9.7</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10.7</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10.8</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18.1</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18.2</a:t>
                      </a:r>
                      <a:endParaRPr lang="en-PH" sz="1600">
                        <a:effectLst/>
                        <a:latin typeface="Times New Roman"/>
                        <a:ea typeface="Times New Roman"/>
                      </a:endParaRPr>
                    </a:p>
                  </a:txBody>
                  <a:tcPr marL="135600" marR="135600" marT="0" marB="0"/>
                </a:tc>
              </a:tr>
              <a:tr h="367877">
                <a:tc>
                  <a:txBody>
                    <a:bodyPr/>
                    <a:lstStyle/>
                    <a:p>
                      <a:pPr marL="0" marR="0" algn="just">
                        <a:spcBef>
                          <a:spcPts val="0"/>
                        </a:spcBef>
                        <a:spcAft>
                          <a:spcPts val="400"/>
                        </a:spcAft>
                      </a:pPr>
                      <a:r>
                        <a:rPr lang="en-US" sz="1600">
                          <a:effectLst/>
                        </a:rPr>
                        <a:t>48</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10.9</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11.0</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12.2</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12.3</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a:effectLst/>
                        </a:rPr>
                        <a:t>21.5</a:t>
                      </a:r>
                      <a:endParaRPr lang="en-PH" sz="1600">
                        <a:effectLst/>
                        <a:latin typeface="Times New Roman"/>
                        <a:ea typeface="Times New Roman"/>
                      </a:endParaRPr>
                    </a:p>
                  </a:txBody>
                  <a:tcPr marL="135600" marR="135600" marT="0" marB="0"/>
                </a:tc>
                <a:tc>
                  <a:txBody>
                    <a:bodyPr/>
                    <a:lstStyle/>
                    <a:p>
                      <a:pPr marL="0" marR="0" algn="just">
                        <a:spcBef>
                          <a:spcPts val="0"/>
                        </a:spcBef>
                        <a:spcAft>
                          <a:spcPts val="400"/>
                        </a:spcAft>
                      </a:pPr>
                      <a:r>
                        <a:rPr lang="en-US" sz="1600" dirty="0">
                          <a:effectLst/>
                        </a:rPr>
                        <a:t>21.6</a:t>
                      </a:r>
                      <a:endParaRPr lang="en-PH" sz="1600" dirty="0">
                        <a:effectLst/>
                        <a:latin typeface="Times New Roman"/>
                        <a:ea typeface="Times New Roman"/>
                      </a:endParaRPr>
                    </a:p>
                  </a:txBody>
                  <a:tcPr marL="135600" marR="135600" marT="0" marB="0"/>
                </a:tc>
              </a:tr>
            </a:tbl>
          </a:graphicData>
        </a:graphic>
      </p:graphicFrame>
      <p:sp>
        <p:nvSpPr>
          <p:cNvPr id="8" name="Rectangle 1"/>
          <p:cNvSpPr>
            <a:spLocks noChangeArrowheads="1"/>
          </p:cNvSpPr>
          <p:nvPr/>
        </p:nvSpPr>
        <p:spPr bwMode="auto">
          <a:xfrm>
            <a:off x="1295400" y="194846"/>
            <a:ext cx="9452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1:</a:t>
            </a:r>
            <a:endParaRPr kumimoji="0" lang="en-PH"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1295400" y="3505200"/>
            <a:ext cx="9452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2:</a:t>
            </a:r>
            <a:endParaRPr kumimoji="0" lang="en-PH" sz="14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9471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24600" y="2316540"/>
            <a:ext cx="2667000" cy="1569660"/>
          </a:xfrm>
          <a:prstGeom prst="rect">
            <a:avLst/>
          </a:prstGeom>
        </p:spPr>
        <p:txBody>
          <a:bodyPr wrap="square">
            <a:spAutoFit/>
          </a:bodyPr>
          <a:lstStyle/>
          <a:p>
            <a:r>
              <a:rPr lang="en-PH" sz="2400" dirty="0" smtClean="0"/>
              <a:t>Pag-Asa St, Poblacion District, Davao City, Philippines</a:t>
            </a:r>
            <a:endParaRPr lang="en-PH" sz="2400" dirty="0"/>
          </a:p>
        </p:txBody>
      </p:sp>
      <p:pic>
        <p:nvPicPr>
          <p:cNvPr id="9" name="Picture 8" descr="19756595_1956654667935766_4819371287711868005_n.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231935_1963061093961790_3370370684683270483_o.jpg"/>
          <p:cNvPicPr>
            <a:picLocks noChangeAspect="1"/>
          </p:cNvPicPr>
          <p:nvPr/>
        </p:nvPicPr>
        <p:blipFill>
          <a:blip r:embed="rId2"/>
          <a:stretch>
            <a:fillRect/>
          </a:stretch>
        </p:blipFill>
        <p:spPr>
          <a:xfrm>
            <a:off x="2667000" y="-54620"/>
            <a:ext cx="6477000" cy="3636020"/>
          </a:xfrm>
          <a:prstGeom prst="rect">
            <a:avLst/>
          </a:prstGeom>
        </p:spPr>
      </p:pic>
      <p:pic>
        <p:nvPicPr>
          <p:cNvPr id="5" name="Picture 4" descr="20271970_1475025819208084_1946849514_n.jpg"/>
          <p:cNvPicPr>
            <a:picLocks noChangeAspect="1"/>
          </p:cNvPicPr>
          <p:nvPr/>
        </p:nvPicPr>
        <p:blipFill>
          <a:blip r:embed="rId3"/>
          <a:stretch>
            <a:fillRect/>
          </a:stretch>
        </p:blipFill>
        <p:spPr>
          <a:xfrm>
            <a:off x="4648200" y="3429000"/>
            <a:ext cx="4572000" cy="3429000"/>
          </a:xfrm>
          <a:prstGeom prst="rect">
            <a:avLst/>
          </a:prstGeom>
        </p:spPr>
      </p:pic>
      <p:pic>
        <p:nvPicPr>
          <p:cNvPr id="6" name="Picture 5" descr="download.jpg"/>
          <p:cNvPicPr>
            <a:picLocks noChangeAspect="1"/>
          </p:cNvPicPr>
          <p:nvPr/>
        </p:nvPicPr>
        <p:blipFill>
          <a:blip r:embed="rId4"/>
          <a:stretch>
            <a:fillRect/>
          </a:stretch>
        </p:blipFill>
        <p:spPr>
          <a:xfrm>
            <a:off x="-1" y="0"/>
            <a:ext cx="2666999" cy="3733800"/>
          </a:xfrm>
          <a:prstGeom prst="rect">
            <a:avLst/>
          </a:prstGeom>
        </p:spPr>
      </p:pic>
      <p:pic>
        <p:nvPicPr>
          <p:cNvPr id="10" name="Picture 9" descr="STOP-MALNUTRITION.jpg"/>
          <p:cNvPicPr>
            <a:picLocks noChangeAspect="1"/>
          </p:cNvPicPr>
          <p:nvPr/>
        </p:nvPicPr>
        <p:blipFill>
          <a:blip r:embed="rId5"/>
          <a:stretch>
            <a:fillRect/>
          </a:stretch>
        </p:blipFill>
        <p:spPr>
          <a:xfrm>
            <a:off x="0" y="3581401"/>
            <a:ext cx="4912010" cy="3276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9883914_1460377467339586_1200483383_n.jpg"/>
          <p:cNvPicPr>
            <a:picLocks noChangeAspect="1"/>
          </p:cNvPicPr>
          <p:nvPr/>
        </p:nvPicPr>
        <p:blipFill>
          <a:blip r:embed="rId2"/>
          <a:srcRect l="8108" r="2703" b="20721"/>
          <a:stretch>
            <a:fillRect/>
          </a:stretch>
        </p:blipFill>
        <p:spPr>
          <a:xfrm>
            <a:off x="0" y="0"/>
            <a:ext cx="5029200" cy="3352800"/>
          </a:xfrm>
          <a:prstGeom prst="rect">
            <a:avLst/>
          </a:prstGeom>
        </p:spPr>
      </p:pic>
      <p:pic>
        <p:nvPicPr>
          <p:cNvPr id="9" name="Picture 8" descr="19970534_1460377387339594_457864215_n.jpg"/>
          <p:cNvPicPr>
            <a:picLocks noChangeAspect="1"/>
          </p:cNvPicPr>
          <p:nvPr/>
        </p:nvPicPr>
        <p:blipFill>
          <a:blip r:embed="rId3"/>
          <a:srcRect b="6122"/>
          <a:stretch>
            <a:fillRect/>
          </a:stretch>
        </p:blipFill>
        <p:spPr>
          <a:xfrm>
            <a:off x="4165600" y="3429000"/>
            <a:ext cx="4978400" cy="3505200"/>
          </a:xfrm>
          <a:prstGeom prst="rect">
            <a:avLst/>
          </a:prstGeom>
        </p:spPr>
      </p:pic>
      <p:pic>
        <p:nvPicPr>
          <p:cNvPr id="11" name="Picture 10" descr="Malnutrition-20130712-graphics-revised 2.jpg"/>
          <p:cNvPicPr>
            <a:picLocks noChangeAspect="1"/>
          </p:cNvPicPr>
          <p:nvPr/>
        </p:nvPicPr>
        <p:blipFill>
          <a:blip r:embed="rId4"/>
          <a:stretch>
            <a:fillRect/>
          </a:stretch>
        </p:blipFill>
        <p:spPr>
          <a:xfrm>
            <a:off x="0" y="3352800"/>
            <a:ext cx="4529834" cy="3581400"/>
          </a:xfrm>
          <a:prstGeom prst="rect">
            <a:avLst/>
          </a:prstGeom>
        </p:spPr>
      </p:pic>
      <p:pic>
        <p:nvPicPr>
          <p:cNvPr id="7" name="Picture 6" descr="10547499_1462108994057005_5378207376544505746_n.jpg"/>
          <p:cNvPicPr>
            <a:picLocks noChangeAspect="1"/>
          </p:cNvPicPr>
          <p:nvPr/>
        </p:nvPicPr>
        <p:blipFill>
          <a:blip r:embed="rId5"/>
          <a:srcRect l="4938" r="19753"/>
          <a:stretch>
            <a:fillRect/>
          </a:stretch>
        </p:blipFill>
        <p:spPr>
          <a:xfrm>
            <a:off x="4495800" y="-5300"/>
            <a:ext cx="4648200" cy="34343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latin typeface="Century Gothic" pitchFamily="34" charset="0"/>
              </a:rPr>
              <a:t>Problems</a:t>
            </a:r>
            <a:endParaRPr lang="en-PH" dirty="0">
              <a:latin typeface="Century Gothic" pitchFamily="34" charset="0"/>
            </a:endParaRPr>
          </a:p>
        </p:txBody>
      </p:sp>
      <p:sp>
        <p:nvSpPr>
          <p:cNvPr id="3" name="Content Placeholder 2"/>
          <p:cNvSpPr>
            <a:spLocks noGrp="1"/>
          </p:cNvSpPr>
          <p:nvPr>
            <p:ph idx="1"/>
          </p:nvPr>
        </p:nvSpPr>
        <p:spPr/>
        <p:txBody>
          <a:bodyPr>
            <a:noAutofit/>
          </a:bodyPr>
          <a:lstStyle/>
          <a:p>
            <a:r>
              <a:rPr lang="en-US" sz="2000" b="1" dirty="0" smtClean="0">
                <a:latin typeface="Century Gothic" pitchFamily="34" charset="0"/>
              </a:rPr>
              <a:t>Difficulty in monitoring child’s nutritional progress </a:t>
            </a:r>
            <a:endParaRPr lang="en-PH" sz="2000" dirty="0" smtClean="0">
              <a:latin typeface="Century Gothic" pitchFamily="34" charset="0"/>
            </a:endParaRPr>
          </a:p>
          <a:p>
            <a:pPr>
              <a:buNone/>
            </a:pPr>
            <a:r>
              <a:rPr lang="en-US" sz="2000" dirty="0" smtClean="0">
                <a:latin typeface="Century Gothic" pitchFamily="34" charset="0"/>
              </a:rPr>
              <a:t> </a:t>
            </a:r>
          </a:p>
          <a:p>
            <a:pPr>
              <a:buNone/>
            </a:pPr>
            <a:endParaRPr lang="en-PH" sz="2000" dirty="0" smtClean="0">
              <a:latin typeface="Century Gothic" pitchFamily="34" charset="0"/>
            </a:endParaRPr>
          </a:p>
          <a:p>
            <a:r>
              <a:rPr lang="en-US" sz="2000" b="1" dirty="0" smtClean="0">
                <a:latin typeface="Century Gothic" pitchFamily="34" charset="0"/>
              </a:rPr>
              <a:t>Difficulty in determining and comparing statistic reports</a:t>
            </a:r>
            <a:endParaRPr lang="en-PH" sz="2000" b="1" dirty="0" smtClean="0">
              <a:latin typeface="Century Gothic" pitchFamily="34" charset="0"/>
            </a:endParaRPr>
          </a:p>
          <a:p>
            <a:endParaRPr lang="en-PH" sz="2000" dirty="0" smtClean="0">
              <a:latin typeface="Century Gothic" pitchFamily="34" charset="0"/>
            </a:endParaRPr>
          </a:p>
          <a:p>
            <a:endParaRPr lang="en-PH" sz="2000" dirty="0" smtClean="0">
              <a:latin typeface="Century Gothic" pitchFamily="34" charset="0"/>
            </a:endParaRPr>
          </a:p>
          <a:p>
            <a:r>
              <a:rPr lang="en-US" sz="2000" b="1" dirty="0" smtClean="0">
                <a:latin typeface="Century Gothic" pitchFamily="34" charset="0"/>
              </a:rPr>
              <a:t>Difficulty in analyzing medical and nutritional status of children</a:t>
            </a:r>
            <a:endParaRPr lang="en-PH" sz="2000" b="1" dirty="0" smtClean="0">
              <a:latin typeface="Century Gothic" pitchFamily="34" charset="0"/>
            </a:endParaRPr>
          </a:p>
          <a:p>
            <a:pPr>
              <a:buNone/>
            </a:pPr>
            <a:r>
              <a:rPr lang="en-US" sz="2000" dirty="0" smtClean="0">
                <a:latin typeface="Century Gothic" pitchFamily="34" charset="0"/>
              </a:rPr>
              <a:t> </a:t>
            </a:r>
          </a:p>
          <a:p>
            <a:pPr>
              <a:buNone/>
            </a:pPr>
            <a:endParaRPr lang="en-PH" sz="2000" dirty="0" smtClean="0">
              <a:latin typeface="Century Gothic" pitchFamily="34" charset="0"/>
            </a:endParaRPr>
          </a:p>
          <a:p>
            <a:r>
              <a:rPr lang="en-US" sz="2000" b="1" dirty="0" smtClean="0">
                <a:latin typeface="Century Gothic" pitchFamily="34" charset="0"/>
              </a:rPr>
              <a:t>Difficulty in determining children that requires the most medical attention and are in critical alert status.</a:t>
            </a:r>
            <a:endParaRPr lang="en-PH" sz="2000" b="1" dirty="0" smtClean="0">
              <a:latin typeface="Century Gothic" pitchFamily="34" charset="0"/>
            </a:endParaRPr>
          </a:p>
        </p:txBody>
      </p:sp>
      <p:pic>
        <p:nvPicPr>
          <p:cNvPr id="4098" name="Picture 2" descr="Image result for problems icon"/>
          <p:cNvPicPr>
            <a:picLocks noChangeAspect="1" noChangeArrowheads="1"/>
          </p:cNvPicPr>
          <p:nvPr/>
        </p:nvPicPr>
        <p:blipFill>
          <a:blip r:embed="rId3"/>
          <a:srcRect/>
          <a:stretch>
            <a:fillRect/>
          </a:stretch>
        </p:blipFill>
        <p:spPr bwMode="auto">
          <a:xfrm>
            <a:off x="7010400" y="914399"/>
            <a:ext cx="1524000" cy="15240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mage result for problems icon"/>
          <p:cNvPicPr>
            <a:picLocks noChangeAspect="1" noChangeArrowheads="1"/>
          </p:cNvPicPr>
          <p:nvPr/>
        </p:nvPicPr>
        <p:blipFill>
          <a:blip r:embed="rId3"/>
          <a:srcRect/>
          <a:stretch>
            <a:fillRect/>
          </a:stretch>
        </p:blipFill>
        <p:spPr bwMode="auto">
          <a:xfrm>
            <a:off x="6858000" y="838200"/>
            <a:ext cx="1905000" cy="1905000"/>
          </a:xfrm>
          <a:prstGeom prst="rect">
            <a:avLst/>
          </a:prstGeom>
          <a:noFill/>
        </p:spPr>
      </p:pic>
      <p:sp>
        <p:nvSpPr>
          <p:cNvPr id="2" name="Title 1"/>
          <p:cNvSpPr>
            <a:spLocks noGrp="1"/>
          </p:cNvSpPr>
          <p:nvPr>
            <p:ph type="title"/>
          </p:nvPr>
        </p:nvSpPr>
        <p:spPr/>
        <p:txBody>
          <a:bodyPr/>
          <a:lstStyle/>
          <a:p>
            <a:r>
              <a:rPr lang="en-PH" dirty="0" smtClean="0">
                <a:latin typeface="Century Gothic" pitchFamily="34" charset="0"/>
              </a:rPr>
              <a:t>Specific Objectives</a:t>
            </a:r>
            <a:endParaRPr lang="en-PH" dirty="0">
              <a:latin typeface="Century Gothic" pitchFamily="34" charset="0"/>
            </a:endParaRPr>
          </a:p>
        </p:txBody>
      </p:sp>
      <p:sp>
        <p:nvSpPr>
          <p:cNvPr id="3" name="Content Placeholder 2"/>
          <p:cNvSpPr>
            <a:spLocks noGrp="1"/>
          </p:cNvSpPr>
          <p:nvPr>
            <p:ph idx="1"/>
          </p:nvPr>
        </p:nvSpPr>
        <p:spPr/>
        <p:txBody>
          <a:bodyPr>
            <a:noAutofit/>
          </a:bodyPr>
          <a:lstStyle/>
          <a:p>
            <a:r>
              <a:rPr lang="en-US" sz="2000" b="1" dirty="0" smtClean="0">
                <a:latin typeface="Century Gothic" pitchFamily="34" charset="0"/>
              </a:rPr>
              <a:t>Analyze the medical and nutritional status </a:t>
            </a:r>
          </a:p>
          <a:p>
            <a:pPr>
              <a:buNone/>
            </a:pPr>
            <a:r>
              <a:rPr lang="en-US" sz="2000" b="1" dirty="0" smtClean="0">
                <a:latin typeface="Century Gothic" pitchFamily="34" charset="0"/>
              </a:rPr>
              <a:t>	of the Archdiocesan Nourishment Center (ANC) </a:t>
            </a:r>
          </a:p>
          <a:p>
            <a:pPr>
              <a:buNone/>
            </a:pPr>
            <a:r>
              <a:rPr lang="en-US" sz="2000" b="1" dirty="0" smtClean="0">
                <a:latin typeface="Century Gothic" pitchFamily="34" charset="0"/>
              </a:rPr>
              <a:t>	children using Data Analytics Techniques.</a:t>
            </a:r>
          </a:p>
          <a:p>
            <a:pPr>
              <a:buNone/>
            </a:pPr>
            <a:endParaRPr lang="en-US" sz="2000" b="1" dirty="0" smtClean="0">
              <a:latin typeface="Century Gothic" pitchFamily="34" charset="0"/>
            </a:endParaRPr>
          </a:p>
          <a:p>
            <a:r>
              <a:rPr lang="en-US" sz="2000" b="1" dirty="0" smtClean="0">
                <a:latin typeface="Century Gothic" pitchFamily="34" charset="0"/>
              </a:rPr>
              <a:t>Generate recommendations for possible treatment and proper nutritional diet using Decision Support System.</a:t>
            </a:r>
          </a:p>
          <a:p>
            <a:pPr>
              <a:buNone/>
            </a:pPr>
            <a:endParaRPr lang="en-US" sz="2000" b="1" dirty="0" smtClean="0">
              <a:latin typeface="Century Gothic" pitchFamily="34" charset="0"/>
            </a:endParaRPr>
          </a:p>
          <a:p>
            <a:r>
              <a:rPr lang="en-US" sz="2000" b="1" dirty="0" smtClean="0">
                <a:latin typeface="Century Gothic" pitchFamily="34" charset="0"/>
              </a:rPr>
              <a:t>Generate statistical reports in graphical representation using Highcharts Interactive JavaScript charts.</a:t>
            </a:r>
          </a:p>
          <a:p>
            <a:pPr>
              <a:buNone/>
            </a:pPr>
            <a:endParaRPr lang="en-US" sz="2000" b="1" dirty="0" smtClean="0">
              <a:latin typeface="Century Gothic" pitchFamily="34" charset="0"/>
            </a:endParaRPr>
          </a:p>
          <a:p>
            <a:r>
              <a:rPr lang="en-US" sz="2000" b="1" dirty="0" smtClean="0">
                <a:latin typeface="Century Gothic" pitchFamily="34" charset="0"/>
              </a:rPr>
              <a:t>Notify the medical staffs regarding children that requires immediate medical attention, prioritization and medical schedules using JQUERY tool.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533400"/>
            <a:ext cx="7848600" cy="5570756"/>
          </a:xfrm>
          <a:prstGeom prst="rect">
            <a:avLst/>
          </a:prstGeom>
          <a:noFill/>
        </p:spPr>
        <p:txBody>
          <a:bodyPr wrap="square" rtlCol="0">
            <a:spAutoFit/>
          </a:bodyPr>
          <a:lstStyle/>
          <a:p>
            <a:pPr algn="ctr"/>
            <a:r>
              <a:rPr lang="en-US" sz="4400" dirty="0" smtClean="0">
                <a:latin typeface="Century Gothic" pitchFamily="34" charset="0"/>
              </a:rPr>
              <a:t>Review of Related Literature</a:t>
            </a:r>
          </a:p>
          <a:p>
            <a:endParaRPr lang="en-US" sz="2400" dirty="0" smtClean="0">
              <a:latin typeface="Century Gothic" pitchFamily="34" charset="0"/>
            </a:endParaRPr>
          </a:p>
          <a:p>
            <a:endParaRPr lang="en-US" sz="2400" dirty="0" smtClean="0">
              <a:latin typeface="Century Gothic" pitchFamily="34" charset="0"/>
            </a:endParaRPr>
          </a:p>
          <a:p>
            <a:pPr algn="just"/>
            <a:r>
              <a:rPr lang="en-US" sz="2000" dirty="0" smtClean="0">
                <a:latin typeface="Century Gothic" pitchFamily="34" charset="0"/>
              </a:rPr>
              <a:t>2.7	</a:t>
            </a:r>
            <a:r>
              <a:rPr lang="en-US" sz="2400" b="1" dirty="0" smtClean="0">
                <a:latin typeface="Century Gothic" pitchFamily="34" charset="0"/>
              </a:rPr>
              <a:t>Big Data Analytics in </a:t>
            </a:r>
          </a:p>
          <a:p>
            <a:pPr algn="just"/>
            <a:r>
              <a:rPr lang="en-US" sz="2400" b="1" dirty="0" smtClean="0">
                <a:latin typeface="Century Gothic" pitchFamily="34" charset="0"/>
              </a:rPr>
              <a:t>Healthcare: Promise and Potential</a:t>
            </a:r>
            <a:r>
              <a:rPr lang="en-US" sz="2400" dirty="0" smtClean="0">
                <a:latin typeface="Century Gothic" pitchFamily="34" charset="0"/>
              </a:rPr>
              <a:t> </a:t>
            </a:r>
            <a:endParaRPr lang="en-PH" sz="2400" dirty="0" smtClean="0">
              <a:latin typeface="Century Gothic" pitchFamily="34" charset="0"/>
            </a:endParaRPr>
          </a:p>
          <a:p>
            <a:pPr algn="just"/>
            <a:r>
              <a:rPr lang="en-US" sz="2400" dirty="0" smtClean="0">
                <a:latin typeface="Century Gothic" pitchFamily="34" charset="0"/>
              </a:rPr>
              <a:t> </a:t>
            </a:r>
          </a:p>
          <a:p>
            <a:pPr algn="just"/>
            <a:r>
              <a:rPr lang="en-US" sz="2000" dirty="0" smtClean="0">
                <a:latin typeface="Century Gothic" pitchFamily="34" charset="0"/>
              </a:rPr>
              <a:t>2.4</a:t>
            </a:r>
            <a:r>
              <a:rPr lang="en-US" sz="2400" dirty="0" smtClean="0">
                <a:latin typeface="Century Gothic" pitchFamily="34" charset="0"/>
              </a:rPr>
              <a:t>   </a:t>
            </a:r>
            <a:r>
              <a:rPr lang="en-US" sz="2400" b="1" dirty="0" smtClean="0">
                <a:latin typeface="Century Gothic" pitchFamily="34" charset="0"/>
              </a:rPr>
              <a:t>A Platform For Secure </a:t>
            </a:r>
          </a:p>
          <a:p>
            <a:pPr algn="just"/>
            <a:r>
              <a:rPr lang="en-US" sz="2400" b="1" dirty="0" smtClean="0">
                <a:latin typeface="Century Gothic" pitchFamily="34" charset="0"/>
              </a:rPr>
              <a:t>Monitoring And Sharing of </a:t>
            </a:r>
          </a:p>
          <a:p>
            <a:pPr algn="just"/>
            <a:r>
              <a:rPr lang="en-US" sz="2400" b="1" dirty="0" smtClean="0">
                <a:latin typeface="Century Gothic" pitchFamily="34" charset="0"/>
              </a:rPr>
              <a:t>Generic Health Data In The Cloud</a:t>
            </a:r>
          </a:p>
          <a:p>
            <a:pPr algn="just"/>
            <a:endParaRPr lang="en-US" sz="2400" b="1" dirty="0" smtClean="0">
              <a:latin typeface="Century Gothic" pitchFamily="34" charset="0"/>
            </a:endParaRPr>
          </a:p>
          <a:p>
            <a:pPr algn="just"/>
            <a:r>
              <a:rPr lang="en-US" sz="2000" dirty="0" smtClean="0">
                <a:latin typeface="Century Gothic" pitchFamily="34" charset="0"/>
              </a:rPr>
              <a:t>2.1   </a:t>
            </a:r>
            <a:r>
              <a:rPr lang="en-US" sz="2400" b="1" dirty="0" smtClean="0">
                <a:latin typeface="Century Gothic" pitchFamily="34" charset="0"/>
              </a:rPr>
              <a:t>GEMINI: An Integrative </a:t>
            </a:r>
          </a:p>
          <a:p>
            <a:pPr algn="just"/>
            <a:r>
              <a:rPr lang="en-US" sz="2400" b="1" dirty="0" smtClean="0">
                <a:latin typeface="Century Gothic" pitchFamily="34" charset="0"/>
              </a:rPr>
              <a:t>Healthcare Analytics System</a:t>
            </a:r>
            <a:endParaRPr lang="en-PH" sz="2400" dirty="0" smtClean="0">
              <a:latin typeface="Century Gothic" pitchFamily="34" charset="0"/>
            </a:endParaRPr>
          </a:p>
          <a:p>
            <a:pPr algn="just"/>
            <a:r>
              <a:rPr lang="en-US" sz="2400" dirty="0" smtClean="0">
                <a:latin typeface="Century Gothic" pitchFamily="34" charset="0"/>
              </a:rPr>
              <a:t> </a:t>
            </a:r>
            <a:endParaRPr lang="en-PH" sz="2400" dirty="0" smtClean="0">
              <a:latin typeface="Century Gothic" pitchFamily="34" charset="0"/>
            </a:endParaRPr>
          </a:p>
          <a:p>
            <a:r>
              <a:rPr lang="en-US" sz="2400" dirty="0" smtClean="0">
                <a:latin typeface="Century Gothic" pitchFamily="34" charset="0"/>
              </a:rPr>
              <a:t> </a:t>
            </a:r>
            <a:endParaRPr lang="en-PH" sz="2400" dirty="0" smtClean="0">
              <a:latin typeface="Century Gothic" pitchFamily="34" charset="0"/>
            </a:endParaRPr>
          </a:p>
        </p:txBody>
      </p:sp>
      <p:pic>
        <p:nvPicPr>
          <p:cNvPr id="3080" name="Picture 8" descr="Related image"/>
          <p:cNvPicPr>
            <a:picLocks noChangeAspect="1" noChangeArrowheads="1"/>
          </p:cNvPicPr>
          <p:nvPr/>
        </p:nvPicPr>
        <p:blipFill>
          <a:blip r:embed="rId2"/>
          <a:srcRect/>
          <a:stretch>
            <a:fillRect/>
          </a:stretch>
        </p:blipFill>
        <p:spPr bwMode="auto">
          <a:xfrm>
            <a:off x="6131170" y="1905001"/>
            <a:ext cx="2157046" cy="1752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ionship_of_data,_information_and_intelligence.png"/>
          <p:cNvPicPr>
            <a:picLocks noChangeAspect="1"/>
          </p:cNvPicPr>
          <p:nvPr/>
        </p:nvPicPr>
        <p:blipFill>
          <a:blip r:embed="rId2"/>
          <a:stretch>
            <a:fillRect/>
          </a:stretch>
        </p:blipFill>
        <p:spPr>
          <a:xfrm>
            <a:off x="685800" y="381000"/>
            <a:ext cx="7924800" cy="594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620</Words>
  <Application>Microsoft Office PowerPoint</Application>
  <PresentationFormat>On-screen Show (4:3)</PresentationFormat>
  <Paragraphs>289</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Problems</vt:lpstr>
      <vt:lpstr>Specific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Detailed System Features</vt:lpstr>
      <vt:lpstr>Detailed System Features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Jik</dc:creator>
  <cp:lastModifiedBy>Jik</cp:lastModifiedBy>
  <cp:revision>114</cp:revision>
  <dcterms:created xsi:type="dcterms:W3CDTF">2017-07-22T06:02:43Z</dcterms:created>
  <dcterms:modified xsi:type="dcterms:W3CDTF">2018-01-29T09:40:58Z</dcterms:modified>
</cp:coreProperties>
</file>