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801600" cy="7772400"/>
  <p:notesSz cx="6858000" cy="9144000"/>
  <p:defaultTextStyle>
    <a:defPPr>
      <a:defRPr lang="en-US"/>
    </a:defPPr>
    <a:lvl1pPr marL="0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006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6011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99017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2023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5029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98034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1040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4046" algn="l" defTabSz="126601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 autoAdjust="0"/>
    <p:restoredTop sz="99288" autoAdjust="0"/>
  </p:normalViewPr>
  <p:slideViewPr>
    <p:cSldViewPr>
      <p:cViewPr>
        <p:scale>
          <a:sx n="90" d="100"/>
          <a:sy n="90" d="100"/>
        </p:scale>
        <p:origin x="-108" y="102"/>
      </p:cViewPr>
      <p:guideLst>
        <p:guide orient="horz" pos="2448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B90D-1AC8-491A-B55B-25F22F7927E5}" type="datetimeFigureOut">
              <a:rPr lang="en-PH" smtClean="0"/>
              <a:t>3/20/2018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4F0BF-6025-469A-9385-2A78237123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37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F0BF-6025-469A-9385-2A7823712352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63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F0BF-6025-469A-9385-2A7823712352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63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F0BF-6025-469A-9385-2A7823712352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6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5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4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59080"/>
            <a:ext cx="2880360" cy="552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59080"/>
            <a:ext cx="8427720" cy="552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4994488"/>
            <a:ext cx="10881360" cy="154368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3294275"/>
            <a:ext cx="1088136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0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60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990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320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65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980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310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0640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11300"/>
            <a:ext cx="5654040" cy="427482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11300"/>
            <a:ext cx="5654040" cy="427482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6"/>
            <a:ext cx="5656263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006" indent="0">
              <a:buNone/>
              <a:defRPr sz="2800" b="1"/>
            </a:lvl2pPr>
            <a:lvl3pPr marL="1266011" indent="0">
              <a:buNone/>
              <a:defRPr sz="2500" b="1"/>
            </a:lvl3pPr>
            <a:lvl4pPr marL="1899017" indent="0">
              <a:buNone/>
              <a:defRPr sz="2200" b="1"/>
            </a:lvl4pPr>
            <a:lvl5pPr marL="2532023" indent="0">
              <a:buNone/>
              <a:defRPr sz="2200" b="1"/>
            </a:lvl5pPr>
            <a:lvl6pPr marL="3165029" indent="0">
              <a:buNone/>
              <a:defRPr sz="2200" b="1"/>
            </a:lvl6pPr>
            <a:lvl7pPr marL="3798034" indent="0">
              <a:buNone/>
              <a:defRPr sz="2200" b="1"/>
            </a:lvl7pPr>
            <a:lvl8pPr marL="4431040" indent="0">
              <a:buNone/>
              <a:defRPr sz="2200" b="1"/>
            </a:lvl8pPr>
            <a:lvl9pPr marL="506404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739796"/>
            <a:ext cx="565848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006" indent="0">
              <a:buNone/>
              <a:defRPr sz="2800" b="1"/>
            </a:lvl2pPr>
            <a:lvl3pPr marL="1266011" indent="0">
              <a:buNone/>
              <a:defRPr sz="2500" b="1"/>
            </a:lvl3pPr>
            <a:lvl4pPr marL="1899017" indent="0">
              <a:buNone/>
              <a:defRPr sz="2200" b="1"/>
            </a:lvl4pPr>
            <a:lvl5pPr marL="2532023" indent="0">
              <a:buNone/>
              <a:defRPr sz="2200" b="1"/>
            </a:lvl5pPr>
            <a:lvl6pPr marL="3165029" indent="0">
              <a:buNone/>
              <a:defRPr sz="2200" b="1"/>
            </a:lvl6pPr>
            <a:lvl7pPr marL="3798034" indent="0">
              <a:buNone/>
              <a:defRPr sz="2200" b="1"/>
            </a:lvl7pPr>
            <a:lvl8pPr marL="4431040" indent="0">
              <a:buNone/>
              <a:defRPr sz="2200" b="1"/>
            </a:lvl8pPr>
            <a:lvl9pPr marL="506404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464859"/>
            <a:ext cx="565848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09458"/>
            <a:ext cx="4211639" cy="13169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09457"/>
            <a:ext cx="7156450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626448"/>
            <a:ext cx="4211639" cy="5316538"/>
          </a:xfrm>
        </p:spPr>
        <p:txBody>
          <a:bodyPr/>
          <a:lstStyle>
            <a:lvl1pPr marL="0" indent="0">
              <a:buNone/>
              <a:defRPr sz="2000"/>
            </a:lvl1pPr>
            <a:lvl2pPr marL="633006" indent="0">
              <a:buNone/>
              <a:defRPr sz="1700"/>
            </a:lvl2pPr>
            <a:lvl3pPr marL="1266011" indent="0">
              <a:buNone/>
              <a:defRPr sz="1300"/>
            </a:lvl3pPr>
            <a:lvl4pPr marL="1899017" indent="0">
              <a:buNone/>
              <a:defRPr sz="1200"/>
            </a:lvl4pPr>
            <a:lvl5pPr marL="2532023" indent="0">
              <a:buNone/>
              <a:defRPr sz="1200"/>
            </a:lvl5pPr>
            <a:lvl6pPr marL="3165029" indent="0">
              <a:buNone/>
              <a:defRPr sz="1200"/>
            </a:lvl6pPr>
            <a:lvl7pPr marL="3798034" indent="0">
              <a:buNone/>
              <a:defRPr sz="1200"/>
            </a:lvl7pPr>
            <a:lvl8pPr marL="4431040" indent="0">
              <a:buNone/>
              <a:defRPr sz="1200"/>
            </a:lvl8pPr>
            <a:lvl9pPr marL="50640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8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33006" indent="0">
              <a:buNone/>
              <a:defRPr sz="3900"/>
            </a:lvl2pPr>
            <a:lvl3pPr marL="1266011" indent="0">
              <a:buNone/>
              <a:defRPr sz="3300"/>
            </a:lvl3pPr>
            <a:lvl4pPr marL="1899017" indent="0">
              <a:buNone/>
              <a:defRPr sz="2800"/>
            </a:lvl4pPr>
            <a:lvl5pPr marL="2532023" indent="0">
              <a:buNone/>
              <a:defRPr sz="2800"/>
            </a:lvl5pPr>
            <a:lvl6pPr marL="3165029" indent="0">
              <a:buNone/>
              <a:defRPr sz="2800"/>
            </a:lvl6pPr>
            <a:lvl7pPr marL="3798034" indent="0">
              <a:buNone/>
              <a:defRPr sz="2800"/>
            </a:lvl7pPr>
            <a:lvl8pPr marL="4431040" indent="0">
              <a:buNone/>
              <a:defRPr sz="2800"/>
            </a:lvl8pPr>
            <a:lvl9pPr marL="506404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2000"/>
            </a:lvl1pPr>
            <a:lvl2pPr marL="633006" indent="0">
              <a:buNone/>
              <a:defRPr sz="1700"/>
            </a:lvl2pPr>
            <a:lvl3pPr marL="1266011" indent="0">
              <a:buNone/>
              <a:defRPr sz="1300"/>
            </a:lvl3pPr>
            <a:lvl4pPr marL="1899017" indent="0">
              <a:buNone/>
              <a:defRPr sz="1200"/>
            </a:lvl4pPr>
            <a:lvl5pPr marL="2532023" indent="0">
              <a:buNone/>
              <a:defRPr sz="1200"/>
            </a:lvl5pPr>
            <a:lvl6pPr marL="3165029" indent="0">
              <a:buNone/>
              <a:defRPr sz="1200"/>
            </a:lvl6pPr>
            <a:lvl7pPr marL="3798034" indent="0">
              <a:buNone/>
              <a:defRPr sz="1200"/>
            </a:lvl7pPr>
            <a:lvl8pPr marL="4431040" indent="0">
              <a:buNone/>
              <a:defRPr sz="1200"/>
            </a:lvl8pPr>
            <a:lvl9pPr marL="50640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26602" tIns="63300" rIns="126602" bIns="633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26602" tIns="63300" rIns="126602" bIns="633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6"/>
            <a:ext cx="2987040" cy="413808"/>
          </a:xfrm>
          <a:prstGeom prst="rect">
            <a:avLst/>
          </a:prstGeom>
        </p:spPr>
        <p:txBody>
          <a:bodyPr vert="horz" lIns="126602" tIns="63300" rIns="126602" bIns="6330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71CC-E677-4A57-BABE-CC78326C835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6"/>
            <a:ext cx="4053840" cy="413808"/>
          </a:xfrm>
          <a:prstGeom prst="rect">
            <a:avLst/>
          </a:prstGeom>
        </p:spPr>
        <p:txBody>
          <a:bodyPr vert="horz" lIns="126602" tIns="63300" rIns="126602" bIns="6330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6"/>
            <a:ext cx="2987040" cy="413808"/>
          </a:xfrm>
          <a:prstGeom prst="rect">
            <a:avLst/>
          </a:prstGeom>
        </p:spPr>
        <p:txBody>
          <a:bodyPr vert="horz" lIns="126602" tIns="63300" rIns="126602" bIns="6330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EABD-81E8-41E5-A1F8-7F055A96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6011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755" indent="-474755" algn="l" defTabSz="1266011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4" indent="-395628" algn="l" defTabSz="1266011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2515" indent="-316503" algn="l" defTabSz="1266011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5521" indent="-316503" algn="l" defTabSz="12660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8526" indent="-316503" algn="l" defTabSz="1266011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1532" indent="-316503" algn="l" defTabSz="126601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38" indent="-316503" algn="l" defTabSz="126601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47543" indent="-316503" algn="l" defTabSz="126601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0549" indent="-316503" algn="l" defTabSz="126601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06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6011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9017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23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5029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8034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1040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4046" algn="l" defTabSz="126601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0" y="605146"/>
            <a:ext cx="1752600" cy="3814455"/>
            <a:chOff x="1108363" y="762000"/>
            <a:chExt cx="1752600" cy="2241049"/>
          </a:xfrm>
        </p:grpSpPr>
        <p:sp>
          <p:nvSpPr>
            <p:cNvPr id="4" name="Rectangle 3"/>
            <p:cNvSpPr/>
            <p:nvPr/>
          </p:nvSpPr>
          <p:spPr>
            <a:xfrm>
              <a:off x="1108363" y="944878"/>
              <a:ext cx="1752600" cy="2058171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lastname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firstname</a:t>
              </a:r>
              <a:r>
                <a:rPr lang="en-US" sz="900" dirty="0"/>
                <a:t>	V45</a:t>
              </a:r>
            </a:p>
            <a:p>
              <a:r>
                <a:rPr lang="en-US" sz="900" dirty="0" err="1" smtClean="0"/>
                <a:t>middlename</a:t>
              </a:r>
              <a:r>
                <a:rPr lang="en-US" sz="900" dirty="0"/>
                <a:t>	V45</a:t>
              </a:r>
            </a:p>
            <a:p>
              <a:r>
                <a:rPr lang="en-US" sz="900" dirty="0" smtClean="0"/>
                <a:t>dob	V20</a:t>
              </a:r>
            </a:p>
            <a:p>
              <a:r>
                <a:rPr lang="en-US" sz="900" dirty="0" err="1" smtClean="0"/>
                <a:t>pob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sex</a:t>
              </a:r>
              <a:r>
                <a:rPr lang="en-US" sz="900" dirty="0"/>
                <a:t>	</a:t>
              </a:r>
              <a:r>
                <a:rPr lang="en-US" sz="900" dirty="0" smtClean="0"/>
                <a:t>V20</a:t>
              </a:r>
            </a:p>
            <a:p>
              <a:r>
                <a:rPr lang="en-US" sz="900" dirty="0" smtClean="0"/>
                <a:t>religion	V45</a:t>
              </a:r>
            </a:p>
            <a:p>
              <a:r>
                <a:rPr lang="en-US" sz="900" dirty="0"/>
                <a:t>w</a:t>
              </a:r>
              <a:r>
                <a:rPr lang="en-US" sz="900" dirty="0" smtClean="0"/>
                <a:t>eight	D10,2</a:t>
              </a:r>
            </a:p>
            <a:p>
              <a:r>
                <a:rPr lang="en-US" sz="900" dirty="0" smtClean="0"/>
                <a:t>height	D10,2</a:t>
              </a:r>
            </a:p>
            <a:p>
              <a:r>
                <a:rPr lang="en-US" sz="900" dirty="0" smtClean="0"/>
                <a:t>disability	V200</a:t>
              </a:r>
            </a:p>
            <a:p>
              <a:r>
                <a:rPr lang="en-US" sz="900" dirty="0" smtClean="0"/>
                <a:t>contact	V45</a:t>
              </a:r>
            </a:p>
            <a:p>
              <a:r>
                <a:rPr lang="en-US" sz="900" dirty="0" smtClean="0"/>
                <a:t>school	V200</a:t>
              </a:r>
            </a:p>
            <a:p>
              <a:r>
                <a:rPr lang="en-US" sz="900" dirty="0" err="1" smtClean="0"/>
                <a:t>grade_level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address	V250</a:t>
              </a:r>
            </a:p>
            <a:p>
              <a:r>
                <a:rPr lang="en-US" sz="900" dirty="0" err="1" smtClean="0"/>
                <a:t>barangay_id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date_registered</a:t>
              </a:r>
              <a:r>
                <a:rPr lang="en-US" sz="900" dirty="0" smtClean="0"/>
                <a:t>	V20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 smtClean="0"/>
                <a:t>graduated	I1</a:t>
              </a:r>
            </a:p>
            <a:p>
              <a:r>
                <a:rPr lang="en-US" sz="900" dirty="0" smtClean="0"/>
                <a:t>pic1	V45</a:t>
              </a:r>
            </a:p>
            <a:p>
              <a:r>
                <a:rPr lang="en-US" sz="900" dirty="0" smtClean="0"/>
                <a:t>pic2	V45</a:t>
              </a:r>
            </a:p>
            <a:p>
              <a:r>
                <a:rPr lang="en-US" sz="900" dirty="0" smtClean="0"/>
                <a:t>pic3	V45</a:t>
              </a:r>
            </a:p>
            <a:p>
              <a:r>
                <a:rPr lang="en-US" sz="900" dirty="0" smtClean="0"/>
                <a:t>removed 	I1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c</a:t>
              </a:r>
              <a:r>
                <a:rPr lang="en-US" sz="1400" b="1" dirty="0" err="1" smtClean="0"/>
                <a:t>is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cxnSp>
        <p:nvCxnSpPr>
          <p:cNvPr id="200" name="Straight Connector 199"/>
          <p:cNvCxnSpPr/>
          <p:nvPr/>
        </p:nvCxnSpPr>
        <p:spPr>
          <a:xfrm flipV="1">
            <a:off x="571500" y="3255201"/>
            <a:ext cx="0" cy="200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71500" y="3255201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895600" y="605147"/>
            <a:ext cx="1752600" cy="2061853"/>
            <a:chOff x="1108363" y="762000"/>
            <a:chExt cx="1752600" cy="1237112"/>
          </a:xfrm>
        </p:grpSpPr>
        <p:sp>
          <p:nvSpPr>
            <p:cNvPr id="84" name="Rectangle 83"/>
            <p:cNvSpPr/>
            <p:nvPr/>
          </p:nvSpPr>
          <p:spPr>
            <a:xfrm>
              <a:off x="1108363" y="944879"/>
              <a:ext cx="1752600" cy="105423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person_id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name	V200</a:t>
              </a:r>
            </a:p>
            <a:p>
              <a:r>
                <a:rPr lang="en-US" sz="900" dirty="0" smtClean="0"/>
                <a:t>relation	V45</a:t>
              </a:r>
            </a:p>
            <a:p>
              <a:r>
                <a:rPr lang="en-US" sz="900" dirty="0" smtClean="0"/>
                <a:t>age	I11</a:t>
              </a:r>
            </a:p>
            <a:p>
              <a:r>
                <a:rPr lang="en-US" sz="900" dirty="0" smtClean="0"/>
                <a:t>sex	V20</a:t>
              </a:r>
            </a:p>
            <a:p>
              <a:r>
                <a:rPr lang="en-US" sz="900" dirty="0" smtClean="0"/>
                <a:t>status	V45</a:t>
              </a:r>
            </a:p>
            <a:p>
              <a:r>
                <a:rPr lang="en-US" sz="900" dirty="0" smtClean="0"/>
                <a:t>education	V200</a:t>
              </a:r>
            </a:p>
            <a:p>
              <a:r>
                <a:rPr lang="en-US" sz="900" dirty="0" smtClean="0"/>
                <a:t>occupation	V200</a:t>
              </a:r>
            </a:p>
            <a:p>
              <a:r>
                <a:rPr lang="en-US" sz="900" dirty="0"/>
                <a:t>i</a:t>
              </a:r>
              <a:r>
                <a:rPr lang="en-US" sz="900" dirty="0" smtClean="0"/>
                <a:t>ncome	D10,2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</a:t>
              </a:r>
              <a:r>
                <a:rPr lang="en-US" sz="1400" b="1" dirty="0" smtClean="0"/>
                <a:t>amily</a:t>
              </a:r>
              <a:endParaRPr lang="en-US" sz="1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52475" y="6091547"/>
            <a:ext cx="1752600" cy="1376053"/>
            <a:chOff x="1108363" y="762000"/>
            <a:chExt cx="1752600" cy="825632"/>
          </a:xfrm>
        </p:grpSpPr>
        <p:sp>
          <p:nvSpPr>
            <p:cNvPr id="87" name="Rectangle 86"/>
            <p:cNvSpPr/>
            <p:nvPr/>
          </p:nvSpPr>
          <p:spPr>
            <a:xfrm>
              <a:off x="1108363" y="944879"/>
              <a:ext cx="1752600" cy="64275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graduate_id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/>
                <a:t>r</a:t>
              </a:r>
              <a:r>
                <a:rPr lang="en-US" sz="900" dirty="0" smtClean="0"/>
                <a:t>emarks	V400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graduates</a:t>
              </a:r>
              <a:endParaRPr lang="en-US" sz="1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62800" y="605147"/>
            <a:ext cx="1752600" cy="5871851"/>
            <a:chOff x="1108363" y="762000"/>
            <a:chExt cx="1752600" cy="3523110"/>
          </a:xfrm>
        </p:grpSpPr>
        <p:sp>
          <p:nvSpPr>
            <p:cNvPr id="92" name="Rectangle 91"/>
            <p:cNvSpPr/>
            <p:nvPr/>
          </p:nvSpPr>
          <p:spPr>
            <a:xfrm>
              <a:off x="1108363" y="944878"/>
              <a:ext cx="1752600" cy="334023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</a:t>
              </a:r>
              <a:r>
                <a:rPr lang="en-US" sz="900" dirty="0"/>
                <a:t>F</a:t>
              </a:r>
              <a:r>
                <a:rPr lang="en-US" sz="900" dirty="0" smtClean="0"/>
                <a:t>K</a:t>
              </a:r>
            </a:p>
            <a:p>
              <a:r>
                <a:rPr lang="en-US" sz="900" dirty="0" err="1" smtClean="0"/>
                <a:t>date_interviewed</a:t>
              </a:r>
              <a:r>
                <a:rPr lang="en-US" sz="900" dirty="0" smtClean="0"/>
                <a:t>	V20</a:t>
              </a:r>
            </a:p>
            <a:p>
              <a:r>
                <a:rPr lang="en-US" sz="900" dirty="0" err="1" smtClean="0"/>
                <a:t>head_id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dob	V20</a:t>
              </a:r>
            </a:p>
            <a:p>
              <a:r>
                <a:rPr lang="en-US" sz="900" dirty="0" err="1" smtClean="0"/>
                <a:t>pob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religion	V45</a:t>
              </a:r>
            </a:p>
            <a:p>
              <a:r>
                <a:rPr lang="en-US" sz="900" dirty="0" err="1"/>
                <a:t>i</a:t>
              </a:r>
              <a:r>
                <a:rPr lang="en-US" sz="900" dirty="0" err="1" smtClean="0"/>
                <a:t>ncome_source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Insurance	V45</a:t>
              </a:r>
            </a:p>
            <a:p>
              <a:r>
                <a:rPr lang="en-US" sz="900" dirty="0" smtClean="0"/>
                <a:t>house	V200</a:t>
              </a:r>
            </a:p>
            <a:p>
              <a:r>
                <a:rPr lang="en-US" sz="900" dirty="0" smtClean="0"/>
                <a:t>roof	V45</a:t>
              </a:r>
            </a:p>
            <a:p>
              <a:r>
                <a:rPr lang="en-US" sz="900" dirty="0" smtClean="0"/>
                <a:t>wall	V45</a:t>
              </a:r>
            </a:p>
            <a:p>
              <a:r>
                <a:rPr lang="en-US" sz="900" dirty="0" smtClean="0"/>
                <a:t>floor	V45</a:t>
              </a:r>
            </a:p>
            <a:p>
              <a:r>
                <a:rPr lang="en-US" sz="900" dirty="0" smtClean="0"/>
                <a:t>room	V45</a:t>
              </a:r>
            </a:p>
            <a:p>
              <a:r>
                <a:rPr lang="en-US" sz="900" dirty="0" smtClean="0"/>
                <a:t>disposition	V45</a:t>
              </a:r>
            </a:p>
            <a:p>
              <a:r>
                <a:rPr lang="en-US" sz="900" dirty="0" smtClean="0"/>
                <a:t>garbage	V45</a:t>
              </a:r>
            </a:p>
            <a:p>
              <a:r>
                <a:rPr lang="en-US" sz="900" dirty="0" smtClean="0"/>
                <a:t>water	V45</a:t>
              </a:r>
            </a:p>
            <a:p>
              <a:r>
                <a:rPr lang="en-US" sz="900" dirty="0" smtClean="0"/>
                <a:t>light	V45</a:t>
              </a:r>
            </a:p>
            <a:p>
              <a:r>
                <a:rPr lang="en-US" sz="900" dirty="0" smtClean="0"/>
                <a:t>bath	V45</a:t>
              </a:r>
            </a:p>
            <a:p>
              <a:r>
                <a:rPr lang="en-US" sz="900" dirty="0" err="1" smtClean="0"/>
                <a:t>r_bath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food	V45</a:t>
              </a:r>
            </a:p>
            <a:p>
              <a:r>
                <a:rPr lang="en-US" sz="900" dirty="0" smtClean="0"/>
                <a:t>cook	V45</a:t>
              </a:r>
            </a:p>
            <a:p>
              <a:r>
                <a:rPr lang="en-US" sz="900" dirty="0" smtClean="0"/>
                <a:t>harassment	V20</a:t>
              </a:r>
            </a:p>
            <a:p>
              <a:r>
                <a:rPr lang="en-US" sz="900" dirty="0" err="1" smtClean="0"/>
                <a:t>r_harassment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contented	V20</a:t>
              </a:r>
            </a:p>
            <a:p>
              <a:r>
                <a:rPr lang="en-US" sz="900" dirty="0" err="1" smtClean="0"/>
                <a:t>r_contented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church	V45</a:t>
              </a:r>
            </a:p>
            <a:p>
              <a:r>
                <a:rPr lang="en-US" sz="900" dirty="0" smtClean="0"/>
                <a:t>community	V45</a:t>
              </a:r>
            </a:p>
            <a:p>
              <a:r>
                <a:rPr lang="en-US" sz="900" dirty="0" smtClean="0"/>
                <a:t>plans	V200</a:t>
              </a:r>
            </a:p>
            <a:p>
              <a:r>
                <a:rPr lang="en-US" sz="900" dirty="0" smtClean="0"/>
                <a:t>illness	V200</a:t>
              </a:r>
            </a:p>
            <a:p>
              <a:r>
                <a:rPr lang="en-US" sz="900" dirty="0" smtClean="0"/>
                <a:t>medicine	V200</a:t>
              </a:r>
            </a:p>
            <a:p>
              <a:r>
                <a:rPr lang="en-US" sz="900" dirty="0" err="1" smtClean="0"/>
                <a:t>medicine_source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smoking	V20</a:t>
              </a:r>
            </a:p>
            <a:p>
              <a:r>
                <a:rPr lang="en-US" sz="900" dirty="0" err="1" smtClean="0"/>
                <a:t>s_product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s_benefit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liquor	V20</a:t>
              </a:r>
            </a:p>
            <a:p>
              <a:r>
                <a:rPr lang="en-US" sz="900" dirty="0" err="1" smtClean="0"/>
                <a:t>l_benefit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beneficiary	V20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his</a:t>
              </a:r>
              <a:endParaRPr lang="en-US" sz="14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95600" y="3147647"/>
            <a:ext cx="1752600" cy="3555724"/>
            <a:chOff x="1108363" y="762000"/>
            <a:chExt cx="1752600" cy="2133434"/>
          </a:xfrm>
        </p:grpSpPr>
        <p:sp>
          <p:nvSpPr>
            <p:cNvPr id="95" name="Rectangle 94"/>
            <p:cNvSpPr/>
            <p:nvPr/>
          </p:nvSpPr>
          <p:spPr>
            <a:xfrm>
              <a:off x="1108363" y="944878"/>
              <a:ext cx="1752600" cy="195055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period	I1</a:t>
              </a:r>
            </a:p>
            <a:p>
              <a:r>
                <a:rPr lang="en-US" sz="900" dirty="0" smtClean="0"/>
                <a:t>year	I4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 smtClean="0"/>
                <a:t>time	V20</a:t>
              </a:r>
            </a:p>
            <a:p>
              <a:r>
                <a:rPr lang="en-US" sz="900" dirty="0" smtClean="0"/>
                <a:t>height	D10,2</a:t>
              </a:r>
            </a:p>
            <a:p>
              <a:r>
                <a:rPr lang="en-US" sz="900" dirty="0" smtClean="0"/>
                <a:t>weight	D10,2</a:t>
              </a:r>
            </a:p>
            <a:p>
              <a:r>
                <a:rPr lang="en-US" sz="900" dirty="0" smtClean="0"/>
                <a:t>appetite	V20</a:t>
              </a:r>
            </a:p>
            <a:p>
              <a:r>
                <a:rPr lang="en-US" sz="900" dirty="0" smtClean="0"/>
                <a:t>water	I11</a:t>
              </a:r>
            </a:p>
            <a:p>
              <a:r>
                <a:rPr lang="en-US" sz="900" dirty="0" smtClean="0"/>
                <a:t>bowel	I11</a:t>
              </a:r>
            </a:p>
            <a:p>
              <a:r>
                <a:rPr lang="en-US" sz="900" dirty="0" smtClean="0"/>
                <a:t>hair	V20</a:t>
              </a:r>
            </a:p>
            <a:p>
              <a:r>
                <a:rPr lang="en-US" sz="900" dirty="0" smtClean="0"/>
                <a:t>finger	V20</a:t>
              </a:r>
            </a:p>
            <a:p>
              <a:r>
                <a:rPr lang="en-US" sz="900" dirty="0" smtClean="0"/>
                <a:t>teeth	V20</a:t>
              </a:r>
            </a:p>
            <a:p>
              <a:r>
                <a:rPr lang="en-US" sz="900" dirty="0" smtClean="0"/>
                <a:t>skin	V20</a:t>
              </a:r>
            </a:p>
            <a:p>
              <a:r>
                <a:rPr lang="en-US" sz="900" dirty="0" smtClean="0"/>
                <a:t>eyes	V20</a:t>
              </a:r>
            </a:p>
            <a:p>
              <a:r>
                <a:rPr lang="en-US" sz="900" dirty="0" smtClean="0"/>
                <a:t>nose	V20</a:t>
              </a:r>
            </a:p>
            <a:p>
              <a:r>
                <a:rPr lang="en-US" sz="900" dirty="0" smtClean="0"/>
                <a:t>ears	V20</a:t>
              </a:r>
            </a:p>
            <a:p>
              <a:r>
                <a:rPr lang="en-US" sz="900" dirty="0" smtClean="0"/>
                <a:t>comments	V200</a:t>
              </a:r>
            </a:p>
            <a:p>
              <a:r>
                <a:rPr lang="en-US" sz="900" dirty="0" smtClean="0"/>
                <a:t>illness	V200</a:t>
              </a:r>
            </a:p>
            <a:p>
              <a:r>
                <a:rPr lang="en-US" sz="900" dirty="0" smtClean="0"/>
                <a:t>concerns	V200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hvi</a:t>
              </a:r>
              <a:endParaRPr lang="en-US" sz="14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29200" y="605147"/>
            <a:ext cx="1752600" cy="1833254"/>
            <a:chOff x="1108363" y="762000"/>
            <a:chExt cx="1752600" cy="1099952"/>
          </a:xfrm>
        </p:grpSpPr>
        <p:sp>
          <p:nvSpPr>
            <p:cNvPr id="99" name="Rectangle 98"/>
            <p:cNvSpPr/>
            <p:nvPr/>
          </p:nvSpPr>
          <p:spPr>
            <a:xfrm>
              <a:off x="1108363" y="944879"/>
              <a:ext cx="1752600" cy="91707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monthly_id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month	I2</a:t>
              </a:r>
            </a:p>
            <a:p>
              <a:r>
                <a:rPr lang="en-US" sz="900" dirty="0"/>
                <a:t>year	</a:t>
              </a:r>
              <a:r>
                <a:rPr lang="en-US" sz="900" dirty="0" smtClean="0"/>
                <a:t>I4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 smtClean="0"/>
                <a:t>height	D10,2</a:t>
              </a:r>
            </a:p>
            <a:p>
              <a:r>
                <a:rPr lang="en-US" sz="900" dirty="0" smtClean="0"/>
                <a:t>weight	D10,2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monthly</a:t>
              </a:r>
              <a:endParaRPr lang="en-US" sz="14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29200" y="3147647"/>
            <a:ext cx="1752600" cy="1523769"/>
            <a:chOff x="1108363" y="762000"/>
            <a:chExt cx="1752600" cy="914261"/>
          </a:xfrm>
        </p:grpSpPr>
        <p:sp>
          <p:nvSpPr>
            <p:cNvPr id="103" name="Rectangle 102"/>
            <p:cNvSpPr/>
            <p:nvPr/>
          </p:nvSpPr>
          <p:spPr>
            <a:xfrm>
              <a:off x="1108363" y="944879"/>
              <a:ext cx="1752600" cy="73138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deworm_id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period	I1</a:t>
              </a:r>
            </a:p>
            <a:p>
              <a:r>
                <a:rPr lang="en-US" sz="900" dirty="0" smtClean="0"/>
                <a:t>year	I4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/>
                <a:t>encoded	DT </a:t>
              </a:r>
              <a:r>
                <a:rPr lang="en-US" sz="900" dirty="0" smtClean="0"/>
                <a:t>CT</a:t>
              </a:r>
              <a:endParaRPr lang="en-US" sz="9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deworm</a:t>
              </a:r>
              <a:endParaRPr lang="en-US" sz="1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439400" y="605147"/>
            <a:ext cx="1752600" cy="2133600"/>
            <a:chOff x="1108363" y="762000"/>
            <a:chExt cx="1752600" cy="1280160"/>
          </a:xfrm>
        </p:grpSpPr>
        <p:sp>
          <p:nvSpPr>
            <p:cNvPr id="107" name="Rectangle 106"/>
            <p:cNvSpPr/>
            <p:nvPr/>
          </p:nvSpPr>
          <p:spPr>
            <a:xfrm>
              <a:off x="1108363" y="944878"/>
              <a:ext cx="1752600" cy="109728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user_id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type	I1</a:t>
              </a:r>
            </a:p>
            <a:p>
              <a:r>
                <a:rPr lang="en-US" sz="900" dirty="0" err="1" smtClean="0"/>
                <a:t>lastname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firstname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middlename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username	V45</a:t>
              </a:r>
            </a:p>
            <a:p>
              <a:r>
                <a:rPr lang="en-US" sz="900" dirty="0" smtClean="0"/>
                <a:t>password	V45</a:t>
              </a:r>
            </a:p>
            <a:p>
              <a:r>
                <a:rPr lang="en-US" sz="900" dirty="0"/>
                <a:t>s</a:t>
              </a:r>
              <a:r>
                <a:rPr lang="en-US" sz="900" dirty="0" smtClean="0"/>
                <a:t>tatus	I1</a:t>
              </a:r>
            </a:p>
            <a:p>
              <a:r>
                <a:rPr lang="en-US" sz="900" dirty="0"/>
                <a:t>image	</a:t>
              </a:r>
              <a:r>
                <a:rPr lang="en-US" sz="900" dirty="0" smtClean="0"/>
                <a:t>V45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users</a:t>
              </a:r>
              <a:endParaRPr lang="en-US" sz="14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439400" y="3147647"/>
            <a:ext cx="1752600" cy="1447802"/>
            <a:chOff x="1108363" y="762000"/>
            <a:chExt cx="1752600" cy="868681"/>
          </a:xfrm>
        </p:grpSpPr>
        <p:sp>
          <p:nvSpPr>
            <p:cNvPr id="110" name="Rectangle 109"/>
            <p:cNvSpPr/>
            <p:nvPr/>
          </p:nvSpPr>
          <p:spPr>
            <a:xfrm>
              <a:off x="1108363" y="944879"/>
              <a:ext cx="1752600" cy="68580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log_id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user_id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err="1" smtClean="0"/>
                <a:t>log_type</a:t>
              </a:r>
              <a:r>
                <a:rPr lang="en-US" sz="900" dirty="0" smtClean="0"/>
                <a:t>	I1</a:t>
              </a:r>
            </a:p>
            <a:p>
              <a:r>
                <a:rPr lang="en-US" sz="900" dirty="0" smtClean="0"/>
                <a:t>remarks</a:t>
              </a:r>
              <a:r>
                <a:rPr lang="en-US" sz="900" dirty="0"/>
                <a:t>	</a:t>
              </a:r>
              <a:r>
                <a:rPr lang="en-US" sz="900" dirty="0" smtClean="0"/>
                <a:t>V250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logs</a:t>
              </a:r>
              <a:endParaRPr lang="en-US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4648200"/>
            <a:ext cx="1752600" cy="1272185"/>
            <a:chOff x="1108363" y="762000"/>
            <a:chExt cx="1752600" cy="626151"/>
          </a:xfrm>
        </p:grpSpPr>
        <p:sp>
          <p:nvSpPr>
            <p:cNvPr id="33" name="Rectangle 32"/>
            <p:cNvSpPr/>
            <p:nvPr/>
          </p:nvSpPr>
          <p:spPr>
            <a:xfrm>
              <a:off x="1108363" y="944878"/>
              <a:ext cx="1752600" cy="44327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barangay_id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name	V45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/>
                <a:t>removed 	</a:t>
              </a:r>
              <a:r>
                <a:rPr lang="en-US" sz="900" dirty="0" smtClean="0"/>
                <a:t>I1</a:t>
              </a:r>
              <a:endParaRPr lang="en-US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</a:t>
              </a:r>
              <a:r>
                <a:rPr lang="en-US" sz="1400" b="1" dirty="0" smtClean="0"/>
                <a:t>arangays</a:t>
              </a:r>
              <a:endParaRPr lang="en-US" sz="1400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71500" y="52578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05100" y="1143000"/>
            <a:ext cx="0" cy="548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11430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14600" y="66294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05100" y="12954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05100" y="3709877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05100" y="2895600"/>
            <a:ext cx="42840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838700" y="1318439"/>
            <a:ext cx="0" cy="4548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38700" y="1318437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42687" y="3896788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989136" y="1143000"/>
            <a:ext cx="0" cy="175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72300" y="1135911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248900" y="1219200"/>
            <a:ext cx="0" cy="441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248900" y="12192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48900" y="38862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033187" y="5179602"/>
            <a:ext cx="1752600" cy="1216746"/>
            <a:chOff x="1108363" y="762000"/>
            <a:chExt cx="1752600" cy="730047"/>
          </a:xfrm>
        </p:grpSpPr>
        <p:sp>
          <p:nvSpPr>
            <p:cNvPr id="59" name="Rectangle 58"/>
            <p:cNvSpPr/>
            <p:nvPr/>
          </p:nvSpPr>
          <p:spPr>
            <a:xfrm>
              <a:off x="1108363" y="944879"/>
              <a:ext cx="1752600" cy="5471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attendance_id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/>
                <a:t>encoded	DT </a:t>
              </a:r>
              <a:r>
                <a:rPr lang="en-US" sz="900" dirty="0" smtClean="0"/>
                <a:t>CT</a:t>
              </a:r>
              <a:endParaRPr lang="en-US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attendance</a:t>
              </a:r>
              <a:endParaRPr lang="en-US" sz="1400" b="1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838700" y="58674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0425223" y="5019763"/>
            <a:ext cx="1752600" cy="1447802"/>
            <a:chOff x="1108363" y="762000"/>
            <a:chExt cx="1752600" cy="868681"/>
          </a:xfrm>
        </p:grpSpPr>
        <p:sp>
          <p:nvSpPr>
            <p:cNvPr id="64" name="Rectangle 63"/>
            <p:cNvSpPr/>
            <p:nvPr/>
          </p:nvSpPr>
          <p:spPr>
            <a:xfrm>
              <a:off x="1108363" y="944879"/>
              <a:ext cx="1752600" cy="68580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notifications_id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/>
                <a:t>user_id</a:t>
              </a:r>
              <a:r>
                <a:rPr lang="en-US" sz="900" dirty="0"/>
                <a:t>	</a:t>
              </a:r>
              <a:r>
                <a:rPr lang="en-US" sz="900" dirty="0" smtClean="0"/>
                <a:t>I11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/>
                <a:t>	I11 </a:t>
              </a:r>
              <a:r>
                <a:rPr lang="en-US" sz="900" dirty="0" smtClean="0"/>
                <a:t>PK</a:t>
              </a:r>
            </a:p>
            <a:p>
              <a:r>
                <a:rPr lang="en-US" sz="900" dirty="0" smtClean="0"/>
                <a:t>type	I1</a:t>
              </a:r>
            </a:p>
            <a:p>
              <a:r>
                <a:rPr lang="en-US" sz="900" dirty="0" smtClean="0"/>
                <a:t>details	V250</a:t>
              </a:r>
            </a:p>
            <a:p>
              <a:r>
                <a:rPr lang="en-US" sz="900" dirty="0" smtClean="0"/>
                <a:t>link</a:t>
              </a:r>
              <a:r>
                <a:rPr lang="en-US" sz="900" dirty="0"/>
                <a:t>	</a:t>
              </a:r>
              <a:r>
                <a:rPr lang="en-US" sz="900" dirty="0" smtClean="0"/>
                <a:t>V250</a:t>
              </a:r>
            </a:p>
            <a:p>
              <a:r>
                <a:rPr lang="en-US" sz="900" dirty="0" smtClean="0"/>
                <a:t>date	DT CT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notifications</a:t>
              </a:r>
              <a:endParaRPr lang="en-US" sz="1400" b="1" dirty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10248900" y="56388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248900" y="57912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89136" y="2857500"/>
            <a:ext cx="0" cy="3845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989136" y="6703371"/>
            <a:ext cx="3259764" cy="7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248900" y="5791200"/>
            <a:ext cx="0" cy="919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2895600" y="604923"/>
            <a:ext cx="1752600" cy="2133600"/>
            <a:chOff x="1108363" y="762000"/>
            <a:chExt cx="1752600" cy="1280160"/>
          </a:xfrm>
        </p:grpSpPr>
        <p:sp>
          <p:nvSpPr>
            <p:cNvPr id="107" name="Rectangle 106"/>
            <p:cNvSpPr/>
            <p:nvPr/>
          </p:nvSpPr>
          <p:spPr>
            <a:xfrm>
              <a:off x="1108363" y="944878"/>
              <a:ext cx="1752600" cy="109728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emp_id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id_number</a:t>
              </a:r>
              <a:r>
                <a:rPr lang="en-US" sz="900" dirty="0"/>
                <a:t>	</a:t>
              </a:r>
              <a:r>
                <a:rPr lang="en-US" sz="900" dirty="0" smtClean="0"/>
                <a:t>I11</a:t>
              </a:r>
            </a:p>
            <a:p>
              <a:r>
                <a:rPr lang="en-US" sz="900" dirty="0" err="1" smtClean="0"/>
                <a:t>lastname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firstname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middlename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contact	V45</a:t>
              </a:r>
            </a:p>
            <a:p>
              <a:r>
                <a:rPr lang="en-US" sz="900" dirty="0"/>
                <a:t>email 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/>
                <a:t>b</a:t>
              </a:r>
              <a:r>
                <a:rPr lang="en-US" sz="900" dirty="0" smtClean="0"/>
                <a:t>asic	D10,2</a:t>
              </a:r>
            </a:p>
            <a:p>
              <a:r>
                <a:rPr lang="en-US" sz="900" dirty="0" smtClean="0"/>
                <a:t>removed	I1</a:t>
              </a:r>
            </a:p>
            <a:p>
              <a:r>
                <a:rPr lang="en-US" sz="900" dirty="0" smtClean="0"/>
                <a:t>image	V45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employees</a:t>
              </a:r>
              <a:endParaRPr lang="en-US" sz="1400" b="1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705100" y="1143000"/>
            <a:ext cx="0" cy="2667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05100" y="11430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05100" y="38100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895600" y="3110433"/>
            <a:ext cx="1752600" cy="2071167"/>
            <a:chOff x="1108363" y="762000"/>
            <a:chExt cx="1752600" cy="1280160"/>
          </a:xfrm>
        </p:grpSpPr>
        <p:sp>
          <p:nvSpPr>
            <p:cNvPr id="52" name="Rectangle 51"/>
            <p:cNvSpPr/>
            <p:nvPr/>
          </p:nvSpPr>
          <p:spPr>
            <a:xfrm>
              <a:off x="1108363" y="944878"/>
              <a:ext cx="1752600" cy="109728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payslip_id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/>
                <a:t>emp_id</a:t>
              </a:r>
              <a:r>
                <a:rPr lang="en-US" sz="900" dirty="0"/>
                <a:t>	</a:t>
              </a:r>
              <a:r>
                <a:rPr lang="en-US" sz="900" dirty="0" smtClean="0"/>
                <a:t>I11 FK</a:t>
              </a:r>
            </a:p>
            <a:p>
              <a:r>
                <a:rPr lang="en-US" sz="900" dirty="0" smtClean="0"/>
                <a:t>basic</a:t>
              </a:r>
              <a:r>
                <a:rPr lang="en-US" sz="900" dirty="0"/>
                <a:t>	</a:t>
              </a:r>
              <a:r>
                <a:rPr lang="en-US" sz="900" dirty="0" smtClean="0"/>
                <a:t>D10,2</a:t>
              </a:r>
            </a:p>
            <a:p>
              <a:r>
                <a:rPr lang="en-US" sz="900" dirty="0" smtClean="0"/>
                <a:t>food	D10,2</a:t>
              </a:r>
            </a:p>
            <a:p>
              <a:r>
                <a:rPr lang="en-US" sz="900" dirty="0" smtClean="0"/>
                <a:t>bonus	</a:t>
              </a:r>
              <a:r>
                <a:rPr lang="en-US" sz="900" dirty="0"/>
                <a:t>D10,2</a:t>
              </a:r>
            </a:p>
            <a:p>
              <a:r>
                <a:rPr lang="en-US" sz="900" dirty="0" err="1" smtClean="0"/>
                <a:t>ca</a:t>
              </a:r>
              <a:r>
                <a:rPr lang="en-US" sz="900" dirty="0" smtClean="0"/>
                <a:t>	D10,2</a:t>
              </a:r>
            </a:p>
            <a:p>
              <a:r>
                <a:rPr lang="en-US" sz="900" dirty="0" smtClean="0"/>
                <a:t>absences	D10,2</a:t>
              </a:r>
            </a:p>
            <a:p>
              <a:r>
                <a:rPr lang="en-US" sz="900" dirty="0" err="1" smtClean="0"/>
                <a:t>ca_deduction</a:t>
              </a:r>
              <a:r>
                <a:rPr lang="en-US" sz="900" dirty="0" smtClean="0"/>
                <a:t>	D10,2</a:t>
              </a:r>
            </a:p>
            <a:p>
              <a:r>
                <a:rPr lang="en-US" sz="900" dirty="0" smtClean="0"/>
                <a:t>removed	I1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payslips</a:t>
              </a:r>
              <a:endParaRPr lang="en-US" sz="1400" b="1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2895600" y="5181600"/>
            <a:ext cx="1752600" cy="762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err="1"/>
              <a:t>i</a:t>
            </a:r>
            <a:r>
              <a:rPr lang="en-US" sz="900" dirty="0" err="1" smtClean="0"/>
              <a:t>d_number</a:t>
            </a:r>
            <a:endParaRPr lang="en-US" sz="900" dirty="0" smtClean="0"/>
          </a:p>
          <a:p>
            <a:r>
              <a:rPr lang="en-US" sz="900" dirty="0" smtClean="0"/>
              <a:t>full name</a:t>
            </a:r>
          </a:p>
          <a:p>
            <a:r>
              <a:rPr lang="en-US" sz="900" dirty="0" err="1" smtClean="0"/>
              <a:t>netpay</a:t>
            </a:r>
            <a:endParaRPr lang="en-US" sz="90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561975" y="6781800"/>
            <a:ext cx="210502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SPOM System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467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0" y="605147"/>
            <a:ext cx="1752600" cy="1981200"/>
            <a:chOff x="1108363" y="762000"/>
            <a:chExt cx="1752600" cy="1188720"/>
          </a:xfrm>
        </p:grpSpPr>
        <p:sp>
          <p:nvSpPr>
            <p:cNvPr id="4" name="Rectangle 3"/>
            <p:cNvSpPr/>
            <p:nvPr/>
          </p:nvSpPr>
          <p:spPr>
            <a:xfrm>
              <a:off x="1108363" y="944880"/>
              <a:ext cx="1752600" cy="100584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sku</a:t>
              </a:r>
              <a:r>
                <a:rPr lang="en-US" sz="900" dirty="0" smtClean="0"/>
                <a:t>	I13 PK</a:t>
              </a:r>
            </a:p>
            <a:p>
              <a:r>
                <a:rPr lang="en-US" sz="900" dirty="0" smtClean="0"/>
                <a:t>name	V45</a:t>
              </a:r>
            </a:p>
            <a:p>
              <a:r>
                <a:rPr lang="en-US" sz="900" dirty="0" smtClean="0"/>
                <a:t>description	V200</a:t>
              </a:r>
            </a:p>
            <a:p>
              <a:r>
                <a:rPr lang="en-US" sz="900" dirty="0" smtClean="0"/>
                <a:t>category	I1</a:t>
              </a:r>
            </a:p>
            <a:p>
              <a:r>
                <a:rPr lang="en-US" sz="900" dirty="0" smtClean="0"/>
                <a:t>unit	V45</a:t>
              </a:r>
            </a:p>
            <a:p>
              <a:r>
                <a:rPr lang="en-US" sz="900" dirty="0" smtClean="0"/>
                <a:t>size	V45</a:t>
              </a:r>
            </a:p>
            <a:p>
              <a:r>
                <a:rPr lang="en-US" sz="900" dirty="0" smtClean="0"/>
                <a:t>color	V45</a:t>
              </a:r>
            </a:p>
            <a:p>
              <a:r>
                <a:rPr lang="en-US" sz="900" dirty="0" err="1" smtClean="0"/>
                <a:t>imgpath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 smtClean="0"/>
                <a:t>removed	I1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items</a:t>
              </a:r>
              <a:endParaRPr lang="en-US" sz="9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9400" y="605147"/>
            <a:ext cx="1752600" cy="1458689"/>
            <a:chOff x="1108363" y="762000"/>
            <a:chExt cx="1752600" cy="875214"/>
          </a:xfrm>
        </p:grpSpPr>
        <p:sp>
          <p:nvSpPr>
            <p:cNvPr id="8" name="Rectangle 7"/>
            <p:cNvSpPr/>
            <p:nvPr/>
          </p:nvSpPr>
          <p:spPr>
            <a:xfrm>
              <a:off x="1108363" y="944881"/>
              <a:ext cx="1752600" cy="69233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di_id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branch_id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staff_id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date	V45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/>
                <a:t>v</a:t>
              </a:r>
              <a:r>
                <a:rPr lang="en-US" sz="900" dirty="0" smtClean="0"/>
                <a:t>oid	I1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/>
                <a:t>d</a:t>
              </a:r>
              <a:r>
                <a:rPr lang="en-US" sz="900" b="1" dirty="0" err="1" smtClean="0"/>
                <a:t>aily_inventories</a:t>
              </a:r>
              <a:endParaRPr lang="en-US" sz="9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91149" y="4045033"/>
            <a:ext cx="1752600" cy="1687287"/>
            <a:chOff x="1108363" y="762000"/>
            <a:chExt cx="1752600" cy="1012372"/>
          </a:xfrm>
        </p:grpSpPr>
        <p:sp>
          <p:nvSpPr>
            <p:cNvPr id="11" name="Rectangle 10"/>
            <p:cNvSpPr/>
            <p:nvPr/>
          </p:nvSpPr>
          <p:spPr>
            <a:xfrm>
              <a:off x="1108363" y="944880"/>
              <a:ext cx="1752600" cy="82949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branch_id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name	V45</a:t>
              </a:r>
            </a:p>
            <a:p>
              <a:r>
                <a:rPr lang="en-US" sz="900" dirty="0" smtClean="0"/>
                <a:t>address	V400</a:t>
              </a:r>
            </a:p>
            <a:p>
              <a:r>
                <a:rPr lang="en-US" sz="900" dirty="0" smtClean="0"/>
                <a:t>type	V45</a:t>
              </a:r>
            </a:p>
            <a:p>
              <a:r>
                <a:rPr lang="en-US" sz="900" dirty="0" err="1" smtClean="0"/>
                <a:t>date_est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imgpath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 smtClean="0"/>
                <a:t>removed	I1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branches</a:t>
              </a:r>
              <a:endParaRPr lang="en-US" sz="9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3423" y="611084"/>
            <a:ext cx="1752600" cy="2601688"/>
            <a:chOff x="1108363" y="762000"/>
            <a:chExt cx="1752600" cy="1188721"/>
          </a:xfrm>
        </p:grpSpPr>
        <p:sp>
          <p:nvSpPr>
            <p:cNvPr id="14" name="Rectangle 13"/>
            <p:cNvSpPr/>
            <p:nvPr/>
          </p:nvSpPr>
          <p:spPr>
            <a:xfrm>
              <a:off x="1108363" y="898553"/>
              <a:ext cx="1752600" cy="105216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staff_id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lastname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firstname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middlename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position	V45</a:t>
              </a:r>
            </a:p>
            <a:p>
              <a:r>
                <a:rPr lang="en-US" sz="900" dirty="0" smtClean="0"/>
                <a:t>contact	V45</a:t>
              </a:r>
            </a:p>
            <a:p>
              <a:r>
                <a:rPr lang="en-US" sz="900" dirty="0" smtClean="0"/>
                <a:t>email	V45</a:t>
              </a:r>
            </a:p>
            <a:p>
              <a:r>
                <a:rPr lang="en-US" sz="900" dirty="0" smtClean="0"/>
                <a:t>address	V400</a:t>
              </a:r>
            </a:p>
            <a:p>
              <a:r>
                <a:rPr lang="en-US" sz="900" dirty="0" err="1" smtClean="0"/>
                <a:t>imgpath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dept_id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branch_id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date_employed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 smtClean="0"/>
                <a:t>status	I1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8363" y="762000"/>
              <a:ext cx="1752600" cy="13655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staffs</a:t>
              </a:r>
              <a:endParaRPr lang="en-US" sz="9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19401" y="3923804"/>
            <a:ext cx="1752600" cy="1600202"/>
            <a:chOff x="9220200" y="533400"/>
            <a:chExt cx="1752600" cy="1600202"/>
          </a:xfrm>
        </p:grpSpPr>
        <p:grpSp>
          <p:nvGrpSpPr>
            <p:cNvPr id="16" name="Group 15"/>
            <p:cNvGrpSpPr/>
            <p:nvPr/>
          </p:nvGrpSpPr>
          <p:grpSpPr>
            <a:xfrm>
              <a:off x="9220200" y="533400"/>
              <a:ext cx="1752600" cy="1295402"/>
              <a:chOff x="1108363" y="762000"/>
              <a:chExt cx="1752600" cy="77724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08363" y="944881"/>
                <a:ext cx="1752600" cy="59436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err="1" smtClean="0"/>
                  <a:t>tally_id</a:t>
                </a:r>
                <a:r>
                  <a:rPr lang="en-US" sz="900" dirty="0" smtClean="0"/>
                  <a:t>	I11 PK</a:t>
                </a:r>
              </a:p>
              <a:p>
                <a:r>
                  <a:rPr lang="en-US" sz="900" dirty="0" err="1" smtClean="0"/>
                  <a:t>branch_id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smtClean="0"/>
                  <a:t>date 	V45</a:t>
                </a:r>
              </a:p>
              <a:p>
                <a:r>
                  <a:rPr lang="en-US" sz="900" dirty="0" smtClean="0"/>
                  <a:t>encoded	DT CT</a:t>
                </a:r>
              </a:p>
              <a:p>
                <a:r>
                  <a:rPr lang="en-US" sz="900" dirty="0" smtClean="0"/>
                  <a:t>status	I1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08363" y="762000"/>
                <a:ext cx="1752600" cy="18288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tallies</a:t>
                </a:r>
                <a:endParaRPr lang="en-US" sz="900" b="1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9220200" y="1828802"/>
              <a:ext cx="1752600" cy="3048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tally_total</a:t>
              </a:r>
              <a:endParaRPr lang="en-US" sz="9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19400" y="5943600"/>
            <a:ext cx="1752600" cy="1371600"/>
            <a:chOff x="1108363" y="762000"/>
            <a:chExt cx="1752600" cy="822960"/>
          </a:xfrm>
        </p:grpSpPr>
        <p:sp>
          <p:nvSpPr>
            <p:cNvPr id="23" name="Rectangle 22"/>
            <p:cNvSpPr/>
            <p:nvPr/>
          </p:nvSpPr>
          <p:spPr>
            <a:xfrm>
              <a:off x="1108363" y="944880"/>
              <a:ext cx="1752600" cy="6400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tally_id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sku</a:t>
              </a:r>
              <a:r>
                <a:rPr lang="en-US" sz="900" dirty="0" smtClean="0"/>
                <a:t>	I13 FK</a:t>
              </a:r>
            </a:p>
            <a:p>
              <a:r>
                <a:rPr lang="en-US" sz="900" dirty="0" err="1" smtClean="0"/>
                <a:t>qty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smtClean="0"/>
                <a:t>price	D10,2</a:t>
              </a:r>
            </a:p>
            <a:p>
              <a:r>
                <a:rPr lang="en-US" sz="900" dirty="0"/>
                <a:t>t</a:t>
              </a:r>
              <a:r>
                <a:rPr lang="en-US" sz="900" dirty="0" smtClean="0"/>
                <a:t>otal	D10,2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tally_details</a:t>
              </a:r>
              <a:endParaRPr lang="en-US" sz="9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3617522"/>
            <a:ext cx="1752600" cy="2514600"/>
            <a:chOff x="2895600" y="3048000"/>
            <a:chExt cx="1752600" cy="2514600"/>
          </a:xfrm>
        </p:grpSpPr>
        <p:grpSp>
          <p:nvGrpSpPr>
            <p:cNvPr id="25" name="Group 24"/>
            <p:cNvGrpSpPr/>
            <p:nvPr/>
          </p:nvGrpSpPr>
          <p:grpSpPr>
            <a:xfrm>
              <a:off x="2895600" y="3048000"/>
              <a:ext cx="1752600" cy="2057400"/>
              <a:chOff x="1108363" y="762000"/>
              <a:chExt cx="1752600" cy="12344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108363" y="944880"/>
                <a:ext cx="1752600" cy="105156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err="1" smtClean="0"/>
                  <a:t>liq_id</a:t>
                </a:r>
                <a:r>
                  <a:rPr lang="en-US" sz="900" dirty="0" smtClean="0"/>
                  <a:t>	I11 PK</a:t>
                </a:r>
              </a:p>
              <a:p>
                <a:r>
                  <a:rPr lang="en-US" sz="900" dirty="0" err="1" smtClean="0"/>
                  <a:t>staff_id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err="1" smtClean="0"/>
                  <a:t>dept_id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err="1" smtClean="0"/>
                  <a:t>branch_id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smtClean="0"/>
                  <a:t>date	V45</a:t>
                </a:r>
              </a:p>
              <a:p>
                <a:r>
                  <a:rPr lang="en-US" sz="900" dirty="0" err="1" smtClean="0"/>
                  <a:t>dept_head_id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err="1" smtClean="0"/>
                  <a:t>gen_mgr_id</a:t>
                </a:r>
                <a:r>
                  <a:rPr lang="en-US" sz="900" dirty="0" smtClean="0"/>
                  <a:t>	I11 FK</a:t>
                </a:r>
              </a:p>
              <a:p>
                <a:r>
                  <a:rPr lang="en-US" sz="900" dirty="0" smtClean="0"/>
                  <a:t>less	D10,2</a:t>
                </a:r>
              </a:p>
              <a:p>
                <a:r>
                  <a:rPr lang="en-US" sz="900" dirty="0" err="1" smtClean="0"/>
                  <a:t>ca</a:t>
                </a:r>
                <a:r>
                  <a:rPr lang="en-US" sz="900" dirty="0" smtClean="0"/>
                  <a:t>	D10,2</a:t>
                </a:r>
              </a:p>
              <a:p>
                <a:r>
                  <a:rPr lang="en-US" sz="900" dirty="0" smtClean="0"/>
                  <a:t>status	I1</a:t>
                </a:r>
              </a:p>
              <a:p>
                <a:r>
                  <a:rPr lang="en-US" sz="900" dirty="0"/>
                  <a:t>e</a:t>
                </a:r>
                <a:r>
                  <a:rPr lang="en-US" sz="900" dirty="0" smtClean="0"/>
                  <a:t>ncoded	DT CT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08363" y="762000"/>
                <a:ext cx="1752600" cy="18288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liquidations</a:t>
                </a:r>
                <a:endParaRPr lang="en-US" sz="900" b="1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895600" y="5105400"/>
              <a:ext cx="1752600" cy="4572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total</a:t>
              </a:r>
            </a:p>
            <a:p>
              <a:r>
                <a:rPr lang="en-US" sz="900" dirty="0" err="1" smtClean="0"/>
                <a:t>net_amt_due</a:t>
              </a:r>
              <a:endParaRPr lang="en-US" sz="9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96400" y="3617522"/>
            <a:ext cx="1752600" cy="1295400"/>
            <a:chOff x="1108363" y="762000"/>
            <a:chExt cx="1752600" cy="777240"/>
          </a:xfrm>
        </p:grpSpPr>
        <p:sp>
          <p:nvSpPr>
            <p:cNvPr id="31" name="Rectangle 30"/>
            <p:cNvSpPr/>
            <p:nvPr/>
          </p:nvSpPr>
          <p:spPr>
            <a:xfrm>
              <a:off x="1108363" y="944880"/>
              <a:ext cx="1752600" cy="59436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entry_id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liq_id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date	V45</a:t>
              </a:r>
            </a:p>
            <a:p>
              <a:r>
                <a:rPr lang="en-US" sz="900" dirty="0" smtClean="0"/>
                <a:t>particulars	V200</a:t>
              </a:r>
            </a:p>
            <a:p>
              <a:r>
                <a:rPr lang="en-US" sz="900" dirty="0" smtClean="0"/>
                <a:t>amount	D10,2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liq_details</a:t>
              </a:r>
              <a:endParaRPr lang="en-US" sz="9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000" y="2881251"/>
            <a:ext cx="1752600" cy="1752600"/>
            <a:chOff x="1108363" y="762000"/>
            <a:chExt cx="1752600" cy="1051560"/>
          </a:xfrm>
        </p:grpSpPr>
        <p:sp>
          <p:nvSpPr>
            <p:cNvPr id="35" name="Rectangle 34"/>
            <p:cNvSpPr/>
            <p:nvPr/>
          </p:nvSpPr>
          <p:spPr>
            <a:xfrm>
              <a:off x="1108363" y="944880"/>
              <a:ext cx="1752600" cy="8686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sku</a:t>
              </a:r>
              <a:r>
                <a:rPr lang="en-US" sz="900" dirty="0" smtClean="0"/>
                <a:t>	I13 </a:t>
              </a:r>
              <a:r>
                <a:rPr lang="en-US" sz="900" dirty="0"/>
                <a:t>F</a:t>
              </a:r>
              <a:r>
                <a:rPr lang="en-US" sz="900" dirty="0" smtClean="0"/>
                <a:t>K</a:t>
              </a:r>
            </a:p>
            <a:p>
              <a:r>
                <a:rPr lang="en-US" sz="900" dirty="0" err="1" smtClean="0"/>
                <a:t>in_stock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err="1" smtClean="0"/>
                <a:t>total_in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err="1" smtClean="0"/>
                <a:t>total_out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err="1" smtClean="0"/>
                <a:t>unit_damaged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err="1" smtClean="0"/>
                <a:t>unit_lost</a:t>
              </a:r>
              <a:r>
                <a:rPr lang="en-US" sz="900" dirty="0" smtClean="0"/>
                <a:t>	I11</a:t>
              </a:r>
            </a:p>
            <a:p>
              <a:r>
                <a:rPr lang="en-US" sz="900" dirty="0" smtClean="0"/>
                <a:t>min	I11</a:t>
              </a:r>
            </a:p>
            <a:p>
              <a:r>
                <a:rPr lang="en-US" sz="900" dirty="0" smtClean="0"/>
                <a:t>max	I11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main_stocks</a:t>
              </a:r>
              <a:endParaRPr lang="en-US" sz="9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296400" y="605147"/>
            <a:ext cx="1752600" cy="1447800"/>
            <a:chOff x="1108363" y="762000"/>
            <a:chExt cx="1752600" cy="868680"/>
          </a:xfrm>
        </p:grpSpPr>
        <p:sp>
          <p:nvSpPr>
            <p:cNvPr id="38" name="Rectangle 37"/>
            <p:cNvSpPr/>
            <p:nvPr/>
          </p:nvSpPr>
          <p:spPr>
            <a:xfrm>
              <a:off x="1108363" y="944880"/>
              <a:ext cx="1752600" cy="68580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dept_id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name	V45</a:t>
              </a:r>
            </a:p>
            <a:p>
              <a:r>
                <a:rPr lang="en-US" sz="900" dirty="0" err="1" smtClean="0"/>
                <a:t>branch_id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 smtClean="0"/>
                <a:t>dept_head_id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 smtClean="0"/>
                <a:t>removed	I1</a:t>
              </a:r>
              <a:endParaRPr lang="en-US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departments</a:t>
              </a:r>
              <a:endParaRPr lang="en-US" sz="9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2000" y="4959433"/>
            <a:ext cx="1752600" cy="1186543"/>
            <a:chOff x="1108363" y="762000"/>
            <a:chExt cx="1752600" cy="711926"/>
          </a:xfrm>
        </p:grpSpPr>
        <p:sp>
          <p:nvSpPr>
            <p:cNvPr id="41" name="Rectangle 40"/>
            <p:cNvSpPr/>
            <p:nvPr/>
          </p:nvSpPr>
          <p:spPr>
            <a:xfrm>
              <a:off x="1108363" y="944880"/>
              <a:ext cx="1752600" cy="52904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sku</a:t>
              </a:r>
              <a:r>
                <a:rPr lang="en-US" sz="900" dirty="0" smtClean="0"/>
                <a:t>	I13 </a:t>
              </a:r>
              <a:r>
                <a:rPr lang="en-US" sz="900" dirty="0"/>
                <a:t>F</a:t>
              </a:r>
              <a:r>
                <a:rPr lang="en-US" sz="900" dirty="0" smtClean="0"/>
                <a:t>K</a:t>
              </a:r>
            </a:p>
            <a:p>
              <a:r>
                <a:rPr lang="en-US" sz="900" dirty="0" err="1" smtClean="0"/>
                <a:t>unit_price</a:t>
              </a:r>
              <a:r>
                <a:rPr lang="en-US" sz="900" dirty="0" smtClean="0"/>
                <a:t>	D10,2</a:t>
              </a:r>
            </a:p>
            <a:p>
              <a:r>
                <a:rPr lang="en-US" sz="900" dirty="0" err="1" smtClean="0"/>
                <a:t>unit_cost</a:t>
              </a:r>
              <a:r>
                <a:rPr lang="en-US" sz="900" dirty="0" smtClean="0"/>
                <a:t>	D10,2</a:t>
              </a:r>
            </a:p>
            <a:p>
              <a:r>
                <a:rPr lang="en-US" sz="900" dirty="0" err="1" smtClean="0"/>
                <a:t>unit_sold</a:t>
              </a:r>
              <a:r>
                <a:rPr lang="en-US" sz="900" dirty="0" smtClean="0"/>
                <a:t>	I11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products</a:t>
              </a:r>
              <a:endParaRPr lang="en-US" sz="9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571500" y="34290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V="1">
            <a:off x="1708151" y="5384882"/>
            <a:ext cx="2063751" cy="146055"/>
          </a:xfrm>
          <a:prstGeom prst="bentConnector3">
            <a:avLst>
              <a:gd name="adj1" fmla="val -3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70173" y="4419600"/>
            <a:ext cx="149228" cy="2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572001" y="4575464"/>
            <a:ext cx="319148" cy="2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5400000">
            <a:off x="1558927" y="2409907"/>
            <a:ext cx="2362203" cy="146052"/>
          </a:xfrm>
          <a:prstGeom prst="bentConnector3">
            <a:avLst>
              <a:gd name="adj1" fmla="val -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667000" y="3664033"/>
            <a:ext cx="206457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731575" y="3664036"/>
            <a:ext cx="0" cy="911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00" y="3564581"/>
            <a:ext cx="2057400" cy="2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73389" y="1220809"/>
            <a:ext cx="8411" cy="37337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773387" y="1157350"/>
            <a:ext cx="321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991600" y="1149433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991600" y="1149433"/>
            <a:ext cx="0" cy="1284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856023" y="2421431"/>
            <a:ext cx="1355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144000" y="1409409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144000" y="1409410"/>
            <a:ext cx="0" cy="2026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17379" y="3435433"/>
            <a:ext cx="2226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934198" y="2550473"/>
            <a:ext cx="169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31575" y="3909951"/>
            <a:ext cx="2195436" cy="2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917377" y="2550473"/>
            <a:ext cx="0" cy="1359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0" y="4273633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9144000" y="4119750"/>
            <a:ext cx="0" cy="153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39200" y="4119750"/>
            <a:ext cx="304800" cy="1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6781800" y="387433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764979" y="387433"/>
            <a:ext cx="44364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11201400" y="387433"/>
            <a:ext cx="0" cy="121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1049000" y="1606633"/>
            <a:ext cx="1355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764979" y="4273633"/>
            <a:ext cx="321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8983189" y="2433454"/>
            <a:ext cx="8411" cy="19925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839200" y="4419600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917377" y="4552950"/>
            <a:ext cx="177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917377" y="3912762"/>
            <a:ext cx="0" cy="6401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781800" y="4800600"/>
            <a:ext cx="321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764979" y="4953000"/>
            <a:ext cx="321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975" y="1149433"/>
            <a:ext cx="9525" cy="548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61975" y="6635833"/>
            <a:ext cx="2251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71500" y="1149433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500" y="5504956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561975" y="6781800"/>
            <a:ext cx="210502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Gulaman</a:t>
            </a:r>
            <a:r>
              <a:rPr lang="en-US" sz="1600" b="1" dirty="0" smtClean="0"/>
              <a:t> Inventory System</a:t>
            </a:r>
            <a:endParaRPr lang="en-US" sz="1600" b="1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4897582" y="605148"/>
            <a:ext cx="1752600" cy="1376054"/>
            <a:chOff x="1108363" y="762000"/>
            <a:chExt cx="1752600" cy="628724"/>
          </a:xfrm>
        </p:grpSpPr>
        <p:sp>
          <p:nvSpPr>
            <p:cNvPr id="211" name="Rectangle 210"/>
            <p:cNvSpPr/>
            <p:nvPr/>
          </p:nvSpPr>
          <p:spPr>
            <a:xfrm>
              <a:off x="1108363" y="901266"/>
              <a:ext cx="1752600" cy="48945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di_id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err="1"/>
                <a:t>s</a:t>
              </a:r>
              <a:r>
                <a:rPr lang="en-US" sz="900" dirty="0" err="1" smtClean="0"/>
                <a:t>ku</a:t>
              </a:r>
              <a:r>
                <a:rPr lang="en-US" sz="900" dirty="0" smtClean="0"/>
                <a:t>	I13 FK</a:t>
              </a:r>
            </a:p>
            <a:p>
              <a:endParaRPr lang="en-US" sz="900" dirty="0" smtClean="0"/>
            </a:p>
            <a:p>
              <a:endParaRPr lang="en-US" sz="900" dirty="0"/>
            </a:p>
            <a:p>
              <a:endParaRPr lang="en-US" sz="900" dirty="0" smtClean="0"/>
            </a:p>
            <a:p>
              <a:endParaRPr lang="en-US" sz="90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08363" y="762000"/>
              <a:ext cx="1752600" cy="13926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di_details</a:t>
              </a:r>
              <a:endParaRPr lang="en-US" sz="900" b="1" dirty="0"/>
            </a:p>
          </p:txBody>
        </p:sp>
      </p:grpSp>
      <p:cxnSp>
        <p:nvCxnSpPr>
          <p:cNvPr id="215" name="Straight Connector 214"/>
          <p:cNvCxnSpPr/>
          <p:nvPr/>
        </p:nvCxnSpPr>
        <p:spPr>
          <a:xfrm flipV="1">
            <a:off x="4724400" y="1409411"/>
            <a:ext cx="0" cy="2155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4572000" y="1406440"/>
            <a:ext cx="152400" cy="2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572000" y="1143000"/>
            <a:ext cx="319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0" y="605148"/>
            <a:ext cx="1752600" cy="2987771"/>
            <a:chOff x="1108363" y="762001"/>
            <a:chExt cx="1752600" cy="1755360"/>
          </a:xfrm>
        </p:grpSpPr>
        <p:sp>
          <p:nvSpPr>
            <p:cNvPr id="4" name="Rectangle 3"/>
            <p:cNvSpPr/>
            <p:nvPr/>
          </p:nvSpPr>
          <p:spPr>
            <a:xfrm>
              <a:off x="1108363" y="944878"/>
              <a:ext cx="1752600" cy="157248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client_id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comp_id</a:t>
              </a:r>
              <a:r>
                <a:rPr lang="en-US" sz="900" dirty="0" smtClean="0"/>
                <a:t>	</a:t>
              </a:r>
              <a:r>
                <a:rPr lang="en-US" sz="900" dirty="0" smtClean="0"/>
                <a:t>I11 FK</a:t>
              </a:r>
            </a:p>
            <a:p>
              <a:r>
                <a:rPr lang="en-US" sz="900" dirty="0" err="1"/>
                <a:t>atm_id</a:t>
              </a:r>
              <a:r>
                <a:rPr lang="en-US" sz="900" dirty="0"/>
                <a:t>	I11 </a:t>
              </a:r>
              <a:r>
                <a:rPr lang="en-US" sz="900" dirty="0" smtClean="0"/>
                <a:t>FK</a:t>
              </a:r>
            </a:p>
            <a:p>
              <a:r>
                <a:rPr lang="en-US" sz="900" dirty="0" err="1" smtClean="0"/>
                <a:t>atm_type</a:t>
              </a:r>
              <a:r>
                <a:rPr lang="en-US" sz="900" dirty="0" smtClean="0"/>
                <a:t>	V20</a:t>
              </a:r>
              <a:endParaRPr lang="en-US" sz="900" dirty="0" smtClean="0"/>
            </a:p>
            <a:p>
              <a:r>
                <a:rPr lang="en-US" sz="900" dirty="0" err="1" smtClean="0"/>
                <a:t>lastname</a:t>
              </a:r>
              <a:r>
                <a:rPr lang="en-US" sz="900" dirty="0"/>
                <a:t>	V45</a:t>
              </a:r>
            </a:p>
            <a:p>
              <a:r>
                <a:rPr lang="en-US" sz="900" dirty="0" err="1"/>
                <a:t>firstname</a:t>
              </a:r>
              <a:r>
                <a:rPr lang="en-US" sz="900" dirty="0"/>
                <a:t> </a:t>
              </a:r>
              <a:r>
                <a:rPr lang="en-US" sz="900" dirty="0"/>
                <a:t>	V45</a:t>
              </a:r>
            </a:p>
            <a:p>
              <a:r>
                <a:rPr lang="en-US" sz="900" dirty="0" smtClean="0"/>
                <a:t>sex</a:t>
              </a:r>
              <a:r>
                <a:rPr lang="en-US" sz="900" dirty="0"/>
                <a:t>	</a:t>
              </a:r>
              <a:r>
                <a:rPr lang="en-US" sz="900" dirty="0" smtClean="0"/>
                <a:t>V20</a:t>
              </a:r>
            </a:p>
            <a:p>
              <a:r>
                <a:rPr lang="en-US" sz="900" dirty="0"/>
                <a:t>job	</a:t>
              </a:r>
              <a:r>
                <a:rPr lang="en-US" sz="900" dirty="0" smtClean="0"/>
                <a:t>V45</a:t>
              </a:r>
              <a:endParaRPr lang="en-US" sz="900" dirty="0" smtClean="0"/>
            </a:p>
            <a:p>
              <a:r>
                <a:rPr lang="en-US" sz="900" dirty="0" smtClean="0"/>
                <a:t>contact</a:t>
              </a:r>
              <a:r>
                <a:rPr lang="en-US" sz="900" dirty="0" smtClean="0"/>
                <a:t>	</a:t>
              </a:r>
              <a:r>
                <a:rPr lang="en-US" sz="900" dirty="0" smtClean="0"/>
                <a:t>V45</a:t>
              </a:r>
            </a:p>
            <a:p>
              <a:r>
                <a:rPr lang="en-US" sz="900" dirty="0"/>
                <a:t>address	</a:t>
              </a:r>
              <a:r>
                <a:rPr lang="en-US" sz="900" dirty="0" smtClean="0"/>
                <a:t>V250</a:t>
              </a:r>
              <a:endParaRPr lang="en-US" sz="900" dirty="0" smtClean="0"/>
            </a:p>
            <a:p>
              <a:r>
                <a:rPr lang="en-US" sz="900" dirty="0" smtClean="0"/>
                <a:t>pin	I11</a:t>
              </a:r>
              <a:endParaRPr lang="en-US" sz="900" dirty="0" smtClean="0"/>
            </a:p>
            <a:p>
              <a:r>
                <a:rPr lang="en-US" sz="900" dirty="0" smtClean="0"/>
                <a:t>salary</a:t>
              </a:r>
              <a:r>
                <a:rPr lang="en-US" sz="900" dirty="0" smtClean="0"/>
                <a:t>	D10,2</a:t>
              </a:r>
            </a:p>
            <a:p>
              <a:r>
                <a:rPr lang="en-US" sz="900" dirty="0" smtClean="0"/>
                <a:t>remarks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pic1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pic2	V45</a:t>
              </a:r>
            </a:p>
            <a:p>
              <a:r>
                <a:rPr lang="en-US" sz="900" dirty="0" smtClean="0"/>
                <a:t>pic3	</a:t>
              </a:r>
              <a:r>
                <a:rPr lang="en-US" sz="900" dirty="0" smtClean="0"/>
                <a:t>V45</a:t>
              </a:r>
            </a:p>
            <a:p>
              <a:r>
                <a:rPr lang="en-US" sz="900" dirty="0"/>
                <a:t>encoded	DT </a:t>
              </a:r>
              <a:r>
                <a:rPr lang="en-US" sz="900" dirty="0" smtClean="0"/>
                <a:t>CT</a:t>
              </a:r>
              <a:endParaRPr lang="en-US" sz="900" dirty="0" smtClean="0"/>
            </a:p>
            <a:p>
              <a:r>
                <a:rPr lang="en-US" sz="900" dirty="0" smtClean="0"/>
                <a:t>removed 	I1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8363" y="762001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clients </a:t>
              </a:r>
              <a:endParaRPr lang="en-US" sz="1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95600" y="605147"/>
            <a:ext cx="1752600" cy="2061853"/>
            <a:chOff x="1108363" y="762000"/>
            <a:chExt cx="1752600" cy="1237112"/>
          </a:xfrm>
        </p:grpSpPr>
        <p:sp>
          <p:nvSpPr>
            <p:cNvPr id="84" name="Rectangle 83"/>
            <p:cNvSpPr/>
            <p:nvPr/>
          </p:nvSpPr>
          <p:spPr>
            <a:xfrm>
              <a:off x="1108363" y="944879"/>
              <a:ext cx="1752600" cy="105423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person_id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name	V200</a:t>
              </a:r>
            </a:p>
            <a:p>
              <a:r>
                <a:rPr lang="en-US" sz="900" dirty="0" smtClean="0"/>
                <a:t>relation	V45</a:t>
              </a:r>
            </a:p>
            <a:p>
              <a:r>
                <a:rPr lang="en-US" sz="900" dirty="0" smtClean="0"/>
                <a:t>age	I11</a:t>
              </a:r>
            </a:p>
            <a:p>
              <a:r>
                <a:rPr lang="en-US" sz="900" dirty="0" smtClean="0"/>
                <a:t>sex	V20</a:t>
              </a:r>
            </a:p>
            <a:p>
              <a:r>
                <a:rPr lang="en-US" sz="900" dirty="0" smtClean="0"/>
                <a:t>status	V45</a:t>
              </a:r>
            </a:p>
            <a:p>
              <a:r>
                <a:rPr lang="en-US" sz="900" dirty="0" smtClean="0"/>
                <a:t>education	V200</a:t>
              </a:r>
            </a:p>
            <a:p>
              <a:r>
                <a:rPr lang="en-US" sz="900" dirty="0" smtClean="0"/>
                <a:t>occupation	V200</a:t>
              </a:r>
            </a:p>
            <a:p>
              <a:r>
                <a:rPr lang="en-US" sz="900" dirty="0"/>
                <a:t>i</a:t>
              </a:r>
              <a:r>
                <a:rPr lang="en-US" sz="900" dirty="0" smtClean="0"/>
                <a:t>ncome	D10,2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</a:t>
              </a:r>
              <a:r>
                <a:rPr lang="en-US" sz="1400" b="1" dirty="0" smtClean="0"/>
                <a:t>amily</a:t>
              </a:r>
              <a:endParaRPr lang="en-US" sz="1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000" y="3820919"/>
            <a:ext cx="1752600" cy="1376053"/>
            <a:chOff x="1108363" y="762000"/>
            <a:chExt cx="1752600" cy="825632"/>
          </a:xfrm>
        </p:grpSpPr>
        <p:sp>
          <p:nvSpPr>
            <p:cNvPr id="87" name="Rectangle 86"/>
            <p:cNvSpPr/>
            <p:nvPr/>
          </p:nvSpPr>
          <p:spPr>
            <a:xfrm>
              <a:off x="1108363" y="944879"/>
              <a:ext cx="1752600" cy="64275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comp_id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name</a:t>
              </a:r>
              <a:r>
                <a:rPr lang="en-US" sz="900" dirty="0" smtClean="0"/>
                <a:t>	</a:t>
              </a:r>
              <a:r>
                <a:rPr lang="en-US" sz="900" dirty="0" smtClean="0"/>
                <a:t>V45</a:t>
              </a:r>
              <a:endParaRPr lang="en-US" sz="900" dirty="0" smtClean="0"/>
            </a:p>
            <a:p>
              <a:r>
                <a:rPr lang="en-US" sz="900" dirty="0" smtClean="0"/>
                <a:t>address</a:t>
              </a:r>
              <a:r>
                <a:rPr lang="en-US" sz="900" dirty="0" smtClean="0"/>
                <a:t>	</a:t>
              </a:r>
              <a:r>
                <a:rPr lang="en-US" sz="900" dirty="0" smtClean="0"/>
                <a:t>V200</a:t>
              </a:r>
              <a:endParaRPr lang="en-US" sz="900" dirty="0" smtClean="0"/>
            </a:p>
            <a:p>
              <a:r>
                <a:rPr lang="en-US" sz="900" dirty="0"/>
                <a:t>r</a:t>
              </a:r>
              <a:r>
                <a:rPr lang="en-US" sz="900" dirty="0" smtClean="0"/>
                <a:t>emarks	</a:t>
              </a:r>
              <a:r>
                <a:rPr lang="en-US" sz="900" dirty="0" smtClean="0"/>
                <a:t>V200</a:t>
              </a:r>
              <a:endParaRPr lang="en-US" sz="900" dirty="0" smtClean="0"/>
            </a:p>
            <a:p>
              <a:r>
                <a:rPr lang="en-US" sz="900" dirty="0" smtClean="0"/>
                <a:t>encoded	DT </a:t>
              </a:r>
              <a:r>
                <a:rPr lang="en-US" sz="900" dirty="0" smtClean="0"/>
                <a:t>CT</a:t>
              </a:r>
            </a:p>
            <a:p>
              <a:r>
                <a:rPr lang="en-US" sz="900" dirty="0"/>
                <a:t>removed 	</a:t>
              </a:r>
              <a:r>
                <a:rPr lang="en-US" sz="900" dirty="0" smtClean="0"/>
                <a:t>I1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companies</a:t>
              </a:r>
              <a:endParaRPr lang="en-US" sz="1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62800" y="605147"/>
            <a:ext cx="1752600" cy="5871851"/>
            <a:chOff x="1108363" y="762000"/>
            <a:chExt cx="1752600" cy="3523110"/>
          </a:xfrm>
        </p:grpSpPr>
        <p:sp>
          <p:nvSpPr>
            <p:cNvPr id="92" name="Rectangle 91"/>
            <p:cNvSpPr/>
            <p:nvPr/>
          </p:nvSpPr>
          <p:spPr>
            <a:xfrm>
              <a:off x="1108363" y="944878"/>
              <a:ext cx="1752600" cy="334023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</a:t>
              </a:r>
              <a:r>
                <a:rPr lang="en-US" sz="900" dirty="0"/>
                <a:t>F</a:t>
              </a:r>
              <a:r>
                <a:rPr lang="en-US" sz="900" dirty="0" smtClean="0"/>
                <a:t>K</a:t>
              </a:r>
            </a:p>
            <a:p>
              <a:r>
                <a:rPr lang="en-US" sz="900" dirty="0" err="1" smtClean="0"/>
                <a:t>date_interviewed</a:t>
              </a:r>
              <a:r>
                <a:rPr lang="en-US" sz="900" dirty="0" smtClean="0"/>
                <a:t>	V20</a:t>
              </a:r>
            </a:p>
            <a:p>
              <a:r>
                <a:rPr lang="en-US" sz="900" dirty="0" err="1" smtClean="0"/>
                <a:t>head_id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dob	V20</a:t>
              </a:r>
            </a:p>
            <a:p>
              <a:r>
                <a:rPr lang="en-US" sz="900" dirty="0" err="1" smtClean="0"/>
                <a:t>pob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religion	V45</a:t>
              </a:r>
            </a:p>
            <a:p>
              <a:r>
                <a:rPr lang="en-US" sz="900" dirty="0" err="1"/>
                <a:t>i</a:t>
              </a:r>
              <a:r>
                <a:rPr lang="en-US" sz="900" dirty="0" err="1" smtClean="0"/>
                <a:t>ncome_source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Insurance	V45</a:t>
              </a:r>
            </a:p>
            <a:p>
              <a:r>
                <a:rPr lang="en-US" sz="900" dirty="0" smtClean="0"/>
                <a:t>house	V200</a:t>
              </a:r>
            </a:p>
            <a:p>
              <a:r>
                <a:rPr lang="en-US" sz="900" dirty="0" smtClean="0"/>
                <a:t>roof	V45</a:t>
              </a:r>
            </a:p>
            <a:p>
              <a:r>
                <a:rPr lang="en-US" sz="900" dirty="0" smtClean="0"/>
                <a:t>wall	V45</a:t>
              </a:r>
            </a:p>
            <a:p>
              <a:r>
                <a:rPr lang="en-US" sz="900" dirty="0" smtClean="0"/>
                <a:t>floor	V45</a:t>
              </a:r>
            </a:p>
            <a:p>
              <a:r>
                <a:rPr lang="en-US" sz="900" dirty="0" smtClean="0"/>
                <a:t>room	V45</a:t>
              </a:r>
            </a:p>
            <a:p>
              <a:r>
                <a:rPr lang="en-US" sz="900" dirty="0" smtClean="0"/>
                <a:t>disposition	V45</a:t>
              </a:r>
            </a:p>
            <a:p>
              <a:r>
                <a:rPr lang="en-US" sz="900" dirty="0" smtClean="0"/>
                <a:t>garbage	V45</a:t>
              </a:r>
            </a:p>
            <a:p>
              <a:r>
                <a:rPr lang="en-US" sz="900" dirty="0" smtClean="0"/>
                <a:t>water	V45</a:t>
              </a:r>
            </a:p>
            <a:p>
              <a:r>
                <a:rPr lang="en-US" sz="900" dirty="0" smtClean="0"/>
                <a:t>light	V45</a:t>
              </a:r>
            </a:p>
            <a:p>
              <a:r>
                <a:rPr lang="en-US" sz="900" dirty="0" smtClean="0"/>
                <a:t>bath	V45</a:t>
              </a:r>
            </a:p>
            <a:p>
              <a:r>
                <a:rPr lang="en-US" sz="900" dirty="0" err="1" smtClean="0"/>
                <a:t>r_bath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food	V45</a:t>
              </a:r>
            </a:p>
            <a:p>
              <a:r>
                <a:rPr lang="en-US" sz="900" dirty="0" smtClean="0"/>
                <a:t>cook	V45</a:t>
              </a:r>
            </a:p>
            <a:p>
              <a:r>
                <a:rPr lang="en-US" sz="900" dirty="0" smtClean="0"/>
                <a:t>harassment	V20</a:t>
              </a:r>
            </a:p>
            <a:p>
              <a:r>
                <a:rPr lang="en-US" sz="900" dirty="0" err="1" smtClean="0"/>
                <a:t>r_harassment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contented	V20</a:t>
              </a:r>
            </a:p>
            <a:p>
              <a:r>
                <a:rPr lang="en-US" sz="900" dirty="0" err="1" smtClean="0"/>
                <a:t>r_contented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church	V45</a:t>
              </a:r>
            </a:p>
            <a:p>
              <a:r>
                <a:rPr lang="en-US" sz="900" dirty="0" smtClean="0"/>
                <a:t>community	V45</a:t>
              </a:r>
            </a:p>
            <a:p>
              <a:r>
                <a:rPr lang="en-US" sz="900" dirty="0" smtClean="0"/>
                <a:t>plans	V200</a:t>
              </a:r>
            </a:p>
            <a:p>
              <a:r>
                <a:rPr lang="en-US" sz="900" dirty="0" smtClean="0"/>
                <a:t>illness	V200</a:t>
              </a:r>
            </a:p>
            <a:p>
              <a:r>
                <a:rPr lang="en-US" sz="900" dirty="0" smtClean="0"/>
                <a:t>medicine	V200</a:t>
              </a:r>
            </a:p>
            <a:p>
              <a:r>
                <a:rPr lang="en-US" sz="900" dirty="0" err="1" smtClean="0"/>
                <a:t>medicine_source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smoking	V20</a:t>
              </a:r>
            </a:p>
            <a:p>
              <a:r>
                <a:rPr lang="en-US" sz="900" dirty="0" err="1" smtClean="0"/>
                <a:t>s_product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s_benefit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liquor	V20</a:t>
              </a:r>
            </a:p>
            <a:p>
              <a:r>
                <a:rPr lang="en-US" sz="900" dirty="0" err="1" smtClean="0"/>
                <a:t>l_benefit</a:t>
              </a:r>
              <a:r>
                <a:rPr lang="en-US" sz="900" dirty="0" smtClean="0"/>
                <a:t>	V200</a:t>
              </a:r>
            </a:p>
            <a:p>
              <a:r>
                <a:rPr lang="en-US" sz="900" dirty="0" smtClean="0"/>
                <a:t>beneficiary	V20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his</a:t>
              </a:r>
              <a:endParaRPr lang="en-US" sz="14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29200" y="605147"/>
            <a:ext cx="1752600" cy="1833254"/>
            <a:chOff x="1108363" y="762000"/>
            <a:chExt cx="1752600" cy="1099952"/>
          </a:xfrm>
        </p:grpSpPr>
        <p:sp>
          <p:nvSpPr>
            <p:cNvPr id="99" name="Rectangle 98"/>
            <p:cNvSpPr/>
            <p:nvPr/>
          </p:nvSpPr>
          <p:spPr>
            <a:xfrm>
              <a:off x="1108363" y="944879"/>
              <a:ext cx="1752600" cy="91707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monthly_id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 smtClean="0"/>
                <a:t>	I11 FK</a:t>
              </a:r>
            </a:p>
            <a:p>
              <a:r>
                <a:rPr lang="en-US" sz="900" dirty="0" smtClean="0"/>
                <a:t>month	I2</a:t>
              </a:r>
            </a:p>
            <a:p>
              <a:r>
                <a:rPr lang="en-US" sz="900" dirty="0"/>
                <a:t>year	</a:t>
              </a:r>
              <a:r>
                <a:rPr lang="en-US" sz="900" dirty="0" smtClean="0"/>
                <a:t>I4</a:t>
              </a:r>
            </a:p>
            <a:p>
              <a:r>
                <a:rPr lang="en-US" sz="900" dirty="0" smtClean="0"/>
                <a:t>date	V20</a:t>
              </a:r>
            </a:p>
            <a:p>
              <a:r>
                <a:rPr lang="en-US" sz="900" dirty="0" smtClean="0"/>
                <a:t>height	D10,2</a:t>
              </a:r>
            </a:p>
            <a:p>
              <a:r>
                <a:rPr lang="en-US" sz="900" dirty="0" smtClean="0"/>
                <a:t>weight	D10,2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monthly</a:t>
              </a:r>
              <a:endParaRPr lang="en-US" sz="1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439400" y="605147"/>
            <a:ext cx="1752600" cy="2133600"/>
            <a:chOff x="1108363" y="762000"/>
            <a:chExt cx="1752600" cy="1280160"/>
          </a:xfrm>
        </p:grpSpPr>
        <p:sp>
          <p:nvSpPr>
            <p:cNvPr id="107" name="Rectangle 106"/>
            <p:cNvSpPr/>
            <p:nvPr/>
          </p:nvSpPr>
          <p:spPr>
            <a:xfrm>
              <a:off x="1108363" y="944878"/>
              <a:ext cx="1752600" cy="109728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user_id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type	I1</a:t>
              </a:r>
            </a:p>
            <a:p>
              <a:r>
                <a:rPr lang="en-US" sz="900" dirty="0" err="1" smtClean="0"/>
                <a:t>lastname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firstname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err="1" smtClean="0"/>
                <a:t>middlename</a:t>
              </a:r>
              <a:r>
                <a:rPr lang="en-US" sz="900" dirty="0" smtClean="0"/>
                <a:t>	V45</a:t>
              </a:r>
            </a:p>
            <a:p>
              <a:r>
                <a:rPr lang="en-US" sz="900" dirty="0" smtClean="0"/>
                <a:t>username	V45</a:t>
              </a:r>
            </a:p>
            <a:p>
              <a:r>
                <a:rPr lang="en-US" sz="900" dirty="0" smtClean="0"/>
                <a:t>password	V45</a:t>
              </a:r>
            </a:p>
            <a:p>
              <a:r>
                <a:rPr lang="en-US" sz="900" dirty="0"/>
                <a:t>s</a:t>
              </a:r>
              <a:r>
                <a:rPr lang="en-US" sz="900" dirty="0" smtClean="0"/>
                <a:t>tatus	I1</a:t>
              </a:r>
            </a:p>
            <a:p>
              <a:r>
                <a:rPr lang="en-US" sz="900" dirty="0"/>
                <a:t>image	</a:t>
              </a:r>
              <a:r>
                <a:rPr lang="en-US" sz="900" dirty="0" smtClean="0"/>
                <a:t>V45</a:t>
              </a:r>
            </a:p>
            <a:p>
              <a:r>
                <a:rPr lang="en-US" sz="900" dirty="0" smtClean="0"/>
                <a:t>encoded	DT CT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users</a:t>
              </a:r>
              <a:endParaRPr lang="en-US" sz="14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895600" y="3105527"/>
            <a:ext cx="1752600" cy="1447802"/>
            <a:chOff x="1108363" y="762000"/>
            <a:chExt cx="1752600" cy="868681"/>
          </a:xfrm>
        </p:grpSpPr>
        <p:sp>
          <p:nvSpPr>
            <p:cNvPr id="110" name="Rectangle 109"/>
            <p:cNvSpPr/>
            <p:nvPr/>
          </p:nvSpPr>
          <p:spPr>
            <a:xfrm>
              <a:off x="1108363" y="944879"/>
              <a:ext cx="1752600" cy="68580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atm_id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smtClean="0"/>
                <a:t>name	V45</a:t>
              </a:r>
            </a:p>
            <a:p>
              <a:r>
                <a:rPr lang="en-US" sz="900" dirty="0" smtClean="0"/>
                <a:t>branch	V200</a:t>
              </a:r>
              <a:endParaRPr lang="en-US" sz="900" dirty="0" smtClean="0"/>
            </a:p>
            <a:p>
              <a:r>
                <a:rPr lang="en-US" sz="900" dirty="0" smtClean="0"/>
                <a:t>remarks</a:t>
              </a:r>
              <a:r>
                <a:rPr lang="en-US" sz="900" smtClean="0"/>
                <a:t>	V200</a:t>
              </a:r>
              <a:endParaRPr lang="en-US" sz="900" dirty="0" smtClean="0"/>
            </a:p>
            <a:p>
              <a:r>
                <a:rPr lang="en-US" sz="900" dirty="0" smtClean="0"/>
                <a:t>encoded	DT CT</a:t>
              </a:r>
            </a:p>
            <a:p>
              <a:r>
                <a:rPr lang="en-US" sz="900" dirty="0"/>
                <a:t>removed 	</a:t>
              </a:r>
              <a:r>
                <a:rPr lang="en-US" sz="900" dirty="0" smtClean="0"/>
                <a:t>I1</a:t>
              </a:r>
              <a:endParaRPr lang="en-US" sz="9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atm_banks</a:t>
              </a:r>
              <a:endParaRPr lang="en-US" sz="1400" b="1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514600" y="11430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05100" y="12954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838700" y="1318439"/>
            <a:ext cx="0" cy="4548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38700" y="1318437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989136" y="1143000"/>
            <a:ext cx="0" cy="175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72300" y="1135911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248900" y="1219200"/>
            <a:ext cx="0" cy="441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248900" y="12192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0425223" y="5019763"/>
            <a:ext cx="1752600" cy="1447802"/>
            <a:chOff x="1108363" y="762000"/>
            <a:chExt cx="1752600" cy="868681"/>
          </a:xfrm>
        </p:grpSpPr>
        <p:sp>
          <p:nvSpPr>
            <p:cNvPr id="64" name="Rectangle 63"/>
            <p:cNvSpPr/>
            <p:nvPr/>
          </p:nvSpPr>
          <p:spPr>
            <a:xfrm>
              <a:off x="1108363" y="944879"/>
              <a:ext cx="1752600" cy="68580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 smtClean="0"/>
                <a:t>notifications_id</a:t>
              </a:r>
              <a:r>
                <a:rPr lang="en-US" sz="900" dirty="0" smtClean="0"/>
                <a:t>	I11 PK</a:t>
              </a:r>
            </a:p>
            <a:p>
              <a:r>
                <a:rPr lang="en-US" sz="900" dirty="0" err="1"/>
                <a:t>user_id</a:t>
              </a:r>
              <a:r>
                <a:rPr lang="en-US" sz="900" dirty="0"/>
                <a:t>	</a:t>
              </a:r>
              <a:r>
                <a:rPr lang="en-US" sz="900" dirty="0" smtClean="0"/>
                <a:t>I11</a:t>
              </a:r>
            </a:p>
            <a:p>
              <a:r>
                <a:rPr lang="en-US" sz="900" dirty="0" err="1" smtClean="0"/>
                <a:t>child_id</a:t>
              </a:r>
              <a:r>
                <a:rPr lang="en-US" sz="900" dirty="0"/>
                <a:t>	I11 </a:t>
              </a:r>
              <a:r>
                <a:rPr lang="en-US" sz="900" dirty="0" smtClean="0"/>
                <a:t>PK</a:t>
              </a:r>
            </a:p>
            <a:p>
              <a:r>
                <a:rPr lang="en-US" sz="900" dirty="0" smtClean="0"/>
                <a:t>type	I1</a:t>
              </a:r>
            </a:p>
            <a:p>
              <a:r>
                <a:rPr lang="en-US" sz="900" dirty="0" smtClean="0"/>
                <a:t>details	V250</a:t>
              </a:r>
            </a:p>
            <a:p>
              <a:r>
                <a:rPr lang="en-US" sz="900" dirty="0" smtClean="0"/>
                <a:t>link</a:t>
              </a:r>
              <a:r>
                <a:rPr lang="en-US" sz="900" dirty="0"/>
                <a:t>	</a:t>
              </a:r>
              <a:r>
                <a:rPr lang="en-US" sz="900" dirty="0" smtClean="0"/>
                <a:t>V250</a:t>
              </a:r>
            </a:p>
            <a:p>
              <a:r>
                <a:rPr lang="en-US" sz="900" dirty="0" smtClean="0"/>
                <a:t>date	DT CT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08363" y="762000"/>
              <a:ext cx="1752600" cy="1828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notifications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0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83</Words>
  <Application>Microsoft Office PowerPoint</Application>
  <PresentationFormat>Custom</PresentationFormat>
  <Paragraphs>398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PNS-3</dc:creator>
  <cp:lastModifiedBy>Jik</cp:lastModifiedBy>
  <cp:revision>87</cp:revision>
  <dcterms:created xsi:type="dcterms:W3CDTF">2017-08-23T07:15:20Z</dcterms:created>
  <dcterms:modified xsi:type="dcterms:W3CDTF">2018-03-20T17:19:11Z</dcterms:modified>
</cp:coreProperties>
</file>