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102" y="-3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15D0A1-2D2C-4820-9688-873409E2AC7B}" type="datetimeFigureOut">
              <a:rPr lang="en-PH" smtClean="0"/>
              <a:t>2/7/2018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77AE0F-5E69-44EC-8EEB-E059EA0A2F17}" type="slidenum">
              <a:rPr lang="en-PH" smtClean="0"/>
              <a:t>‹#›</a:t>
            </a:fld>
            <a:endParaRPr lang="en-PH"/>
          </a:p>
        </p:txBody>
      </p:sp>
    </p:spTree>
    <p:extLst>
      <p:ext uri="{BB962C8B-B14F-4D97-AF65-F5344CB8AC3E}">
        <p14:creationId xmlns:p14="http://schemas.microsoft.com/office/powerpoint/2010/main" val="2179961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latin typeface="Century Gothic" pitchFamily="34" charset="0"/>
              </a:rPr>
              <a:t>Difficulty in monitoring child’s nutritional progress </a:t>
            </a:r>
            <a:endParaRPr lang="en-PH" dirty="0" smtClean="0">
              <a:latin typeface="Century Gothic" pitchFamily="34" charset="0"/>
            </a:endParaRPr>
          </a:p>
          <a:p>
            <a:pPr lvl="0"/>
            <a:r>
              <a:rPr lang="en-US" dirty="0" smtClean="0">
                <a:latin typeface="Century Gothic" pitchFamily="34" charset="0"/>
              </a:rPr>
              <a:t>They record details such as height, weight, appetite, water intake, bowel movement and general hygiene, having all these details and having a lot of children to cater give them a hard time to organize and keep all the records. In every check-up, finding the previous record of each children consumes a lot of their time, there are also instances where the records are misplaced or loss so it is difficult to monitor their nutrition. </a:t>
            </a:r>
            <a:endParaRPr lang="en-PH" dirty="0" smtClean="0">
              <a:latin typeface="Century Gothic" pitchFamily="34" charset="0"/>
            </a:endParaRPr>
          </a:p>
          <a:p>
            <a:r>
              <a:rPr lang="en-US" dirty="0" smtClean="0">
                <a:latin typeface="Century Gothic" pitchFamily="34" charset="0"/>
              </a:rPr>
              <a:t> </a:t>
            </a:r>
            <a:endParaRPr lang="en-PH" dirty="0" smtClean="0">
              <a:latin typeface="Century Gothic" pitchFamily="34" charset="0"/>
            </a:endParaRPr>
          </a:p>
          <a:p>
            <a:r>
              <a:rPr lang="en-US" dirty="0" smtClean="0">
                <a:latin typeface="Century Gothic" pitchFamily="34" charset="0"/>
              </a:rPr>
              <a:t>Difficulty in determining and comparing statistic reports</a:t>
            </a:r>
            <a:endParaRPr lang="en-PH" dirty="0" smtClean="0">
              <a:latin typeface="Century Gothic" pitchFamily="34" charset="0"/>
            </a:endParaRPr>
          </a:p>
          <a:p>
            <a:pPr lvl="0"/>
            <a:r>
              <a:rPr lang="en-US" dirty="0" smtClean="0">
                <a:latin typeface="Century Gothic" pitchFamily="34" charset="0"/>
              </a:rPr>
              <a:t>They do determine and compare statistic reports such as range of boys and girls enrolled in their nutritional program, diseases or illnesses by age in months, number of children with diseases, location affected by diseases, number of children that has improved or worsen their nutritional status, and comparison of diseases in every child. however it is difficult for them because of so much time and resources needed to perform the whole processes considering that they have lots of file stored in separate file storages. </a:t>
            </a:r>
            <a:endParaRPr lang="en-PH" dirty="0" smtClean="0">
              <a:latin typeface="Century Gothic" pitchFamily="34" charset="0"/>
            </a:endParaRPr>
          </a:p>
          <a:p>
            <a:r>
              <a:rPr lang="en-US" dirty="0" smtClean="0">
                <a:latin typeface="Century Gothic" pitchFamily="34" charset="0"/>
              </a:rPr>
              <a:t> </a:t>
            </a:r>
            <a:endParaRPr lang="en-PH" dirty="0" smtClean="0">
              <a:latin typeface="Century Gothic" pitchFamily="34" charset="0"/>
            </a:endParaRPr>
          </a:p>
          <a:p>
            <a:r>
              <a:rPr lang="en-US" dirty="0" smtClean="0">
                <a:latin typeface="Century Gothic" pitchFamily="34" charset="0"/>
              </a:rPr>
              <a:t>Difficulty in analyzing medical and nutritional status of children</a:t>
            </a:r>
            <a:endParaRPr lang="en-PH" dirty="0" smtClean="0">
              <a:latin typeface="Century Gothic" pitchFamily="34" charset="0"/>
            </a:endParaRPr>
          </a:p>
          <a:p>
            <a:pPr lvl="0"/>
            <a:r>
              <a:rPr lang="en-US" dirty="0" smtClean="0">
                <a:latin typeface="Century Gothic" pitchFamily="34" charset="0"/>
              </a:rPr>
              <a:t>It is difficult for them to know if a certain disease of a child is recurring or not because they find it difficult to keep a report or disease history in order due to multiple files they store in separate file storages. It is also difficult for them to analyze why the BMI of a child increases or decreases and what are the possible causes for these children’s nutritional problems.</a:t>
            </a:r>
            <a:endParaRPr lang="en-PH" dirty="0" smtClean="0">
              <a:latin typeface="Century Gothic" pitchFamily="34" charset="0"/>
            </a:endParaRPr>
          </a:p>
          <a:p>
            <a:r>
              <a:rPr lang="en-US" dirty="0" smtClean="0">
                <a:latin typeface="Century Gothic" pitchFamily="34" charset="0"/>
              </a:rPr>
              <a:t> </a:t>
            </a:r>
            <a:endParaRPr lang="en-PH" dirty="0" smtClean="0">
              <a:latin typeface="Century Gothic" pitchFamily="34" charset="0"/>
            </a:endParaRPr>
          </a:p>
          <a:p>
            <a:r>
              <a:rPr lang="en-US" dirty="0" smtClean="0">
                <a:latin typeface="Century Gothic" pitchFamily="34" charset="0"/>
              </a:rPr>
              <a:t>Difficulty in determining children that requires the most medical attention and are in critical alert status.</a:t>
            </a:r>
            <a:endParaRPr lang="en-PH" dirty="0" smtClean="0">
              <a:latin typeface="Century Gothic" pitchFamily="34" charset="0"/>
            </a:endParaRPr>
          </a:p>
          <a:p>
            <a:r>
              <a:rPr lang="en-US" dirty="0" smtClean="0">
                <a:latin typeface="Century Gothic" pitchFamily="34" charset="0"/>
              </a:rPr>
              <a:t>There are cases when a child requires immediate medical attention due to various reasons like  worsen nutritional status, illnesses, loss of appetite, etc. Sometimes, they have difficulty in monitoring such cases because each of these records requires assessment by looking at their previous data which are stored separately. Moreover, they currently don’t have a notification device or technology for such cases</a:t>
            </a:r>
            <a:endParaRPr lang="en-PH" dirty="0" smtClean="0">
              <a:latin typeface="Century Gothic" pitchFamily="34" charset="0"/>
            </a:endParaRPr>
          </a:p>
          <a:p>
            <a:endParaRPr lang="en-PH" dirty="0"/>
          </a:p>
        </p:txBody>
      </p:sp>
      <p:sp>
        <p:nvSpPr>
          <p:cNvPr id="4" name="Slide Number Placeholder 3"/>
          <p:cNvSpPr>
            <a:spLocks noGrp="1"/>
          </p:cNvSpPr>
          <p:nvPr>
            <p:ph type="sldNum" sz="quarter" idx="10"/>
          </p:nvPr>
        </p:nvSpPr>
        <p:spPr/>
        <p:txBody>
          <a:bodyPr/>
          <a:lstStyle/>
          <a:p>
            <a:fld id="{1A64F22E-D71D-480D-930B-9007343F1301}" type="slidenum">
              <a:rPr lang="en-PH" smtClean="0"/>
              <a:pPr/>
              <a:t>5</a:t>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4858F1BF-B4C5-4526-ADF0-F4BCD3817BD3}" type="datetimeFigureOut">
              <a:rPr lang="en-PH" smtClean="0"/>
              <a:t>2/7/2018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4F14FEA-44CD-4688-B6E3-769651C4173C}" type="slidenum">
              <a:rPr lang="en-PH" smtClean="0"/>
              <a:t>‹#›</a:t>
            </a:fld>
            <a:endParaRPr lang="en-PH"/>
          </a:p>
        </p:txBody>
      </p:sp>
    </p:spTree>
    <p:extLst>
      <p:ext uri="{BB962C8B-B14F-4D97-AF65-F5344CB8AC3E}">
        <p14:creationId xmlns:p14="http://schemas.microsoft.com/office/powerpoint/2010/main" val="29960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4858F1BF-B4C5-4526-ADF0-F4BCD3817BD3}" type="datetimeFigureOut">
              <a:rPr lang="en-PH" smtClean="0"/>
              <a:t>2/7/2018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4F14FEA-44CD-4688-B6E3-769651C4173C}" type="slidenum">
              <a:rPr lang="en-PH" smtClean="0"/>
              <a:t>‹#›</a:t>
            </a:fld>
            <a:endParaRPr lang="en-PH"/>
          </a:p>
        </p:txBody>
      </p:sp>
    </p:spTree>
    <p:extLst>
      <p:ext uri="{BB962C8B-B14F-4D97-AF65-F5344CB8AC3E}">
        <p14:creationId xmlns:p14="http://schemas.microsoft.com/office/powerpoint/2010/main" val="29930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4858F1BF-B4C5-4526-ADF0-F4BCD3817BD3}" type="datetimeFigureOut">
              <a:rPr lang="en-PH" smtClean="0"/>
              <a:t>2/7/2018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4F14FEA-44CD-4688-B6E3-769651C4173C}" type="slidenum">
              <a:rPr lang="en-PH" smtClean="0"/>
              <a:t>‹#›</a:t>
            </a:fld>
            <a:endParaRPr lang="en-PH"/>
          </a:p>
        </p:txBody>
      </p:sp>
    </p:spTree>
    <p:extLst>
      <p:ext uri="{BB962C8B-B14F-4D97-AF65-F5344CB8AC3E}">
        <p14:creationId xmlns:p14="http://schemas.microsoft.com/office/powerpoint/2010/main" val="273763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4858F1BF-B4C5-4526-ADF0-F4BCD3817BD3}" type="datetimeFigureOut">
              <a:rPr lang="en-PH" smtClean="0"/>
              <a:t>2/7/2018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4F14FEA-44CD-4688-B6E3-769651C4173C}" type="slidenum">
              <a:rPr lang="en-PH" smtClean="0"/>
              <a:t>‹#›</a:t>
            </a:fld>
            <a:endParaRPr lang="en-PH"/>
          </a:p>
        </p:txBody>
      </p:sp>
    </p:spTree>
    <p:extLst>
      <p:ext uri="{BB962C8B-B14F-4D97-AF65-F5344CB8AC3E}">
        <p14:creationId xmlns:p14="http://schemas.microsoft.com/office/powerpoint/2010/main" val="185691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58F1BF-B4C5-4526-ADF0-F4BCD3817BD3}" type="datetimeFigureOut">
              <a:rPr lang="en-PH" smtClean="0"/>
              <a:t>2/7/2018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4F14FEA-44CD-4688-B6E3-769651C4173C}" type="slidenum">
              <a:rPr lang="en-PH" smtClean="0"/>
              <a:t>‹#›</a:t>
            </a:fld>
            <a:endParaRPr lang="en-PH"/>
          </a:p>
        </p:txBody>
      </p:sp>
    </p:spTree>
    <p:extLst>
      <p:ext uri="{BB962C8B-B14F-4D97-AF65-F5344CB8AC3E}">
        <p14:creationId xmlns:p14="http://schemas.microsoft.com/office/powerpoint/2010/main" val="45600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4858F1BF-B4C5-4526-ADF0-F4BCD3817BD3}" type="datetimeFigureOut">
              <a:rPr lang="en-PH" smtClean="0"/>
              <a:t>2/7/2018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4F14FEA-44CD-4688-B6E3-769651C4173C}" type="slidenum">
              <a:rPr lang="en-PH" smtClean="0"/>
              <a:t>‹#›</a:t>
            </a:fld>
            <a:endParaRPr lang="en-PH"/>
          </a:p>
        </p:txBody>
      </p:sp>
    </p:spTree>
    <p:extLst>
      <p:ext uri="{BB962C8B-B14F-4D97-AF65-F5344CB8AC3E}">
        <p14:creationId xmlns:p14="http://schemas.microsoft.com/office/powerpoint/2010/main" val="2678728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4858F1BF-B4C5-4526-ADF0-F4BCD3817BD3}" type="datetimeFigureOut">
              <a:rPr lang="en-PH" smtClean="0"/>
              <a:t>2/7/2018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4F14FEA-44CD-4688-B6E3-769651C4173C}" type="slidenum">
              <a:rPr lang="en-PH" smtClean="0"/>
              <a:t>‹#›</a:t>
            </a:fld>
            <a:endParaRPr lang="en-PH"/>
          </a:p>
        </p:txBody>
      </p:sp>
    </p:spTree>
    <p:extLst>
      <p:ext uri="{BB962C8B-B14F-4D97-AF65-F5344CB8AC3E}">
        <p14:creationId xmlns:p14="http://schemas.microsoft.com/office/powerpoint/2010/main" val="98165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4858F1BF-B4C5-4526-ADF0-F4BCD3817BD3}" type="datetimeFigureOut">
              <a:rPr lang="en-PH" smtClean="0"/>
              <a:t>2/7/2018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4F14FEA-44CD-4688-B6E3-769651C4173C}" type="slidenum">
              <a:rPr lang="en-PH" smtClean="0"/>
              <a:t>‹#›</a:t>
            </a:fld>
            <a:endParaRPr lang="en-PH"/>
          </a:p>
        </p:txBody>
      </p:sp>
    </p:spTree>
    <p:extLst>
      <p:ext uri="{BB962C8B-B14F-4D97-AF65-F5344CB8AC3E}">
        <p14:creationId xmlns:p14="http://schemas.microsoft.com/office/powerpoint/2010/main" val="182569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8F1BF-B4C5-4526-ADF0-F4BCD3817BD3}" type="datetimeFigureOut">
              <a:rPr lang="en-PH" smtClean="0"/>
              <a:t>2/7/2018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4F14FEA-44CD-4688-B6E3-769651C4173C}" type="slidenum">
              <a:rPr lang="en-PH" smtClean="0"/>
              <a:t>‹#›</a:t>
            </a:fld>
            <a:endParaRPr lang="en-PH"/>
          </a:p>
        </p:txBody>
      </p:sp>
    </p:spTree>
    <p:extLst>
      <p:ext uri="{BB962C8B-B14F-4D97-AF65-F5344CB8AC3E}">
        <p14:creationId xmlns:p14="http://schemas.microsoft.com/office/powerpoint/2010/main" val="69542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58F1BF-B4C5-4526-ADF0-F4BCD3817BD3}" type="datetimeFigureOut">
              <a:rPr lang="en-PH" smtClean="0"/>
              <a:t>2/7/2018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4F14FEA-44CD-4688-B6E3-769651C4173C}" type="slidenum">
              <a:rPr lang="en-PH" smtClean="0"/>
              <a:t>‹#›</a:t>
            </a:fld>
            <a:endParaRPr lang="en-PH"/>
          </a:p>
        </p:txBody>
      </p:sp>
    </p:spTree>
    <p:extLst>
      <p:ext uri="{BB962C8B-B14F-4D97-AF65-F5344CB8AC3E}">
        <p14:creationId xmlns:p14="http://schemas.microsoft.com/office/powerpoint/2010/main" val="259963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58F1BF-B4C5-4526-ADF0-F4BCD3817BD3}" type="datetimeFigureOut">
              <a:rPr lang="en-PH" smtClean="0"/>
              <a:t>2/7/2018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4F14FEA-44CD-4688-B6E3-769651C4173C}" type="slidenum">
              <a:rPr lang="en-PH" smtClean="0"/>
              <a:t>‹#›</a:t>
            </a:fld>
            <a:endParaRPr lang="en-PH"/>
          </a:p>
        </p:txBody>
      </p:sp>
    </p:spTree>
    <p:extLst>
      <p:ext uri="{BB962C8B-B14F-4D97-AF65-F5344CB8AC3E}">
        <p14:creationId xmlns:p14="http://schemas.microsoft.com/office/powerpoint/2010/main" val="1556644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8F1BF-B4C5-4526-ADF0-F4BCD3817BD3}" type="datetimeFigureOut">
              <a:rPr lang="en-PH" smtClean="0"/>
              <a:t>2/7/2018</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14FEA-44CD-4688-B6E3-769651C4173C}" type="slidenum">
              <a:rPr lang="en-PH" smtClean="0"/>
              <a:t>‹#›</a:t>
            </a:fld>
            <a:endParaRPr lang="en-PH"/>
          </a:p>
        </p:txBody>
      </p:sp>
    </p:spTree>
    <p:extLst>
      <p:ext uri="{BB962C8B-B14F-4D97-AF65-F5344CB8AC3E}">
        <p14:creationId xmlns:p14="http://schemas.microsoft.com/office/powerpoint/2010/main" val="42485639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ik\Desktop\Archdiocesan\10372210_1523913894543181_5216527100410619405_n.jpg"/>
          <p:cNvPicPr>
            <a:picLocks noChangeAspect="1" noChangeArrowheads="1"/>
          </p:cNvPicPr>
          <p:nvPr/>
        </p:nvPicPr>
        <p:blipFill>
          <a:blip r:embed="rId2"/>
          <a:srcRect/>
          <a:stretch>
            <a:fillRect/>
          </a:stretch>
        </p:blipFill>
        <p:spPr bwMode="auto">
          <a:xfrm>
            <a:off x="228600" y="496729"/>
            <a:ext cx="8686800" cy="6361271"/>
          </a:xfrm>
          <a:prstGeom prst="rect">
            <a:avLst/>
          </a:prstGeom>
          <a:noFill/>
        </p:spPr>
      </p:pic>
      <p:sp>
        <p:nvSpPr>
          <p:cNvPr id="5" name="Rectangle 4"/>
          <p:cNvSpPr/>
          <p:nvPr/>
        </p:nvSpPr>
        <p:spPr>
          <a:xfrm>
            <a:off x="1371600" y="5109627"/>
            <a:ext cx="6172200" cy="1323439"/>
          </a:xfrm>
          <a:prstGeom prst="rect">
            <a:avLst/>
          </a:prstGeom>
        </p:spPr>
        <p:txBody>
          <a:bodyPr wrap="square">
            <a:spAutoFit/>
          </a:bodyPr>
          <a:lstStyle/>
          <a:p>
            <a:pPr algn="ctr"/>
            <a:r>
              <a:rPr lang="en-PH" sz="2000" dirty="0" smtClean="0">
                <a:solidFill>
                  <a:schemeClr val="tx1">
                    <a:lumMod val="50000"/>
                    <a:lumOff val="50000"/>
                  </a:schemeClr>
                </a:solidFill>
                <a:latin typeface="Century Gothic" pitchFamily="34" charset="0"/>
              </a:rPr>
              <a:t/>
            </a:r>
            <a:br>
              <a:rPr lang="en-PH" sz="2000" dirty="0" smtClean="0">
                <a:solidFill>
                  <a:schemeClr val="tx1">
                    <a:lumMod val="50000"/>
                    <a:lumOff val="50000"/>
                  </a:schemeClr>
                </a:solidFill>
                <a:latin typeface="Century Gothic" pitchFamily="34" charset="0"/>
              </a:rPr>
            </a:br>
            <a:r>
              <a:rPr lang="en-PH" sz="2000" dirty="0" smtClean="0">
                <a:solidFill>
                  <a:schemeClr val="tx1">
                    <a:lumMod val="50000"/>
                    <a:lumOff val="50000"/>
                  </a:schemeClr>
                </a:solidFill>
                <a:latin typeface="Century Gothic" pitchFamily="34" charset="0"/>
              </a:rPr>
              <a:t>A Non Gov’t Organization Established by the Archdiocese of Davao</a:t>
            </a:r>
            <a:r>
              <a:rPr lang="en-PH" dirty="0" smtClean="0">
                <a:solidFill>
                  <a:schemeClr val="tx1">
                    <a:lumMod val="50000"/>
                    <a:lumOff val="50000"/>
                  </a:schemeClr>
                </a:solidFill>
                <a:latin typeface="Century Gothic" pitchFamily="34" charset="0"/>
              </a:rPr>
              <a:t/>
            </a:r>
            <a:br>
              <a:rPr lang="en-PH" dirty="0" smtClean="0">
                <a:solidFill>
                  <a:schemeClr val="tx1">
                    <a:lumMod val="50000"/>
                    <a:lumOff val="50000"/>
                  </a:schemeClr>
                </a:solidFill>
                <a:latin typeface="Century Gothic" pitchFamily="34" charset="0"/>
              </a:rPr>
            </a:br>
            <a:endParaRPr lang="en-PH" dirty="0">
              <a:solidFill>
                <a:schemeClr val="tx1">
                  <a:lumMod val="50000"/>
                  <a:lumOff val="50000"/>
                </a:schemeClr>
              </a:solidFill>
              <a:latin typeface="Century Gothic" pitchFamily="34" charset="0"/>
            </a:endParaRPr>
          </a:p>
        </p:txBody>
      </p:sp>
      <p:sp>
        <p:nvSpPr>
          <p:cNvPr id="8" name="Rectangle 7"/>
          <p:cNvSpPr/>
          <p:nvPr/>
        </p:nvSpPr>
        <p:spPr>
          <a:xfrm>
            <a:off x="685800" y="304800"/>
            <a:ext cx="7848600" cy="1077218"/>
          </a:xfrm>
          <a:prstGeom prst="rect">
            <a:avLst/>
          </a:prstGeom>
        </p:spPr>
        <p:txBody>
          <a:bodyPr wrap="square">
            <a:spAutoFit/>
          </a:bodyPr>
          <a:lstStyle/>
          <a:p>
            <a:pPr algn="ctr"/>
            <a:r>
              <a:rPr lang="en-PH" sz="3200" b="1" dirty="0" smtClean="0">
                <a:latin typeface="Century Gothic" pitchFamily="34" charset="0"/>
              </a:rPr>
              <a:t>Data Profiling and Progress Monitoring with Data Analytics Technique for...</a:t>
            </a:r>
            <a:endParaRPr lang="en-PH" sz="2800" dirty="0">
              <a:latin typeface="Century Gothic" pitchFamily="34" charset="0"/>
            </a:endParaRPr>
          </a:p>
        </p:txBody>
      </p:sp>
    </p:spTree>
    <p:extLst>
      <p:ext uri="{BB962C8B-B14F-4D97-AF65-F5344CB8AC3E}">
        <p14:creationId xmlns:p14="http://schemas.microsoft.com/office/powerpoint/2010/main" val="2105317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0271977_1475025752541424_1976698003_n.jpg"/>
          <p:cNvPicPr>
            <a:picLocks noChangeAspect="1"/>
          </p:cNvPicPr>
          <p:nvPr/>
        </p:nvPicPr>
        <p:blipFill>
          <a:blip r:embed="rId2"/>
          <a:srcRect l="6667" t="16296" r="2222" b="28889"/>
          <a:stretch>
            <a:fillRect/>
          </a:stretch>
        </p:blipFill>
        <p:spPr>
          <a:xfrm>
            <a:off x="0" y="4038600"/>
            <a:ext cx="6248400" cy="2819400"/>
          </a:xfrm>
          <a:prstGeom prst="rect">
            <a:avLst/>
          </a:prstGeom>
        </p:spPr>
      </p:pic>
      <p:pic>
        <p:nvPicPr>
          <p:cNvPr id="6" name="Picture 5" descr="20289661_1475025705874762_1735802666_n.jpg"/>
          <p:cNvPicPr>
            <a:picLocks noChangeAspect="1"/>
          </p:cNvPicPr>
          <p:nvPr/>
        </p:nvPicPr>
        <p:blipFill>
          <a:blip r:embed="rId3"/>
          <a:srcRect t="14516" r="806"/>
          <a:stretch>
            <a:fillRect/>
          </a:stretch>
        </p:blipFill>
        <p:spPr>
          <a:xfrm>
            <a:off x="0" y="0"/>
            <a:ext cx="6248400" cy="4038600"/>
          </a:xfrm>
          <a:prstGeom prst="rect">
            <a:avLst/>
          </a:prstGeom>
        </p:spPr>
      </p:pic>
      <p:pic>
        <p:nvPicPr>
          <p:cNvPr id="7" name="Picture 6" descr="map_tile.png"/>
          <p:cNvPicPr>
            <a:picLocks noChangeAspect="1"/>
          </p:cNvPicPr>
          <p:nvPr/>
        </p:nvPicPr>
        <p:blipFill>
          <a:blip r:embed="rId4"/>
          <a:stretch>
            <a:fillRect/>
          </a:stretch>
        </p:blipFill>
        <p:spPr>
          <a:xfrm>
            <a:off x="6248400" y="3962400"/>
            <a:ext cx="2895600" cy="2895600"/>
          </a:xfrm>
          <a:prstGeom prst="rect">
            <a:avLst/>
          </a:prstGeom>
        </p:spPr>
      </p:pic>
      <p:sp>
        <p:nvSpPr>
          <p:cNvPr id="8" name="Rectangle 7"/>
          <p:cNvSpPr/>
          <p:nvPr/>
        </p:nvSpPr>
        <p:spPr>
          <a:xfrm>
            <a:off x="6324600" y="2316540"/>
            <a:ext cx="2667000" cy="1569660"/>
          </a:xfrm>
          <a:prstGeom prst="rect">
            <a:avLst/>
          </a:prstGeom>
        </p:spPr>
        <p:txBody>
          <a:bodyPr wrap="square">
            <a:spAutoFit/>
          </a:bodyPr>
          <a:lstStyle/>
          <a:p>
            <a:r>
              <a:rPr lang="en-PH" sz="2400" dirty="0" smtClean="0">
                <a:latin typeface="Century Gothic" pitchFamily="34" charset="0"/>
              </a:rPr>
              <a:t>Pag-Asa St, Poblacion District, Davao City, Philippines</a:t>
            </a:r>
            <a:endParaRPr lang="en-PH" sz="2400" dirty="0">
              <a:latin typeface="Century Gothic" pitchFamily="34" charset="0"/>
            </a:endParaRPr>
          </a:p>
        </p:txBody>
      </p:sp>
    </p:spTree>
    <p:extLst>
      <p:ext uri="{BB962C8B-B14F-4D97-AF65-F5344CB8AC3E}">
        <p14:creationId xmlns:p14="http://schemas.microsoft.com/office/powerpoint/2010/main" val="2061756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24600" y="2316540"/>
            <a:ext cx="2667000" cy="1569660"/>
          </a:xfrm>
          <a:prstGeom prst="rect">
            <a:avLst/>
          </a:prstGeom>
        </p:spPr>
        <p:txBody>
          <a:bodyPr wrap="square">
            <a:spAutoFit/>
          </a:bodyPr>
          <a:lstStyle/>
          <a:p>
            <a:r>
              <a:rPr lang="en-PH" sz="2400" dirty="0" smtClean="0"/>
              <a:t>Pag-Asa St, Poblacion District, Davao City, Philippines</a:t>
            </a:r>
            <a:endParaRPr lang="en-PH" sz="2400" dirty="0"/>
          </a:p>
        </p:txBody>
      </p:sp>
      <p:pic>
        <p:nvPicPr>
          <p:cNvPr id="9" name="Picture 8" descr="19756595_1956654667935766_4819371287711868005_n.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994488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0231935_1963061093961790_3370370684683270483_o.jpg"/>
          <p:cNvPicPr>
            <a:picLocks noChangeAspect="1"/>
          </p:cNvPicPr>
          <p:nvPr/>
        </p:nvPicPr>
        <p:blipFill>
          <a:blip r:embed="rId2"/>
          <a:stretch>
            <a:fillRect/>
          </a:stretch>
        </p:blipFill>
        <p:spPr>
          <a:xfrm>
            <a:off x="2667000" y="-54620"/>
            <a:ext cx="6477000" cy="3636020"/>
          </a:xfrm>
          <a:prstGeom prst="rect">
            <a:avLst/>
          </a:prstGeom>
        </p:spPr>
      </p:pic>
      <p:pic>
        <p:nvPicPr>
          <p:cNvPr id="5" name="Picture 4" descr="20271970_1475025819208084_1946849514_n.jpg"/>
          <p:cNvPicPr>
            <a:picLocks noChangeAspect="1"/>
          </p:cNvPicPr>
          <p:nvPr/>
        </p:nvPicPr>
        <p:blipFill>
          <a:blip r:embed="rId3"/>
          <a:stretch>
            <a:fillRect/>
          </a:stretch>
        </p:blipFill>
        <p:spPr>
          <a:xfrm>
            <a:off x="4648200" y="3429000"/>
            <a:ext cx="4572000" cy="3429000"/>
          </a:xfrm>
          <a:prstGeom prst="rect">
            <a:avLst/>
          </a:prstGeom>
        </p:spPr>
      </p:pic>
      <p:pic>
        <p:nvPicPr>
          <p:cNvPr id="6" name="Picture 5" descr="download.jpg"/>
          <p:cNvPicPr>
            <a:picLocks noChangeAspect="1"/>
          </p:cNvPicPr>
          <p:nvPr/>
        </p:nvPicPr>
        <p:blipFill>
          <a:blip r:embed="rId4"/>
          <a:stretch>
            <a:fillRect/>
          </a:stretch>
        </p:blipFill>
        <p:spPr>
          <a:xfrm>
            <a:off x="-1" y="0"/>
            <a:ext cx="2666999" cy="3733800"/>
          </a:xfrm>
          <a:prstGeom prst="rect">
            <a:avLst/>
          </a:prstGeom>
        </p:spPr>
      </p:pic>
      <p:pic>
        <p:nvPicPr>
          <p:cNvPr id="10" name="Picture 9" descr="STOP-MALNUTRITION.jpg"/>
          <p:cNvPicPr>
            <a:picLocks noChangeAspect="1"/>
          </p:cNvPicPr>
          <p:nvPr/>
        </p:nvPicPr>
        <p:blipFill>
          <a:blip r:embed="rId5"/>
          <a:stretch>
            <a:fillRect/>
          </a:stretch>
        </p:blipFill>
        <p:spPr>
          <a:xfrm>
            <a:off x="0" y="3581401"/>
            <a:ext cx="4912010" cy="3276600"/>
          </a:xfrm>
          <a:prstGeom prst="rect">
            <a:avLst/>
          </a:prstGeom>
        </p:spPr>
      </p:pic>
    </p:spTree>
    <p:extLst>
      <p:ext uri="{BB962C8B-B14F-4D97-AF65-F5344CB8AC3E}">
        <p14:creationId xmlns:p14="http://schemas.microsoft.com/office/powerpoint/2010/main" val="690198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Image result for problems icon"/>
          <p:cNvPicPr>
            <a:picLocks noChangeAspect="1" noChangeArrowheads="1"/>
          </p:cNvPicPr>
          <p:nvPr/>
        </p:nvPicPr>
        <p:blipFill>
          <a:blip r:embed="rId3"/>
          <a:srcRect/>
          <a:stretch>
            <a:fillRect/>
          </a:stretch>
        </p:blipFill>
        <p:spPr bwMode="auto">
          <a:xfrm>
            <a:off x="6858000" y="838200"/>
            <a:ext cx="1905000" cy="1905000"/>
          </a:xfrm>
          <a:prstGeom prst="rect">
            <a:avLst/>
          </a:prstGeom>
          <a:noFill/>
        </p:spPr>
      </p:pic>
      <p:sp>
        <p:nvSpPr>
          <p:cNvPr id="2" name="Title 1"/>
          <p:cNvSpPr>
            <a:spLocks noGrp="1"/>
          </p:cNvSpPr>
          <p:nvPr>
            <p:ph type="title"/>
          </p:nvPr>
        </p:nvSpPr>
        <p:spPr/>
        <p:txBody>
          <a:bodyPr/>
          <a:lstStyle/>
          <a:p>
            <a:r>
              <a:rPr lang="en-PH" dirty="0" smtClean="0">
                <a:latin typeface="Century Gothic" pitchFamily="34" charset="0"/>
              </a:rPr>
              <a:t>Specific Objectives</a:t>
            </a:r>
            <a:endParaRPr lang="en-PH" dirty="0">
              <a:latin typeface="Century Gothic" pitchFamily="34" charset="0"/>
            </a:endParaRPr>
          </a:p>
        </p:txBody>
      </p:sp>
      <p:sp>
        <p:nvSpPr>
          <p:cNvPr id="3" name="Content Placeholder 2"/>
          <p:cNvSpPr>
            <a:spLocks noGrp="1"/>
          </p:cNvSpPr>
          <p:nvPr>
            <p:ph idx="1"/>
          </p:nvPr>
        </p:nvSpPr>
        <p:spPr/>
        <p:txBody>
          <a:bodyPr>
            <a:noAutofit/>
          </a:bodyPr>
          <a:lstStyle/>
          <a:p>
            <a:r>
              <a:rPr lang="en-US" sz="2000" b="1" dirty="0" smtClean="0">
                <a:latin typeface="Century Gothic" pitchFamily="34" charset="0"/>
              </a:rPr>
              <a:t>Analyze the medical and nutritional status </a:t>
            </a:r>
          </a:p>
          <a:p>
            <a:pPr>
              <a:buNone/>
            </a:pPr>
            <a:r>
              <a:rPr lang="en-US" sz="2000" b="1" dirty="0" smtClean="0">
                <a:latin typeface="Century Gothic" pitchFamily="34" charset="0"/>
              </a:rPr>
              <a:t>	of the Archdiocesan Nourishment Center (ANC) </a:t>
            </a:r>
          </a:p>
          <a:p>
            <a:pPr>
              <a:buNone/>
            </a:pPr>
            <a:r>
              <a:rPr lang="en-US" sz="2000" b="1" dirty="0" smtClean="0">
                <a:latin typeface="Century Gothic" pitchFamily="34" charset="0"/>
              </a:rPr>
              <a:t>	children using Data Analytics Techniques.</a:t>
            </a:r>
          </a:p>
          <a:p>
            <a:pPr>
              <a:buNone/>
            </a:pPr>
            <a:endParaRPr lang="en-US" sz="2000" b="1" dirty="0" smtClean="0">
              <a:latin typeface="Century Gothic" pitchFamily="34" charset="0"/>
            </a:endParaRPr>
          </a:p>
          <a:p>
            <a:r>
              <a:rPr lang="en-US" sz="2000" b="1" dirty="0" smtClean="0">
                <a:latin typeface="Century Gothic" pitchFamily="34" charset="0"/>
              </a:rPr>
              <a:t>Generate recommendations for possible treatment and proper nutritional diet using Decision Support System.</a:t>
            </a:r>
          </a:p>
          <a:p>
            <a:pPr>
              <a:buNone/>
            </a:pPr>
            <a:endParaRPr lang="en-US" sz="2000" b="1" dirty="0" smtClean="0">
              <a:latin typeface="Century Gothic" pitchFamily="34" charset="0"/>
            </a:endParaRPr>
          </a:p>
          <a:p>
            <a:r>
              <a:rPr lang="en-US" sz="2000" b="1" dirty="0" smtClean="0">
                <a:latin typeface="Century Gothic" pitchFamily="34" charset="0"/>
              </a:rPr>
              <a:t>Generate statistical reports in graphical representation using Highcharts Interactive JavaScript charts.</a:t>
            </a:r>
          </a:p>
          <a:p>
            <a:pPr>
              <a:buNone/>
            </a:pPr>
            <a:endParaRPr lang="en-US" sz="2000" b="1" dirty="0" smtClean="0">
              <a:latin typeface="Century Gothic" pitchFamily="34" charset="0"/>
            </a:endParaRPr>
          </a:p>
          <a:p>
            <a:r>
              <a:rPr lang="en-US" sz="2000" b="1" dirty="0" smtClean="0">
                <a:latin typeface="Century Gothic" pitchFamily="34" charset="0"/>
              </a:rPr>
              <a:t>Notify the medical staffs regarding children that requires immediate medical attention, prioritization and medical schedules using JQUERY tool.</a:t>
            </a:r>
          </a:p>
        </p:txBody>
      </p:sp>
    </p:spTree>
    <p:extLst>
      <p:ext uri="{BB962C8B-B14F-4D97-AF65-F5344CB8AC3E}">
        <p14:creationId xmlns:p14="http://schemas.microsoft.com/office/powerpoint/2010/main" val="3442395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ik\Desktop\Archdiocesan\data-analytics-capabilities-infographic-2-21-01.jpg"/>
          <p:cNvPicPr>
            <a:picLocks noChangeAspect="1" noChangeArrowheads="1"/>
          </p:cNvPicPr>
          <p:nvPr/>
        </p:nvPicPr>
        <p:blipFill>
          <a:blip r:embed="rId2" cstate="print"/>
          <a:srcRect/>
          <a:stretch>
            <a:fillRect/>
          </a:stretch>
        </p:blipFill>
        <p:spPr bwMode="auto">
          <a:xfrm>
            <a:off x="685800" y="1905000"/>
            <a:ext cx="2592449" cy="2590800"/>
          </a:xfrm>
          <a:prstGeom prst="rect">
            <a:avLst/>
          </a:prstGeom>
          <a:noFill/>
        </p:spPr>
      </p:pic>
      <p:sp>
        <p:nvSpPr>
          <p:cNvPr id="5" name="Rectangle 4"/>
          <p:cNvSpPr/>
          <p:nvPr/>
        </p:nvSpPr>
        <p:spPr>
          <a:xfrm>
            <a:off x="3429000" y="1457265"/>
            <a:ext cx="5257800" cy="4893647"/>
          </a:xfrm>
          <a:prstGeom prst="rect">
            <a:avLst/>
          </a:prstGeom>
        </p:spPr>
        <p:txBody>
          <a:bodyPr wrap="square">
            <a:spAutoFit/>
          </a:bodyPr>
          <a:lstStyle/>
          <a:p>
            <a:pPr algn="just"/>
            <a:r>
              <a:rPr lang="en-PH" sz="2000" b="1" dirty="0" smtClean="0">
                <a:latin typeface="Century Gothic" pitchFamily="34" charset="0"/>
              </a:rPr>
              <a:t/>
            </a:r>
            <a:br>
              <a:rPr lang="en-PH" sz="2000" b="1" dirty="0" smtClean="0">
                <a:latin typeface="Century Gothic" pitchFamily="34" charset="0"/>
              </a:rPr>
            </a:br>
            <a:r>
              <a:rPr lang="en-PH" b="1" dirty="0" smtClean="0">
                <a:latin typeface="Century Gothic" pitchFamily="34" charset="0"/>
              </a:rPr>
              <a:t>Definition - What does </a:t>
            </a:r>
            <a:r>
              <a:rPr lang="en-PH" b="1" i="1" dirty="0" smtClean="0">
                <a:latin typeface="Century Gothic" pitchFamily="34" charset="0"/>
              </a:rPr>
              <a:t>Data Analytics</a:t>
            </a:r>
            <a:r>
              <a:rPr lang="en-PH" b="1" dirty="0" smtClean="0">
                <a:latin typeface="Century Gothic" pitchFamily="34" charset="0"/>
              </a:rPr>
              <a:t> mean?</a:t>
            </a:r>
          </a:p>
          <a:p>
            <a:pPr algn="just"/>
            <a:endParaRPr lang="en-PH" b="1" dirty="0" smtClean="0">
              <a:latin typeface="Century Gothic" pitchFamily="34" charset="0"/>
            </a:endParaRPr>
          </a:p>
          <a:p>
            <a:pPr algn="just"/>
            <a:r>
              <a:rPr lang="en-PH" dirty="0" smtClean="0">
                <a:latin typeface="Century Gothic" pitchFamily="34" charset="0"/>
              </a:rPr>
              <a:t>Data analytics refers to qualitative and quantitative techniques and processes used to enhance productivity and business gain. Data is extracted and categorized to identify and analyze behavioral data and patterns, and techniques vary according to organizational requirements.</a:t>
            </a:r>
          </a:p>
          <a:p>
            <a:pPr algn="just"/>
            <a:r>
              <a:rPr lang="en-PH" dirty="0" smtClean="0">
                <a:latin typeface="Century Gothic" pitchFamily="34" charset="0"/>
              </a:rPr>
              <a:t>Data analytics is also known as data analysis.</a:t>
            </a:r>
          </a:p>
          <a:p>
            <a:pPr algn="just"/>
            <a:endParaRPr lang="en-PH" dirty="0" smtClean="0">
              <a:latin typeface="Century Gothic" pitchFamily="34" charset="0"/>
            </a:endParaRPr>
          </a:p>
          <a:p>
            <a:pPr algn="just"/>
            <a:endParaRPr lang="en-PH" sz="1600" dirty="0" smtClean="0">
              <a:latin typeface="Century Gothic" pitchFamily="34" charset="0"/>
            </a:endParaRPr>
          </a:p>
          <a:p>
            <a:pPr algn="just"/>
            <a:r>
              <a:rPr lang="en-PH" sz="1400" dirty="0" smtClean="0">
                <a:latin typeface="Century Gothic" pitchFamily="34" charset="0"/>
              </a:rPr>
              <a:t>Source: </a:t>
            </a:r>
            <a:r>
              <a:rPr lang="en-PH" sz="1400" u="sng" dirty="0" smtClean="0">
                <a:solidFill>
                  <a:srgbClr val="0070C0"/>
                </a:solidFill>
                <a:latin typeface="Century Gothic" pitchFamily="34" charset="0"/>
              </a:rPr>
              <a:t>https://www.techopedia.com/definition/26418/data-analytics</a:t>
            </a:r>
          </a:p>
          <a:p>
            <a:pPr algn="just"/>
            <a:r>
              <a:rPr lang="en-PH" dirty="0" smtClean="0">
                <a:latin typeface="Century Gothic" pitchFamily="34" charset="0"/>
              </a:rPr>
              <a:t/>
            </a:r>
            <a:br>
              <a:rPr lang="en-PH" dirty="0" smtClean="0">
                <a:latin typeface="Century Gothic" pitchFamily="34" charset="0"/>
              </a:rPr>
            </a:br>
            <a:endParaRPr lang="en-PH" dirty="0">
              <a:latin typeface="Century Gothic" pitchFamily="34" charset="0"/>
            </a:endParaRPr>
          </a:p>
        </p:txBody>
      </p:sp>
      <p:sp>
        <p:nvSpPr>
          <p:cNvPr id="6" name="Rectangle 5"/>
          <p:cNvSpPr/>
          <p:nvPr/>
        </p:nvSpPr>
        <p:spPr>
          <a:xfrm>
            <a:off x="609600" y="685800"/>
            <a:ext cx="4152099" cy="769441"/>
          </a:xfrm>
          <a:prstGeom prst="rect">
            <a:avLst/>
          </a:prstGeom>
        </p:spPr>
        <p:txBody>
          <a:bodyPr wrap="none">
            <a:spAutoFit/>
          </a:bodyPr>
          <a:lstStyle/>
          <a:p>
            <a:r>
              <a:rPr lang="en-PH" sz="4400" b="1" dirty="0" smtClean="0">
                <a:latin typeface="Century Gothic" pitchFamily="34" charset="0"/>
              </a:rPr>
              <a:t>Data Analytics</a:t>
            </a:r>
            <a:endParaRPr lang="en-PH" sz="4400" b="1" dirty="0">
              <a:latin typeface="Century Gothic" pitchFamily="34" charset="0"/>
            </a:endParaRPr>
          </a:p>
        </p:txBody>
      </p:sp>
    </p:spTree>
    <p:extLst>
      <p:ext uri="{BB962C8B-B14F-4D97-AF65-F5344CB8AC3E}">
        <p14:creationId xmlns:p14="http://schemas.microsoft.com/office/powerpoint/2010/main" val="2543452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29000" y="1457265"/>
            <a:ext cx="5105400" cy="4739759"/>
          </a:xfrm>
          <a:prstGeom prst="rect">
            <a:avLst/>
          </a:prstGeom>
        </p:spPr>
        <p:txBody>
          <a:bodyPr wrap="square">
            <a:spAutoFit/>
          </a:bodyPr>
          <a:lstStyle/>
          <a:p>
            <a:pPr algn="just"/>
            <a:r>
              <a:rPr lang="en-PH" sz="2000" b="1" dirty="0" smtClean="0">
                <a:latin typeface="Century Gothic" pitchFamily="34" charset="0"/>
              </a:rPr>
              <a:t/>
            </a:r>
            <a:br>
              <a:rPr lang="en-PH" sz="2000" b="1" dirty="0" smtClean="0">
                <a:latin typeface="Century Gothic" pitchFamily="34" charset="0"/>
              </a:rPr>
            </a:br>
            <a:r>
              <a:rPr lang="en-PH" b="1" dirty="0" smtClean="0">
                <a:latin typeface="Century Gothic" pitchFamily="34" charset="0"/>
              </a:rPr>
              <a:t>Definition - What does </a:t>
            </a:r>
            <a:r>
              <a:rPr lang="en-PH" b="1" i="1" dirty="0" smtClean="0">
                <a:latin typeface="Century Gothic" pitchFamily="34" charset="0"/>
              </a:rPr>
              <a:t>DSS</a:t>
            </a:r>
            <a:r>
              <a:rPr lang="en-PH" b="1" dirty="0" smtClean="0">
                <a:latin typeface="Century Gothic" pitchFamily="34" charset="0"/>
              </a:rPr>
              <a:t> mean?</a:t>
            </a:r>
          </a:p>
          <a:p>
            <a:pPr algn="just"/>
            <a:endParaRPr lang="en-PH" b="1" dirty="0" smtClean="0">
              <a:latin typeface="Century Gothic" pitchFamily="34" charset="0"/>
            </a:endParaRPr>
          </a:p>
          <a:p>
            <a:pPr algn="just"/>
            <a:r>
              <a:rPr lang="en-PH" dirty="0" smtClean="0">
                <a:latin typeface="Century Gothic" pitchFamily="34" charset="0"/>
              </a:rPr>
              <a:t>Decision Support System (DSS) is a computer program application that analyzes business data and presents it so that users can make business decisions more easily. It is an "informational application" (to distinguish it from an "operational application" that collects the data in the course of normal business operation).</a:t>
            </a:r>
            <a:endParaRPr lang="en-PH" sz="1600" dirty="0" smtClean="0">
              <a:latin typeface="Century Gothic" pitchFamily="34" charset="0"/>
            </a:endParaRPr>
          </a:p>
          <a:p>
            <a:pPr algn="just"/>
            <a:endParaRPr lang="en-PH" dirty="0" smtClean="0">
              <a:latin typeface="Century Gothic" pitchFamily="34" charset="0"/>
            </a:endParaRPr>
          </a:p>
          <a:p>
            <a:pPr algn="just"/>
            <a:r>
              <a:rPr lang="en-PH" sz="1400" dirty="0" smtClean="0">
                <a:latin typeface="Century Gothic" pitchFamily="34" charset="0"/>
              </a:rPr>
              <a:t>Source: </a:t>
            </a:r>
            <a:r>
              <a:rPr lang="en-PH" sz="1400" u="sng" dirty="0" smtClean="0">
                <a:solidFill>
                  <a:srgbClr val="0070C0"/>
                </a:solidFill>
                <a:latin typeface="Century Gothic" pitchFamily="34" charset="0"/>
              </a:rPr>
              <a:t>http://searchcio.techtarget.com/definition/decision-support-system</a:t>
            </a:r>
          </a:p>
          <a:p>
            <a:pPr algn="just"/>
            <a:r>
              <a:rPr lang="en-PH" dirty="0" smtClean="0">
                <a:latin typeface="Century Gothic" pitchFamily="34" charset="0"/>
              </a:rPr>
              <a:t/>
            </a:r>
            <a:br>
              <a:rPr lang="en-PH" dirty="0" smtClean="0">
                <a:latin typeface="Century Gothic" pitchFamily="34" charset="0"/>
              </a:rPr>
            </a:br>
            <a:endParaRPr lang="en-PH" dirty="0">
              <a:latin typeface="Century Gothic" pitchFamily="34" charset="0"/>
            </a:endParaRPr>
          </a:p>
        </p:txBody>
      </p:sp>
      <p:sp>
        <p:nvSpPr>
          <p:cNvPr id="6" name="Rectangle 5"/>
          <p:cNvSpPr/>
          <p:nvPr/>
        </p:nvSpPr>
        <p:spPr>
          <a:xfrm>
            <a:off x="609600" y="685800"/>
            <a:ext cx="7677102" cy="707886"/>
          </a:xfrm>
          <a:prstGeom prst="rect">
            <a:avLst/>
          </a:prstGeom>
        </p:spPr>
        <p:txBody>
          <a:bodyPr wrap="none">
            <a:spAutoFit/>
          </a:bodyPr>
          <a:lstStyle/>
          <a:p>
            <a:r>
              <a:rPr lang="en-PH" sz="4000" b="1" dirty="0" smtClean="0">
                <a:latin typeface="Century Gothic" pitchFamily="34" charset="0"/>
              </a:rPr>
              <a:t>Decision Support System (DSS)</a:t>
            </a:r>
            <a:endParaRPr lang="en-PH" sz="4000" b="1" dirty="0">
              <a:latin typeface="Century Gothic" pitchFamily="34" charset="0"/>
            </a:endParaRPr>
          </a:p>
        </p:txBody>
      </p:sp>
      <p:pic>
        <p:nvPicPr>
          <p:cNvPr id="2050" name="Picture 2" descr="Image result for decision support system"/>
          <p:cNvPicPr>
            <a:picLocks noChangeAspect="1" noChangeArrowheads="1"/>
          </p:cNvPicPr>
          <p:nvPr/>
        </p:nvPicPr>
        <p:blipFill>
          <a:blip r:embed="rId2"/>
          <a:srcRect/>
          <a:stretch>
            <a:fillRect/>
          </a:stretch>
        </p:blipFill>
        <p:spPr bwMode="auto">
          <a:xfrm>
            <a:off x="320718" y="1676400"/>
            <a:ext cx="3108282" cy="3276600"/>
          </a:xfrm>
          <a:prstGeom prst="rect">
            <a:avLst/>
          </a:prstGeom>
          <a:noFill/>
        </p:spPr>
      </p:pic>
    </p:spTree>
    <p:extLst>
      <p:ext uri="{BB962C8B-B14F-4D97-AF65-F5344CB8AC3E}">
        <p14:creationId xmlns:p14="http://schemas.microsoft.com/office/powerpoint/2010/main" val="1218067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29000" y="1457265"/>
            <a:ext cx="5105400" cy="4154984"/>
          </a:xfrm>
          <a:prstGeom prst="rect">
            <a:avLst/>
          </a:prstGeom>
        </p:spPr>
        <p:txBody>
          <a:bodyPr wrap="square">
            <a:spAutoFit/>
          </a:bodyPr>
          <a:lstStyle/>
          <a:p>
            <a:pPr algn="just"/>
            <a:r>
              <a:rPr lang="en-PH" sz="2000" b="1" dirty="0" smtClean="0">
                <a:latin typeface="Century Gothic" pitchFamily="34" charset="0"/>
              </a:rPr>
              <a:t/>
            </a:r>
            <a:br>
              <a:rPr lang="en-PH" sz="2000" b="1" dirty="0" smtClean="0">
                <a:latin typeface="Century Gothic" pitchFamily="34" charset="0"/>
              </a:rPr>
            </a:br>
            <a:r>
              <a:rPr lang="en-PH" b="1" dirty="0" smtClean="0">
                <a:latin typeface="Century Gothic" pitchFamily="34" charset="0"/>
              </a:rPr>
              <a:t>What is </a:t>
            </a:r>
            <a:r>
              <a:rPr lang="en-PH" b="1" i="1" dirty="0" smtClean="0">
                <a:latin typeface="Century Gothic" pitchFamily="34" charset="0"/>
              </a:rPr>
              <a:t>Regression Analysis</a:t>
            </a:r>
          </a:p>
          <a:p>
            <a:pPr algn="just"/>
            <a:endParaRPr lang="en-PH" b="1" dirty="0" smtClean="0">
              <a:latin typeface="Century Gothic" pitchFamily="34" charset="0"/>
            </a:endParaRPr>
          </a:p>
          <a:p>
            <a:pPr algn="just"/>
            <a:r>
              <a:rPr lang="en-PH" dirty="0" smtClean="0">
                <a:latin typeface="Century Gothic" pitchFamily="34" charset="0"/>
              </a:rPr>
              <a:t>Regression analysis is a way of mathematically sorting out which of those variables does indeed have an impact. It answers the questions: Which factors matter most? Which can we ignore? How do those factors interact with each other? And, perhaps most importantly, how certain are we about all of these factors?</a:t>
            </a:r>
          </a:p>
          <a:p>
            <a:pPr algn="just"/>
            <a:endParaRPr lang="en-PH" dirty="0" smtClean="0">
              <a:latin typeface="Century Gothic" pitchFamily="34" charset="0"/>
            </a:endParaRPr>
          </a:p>
          <a:p>
            <a:pPr algn="just"/>
            <a:r>
              <a:rPr lang="en-PH" sz="1400" dirty="0" smtClean="0">
                <a:latin typeface="Century Gothic" pitchFamily="34" charset="0"/>
              </a:rPr>
              <a:t>Source: </a:t>
            </a:r>
          </a:p>
          <a:p>
            <a:pPr algn="just"/>
            <a:r>
              <a:rPr lang="en-PH" sz="1400" u="sng" dirty="0" smtClean="0">
                <a:solidFill>
                  <a:srgbClr val="0070C0"/>
                </a:solidFill>
                <a:latin typeface="Century Gothic" pitchFamily="34" charset="0"/>
              </a:rPr>
              <a:t>https://hbr.org/2015/11/a-refresher-on-regression-analysis</a:t>
            </a:r>
            <a:r>
              <a:rPr lang="en-PH" dirty="0" smtClean="0">
                <a:latin typeface="Century Gothic" pitchFamily="34" charset="0"/>
              </a:rPr>
              <a:t/>
            </a:r>
            <a:br>
              <a:rPr lang="en-PH" dirty="0" smtClean="0">
                <a:latin typeface="Century Gothic" pitchFamily="34" charset="0"/>
              </a:rPr>
            </a:br>
            <a:endParaRPr lang="en-PH" dirty="0">
              <a:latin typeface="Century Gothic" pitchFamily="34" charset="0"/>
            </a:endParaRPr>
          </a:p>
        </p:txBody>
      </p:sp>
      <p:sp>
        <p:nvSpPr>
          <p:cNvPr id="6" name="Rectangle 5"/>
          <p:cNvSpPr/>
          <p:nvPr/>
        </p:nvSpPr>
        <p:spPr>
          <a:xfrm>
            <a:off x="609600" y="685800"/>
            <a:ext cx="5020926" cy="707886"/>
          </a:xfrm>
          <a:prstGeom prst="rect">
            <a:avLst/>
          </a:prstGeom>
        </p:spPr>
        <p:txBody>
          <a:bodyPr wrap="none">
            <a:spAutoFit/>
          </a:bodyPr>
          <a:lstStyle/>
          <a:p>
            <a:r>
              <a:rPr lang="en-PH" sz="4000" b="1" dirty="0" smtClean="0">
                <a:latin typeface="Century Gothic" pitchFamily="34" charset="0"/>
              </a:rPr>
              <a:t>Regression Analysis</a:t>
            </a:r>
            <a:endParaRPr lang="en-PH" sz="4000" b="1" dirty="0">
              <a:latin typeface="Century Gothic" pitchFamily="34" charset="0"/>
            </a:endParaRPr>
          </a:p>
        </p:txBody>
      </p:sp>
      <p:pic>
        <p:nvPicPr>
          <p:cNvPr id="32772" name="Picture 4" descr="Image result for regression analysis"/>
          <p:cNvPicPr>
            <a:picLocks noChangeAspect="1" noChangeArrowheads="1"/>
          </p:cNvPicPr>
          <p:nvPr/>
        </p:nvPicPr>
        <p:blipFill>
          <a:blip r:embed="rId2"/>
          <a:srcRect/>
          <a:stretch>
            <a:fillRect/>
          </a:stretch>
        </p:blipFill>
        <p:spPr bwMode="auto">
          <a:xfrm>
            <a:off x="609600" y="1828800"/>
            <a:ext cx="2590800" cy="2819400"/>
          </a:xfrm>
          <a:prstGeom prst="rect">
            <a:avLst/>
          </a:prstGeom>
          <a:noFill/>
        </p:spPr>
      </p:pic>
    </p:spTree>
    <p:extLst>
      <p:ext uri="{BB962C8B-B14F-4D97-AF65-F5344CB8AC3E}">
        <p14:creationId xmlns:p14="http://schemas.microsoft.com/office/powerpoint/2010/main" val="161827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29000" y="1457265"/>
            <a:ext cx="5105400" cy="4093428"/>
          </a:xfrm>
          <a:prstGeom prst="rect">
            <a:avLst/>
          </a:prstGeom>
        </p:spPr>
        <p:txBody>
          <a:bodyPr wrap="square">
            <a:spAutoFit/>
          </a:bodyPr>
          <a:lstStyle/>
          <a:p>
            <a:pPr algn="just"/>
            <a:r>
              <a:rPr lang="en-PH" sz="2000" b="1" dirty="0" smtClean="0">
                <a:latin typeface="Century Gothic" pitchFamily="34" charset="0"/>
              </a:rPr>
              <a:t/>
            </a:r>
            <a:br>
              <a:rPr lang="en-PH" sz="2000" b="1" dirty="0" smtClean="0">
                <a:latin typeface="Century Gothic" pitchFamily="34" charset="0"/>
              </a:rPr>
            </a:br>
            <a:r>
              <a:rPr lang="en-PH" b="1" dirty="0" smtClean="0">
                <a:latin typeface="Century Gothic" pitchFamily="34" charset="0"/>
              </a:rPr>
              <a:t>What is </a:t>
            </a:r>
            <a:r>
              <a:rPr lang="en-PH" b="1" i="1" dirty="0" smtClean="0">
                <a:latin typeface="Century Gothic" pitchFamily="34" charset="0"/>
              </a:rPr>
              <a:t>Decision Tree Analysis</a:t>
            </a:r>
          </a:p>
          <a:p>
            <a:pPr algn="just"/>
            <a:endParaRPr lang="en-PH" b="1" dirty="0" smtClean="0">
              <a:latin typeface="Century Gothic" pitchFamily="34" charset="0"/>
            </a:endParaRPr>
          </a:p>
          <a:p>
            <a:pPr algn="just"/>
            <a:r>
              <a:rPr lang="en-PH" dirty="0" smtClean="0">
                <a:latin typeface="Century Gothic" pitchFamily="34" charset="0"/>
              </a:rPr>
              <a:t>A decision tree (as a predictive model) to go from observations about an item (represented in the branches) to conclusions about the item's target value (represented in the leaves). It is one of the predictive modelling approaches used in statistics, data mining and machine learning.</a:t>
            </a:r>
          </a:p>
          <a:p>
            <a:pPr algn="just"/>
            <a:endParaRPr lang="en-PH" dirty="0" smtClean="0">
              <a:latin typeface="Century Gothic" pitchFamily="34" charset="0"/>
            </a:endParaRPr>
          </a:p>
          <a:p>
            <a:pPr algn="just"/>
            <a:r>
              <a:rPr lang="en-PH" sz="1400" dirty="0" smtClean="0">
                <a:latin typeface="Century Gothic" pitchFamily="34" charset="0"/>
              </a:rPr>
              <a:t>Source: </a:t>
            </a:r>
          </a:p>
          <a:p>
            <a:pPr algn="just"/>
            <a:r>
              <a:rPr lang="en-PH" sz="1400" u="sng" dirty="0" smtClean="0">
                <a:solidFill>
                  <a:srgbClr val="0070C0"/>
                </a:solidFill>
                <a:latin typeface="Century Gothic" pitchFamily="34" charset="0"/>
              </a:rPr>
              <a:t>http://study.com/academy/lesson/what-is-a-decision-tree-examples-advantages-role-in-management.html</a:t>
            </a:r>
            <a:endParaRPr lang="en-PH" dirty="0">
              <a:latin typeface="Century Gothic" pitchFamily="34" charset="0"/>
            </a:endParaRPr>
          </a:p>
        </p:txBody>
      </p:sp>
      <p:sp>
        <p:nvSpPr>
          <p:cNvPr id="6" name="Rectangle 5"/>
          <p:cNvSpPr/>
          <p:nvPr/>
        </p:nvSpPr>
        <p:spPr>
          <a:xfrm>
            <a:off x="609600" y="685800"/>
            <a:ext cx="5657318" cy="707886"/>
          </a:xfrm>
          <a:prstGeom prst="rect">
            <a:avLst/>
          </a:prstGeom>
        </p:spPr>
        <p:txBody>
          <a:bodyPr wrap="none">
            <a:spAutoFit/>
          </a:bodyPr>
          <a:lstStyle/>
          <a:p>
            <a:r>
              <a:rPr lang="en-PH" sz="4000" b="1" dirty="0" smtClean="0">
                <a:latin typeface="Century Gothic" pitchFamily="34" charset="0"/>
              </a:rPr>
              <a:t>Decision Tree Analysis</a:t>
            </a:r>
            <a:endParaRPr lang="en-PH" sz="4000" b="1" dirty="0">
              <a:latin typeface="Century Gothic" pitchFamily="34" charset="0"/>
            </a:endParaRPr>
          </a:p>
        </p:txBody>
      </p:sp>
      <p:pic>
        <p:nvPicPr>
          <p:cNvPr id="33794" name="Picture 2" descr="http://study.com/cimages/multimages/16/decision_tree.gif"/>
          <p:cNvPicPr>
            <a:picLocks noChangeAspect="1" noChangeArrowheads="1"/>
          </p:cNvPicPr>
          <p:nvPr/>
        </p:nvPicPr>
        <p:blipFill>
          <a:blip r:embed="rId2"/>
          <a:srcRect/>
          <a:stretch>
            <a:fillRect/>
          </a:stretch>
        </p:blipFill>
        <p:spPr bwMode="auto">
          <a:xfrm>
            <a:off x="362256" y="1828800"/>
            <a:ext cx="2954490" cy="3124200"/>
          </a:xfrm>
          <a:prstGeom prst="rect">
            <a:avLst/>
          </a:prstGeom>
          <a:noFill/>
        </p:spPr>
      </p:pic>
    </p:spTree>
    <p:extLst>
      <p:ext uri="{BB962C8B-B14F-4D97-AF65-F5344CB8AC3E}">
        <p14:creationId xmlns:p14="http://schemas.microsoft.com/office/powerpoint/2010/main" val="1565492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142</Words>
  <Application>Microsoft Office PowerPoint</Application>
  <PresentationFormat>On-screen Show (4:3)</PresentationFormat>
  <Paragraphs>56</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Specific Objectives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Jik</dc:creator>
  <cp:lastModifiedBy>Jik</cp:lastModifiedBy>
  <cp:revision>1</cp:revision>
  <dcterms:created xsi:type="dcterms:W3CDTF">2018-02-07T01:07:26Z</dcterms:created>
  <dcterms:modified xsi:type="dcterms:W3CDTF">2018-02-07T01:14:18Z</dcterms:modified>
</cp:coreProperties>
</file>