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5" r:id="rId6"/>
    <p:sldId id="259" r:id="rId7"/>
    <p:sldId id="266" r:id="rId8"/>
    <p:sldId id="261" r:id="rId9"/>
    <p:sldId id="267" r:id="rId10"/>
    <p:sldId id="268" r:id="rId11"/>
    <p:sldId id="269" r:id="rId12"/>
    <p:sldId id="264" r:id="rId1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3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38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4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2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F8B33-4AF7-414B-9943-3B895FDEBBCC}"/>
              </a:ext>
            </a:extLst>
          </p:cNvPr>
          <p:cNvSpPr txBox="1"/>
          <p:nvPr/>
        </p:nvSpPr>
        <p:spPr>
          <a:xfrm>
            <a:off x="993614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4.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F5835-0ECE-481B-8721-69B98762F69F}"/>
              </a:ext>
            </a:extLst>
          </p:cNvPr>
          <p:cNvSpPr txBox="1"/>
          <p:nvPr/>
        </p:nvSpPr>
        <p:spPr>
          <a:xfrm>
            <a:off x="993614" y="2865799"/>
            <a:ext cx="388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Loss</a:t>
            </a:r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와</a:t>
            </a:r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훈련과정</a:t>
            </a:r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CB31E-F7D5-4934-B77E-26EEA65B43BA}"/>
              </a:ext>
            </a:extLst>
          </p:cNvPr>
          <p:cNvSpPr txBox="1"/>
          <p:nvPr/>
        </p:nvSpPr>
        <p:spPr>
          <a:xfrm>
            <a:off x="5669785" y="139680"/>
            <a:ext cx="6016263" cy="294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Verdana Pro Cond" panose="020B0606030504040204" pitchFamily="34" charset="0"/>
              </a:rPr>
              <a:t>지금까지 과정을 통해 얻어진</a:t>
            </a:r>
            <a:endParaRPr lang="en-US" altLang="ko-KR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9</a:t>
            </a:r>
            <a:r>
              <a:rPr lang="ko-KR" altLang="en-US" dirty="0">
                <a:latin typeface="Verdana Pro Cond" panose="020B0606030504040204" pitchFamily="34" charset="0"/>
              </a:rPr>
              <a:t>개의 </a:t>
            </a:r>
            <a:r>
              <a:rPr lang="en-US" altLang="ko-KR" dirty="0">
                <a:latin typeface="Verdana Pro Cond" panose="020B0606030504040204" pitchFamily="34" charset="0"/>
              </a:rPr>
              <a:t>Shadow Region mask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1</a:t>
            </a:r>
            <a:r>
              <a:rPr lang="ko-KR" altLang="en-US" dirty="0">
                <a:latin typeface="Verdana Pro Cond" panose="020B0606030504040204" pitchFamily="34" charset="0"/>
              </a:rPr>
              <a:t>개의 </a:t>
            </a:r>
            <a:r>
              <a:rPr lang="en-US" altLang="ko-KR" dirty="0">
                <a:latin typeface="Verdana Pro Cond" panose="020B0606030504040204" pitchFamily="34" charset="0"/>
              </a:rPr>
              <a:t>Shadow edge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1</a:t>
            </a:r>
            <a:r>
              <a:rPr lang="ko-KR" altLang="en-US" dirty="0">
                <a:latin typeface="Verdana Pro Cond" panose="020B0606030504040204" pitchFamily="34" charset="0"/>
              </a:rPr>
              <a:t>개의 </a:t>
            </a:r>
            <a:r>
              <a:rPr lang="en-US" altLang="ko-KR" dirty="0">
                <a:latin typeface="Verdana Pro Cond" panose="020B0606030504040204" pitchFamily="34" charset="0"/>
              </a:rPr>
              <a:t>Shadow count</a:t>
            </a:r>
            <a:r>
              <a:rPr lang="ko-KR" altLang="en-US" dirty="0">
                <a:latin typeface="Verdana Pro Cond" panose="020B0606030504040204" pitchFamily="34" charset="0"/>
              </a:rPr>
              <a:t>를 가지고</a:t>
            </a:r>
            <a:endParaRPr lang="en-US" altLang="ko-KR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Region, Edge</a:t>
            </a:r>
            <a:r>
              <a:rPr lang="ko-KR" altLang="en-US" dirty="0">
                <a:latin typeface="Verdana Pro Cond" panose="020B0606030504040204" pitchFamily="34" charset="0"/>
              </a:rPr>
              <a:t>에 대해서는 </a:t>
            </a:r>
            <a:r>
              <a:rPr lang="en-US" altLang="ko-KR" dirty="0">
                <a:latin typeface="Verdana Pro Cond" panose="020B0606030504040204" pitchFamily="34" charset="0"/>
              </a:rPr>
              <a:t>Binary cross-entropy(BCE)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Count</a:t>
            </a:r>
            <a:r>
              <a:rPr lang="ko-KR" altLang="en-US" dirty="0">
                <a:latin typeface="Verdana Pro Cond" panose="020B0606030504040204" pitchFamily="34" charset="0"/>
              </a:rPr>
              <a:t>에 대해서는 </a:t>
            </a:r>
            <a:r>
              <a:rPr lang="en-US" altLang="ko-KR" dirty="0">
                <a:latin typeface="Verdana Pro Cond" panose="020B0606030504040204" pitchFamily="34" charset="0"/>
              </a:rPr>
              <a:t>Mean Absolute Error(MAE)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Verdana Pro Cond" panose="020B0606030504040204" pitchFamily="34" charset="0"/>
              </a:rPr>
              <a:t>를</a:t>
            </a:r>
            <a:r>
              <a:rPr lang="ko-KR" altLang="en-US" dirty="0">
                <a:latin typeface="Verdana Pro Cond" panose="020B0606030504040204" pitchFamily="34" charset="0"/>
              </a:rPr>
              <a:t> 사용해서 </a:t>
            </a:r>
            <a:r>
              <a:rPr lang="en-US" altLang="ko-KR" dirty="0">
                <a:latin typeface="Verdana Pro Cond" panose="020B0606030504040204" pitchFamily="34" charset="0"/>
              </a:rPr>
              <a:t>Labeled Image</a:t>
            </a:r>
            <a:r>
              <a:rPr lang="ko-KR" altLang="en-US" dirty="0">
                <a:latin typeface="Verdana Pro Cond" panose="020B0606030504040204" pitchFamily="34" charset="0"/>
              </a:rPr>
              <a:t>에 대한 </a:t>
            </a:r>
            <a:r>
              <a:rPr lang="en-US" altLang="ko-KR" dirty="0">
                <a:latin typeface="Verdana Pro Cond" panose="020B0606030504040204" pitchFamily="34" charset="0"/>
              </a:rPr>
              <a:t>Loss </a:t>
            </a:r>
            <a:r>
              <a:rPr lang="ko-KR" altLang="en-US" dirty="0">
                <a:latin typeface="Verdana Pro Cond" panose="020B0606030504040204" pitchFamily="34" charset="0"/>
              </a:rPr>
              <a:t>계산</a:t>
            </a:r>
            <a:endParaRPr lang="en-US" altLang="ko-KR" dirty="0">
              <a:latin typeface="Verdana Pro Cond" panose="020B0606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F001AE-4714-428B-86E3-EB6D01CD3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371" y="3125596"/>
            <a:ext cx="4448175" cy="581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EE78A6-E442-4F5A-AAD0-84D6BDC3E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633" y="3946264"/>
            <a:ext cx="2533650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21127A-DC09-4FD1-A08C-5618993C9D91}"/>
              </a:ext>
            </a:extLst>
          </p:cNvPr>
          <p:cNvSpPr txBox="1"/>
          <p:nvPr/>
        </p:nvSpPr>
        <p:spPr>
          <a:xfrm>
            <a:off x="12210711" y="139679"/>
            <a:ext cx="6016263" cy="294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Verdana Pro Cond" panose="020B0606030504040204" pitchFamily="34" charset="0"/>
              </a:rPr>
              <a:t>UnLabeled</a:t>
            </a:r>
            <a:r>
              <a:rPr lang="en-US" altLang="ko-KR" dirty="0">
                <a:latin typeface="Verdana Pro Cond" panose="020B0606030504040204" pitchFamily="34" charset="0"/>
              </a:rPr>
              <a:t> Image</a:t>
            </a:r>
            <a:r>
              <a:rPr lang="ko-KR" altLang="en-US" dirty="0">
                <a:latin typeface="Verdana Pro Cond" panose="020B0606030504040204" pitchFamily="34" charset="0"/>
              </a:rPr>
              <a:t>에 대해서는 </a:t>
            </a:r>
            <a:endParaRPr lang="en-US" altLang="ko-KR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Student</a:t>
            </a:r>
            <a:r>
              <a:rPr lang="ko-KR" altLang="en-US" dirty="0">
                <a:latin typeface="Verdana Pro Cond" panose="020B0606030504040204" pitchFamily="34" charset="0"/>
              </a:rPr>
              <a:t>와 </a:t>
            </a:r>
            <a:r>
              <a:rPr lang="en-US" altLang="ko-KR" dirty="0">
                <a:latin typeface="Verdana Pro Cond" panose="020B0606030504040204" pitchFamily="34" charset="0"/>
              </a:rPr>
              <a:t>Teacher</a:t>
            </a:r>
            <a:r>
              <a:rPr lang="ko-KR" altLang="en-US" dirty="0">
                <a:latin typeface="Verdana Pro Cond" panose="020B0606030504040204" pitchFamily="34" charset="0"/>
              </a:rPr>
              <a:t>로부터 계산된 각각의</a:t>
            </a:r>
            <a:endParaRPr lang="en-US" altLang="ko-KR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9</a:t>
            </a:r>
            <a:r>
              <a:rPr lang="ko-KR" altLang="en-US" dirty="0">
                <a:latin typeface="Verdana Pro Cond" panose="020B0606030504040204" pitchFamily="34" charset="0"/>
              </a:rPr>
              <a:t>개의 </a:t>
            </a:r>
            <a:r>
              <a:rPr lang="en-US" altLang="ko-KR" dirty="0">
                <a:latin typeface="Verdana Pro Cond" panose="020B0606030504040204" pitchFamily="34" charset="0"/>
              </a:rPr>
              <a:t>Shadow Region mask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1</a:t>
            </a:r>
            <a:r>
              <a:rPr lang="ko-KR" altLang="en-US" dirty="0">
                <a:latin typeface="Verdana Pro Cond" panose="020B0606030504040204" pitchFamily="34" charset="0"/>
              </a:rPr>
              <a:t>개의 </a:t>
            </a:r>
            <a:r>
              <a:rPr lang="en-US" altLang="ko-KR" dirty="0">
                <a:latin typeface="Verdana Pro Cond" panose="020B0606030504040204" pitchFamily="34" charset="0"/>
              </a:rPr>
              <a:t>Shadow edge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1</a:t>
            </a:r>
            <a:r>
              <a:rPr lang="ko-KR" altLang="en-US" dirty="0">
                <a:latin typeface="Verdana Pro Cond" panose="020B0606030504040204" pitchFamily="34" charset="0"/>
              </a:rPr>
              <a:t>개의 </a:t>
            </a:r>
            <a:r>
              <a:rPr lang="en-US" altLang="ko-KR" dirty="0">
                <a:latin typeface="Verdana Pro Cond" panose="020B0606030504040204" pitchFamily="34" charset="0"/>
              </a:rPr>
              <a:t>Shadow count</a:t>
            </a:r>
            <a:r>
              <a:rPr lang="ko-KR" altLang="en-US" dirty="0">
                <a:latin typeface="Verdana Pro Cond" panose="020B0606030504040204" pitchFamily="34" charset="0"/>
              </a:rPr>
              <a:t>를 가지고</a:t>
            </a:r>
            <a:endParaRPr lang="en-US" altLang="ko-KR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Verdana Pro Cond" panose="020B0606030504040204" pitchFamily="34" charset="0"/>
              </a:rPr>
              <a:t>모두 </a:t>
            </a:r>
            <a:r>
              <a:rPr lang="en-US" altLang="ko-KR" dirty="0">
                <a:latin typeface="Verdana Pro Cond" panose="020B0606030504040204" pitchFamily="34" charset="0"/>
              </a:rPr>
              <a:t>Mean Squared Error(MSE)</a:t>
            </a:r>
            <a:r>
              <a:rPr lang="ko-KR" altLang="en-US" dirty="0">
                <a:latin typeface="Verdana Pro Cond" panose="020B0606030504040204" pitchFamily="34" charset="0"/>
              </a:rPr>
              <a:t>를 통해 </a:t>
            </a:r>
            <a:r>
              <a:rPr lang="en-US" altLang="ko-KR" dirty="0">
                <a:latin typeface="Verdana Pro Cond" panose="020B0606030504040204" pitchFamily="34" charset="0"/>
              </a:rPr>
              <a:t>Loss </a:t>
            </a:r>
            <a:r>
              <a:rPr lang="ko-KR" altLang="en-US" dirty="0">
                <a:latin typeface="Verdana Pro Cond" panose="020B0606030504040204" pitchFamily="34" charset="0"/>
              </a:rPr>
              <a:t>계산</a:t>
            </a:r>
            <a:endParaRPr lang="en-US" altLang="ko-KR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Verdana Pro Cond" panose="020B060603050404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CAC66C-7EE1-46E0-AC6D-AE97C276E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7186" y="2906521"/>
            <a:ext cx="3876675" cy="800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7A6216-BC31-4A9F-A3CB-7D86C5B7F919}"/>
              </a:ext>
            </a:extLst>
          </p:cNvPr>
          <p:cNvSpPr txBox="1"/>
          <p:nvPr/>
        </p:nvSpPr>
        <p:spPr>
          <a:xfrm>
            <a:off x="5669784" y="5814168"/>
            <a:ext cx="6016263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Verdana Pro Cond" panose="020B0606030504040204" pitchFamily="34" charset="0"/>
              </a:rPr>
              <a:t>훈련 과정</a:t>
            </a:r>
            <a:endParaRPr lang="en-US" altLang="ko-KR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Optimizer:</a:t>
            </a:r>
            <a:r>
              <a:rPr lang="ko-KR" altLang="en-US" dirty="0">
                <a:latin typeface="Verdana Pro Cond" panose="020B0606030504040204" pitchFamily="34" charset="0"/>
              </a:rPr>
              <a:t> </a:t>
            </a:r>
            <a:r>
              <a:rPr lang="en-US" altLang="ko-KR" dirty="0"/>
              <a:t> Stochastic gradient descent(SGD)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Iteration: 10,000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Learning rate: 0.005 with power of 0.9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Input Size: 416 x 416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Mini-batch size:6(4 of labeled image, 2 of unlabeled image)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9BF71-F9DA-41BE-B810-A6581CDD59AF}"/>
              </a:ext>
            </a:extLst>
          </p:cNvPr>
          <p:cNvSpPr txBox="1"/>
          <p:nvPr/>
        </p:nvSpPr>
        <p:spPr>
          <a:xfrm>
            <a:off x="12051150" y="6229666"/>
            <a:ext cx="6016263" cy="169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Verdana Pro Cond" panose="020B0606030504040204" pitchFamily="34" charset="0"/>
              </a:rPr>
              <a:t>테스트 과정</a:t>
            </a:r>
            <a:endParaRPr lang="en-US" altLang="ko-KR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Input size: 416 x 416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Output:  rightmost shadow region detection map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Verdana Pro Cond" panose="020B0606030504040204" pitchFamily="34" charset="0"/>
              </a:rPr>
              <a:t>테스트 과정에서는 </a:t>
            </a:r>
            <a:r>
              <a:rPr lang="en-US" altLang="ko-KR" dirty="0">
                <a:latin typeface="Verdana Pro Cond" panose="020B0606030504040204" pitchFamily="34" charset="0"/>
              </a:rPr>
              <a:t>Student </a:t>
            </a:r>
            <a:r>
              <a:rPr lang="ko-KR" altLang="en-US" dirty="0">
                <a:latin typeface="Verdana Pro Cond" panose="020B0606030504040204" pitchFamily="34" charset="0"/>
              </a:rPr>
              <a:t>모델 사용</a:t>
            </a:r>
            <a:endParaRPr lang="en-US" altLang="ko-KR" dirty="0">
              <a:latin typeface="Verdana Pro Cond" panose="020B0606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44CBAC-9783-4CAA-BAA1-4D03745099C6}"/>
              </a:ext>
            </a:extLst>
          </p:cNvPr>
          <p:cNvSpPr txBox="1"/>
          <p:nvPr/>
        </p:nvSpPr>
        <p:spPr>
          <a:xfrm>
            <a:off x="993614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5.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04774-D3D1-485D-AD85-D1F9F3E5BA69}"/>
              </a:ext>
            </a:extLst>
          </p:cNvPr>
          <p:cNvSpPr txBox="1"/>
          <p:nvPr/>
        </p:nvSpPr>
        <p:spPr>
          <a:xfrm>
            <a:off x="993614" y="2865799"/>
            <a:ext cx="3889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논문 결과</a:t>
            </a:r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0EC5D-7410-4C4C-BC5C-93F4345AFFF3}"/>
              </a:ext>
            </a:extLst>
          </p:cNvPr>
          <p:cNvSpPr txBox="1"/>
          <p:nvPr/>
        </p:nvSpPr>
        <p:spPr>
          <a:xfrm>
            <a:off x="5708946" y="6461256"/>
            <a:ext cx="12241524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latin typeface="Verdana Pro Cond" panose="020B0606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1F3E25-9FB4-4BCC-A6DF-33EB8129C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127" y="227066"/>
            <a:ext cx="8083992" cy="89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0D971-80DB-4E3A-9FF9-30CA1337FD74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A141F-9133-4BDB-8B7E-E85BCF84BF12}"/>
              </a:ext>
            </a:extLst>
          </p:cNvPr>
          <p:cNvSpPr txBox="1"/>
          <p:nvPr/>
        </p:nvSpPr>
        <p:spPr>
          <a:xfrm>
            <a:off x="1220680" y="2865799"/>
            <a:ext cx="388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BDRAR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Result</a:t>
            </a:r>
          </a:p>
        </p:txBody>
      </p:sp>
      <p:pic>
        <p:nvPicPr>
          <p:cNvPr id="5" name="그림 4" descr="건물, 창살이(가) 표시된 사진&#10;&#10;자동 생성된 설명">
            <a:extLst>
              <a:ext uri="{FF2B5EF4-FFF2-40B4-BE49-F238E27FC236}">
                <a16:creationId xmlns:a16="http://schemas.microsoft.com/office/drawing/2014/main" id="{34BC1FC3-26F8-44FE-AEA8-5D599FFC7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281" y="181872"/>
            <a:ext cx="11911100" cy="4186268"/>
          </a:xfrm>
          <a:prstGeom prst="rect">
            <a:avLst/>
          </a:prstGeom>
        </p:spPr>
      </p:pic>
      <p:pic>
        <p:nvPicPr>
          <p:cNvPr id="7" name="그림 6" descr="텍스트, 헬멧이(가) 표시된 사진&#10;&#10;자동 생성된 설명">
            <a:extLst>
              <a:ext uri="{FF2B5EF4-FFF2-40B4-BE49-F238E27FC236}">
                <a16:creationId xmlns:a16="http://schemas.microsoft.com/office/drawing/2014/main" id="{3EB167CF-7052-483D-B140-82DA702C8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281" y="4959952"/>
            <a:ext cx="11834899" cy="4171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0D971-80DB-4E3A-9FF9-30CA1337FD74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A141F-9133-4BDB-8B7E-E85BCF84BF12}"/>
              </a:ext>
            </a:extLst>
          </p:cNvPr>
          <p:cNvSpPr txBox="1"/>
          <p:nvPr/>
        </p:nvSpPr>
        <p:spPr>
          <a:xfrm>
            <a:off x="1220680" y="2865799"/>
            <a:ext cx="388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BDRAR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Result</a:t>
            </a:r>
          </a:p>
        </p:txBody>
      </p:sp>
      <p:pic>
        <p:nvPicPr>
          <p:cNvPr id="8" name="그림 7" descr="잔디이(가) 표시된 사진&#10;&#10;자동 생성된 설명">
            <a:extLst>
              <a:ext uri="{FF2B5EF4-FFF2-40B4-BE49-F238E27FC236}">
                <a16:creationId xmlns:a16="http://schemas.microsoft.com/office/drawing/2014/main" id="{FD62832E-112A-492E-ABFE-E4756E306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695" y="99983"/>
            <a:ext cx="4481253" cy="2240627"/>
          </a:xfrm>
          <a:prstGeom prst="rect">
            <a:avLst/>
          </a:prstGeom>
        </p:spPr>
      </p:pic>
      <p:pic>
        <p:nvPicPr>
          <p:cNvPr id="12" name="그림 11" descr="텍스트, 잔디이(가) 표시된 사진&#10;&#10;자동 생성된 설명">
            <a:extLst>
              <a:ext uri="{FF2B5EF4-FFF2-40B4-BE49-F238E27FC236}">
                <a16:creationId xmlns:a16="http://schemas.microsoft.com/office/drawing/2014/main" id="{665798AA-F676-4AAB-BBD6-329D9D1CB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695" y="2434912"/>
            <a:ext cx="4481253" cy="22406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D86925-97E7-4549-8715-A5F5AE600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694" y="7166470"/>
            <a:ext cx="4481254" cy="2240627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37352F84-F83D-49CF-B7B2-F4BE134CF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4089" y="2434912"/>
            <a:ext cx="4481254" cy="2240627"/>
          </a:xfrm>
          <a:prstGeom prst="rect">
            <a:avLst/>
          </a:prstGeom>
        </p:spPr>
      </p:pic>
      <p:pic>
        <p:nvPicPr>
          <p:cNvPr id="20" name="그림 19" descr="텍스트, 잔디이(가) 표시된 사진&#10;&#10;자동 생성된 설명">
            <a:extLst>
              <a:ext uri="{FF2B5EF4-FFF2-40B4-BE49-F238E27FC236}">
                <a16:creationId xmlns:a16="http://schemas.microsoft.com/office/drawing/2014/main" id="{3B53CE9C-C28E-49CE-BD5D-35088A696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695" y="4831541"/>
            <a:ext cx="4481254" cy="2240627"/>
          </a:xfrm>
          <a:prstGeom prst="rect">
            <a:avLst/>
          </a:prstGeom>
        </p:spPr>
      </p:pic>
      <p:pic>
        <p:nvPicPr>
          <p:cNvPr id="24" name="그림 23" descr="텍스트, 운동경기, 스포츠이(가) 표시된 사진&#10;&#10;자동 생성된 설명">
            <a:extLst>
              <a:ext uri="{FF2B5EF4-FFF2-40B4-BE49-F238E27FC236}">
                <a16:creationId xmlns:a16="http://schemas.microsoft.com/office/drawing/2014/main" id="{DA0F61AD-C383-462A-A392-07AE46BC49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4089" y="99983"/>
            <a:ext cx="4481254" cy="22406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A5CB16-B1FF-49C3-8167-3BFD1907DFE3}"/>
              </a:ext>
            </a:extLst>
          </p:cNvPr>
          <p:cNvSpPr txBox="1"/>
          <p:nvPr/>
        </p:nvSpPr>
        <p:spPr>
          <a:xfrm>
            <a:off x="10225716" y="6014250"/>
            <a:ext cx="6016263" cy="211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Verdana Pro Cond" panose="020B0606030504040204" pitchFamily="34" charset="0"/>
              </a:rPr>
              <a:t>BDRAR</a:t>
            </a:r>
            <a:r>
              <a:rPr lang="ko-KR" altLang="en-US" dirty="0">
                <a:latin typeface="Verdana Pro Cond" panose="020B0606030504040204" pitchFamily="34" charset="0"/>
              </a:rPr>
              <a:t> 결과</a:t>
            </a:r>
            <a:endParaRPr lang="en-US" altLang="ko-KR" dirty="0">
              <a:latin typeface="Verdana Pro Cond" panose="020B0606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Verdana Pro Cond" panose="020B0606030504040204" pitchFamily="34" charset="0"/>
              </a:rPr>
              <a:t>일반적인 땅 위의 그림자는 잘 검출된다</a:t>
            </a:r>
            <a:r>
              <a:rPr lang="en-US" altLang="ko-KR" dirty="0">
                <a:latin typeface="Verdana Pro Cond" panose="020B060603050404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Verdana Pro Cond" panose="020B0606030504040204" pitchFamily="34" charset="0"/>
              </a:rPr>
              <a:t>내부에 객체가 존재하더라도 그림자로 검출된다</a:t>
            </a:r>
            <a:r>
              <a:rPr lang="en-US" altLang="ko-KR" dirty="0">
                <a:latin typeface="Verdana Pro Cond" panose="020B060603050404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Verdana Pro Cond" panose="020B0606030504040204" pitchFamily="34" charset="0"/>
              </a:rPr>
              <a:t>검정색 물체와 배경이 어두운 경우 해당 부분을 그림자로 검출한다는 문제점이 존재한다</a:t>
            </a:r>
            <a:r>
              <a:rPr lang="en-US" altLang="ko-KR" dirty="0">
                <a:latin typeface="Verdana Pro Cond" panose="020B0606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717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44CBAC-9783-4CAA-BAA1-4D03745099C6}"/>
              </a:ext>
            </a:extLst>
          </p:cNvPr>
          <p:cNvSpPr txBox="1"/>
          <p:nvPr/>
        </p:nvSpPr>
        <p:spPr>
          <a:xfrm>
            <a:off x="993614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04774-D3D1-485D-AD85-D1F9F3E5BA69}"/>
              </a:ext>
            </a:extLst>
          </p:cNvPr>
          <p:cNvSpPr txBox="1"/>
          <p:nvPr/>
        </p:nvSpPr>
        <p:spPr>
          <a:xfrm>
            <a:off x="993614" y="2865799"/>
            <a:ext cx="3889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CVPR</a:t>
            </a:r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7532B-6304-47F5-94F8-AA9D0CE34769}"/>
              </a:ext>
            </a:extLst>
          </p:cNvPr>
          <p:cNvSpPr txBox="1"/>
          <p:nvPr/>
        </p:nvSpPr>
        <p:spPr>
          <a:xfrm>
            <a:off x="993614" y="4602686"/>
            <a:ext cx="3889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@InProceedings{Chen_2020_CVPR,</a:t>
            </a:r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author = {Chen,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Helvetica Neue"/>
              </a:rPr>
              <a:t>Zhihao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 and Zhu, Lei and Wan, Liang and Wang, Song and Feng, Wei and Heng,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Helvetica Neue"/>
              </a:rPr>
              <a:t>Pheng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-Ann},</a:t>
            </a:r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title = {A Multi-Task Mean Teacher for Semi-Supervised Shadow Detection},</a:t>
            </a:r>
          </a:p>
          <a:p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Helvetica Neue"/>
              </a:rPr>
              <a:t>booktitle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 = {Proceedings of the IEEE/CVF Conference on Computer Vision and Pattern Recognition (CVPR)},</a:t>
            </a:r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month = {June},</a:t>
            </a:r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year = {2020}</a:t>
            </a:r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}</a:t>
            </a:r>
            <a:endParaRPr lang="en-US" altLang="ko-KR" sz="1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3F149E-6C12-44A3-B737-AA48A48A3132}"/>
              </a:ext>
            </a:extLst>
          </p:cNvPr>
          <p:cNvSpPr txBox="1"/>
          <p:nvPr/>
        </p:nvSpPr>
        <p:spPr>
          <a:xfrm>
            <a:off x="5708946" y="5441607"/>
            <a:ext cx="12241524" cy="334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Verdana Pro Cond" panose="020B0606030504040204" pitchFamily="34" charset="0"/>
              </a:rPr>
              <a:t>기존</a:t>
            </a:r>
            <a:r>
              <a:rPr lang="en-US" altLang="ko-KR" sz="2400" dirty="0">
                <a:latin typeface="Verdana Pro Cond" panose="020B0606030504040204" pitchFamily="34" charset="0"/>
              </a:rPr>
              <a:t> </a:t>
            </a:r>
            <a:r>
              <a:rPr lang="ko-KR" altLang="en-US" sz="2400" dirty="0">
                <a:latin typeface="Verdana Pro Cond" panose="020B0606030504040204" pitchFamily="34" charset="0"/>
              </a:rPr>
              <a:t>그림자 검출의 문제점</a:t>
            </a:r>
            <a:endParaRPr lang="en-US" altLang="ko-KR" sz="2400" dirty="0">
              <a:latin typeface="Verdana Pro Cond" panose="020B060603050404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Verdana Pro Cond" panose="020B0606030504040204" pitchFamily="34" charset="0"/>
              </a:rPr>
              <a:t>훈련을 위한 데이터가 많이 필요하다</a:t>
            </a:r>
            <a:r>
              <a:rPr lang="en-US" altLang="ko-KR" sz="2400" dirty="0">
                <a:latin typeface="Verdana Pro Cond" panose="020B060603050404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Verdana Pro Cond" panose="020B0606030504040204" pitchFamily="34" charset="0"/>
              </a:rPr>
              <a:t>검은색 물체와 어두운 배경에 대한 검출의 결과가 좋지 않다</a:t>
            </a:r>
            <a:r>
              <a:rPr lang="en-US" altLang="ko-KR" sz="2400" dirty="0">
                <a:latin typeface="Verdana Pro Cond" panose="020B060603050404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 Mean</a:t>
            </a:r>
            <a:r>
              <a:rPr lang="ko-KR" altLang="en-US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Teacher</a:t>
            </a:r>
            <a:r>
              <a:rPr lang="ko-KR" altLang="en-US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 방식을 사용해서 </a:t>
            </a:r>
            <a:r>
              <a:rPr lang="en-US" altLang="ko-KR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labeling</a:t>
            </a:r>
            <a:r>
              <a:rPr lang="ko-KR" altLang="en-US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이 되어 있지 않은 데이터로도 훈련을 가능하게 하고</a:t>
            </a:r>
            <a:r>
              <a:rPr lang="en-US" altLang="ko-KR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, mask</a:t>
            </a:r>
            <a:r>
              <a:rPr lang="ko-KR" altLang="en-US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만 사용해서 </a:t>
            </a:r>
            <a:r>
              <a:rPr lang="en-US" altLang="ko-KR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loss</a:t>
            </a:r>
            <a:r>
              <a:rPr lang="ko-KR" altLang="en-US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를 계산하는 것이 아니라 </a:t>
            </a:r>
            <a:r>
              <a:rPr lang="en-US" altLang="ko-KR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edge, Shadow count</a:t>
            </a:r>
            <a:r>
              <a:rPr lang="ko-KR" altLang="en-US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로도 </a:t>
            </a:r>
            <a:r>
              <a:rPr lang="en-US" altLang="ko-KR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loss </a:t>
            </a:r>
            <a:r>
              <a:rPr lang="ko-KR" altLang="en-US" sz="2400" dirty="0">
                <a:latin typeface="Verdana Pro Cond" panose="020B0606030504040204" pitchFamily="34" charset="0"/>
                <a:sym typeface="Wingdings" panose="05000000000000000000" pitchFamily="2" charset="2"/>
              </a:rPr>
              <a:t>계산</a:t>
            </a:r>
            <a:endParaRPr lang="en-US" altLang="ko-KR" sz="2400" dirty="0">
              <a:latin typeface="Verdana Pro Cond" panose="020B0606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0EC5D-7410-4C4C-BC5C-93F4345AFFF3}"/>
              </a:ext>
            </a:extLst>
          </p:cNvPr>
          <p:cNvSpPr txBox="1"/>
          <p:nvPr/>
        </p:nvSpPr>
        <p:spPr>
          <a:xfrm>
            <a:off x="5708946" y="6461256"/>
            <a:ext cx="12241524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latin typeface="Verdana Pro Cond" panose="020B0606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FAF65-E2E0-44A4-9C01-5CFC242A1F1C}"/>
              </a:ext>
            </a:extLst>
          </p:cNvPr>
          <p:cNvSpPr txBox="1"/>
          <p:nvPr/>
        </p:nvSpPr>
        <p:spPr>
          <a:xfrm>
            <a:off x="5708947" y="-981"/>
            <a:ext cx="11351670" cy="57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Open Sans"/>
              </a:rPr>
              <a:t>A Multi-task Mean Teacher for Semi-supervised Shadow Detection</a:t>
            </a:r>
            <a:endParaRPr lang="en-US" altLang="ko-KR" sz="2400" b="1" dirty="0">
              <a:latin typeface="Verdana Pro Cond" panose="020B0606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D0043-2CA2-4B53-A003-BB8D5B238D5A}"/>
              </a:ext>
            </a:extLst>
          </p:cNvPr>
          <p:cNvSpPr txBox="1"/>
          <p:nvPr/>
        </p:nvSpPr>
        <p:spPr>
          <a:xfrm>
            <a:off x="5708946" y="532289"/>
            <a:ext cx="6016263" cy="5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Verdana Pro Cond" panose="020B0606030504040204" pitchFamily="34" charset="0"/>
              </a:rPr>
              <a:t>CNN</a:t>
            </a:r>
            <a:r>
              <a:rPr lang="ko-KR" altLang="en-US" sz="2400" dirty="0">
                <a:latin typeface="Verdana Pro Cond" panose="020B0606030504040204" pitchFamily="34" charset="0"/>
              </a:rPr>
              <a:t>을 활용한 그림자 검출 </a:t>
            </a:r>
            <a:r>
              <a:rPr lang="en-US" altLang="ko-KR" sz="2400" dirty="0">
                <a:latin typeface="Verdana Pro Cond" panose="020B0606030504040204" pitchFamily="34" charset="0"/>
              </a:rPr>
              <a:t>#2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DD0E95-7B2D-410A-8AE2-566BEDDA8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918" y="532289"/>
            <a:ext cx="7948964" cy="40427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343FF3-8776-42A8-A8BC-9D01B59D7B33}"/>
              </a:ext>
            </a:extLst>
          </p:cNvPr>
          <p:cNvSpPr txBox="1"/>
          <p:nvPr/>
        </p:nvSpPr>
        <p:spPr>
          <a:xfrm>
            <a:off x="993614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2.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5C3E5-4509-4DB7-ADEC-D02D1D59527C}"/>
              </a:ext>
            </a:extLst>
          </p:cNvPr>
          <p:cNvSpPr txBox="1"/>
          <p:nvPr/>
        </p:nvSpPr>
        <p:spPr>
          <a:xfrm>
            <a:off x="993614" y="2865799"/>
            <a:ext cx="388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Mean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Teacher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10160-547E-40BD-A5BF-6120F15DC292}"/>
              </a:ext>
            </a:extLst>
          </p:cNvPr>
          <p:cNvSpPr txBox="1"/>
          <p:nvPr/>
        </p:nvSpPr>
        <p:spPr>
          <a:xfrm>
            <a:off x="5876764" y="333268"/>
            <a:ext cx="5834588" cy="372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Verdana Pro Cond" panose="020B0606030504040204" pitchFamily="34" charset="0"/>
              </a:rPr>
              <a:t>Mean Teacher</a:t>
            </a:r>
            <a:r>
              <a:rPr lang="ko-KR" altLang="en-US" sz="2000" dirty="0">
                <a:latin typeface="Verdana Pro Cond" panose="020B0606030504040204" pitchFamily="34" charset="0"/>
              </a:rPr>
              <a:t>는 준지도학습의 한 유형</a:t>
            </a: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Verdana Pro Cond" panose="020B0606030504040204" pitchFamily="34" charset="0"/>
              </a:rPr>
              <a:t>준지도학습의 목표는 </a:t>
            </a:r>
            <a:r>
              <a:rPr lang="en-US" altLang="ko-KR" sz="2000" b="0" i="0" dirty="0">
                <a:solidFill>
                  <a:srgbClr val="292929"/>
                </a:solidFill>
                <a:effectLst/>
                <a:latin typeface="charter"/>
              </a:rPr>
              <a:t>unlabeled data</a:t>
            </a:r>
            <a:r>
              <a:rPr lang="ko-KR" altLang="en-US" sz="2000" dirty="0">
                <a:solidFill>
                  <a:srgbClr val="292929"/>
                </a:solidFill>
                <a:latin typeface="charter"/>
              </a:rPr>
              <a:t>를 이용해서</a:t>
            </a:r>
            <a:endParaRPr lang="en-US" altLang="ko-KR" sz="2000" dirty="0">
              <a:solidFill>
                <a:srgbClr val="292929"/>
              </a:solidFill>
              <a:latin typeface="charter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Verdana Pro Cond" panose="020B0606030504040204" pitchFamily="34" charset="0"/>
              </a:rPr>
              <a:t>지도학습의 성능을 더 끌어올리는 것</a:t>
            </a: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Verdana Pro Cond" panose="020B0606030504040204" pitchFamily="34" charset="0"/>
              </a:rPr>
              <a:t>두 개의 모델을 가지고 </a:t>
            </a:r>
            <a:r>
              <a:rPr lang="en-US" altLang="ko-KR" sz="2000" dirty="0">
                <a:latin typeface="Verdana Pro Cond" panose="020B0606030504040204" pitchFamily="34" charset="0"/>
              </a:rPr>
              <a:t>Teacher</a:t>
            </a:r>
            <a:r>
              <a:rPr lang="ko-KR" altLang="en-US" sz="2000" dirty="0">
                <a:latin typeface="Verdana Pro Cond" panose="020B0606030504040204" pitchFamily="34" charset="0"/>
              </a:rPr>
              <a:t>는 과거 </a:t>
            </a:r>
            <a:r>
              <a:rPr lang="en-US" altLang="ko-KR" sz="2000" dirty="0">
                <a:latin typeface="Verdana Pro Cond" panose="020B0606030504040204" pitchFamily="34" charset="0"/>
              </a:rPr>
              <a:t>student </a:t>
            </a:r>
            <a:r>
              <a:rPr lang="ko-KR" altLang="en-US" sz="2000" dirty="0">
                <a:latin typeface="Verdana Pro Cond" panose="020B0606030504040204" pitchFamily="34" charset="0"/>
              </a:rPr>
              <a:t>모델의 </a:t>
            </a:r>
            <a:r>
              <a:rPr lang="en-US" altLang="ko-KR" sz="2000" dirty="0">
                <a:latin typeface="Verdana Pro Cond" panose="020B0606030504040204" pitchFamily="34" charset="0"/>
              </a:rPr>
              <a:t>Weighted sum</a:t>
            </a:r>
            <a:r>
              <a:rPr lang="ko-KR" altLang="en-US" sz="2000" dirty="0">
                <a:latin typeface="Verdana Pro Cond" panose="020B0606030504040204" pitchFamily="34" charset="0"/>
              </a:rPr>
              <a:t>으로 가중치가 초기화 됨</a:t>
            </a:r>
            <a:r>
              <a:rPr lang="en-US" altLang="ko-KR" sz="2000" dirty="0">
                <a:latin typeface="Verdana Pro Cond" panose="020B0606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Verdana Pro Cond" panose="020B0606030504040204" pitchFamily="34" charset="0"/>
              </a:rPr>
              <a:t>이후 </a:t>
            </a:r>
            <a:r>
              <a:rPr lang="en-US" altLang="ko-KR" sz="2000" dirty="0">
                <a:latin typeface="Verdana Pro Cond" panose="020B0606030504040204" pitchFamily="34" charset="0"/>
              </a:rPr>
              <a:t>consistency cost</a:t>
            </a:r>
            <a:r>
              <a:rPr lang="ko-KR" altLang="en-US" sz="2000" dirty="0">
                <a:latin typeface="Verdana Pro Cond" panose="020B0606030504040204" pitchFamily="34" charset="0"/>
              </a:rPr>
              <a:t>를 계산하여 </a:t>
            </a:r>
            <a:r>
              <a:rPr lang="en-US" altLang="ko-KR" sz="2000" dirty="0">
                <a:latin typeface="Verdana Pro Cond" panose="020B0606030504040204" pitchFamily="34" charset="0"/>
              </a:rPr>
              <a:t>loss</a:t>
            </a:r>
            <a:r>
              <a:rPr lang="ko-KR" altLang="en-US" sz="2000" dirty="0">
                <a:latin typeface="Verdana Pro Cond" panose="020B0606030504040204" pitchFamily="34" charset="0"/>
              </a:rPr>
              <a:t>를 계산</a:t>
            </a:r>
            <a:endParaRPr lang="en-US" altLang="ko-KR" sz="2000" dirty="0">
              <a:latin typeface="Verdana Pro Cond" panose="020B0606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0696B6-FBDB-448A-BE43-37B78E0F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275" y="693120"/>
            <a:ext cx="5878811" cy="32038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70323A-4368-4611-BEA1-FA65C7863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7055" y="4056660"/>
            <a:ext cx="3905250" cy="53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4E59DD-1F55-45FE-87D1-6B6467713C3C}"/>
              </a:ext>
            </a:extLst>
          </p:cNvPr>
          <p:cNvSpPr txBox="1"/>
          <p:nvPr/>
        </p:nvSpPr>
        <p:spPr>
          <a:xfrm>
            <a:off x="5876764" y="5849330"/>
            <a:ext cx="12288498" cy="233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Verdana Pro Cond" panose="020B0606030504040204" pitchFamily="34" charset="0"/>
              </a:rPr>
              <a:t>해당 논문에서 </a:t>
            </a:r>
            <a:r>
              <a:rPr lang="en-US" altLang="ko-KR" sz="2000" dirty="0">
                <a:latin typeface="Verdana Pro Cond" panose="020B0606030504040204" pitchFamily="34" charset="0"/>
              </a:rPr>
              <a:t>consistency cost</a:t>
            </a:r>
            <a:r>
              <a:rPr lang="ko-KR" altLang="en-US" sz="2000" dirty="0">
                <a:latin typeface="Verdana Pro Cond" panose="020B0606030504040204" pitchFamily="34" charset="0"/>
              </a:rPr>
              <a:t>는 </a:t>
            </a:r>
            <a:r>
              <a:rPr lang="en-US" altLang="ko-KR" sz="2000" dirty="0">
                <a:latin typeface="Verdana Pro Cond" panose="020B0606030504040204" pitchFamily="34" charset="0"/>
              </a:rPr>
              <a:t>Mean Squared Error(MSE)</a:t>
            </a:r>
            <a:r>
              <a:rPr lang="ko-KR" altLang="en-US" sz="2000" dirty="0">
                <a:latin typeface="Verdana Pro Cond" panose="020B0606030504040204" pitchFamily="34" charset="0"/>
              </a:rPr>
              <a:t>로 계산하여 모든 </a:t>
            </a:r>
            <a:r>
              <a:rPr lang="en-US" altLang="ko-KR" sz="2000" dirty="0">
                <a:latin typeface="Verdana Pro Cond" panose="020B0606030504040204" pitchFamily="34" charset="0"/>
              </a:rPr>
              <a:t>loss</a:t>
            </a:r>
            <a:r>
              <a:rPr lang="ko-KR" altLang="en-US" sz="2000" dirty="0">
                <a:latin typeface="Verdana Pro Cond" panose="020B0606030504040204" pitchFamily="34" charset="0"/>
              </a:rPr>
              <a:t>를 합침</a:t>
            </a:r>
            <a:r>
              <a:rPr lang="en-US" altLang="ko-KR" sz="2000" dirty="0">
                <a:latin typeface="Verdana Pro Cond" panose="020B0606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Verdana Pro Cond" panose="020B0606030504040204" pitchFamily="34" charset="0"/>
              </a:rPr>
              <a:t>Labeled Image</a:t>
            </a:r>
            <a:r>
              <a:rPr lang="ko-KR" altLang="en-US" sz="2000" dirty="0">
                <a:latin typeface="Verdana Pro Cond" panose="020B0606030504040204" pitchFamily="34" charset="0"/>
              </a:rPr>
              <a:t>와 </a:t>
            </a:r>
            <a:r>
              <a:rPr lang="en-US" altLang="ko-KR" sz="2000" dirty="0" err="1">
                <a:latin typeface="Verdana Pro Cond" panose="020B0606030504040204" pitchFamily="34" charset="0"/>
              </a:rPr>
              <a:t>UnLabeled</a:t>
            </a:r>
            <a:r>
              <a:rPr lang="en-US" altLang="ko-KR" sz="2000" dirty="0">
                <a:latin typeface="Verdana Pro Cond" panose="020B0606030504040204" pitchFamily="34" charset="0"/>
              </a:rPr>
              <a:t> Image</a:t>
            </a:r>
            <a:r>
              <a:rPr lang="ko-KR" altLang="en-US" sz="2000" dirty="0">
                <a:latin typeface="Verdana Pro Cond" panose="020B0606030504040204" pitchFamily="34" charset="0"/>
              </a:rPr>
              <a:t> 두개로 모두 훈련된 </a:t>
            </a:r>
            <a:r>
              <a:rPr lang="en-US" altLang="ko-KR" sz="2000" dirty="0">
                <a:latin typeface="Verdana Pro Cond" panose="020B0606030504040204" pitchFamily="34" charset="0"/>
              </a:rPr>
              <a:t>Student </a:t>
            </a:r>
            <a:r>
              <a:rPr lang="ko-KR" altLang="en-US" sz="2000" dirty="0">
                <a:latin typeface="Verdana Pro Cond" panose="020B0606030504040204" pitchFamily="34" charset="0"/>
              </a:rPr>
              <a:t>모델에 대한</a:t>
            </a:r>
            <a:r>
              <a:rPr lang="en-US" altLang="ko-KR" sz="2000" dirty="0">
                <a:latin typeface="Verdana Pro Cond" panose="020B0606030504040204" pitchFamily="34" charset="0"/>
              </a:rPr>
              <a:t> </a:t>
            </a:r>
            <a:r>
              <a:rPr lang="en-US" altLang="ko-KR" sz="2000" dirty="0" err="1">
                <a:latin typeface="Verdana Pro Cond" panose="020B0606030504040204" pitchFamily="34" charset="0"/>
              </a:rPr>
              <a:t>UnLabeled</a:t>
            </a:r>
            <a:r>
              <a:rPr lang="en-US" altLang="ko-KR" sz="2000" dirty="0">
                <a:latin typeface="Verdana Pro Cond" panose="020B0606030504040204" pitchFamily="34" charset="0"/>
              </a:rPr>
              <a:t> Image</a:t>
            </a:r>
            <a:r>
              <a:rPr lang="ko-KR" altLang="en-US" sz="2000" dirty="0">
                <a:latin typeface="Verdana Pro Cond" panose="020B0606030504040204" pitchFamily="34" charset="0"/>
              </a:rPr>
              <a:t>의 </a:t>
            </a:r>
            <a:r>
              <a:rPr lang="en-US" altLang="ko-KR" sz="2000" dirty="0">
                <a:latin typeface="Verdana Pro Cond" panose="020B0606030504040204" pitchFamily="34" charset="0"/>
              </a:rPr>
              <a:t>Output</a:t>
            </a:r>
            <a:r>
              <a:rPr lang="ko-KR" altLang="en-US" sz="2000" dirty="0">
                <a:latin typeface="Verdana Pro Cond" panose="020B0606030504040204" pitchFamily="34" charset="0"/>
              </a:rPr>
              <a:t>과</a:t>
            </a: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Verdana Pro Cond" panose="020B0606030504040204" pitchFamily="34" charset="0"/>
              </a:rPr>
              <a:t>Student </a:t>
            </a:r>
            <a:r>
              <a:rPr lang="ko-KR" altLang="en-US" sz="2000" dirty="0">
                <a:latin typeface="Verdana Pro Cond" panose="020B0606030504040204" pitchFamily="34" charset="0"/>
              </a:rPr>
              <a:t>모델의 이전 가중치를 통한</a:t>
            </a:r>
            <a:r>
              <a:rPr lang="en-US" altLang="ko-KR" sz="2000" dirty="0">
                <a:latin typeface="Verdana Pro Cond" panose="020B0606030504040204" pitchFamily="34" charset="0"/>
              </a:rPr>
              <a:t> Teacher </a:t>
            </a:r>
            <a:r>
              <a:rPr lang="ko-KR" altLang="en-US" sz="2000" dirty="0">
                <a:latin typeface="Verdana Pro Cond" panose="020B0606030504040204" pitchFamily="34" charset="0"/>
              </a:rPr>
              <a:t>모델에 대한 </a:t>
            </a:r>
            <a:r>
              <a:rPr lang="en-US" altLang="ko-KR" sz="2000" dirty="0" err="1">
                <a:latin typeface="Verdana Pro Cond" panose="020B0606030504040204" pitchFamily="34" charset="0"/>
              </a:rPr>
              <a:t>UnLabeled</a:t>
            </a:r>
            <a:r>
              <a:rPr lang="en-US" altLang="ko-KR" sz="2000" dirty="0">
                <a:latin typeface="Verdana Pro Cond" panose="020B0606030504040204" pitchFamily="34" charset="0"/>
              </a:rPr>
              <a:t> Image</a:t>
            </a:r>
            <a:r>
              <a:rPr lang="ko-KR" altLang="en-US" sz="2000" dirty="0">
                <a:latin typeface="Verdana Pro Cond" panose="020B0606030504040204" pitchFamily="34" charset="0"/>
              </a:rPr>
              <a:t>의 </a:t>
            </a:r>
            <a:r>
              <a:rPr lang="en-US" altLang="ko-KR" sz="2000" dirty="0">
                <a:latin typeface="Verdana Pro Cond" panose="020B0606030504040204" pitchFamily="34" charset="0"/>
              </a:rPr>
              <a:t>Output </a:t>
            </a:r>
            <a:r>
              <a:rPr lang="ko-KR" altLang="en-US" sz="2000" dirty="0">
                <a:latin typeface="Verdana Pro Cond" panose="020B0606030504040204" pitchFamily="34" charset="0"/>
              </a:rPr>
              <a:t>사이에 대해</a:t>
            </a: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Verdana Pro Cond" panose="020B0606030504040204" pitchFamily="34" charset="0"/>
              </a:rPr>
              <a:t>MSE</a:t>
            </a:r>
            <a:r>
              <a:rPr lang="ko-KR" altLang="en-US" sz="2000" dirty="0">
                <a:latin typeface="Verdana Pro Cond" panose="020B0606030504040204" pitchFamily="34" charset="0"/>
              </a:rPr>
              <a:t>를 계산해서 </a:t>
            </a:r>
            <a:r>
              <a:rPr lang="en-US" altLang="ko-KR" sz="2000" dirty="0">
                <a:latin typeface="Verdana Pro Cond" panose="020B0606030504040204" pitchFamily="34" charset="0"/>
              </a:rPr>
              <a:t>Consistency cost</a:t>
            </a:r>
            <a:r>
              <a:rPr lang="ko-KR" altLang="en-US" sz="2000" dirty="0">
                <a:latin typeface="Verdana Pro Cond" panose="020B0606030504040204" pitchFamily="34" charset="0"/>
              </a:rPr>
              <a:t>를 계산</a:t>
            </a:r>
            <a:r>
              <a:rPr lang="en-US" altLang="ko-KR" sz="2000" dirty="0">
                <a:latin typeface="Verdana Pro Cond" panose="020B0606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Verdana Pro Cond" panose="020B0606030504040204" pitchFamily="34" charset="0"/>
              </a:rPr>
              <a:t>이후 해당 </a:t>
            </a:r>
            <a:r>
              <a:rPr lang="en-US" altLang="ko-KR" sz="2000" dirty="0">
                <a:latin typeface="Verdana Pro Cond" panose="020B0606030504040204" pitchFamily="34" charset="0"/>
              </a:rPr>
              <a:t>loss</a:t>
            </a:r>
            <a:r>
              <a:rPr lang="ko-KR" altLang="en-US" sz="2000" dirty="0">
                <a:latin typeface="Verdana Pro Cond" panose="020B0606030504040204" pitchFamily="34" charset="0"/>
              </a:rPr>
              <a:t>를 통해 </a:t>
            </a:r>
            <a:r>
              <a:rPr lang="en-US" altLang="ko-KR" sz="2000" dirty="0">
                <a:latin typeface="Verdana Pro Cond" panose="020B0606030504040204" pitchFamily="34" charset="0"/>
              </a:rPr>
              <a:t>student </a:t>
            </a:r>
            <a:r>
              <a:rPr lang="ko-KR" altLang="en-US" sz="2000" dirty="0">
                <a:latin typeface="Verdana Pro Cond" panose="020B0606030504040204" pitchFamily="34" charset="0"/>
              </a:rPr>
              <a:t>모델의 가중치를 </a:t>
            </a:r>
            <a:r>
              <a:rPr lang="en-US" altLang="ko-KR" sz="2000" dirty="0">
                <a:latin typeface="Verdana Pro Cond" panose="020B0606030504040204" pitchFamily="34" charset="0"/>
              </a:rPr>
              <a:t>optimizer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804774-D3D1-485D-AD85-D1F9F3E5BA69}"/>
              </a:ext>
            </a:extLst>
          </p:cNvPr>
          <p:cNvSpPr txBox="1"/>
          <p:nvPr/>
        </p:nvSpPr>
        <p:spPr>
          <a:xfrm>
            <a:off x="993614" y="2865799"/>
            <a:ext cx="3889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0EC5D-7410-4C4C-BC5C-93F4345AFFF3}"/>
              </a:ext>
            </a:extLst>
          </p:cNvPr>
          <p:cNvSpPr txBox="1"/>
          <p:nvPr/>
        </p:nvSpPr>
        <p:spPr>
          <a:xfrm>
            <a:off x="5708946" y="6461256"/>
            <a:ext cx="12241524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dirty="0">
              <a:latin typeface="Verdana Pro Cond" panose="020B0606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49380-52E8-414A-89CC-B0D705A78C8F}"/>
              </a:ext>
            </a:extLst>
          </p:cNvPr>
          <p:cNvSpPr txBox="1"/>
          <p:nvPr/>
        </p:nvSpPr>
        <p:spPr>
          <a:xfrm>
            <a:off x="1146014" y="21564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3.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625970-4DB6-4FDD-B91B-FA48E8D47586}"/>
              </a:ext>
            </a:extLst>
          </p:cNvPr>
          <p:cNvSpPr txBox="1"/>
          <p:nvPr/>
        </p:nvSpPr>
        <p:spPr>
          <a:xfrm>
            <a:off x="1146014" y="3018199"/>
            <a:ext cx="388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내부 모델</a:t>
            </a:r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MT-CNN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8EC9AD-E861-4946-A842-0FCAB386B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64" y="167252"/>
            <a:ext cx="11528446" cy="43433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F9CFBC-AAF2-4863-889E-EF34B421D095}"/>
              </a:ext>
            </a:extLst>
          </p:cNvPr>
          <p:cNvSpPr txBox="1"/>
          <p:nvPr/>
        </p:nvSpPr>
        <p:spPr>
          <a:xfrm>
            <a:off x="5708946" y="5107530"/>
            <a:ext cx="12288498" cy="372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Verdana Pro Cond" panose="020B0606030504040204" pitchFamily="34" charset="0"/>
              </a:rPr>
              <a:t>먼저 </a:t>
            </a:r>
            <a:r>
              <a:rPr lang="en-US" altLang="ko-KR" sz="2000" dirty="0">
                <a:latin typeface="Verdana Pro Cond" panose="020B0606030504040204" pitchFamily="34" charset="0"/>
              </a:rPr>
              <a:t>ResNext-101</a:t>
            </a:r>
            <a:r>
              <a:rPr lang="ko-KR" altLang="en-US" sz="2000" dirty="0">
                <a:latin typeface="Verdana Pro Cond" panose="020B0606030504040204" pitchFamily="34" charset="0"/>
              </a:rPr>
              <a:t>을 사용해서 </a:t>
            </a:r>
            <a:r>
              <a:rPr lang="en-US" altLang="ko-KR" sz="2000" dirty="0">
                <a:latin typeface="Verdana Pro Cond" panose="020B0606030504040204" pitchFamily="34" charset="0"/>
              </a:rPr>
              <a:t>set of feature maps</a:t>
            </a:r>
            <a:r>
              <a:rPr lang="ko-KR" altLang="en-US" sz="2000" dirty="0">
                <a:latin typeface="Verdana Pro Cond" panose="020B0606030504040204" pitchFamily="34" charset="0"/>
              </a:rPr>
              <a:t>을 추출</a:t>
            </a: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Verdana Pro Cond" panose="020B0606030504040204" pitchFamily="34" charset="0"/>
              </a:rPr>
              <a:t>Low resolution</a:t>
            </a:r>
            <a:r>
              <a:rPr lang="ko-KR" altLang="en-US" sz="2000" dirty="0">
                <a:latin typeface="Verdana Pro Cond" panose="020B0606030504040204" pitchFamily="34" charset="0"/>
              </a:rPr>
              <a:t>의 </a:t>
            </a:r>
            <a:r>
              <a:rPr lang="en-US" altLang="ko-KR" sz="2000" dirty="0">
                <a:latin typeface="Verdana Pro Cond" panose="020B0606030504040204" pitchFamily="34" charset="0"/>
              </a:rPr>
              <a:t>feature maps</a:t>
            </a:r>
            <a:r>
              <a:rPr lang="ko-KR" altLang="en-US" sz="2000" dirty="0">
                <a:latin typeface="Verdana Pro Cond" panose="020B0606030504040204" pitchFamily="34" charset="0"/>
              </a:rPr>
              <a:t>들을 </a:t>
            </a:r>
            <a:r>
              <a:rPr lang="en-US" altLang="ko-KR" sz="2000" dirty="0">
                <a:latin typeface="Verdana Pro Cond" panose="020B0606030504040204" pitchFamily="34" charset="0"/>
              </a:rPr>
              <a:t>Concatenate </a:t>
            </a:r>
            <a:r>
              <a:rPr lang="ko-KR" altLang="en-US" sz="2000" dirty="0">
                <a:latin typeface="Verdana Pro Cond" panose="020B0606030504040204" pitchFamily="34" charset="0"/>
              </a:rPr>
              <a:t>시켜</a:t>
            </a:r>
            <a:r>
              <a:rPr lang="en-US" altLang="ko-KR" sz="2000" dirty="0">
                <a:latin typeface="Verdana Pro Cond" panose="020B0606030504040204" pitchFamily="34" charset="0"/>
              </a:rPr>
              <a:t> </a:t>
            </a:r>
            <a:r>
              <a:rPr lang="ko-KR" altLang="en-US" sz="2000" dirty="0">
                <a:latin typeface="Verdana Pro Cond" panose="020B0606030504040204" pitchFamily="34" charset="0"/>
              </a:rPr>
              <a:t>해당 </a:t>
            </a:r>
            <a:r>
              <a:rPr lang="en-US" altLang="ko-KR" sz="2000" dirty="0">
                <a:latin typeface="Verdana Pro Cond" panose="020B0606030504040204" pitchFamily="34" charset="0"/>
              </a:rPr>
              <a:t>resolution</a:t>
            </a:r>
            <a:r>
              <a:rPr lang="ko-KR" altLang="en-US" sz="2000" dirty="0">
                <a:latin typeface="Verdana Pro Cond" panose="020B0606030504040204" pitchFamily="34" charset="0"/>
              </a:rPr>
              <a:t>의 새로운 </a:t>
            </a:r>
            <a:r>
              <a:rPr lang="en-US" altLang="ko-KR" sz="2000" dirty="0">
                <a:latin typeface="Verdana Pro Cond" panose="020B0606030504040204" pitchFamily="34" charset="0"/>
              </a:rPr>
              <a:t>feature map(DF)</a:t>
            </a:r>
            <a:r>
              <a:rPr lang="ko-KR" altLang="en-US" sz="2000" dirty="0">
                <a:latin typeface="Verdana Pro Cond" panose="020B0606030504040204" pitchFamily="34" charset="0"/>
              </a:rPr>
              <a:t>을 계산</a:t>
            </a: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Verdana Pro Cond" panose="020B0606030504040204" pitchFamily="34" charset="0"/>
              </a:rPr>
              <a:t>DF_1</a:t>
            </a:r>
            <a:r>
              <a:rPr lang="ko-KR" altLang="en-US" sz="2000" dirty="0">
                <a:latin typeface="Verdana Pro Cond" panose="020B0606030504040204" pitchFamily="34" charset="0"/>
              </a:rPr>
              <a:t>의 경우 </a:t>
            </a:r>
            <a:r>
              <a:rPr lang="en-US" altLang="ko-KR" sz="2000" dirty="0">
                <a:latin typeface="Verdana Pro Cond" panose="020B0606030504040204" pitchFamily="34" charset="0"/>
              </a:rPr>
              <a:t>EF_1 + EF_5</a:t>
            </a:r>
            <a:r>
              <a:rPr lang="ko-KR" altLang="en-US" sz="2000" dirty="0">
                <a:latin typeface="Verdana Pro Cond" panose="020B0606030504040204" pitchFamily="34" charset="0"/>
              </a:rPr>
              <a:t>을 통해 </a:t>
            </a:r>
            <a:r>
              <a:rPr lang="en-US" altLang="ko-KR" sz="2000" dirty="0">
                <a:latin typeface="Verdana Pro Cond" panose="020B0606030504040204" pitchFamily="34" charset="0"/>
              </a:rPr>
              <a:t>DF_1</a:t>
            </a:r>
            <a:r>
              <a:rPr lang="ko-KR" altLang="en-US" sz="2000" dirty="0">
                <a:latin typeface="Verdana Pro Cond" panose="020B0606030504040204" pitchFamily="34" charset="0"/>
              </a:rPr>
              <a:t>을 계산</a:t>
            </a: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Verdana Pro Cond" panose="020B0606030504040204" pitchFamily="34" charset="0"/>
              </a:rPr>
              <a:t>DF_1</a:t>
            </a:r>
            <a:r>
              <a:rPr lang="ko-KR" altLang="en-US" sz="2000" dirty="0">
                <a:latin typeface="Verdana Pro Cond" panose="020B0606030504040204" pitchFamily="34" charset="0"/>
              </a:rPr>
              <a:t>으로부터는 </a:t>
            </a:r>
            <a:r>
              <a:rPr lang="en-US" altLang="ko-KR" sz="2000" dirty="0">
                <a:latin typeface="Verdana Pro Cond" panose="020B0606030504040204" pitchFamily="34" charset="0"/>
              </a:rPr>
              <a:t>Shadow edge</a:t>
            </a:r>
            <a:r>
              <a:rPr lang="ko-KR" altLang="en-US" sz="2000" dirty="0">
                <a:latin typeface="Verdana Pro Cond" panose="020B0606030504040204" pitchFamily="34" charset="0"/>
              </a:rPr>
              <a:t>를 계산</a:t>
            </a: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Verdana Pro Cond" panose="020B0606030504040204" pitchFamily="34" charset="0"/>
              </a:rPr>
              <a:t>나머지 </a:t>
            </a:r>
            <a:r>
              <a:rPr lang="en-US" altLang="ko-KR" sz="2000" dirty="0">
                <a:latin typeface="Verdana Pro Cond" panose="020B0606030504040204" pitchFamily="34" charset="0"/>
              </a:rPr>
              <a:t>DF(2 ~ 5)</a:t>
            </a:r>
            <a:r>
              <a:rPr lang="ko-KR" altLang="en-US" sz="2000" dirty="0">
                <a:latin typeface="Verdana Pro Cond" panose="020B0606030504040204" pitchFamily="34" charset="0"/>
              </a:rPr>
              <a:t>의 경우는 </a:t>
            </a:r>
            <a:r>
              <a:rPr lang="en-US" altLang="ko-KR" sz="2000" dirty="0">
                <a:latin typeface="Verdana Pro Cond" panose="020B0606030504040204" pitchFamily="34" charset="0"/>
              </a:rPr>
              <a:t>DF_1</a:t>
            </a:r>
            <a:r>
              <a:rPr lang="ko-KR" altLang="en-US" sz="2000" dirty="0">
                <a:latin typeface="Verdana Pro Cond" panose="020B0606030504040204" pitchFamily="34" charset="0"/>
              </a:rPr>
              <a:t>과</a:t>
            </a:r>
            <a:r>
              <a:rPr lang="en-US" altLang="ko-KR" sz="2000" dirty="0">
                <a:latin typeface="Verdana Pro Cond" panose="020B0606030504040204" pitchFamily="34" charset="0"/>
              </a:rPr>
              <a:t> </a:t>
            </a:r>
            <a:r>
              <a:rPr lang="ko-KR" altLang="en-US" sz="2000" dirty="0">
                <a:latin typeface="Verdana Pro Cond" panose="020B0606030504040204" pitchFamily="34" charset="0"/>
              </a:rPr>
              <a:t>합쳐 </a:t>
            </a:r>
            <a:r>
              <a:rPr lang="en-US" altLang="ko-KR" sz="2000" dirty="0">
                <a:latin typeface="Verdana Pro Cond" panose="020B0606030504040204" pitchFamily="34" charset="0"/>
              </a:rPr>
              <a:t>RF(2 ~ 5)</a:t>
            </a:r>
            <a:r>
              <a:rPr lang="ko-KR" altLang="en-US" sz="2000" dirty="0">
                <a:latin typeface="Verdana Pro Cond" panose="020B0606030504040204" pitchFamily="34" charset="0"/>
              </a:rPr>
              <a:t> </a:t>
            </a:r>
            <a:r>
              <a:rPr lang="ko-KR" altLang="en-US" sz="2000" dirty="0" err="1">
                <a:latin typeface="Verdana Pro Cond" panose="020B0606030504040204" pitchFamily="34" charset="0"/>
              </a:rPr>
              <a:t>특징맵</a:t>
            </a:r>
            <a:r>
              <a:rPr lang="ko-KR" altLang="en-US" sz="2000" dirty="0">
                <a:latin typeface="Verdana Pro Cond" panose="020B0606030504040204" pitchFamily="34" charset="0"/>
              </a:rPr>
              <a:t> 계산</a:t>
            </a: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Verdana Pro Cond" panose="020B0606030504040204" pitchFamily="34" charset="0"/>
              </a:rPr>
              <a:t>마지막으로 </a:t>
            </a:r>
            <a:r>
              <a:rPr lang="en-US" altLang="ko-KR" sz="2000" dirty="0">
                <a:latin typeface="Verdana Pro Cond" panose="020B0606030504040204" pitchFamily="34" charset="0"/>
              </a:rPr>
              <a:t>RF(2 ~ 5)</a:t>
            </a:r>
            <a:r>
              <a:rPr lang="ko-KR" altLang="en-US" sz="2000" dirty="0">
                <a:latin typeface="Verdana Pro Cond" panose="020B0606030504040204" pitchFamily="34" charset="0"/>
              </a:rPr>
              <a:t>를 합쳐서 최종 </a:t>
            </a:r>
            <a:r>
              <a:rPr lang="en-US" altLang="ko-KR" sz="2000" dirty="0">
                <a:latin typeface="Verdana Pro Cond" panose="020B0606030504040204" pitchFamily="34" charset="0"/>
              </a:rPr>
              <a:t>Shadow region(Shadow Mask)</a:t>
            </a:r>
            <a:r>
              <a:rPr lang="ko-KR" altLang="en-US" sz="2000" dirty="0">
                <a:latin typeface="Verdana Pro Cond" panose="020B0606030504040204" pitchFamily="34" charset="0"/>
              </a:rPr>
              <a:t>를 계산</a:t>
            </a: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Verdana Pro Cond" panose="020B0606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Verdana Pro Cond" panose="020B0606030504040204" pitchFamily="34" charset="0"/>
              </a:rPr>
              <a:t>추가적으로 </a:t>
            </a:r>
            <a:r>
              <a:rPr lang="en-US" altLang="ko-KR" sz="2000" dirty="0">
                <a:latin typeface="Verdana Pro Cond" panose="020B0606030504040204" pitchFamily="34" charset="0"/>
              </a:rPr>
              <a:t>EF_5</a:t>
            </a:r>
            <a:r>
              <a:rPr lang="ko-KR" altLang="en-US" sz="2000" dirty="0">
                <a:latin typeface="Verdana Pro Cond" panose="020B0606030504040204" pitchFamily="34" charset="0"/>
              </a:rPr>
              <a:t>를 활용하여 </a:t>
            </a:r>
            <a:r>
              <a:rPr lang="en-US" altLang="ko-KR" sz="2000" dirty="0">
                <a:latin typeface="Verdana Pro Cond" panose="020B0606030504040204" pitchFamily="34" charset="0"/>
              </a:rPr>
              <a:t>Shadow count</a:t>
            </a:r>
            <a:r>
              <a:rPr lang="ko-KR" altLang="en-US" sz="2000" dirty="0">
                <a:latin typeface="Verdana Pro Cond" panose="020B0606030504040204" pitchFamily="34" charset="0"/>
              </a:rPr>
              <a:t>를 계산</a:t>
            </a:r>
            <a:endParaRPr lang="en-US" altLang="ko-KR" sz="2000" dirty="0">
              <a:latin typeface="Verdana Pro Cond" panose="020B0606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3C550-0B0C-4720-8AE8-55274E4E7F1F}"/>
              </a:ext>
            </a:extLst>
          </p:cNvPr>
          <p:cNvSpPr txBox="1"/>
          <p:nvPr/>
        </p:nvSpPr>
        <p:spPr>
          <a:xfrm>
            <a:off x="11978967" y="7950492"/>
            <a:ext cx="55786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Shadow count</a:t>
            </a:r>
            <a:r>
              <a:rPr lang="ko-KR" altLang="en-US" dirty="0"/>
              <a:t>를 사용하는 이유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작은 그림자가 검출되지 않음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다른 곳이 그림자로 검출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그림자가 </a:t>
            </a:r>
            <a:r>
              <a:rPr lang="ko-KR" altLang="en-US" dirty="0" err="1"/>
              <a:t>합쳐짐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이와 같은 상황을 해결하기 위해 </a:t>
            </a:r>
            <a:r>
              <a:rPr lang="en-US" altLang="ko-KR" dirty="0">
                <a:sym typeface="Wingdings" panose="05000000000000000000" pitchFamily="2" charset="2"/>
              </a:rPr>
              <a:t>Shadow count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041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590</Words>
  <Application>Microsoft Office PowerPoint</Application>
  <PresentationFormat>사용자 지정</PresentationFormat>
  <Paragraphs>97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charter</vt:lpstr>
      <vt:lpstr>Helvetica Neue</vt:lpstr>
      <vt:lpstr>Open Sans</vt:lpstr>
      <vt:lpstr>맑은 고딕</vt:lpstr>
      <vt:lpstr>Arial</vt:lpstr>
      <vt:lpstr>Calibri</vt:lpstr>
      <vt:lpstr>Franklin Gothic Heavy</vt:lpstr>
      <vt:lpstr>Verdana Pro Cond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seok gyeong</cp:lastModifiedBy>
  <cp:revision>10</cp:revision>
  <dcterms:created xsi:type="dcterms:W3CDTF">2021-03-14T10:39:31Z</dcterms:created>
  <dcterms:modified xsi:type="dcterms:W3CDTF">2021-03-14T11:49:43Z</dcterms:modified>
</cp:coreProperties>
</file>