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3" r:id="rId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3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59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A6A84B-6015-4DDC-B220-96F03F476B4D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9C85C-3797-456F-881E-82DB1C3C716C}"/>
              </a:ext>
            </a:extLst>
          </p:cNvPr>
          <p:cNvSpPr txBox="1"/>
          <p:nvPr/>
        </p:nvSpPr>
        <p:spPr>
          <a:xfrm>
            <a:off x="1220680" y="2865799"/>
            <a:ext cx="38895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MTMT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&amp;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</a:t>
            </a:r>
          </a:p>
        </p:txBody>
      </p:sp>
      <p:pic>
        <p:nvPicPr>
          <p:cNvPr id="5" name="그림 4" descr="어두운이(가) 표시된 사진&#10;&#10;자동 생성된 설명">
            <a:extLst>
              <a:ext uri="{FF2B5EF4-FFF2-40B4-BE49-F238E27FC236}">
                <a16:creationId xmlns:a16="http://schemas.microsoft.com/office/drawing/2014/main" id="{C17C95E8-84A2-42CD-9B08-71BBB341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55232"/>
            <a:ext cx="3452013" cy="4602684"/>
          </a:xfrm>
          <a:prstGeom prst="rect">
            <a:avLst/>
          </a:prstGeom>
        </p:spPr>
      </p:pic>
      <p:pic>
        <p:nvPicPr>
          <p:cNvPr id="7" name="그림 6" descr="개, 바닥, 실내, 하얀색이(가) 표시된 사진&#10;&#10;자동 생성된 설명">
            <a:extLst>
              <a:ext uri="{FF2B5EF4-FFF2-40B4-BE49-F238E27FC236}">
                <a16:creationId xmlns:a16="http://schemas.microsoft.com/office/drawing/2014/main" id="{77DCA1EA-B390-4AB4-A787-529FC7590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302" y="55232"/>
            <a:ext cx="3452014" cy="4602685"/>
          </a:xfrm>
          <a:prstGeom prst="rect">
            <a:avLst/>
          </a:prstGeom>
        </p:spPr>
      </p:pic>
      <p:pic>
        <p:nvPicPr>
          <p:cNvPr id="13" name="그림 12" descr="개, 실내, 바닥, 하얀색이(가) 표시된 사진&#10;&#10;자동 생성된 설명">
            <a:extLst>
              <a:ext uri="{FF2B5EF4-FFF2-40B4-BE49-F238E27FC236}">
                <a16:creationId xmlns:a16="http://schemas.microsoft.com/office/drawing/2014/main" id="{31F826DD-A109-4221-8753-5E00FBCF4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302" y="4886772"/>
            <a:ext cx="7017048" cy="4447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862AB5-0656-40DC-A892-484780B9687B}"/>
              </a:ext>
            </a:extLst>
          </p:cNvPr>
          <p:cNvSpPr txBox="1"/>
          <p:nvPr/>
        </p:nvSpPr>
        <p:spPr>
          <a:xfrm>
            <a:off x="12734093" y="2033408"/>
            <a:ext cx="49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MTMT</a:t>
            </a:r>
          </a:p>
          <a:p>
            <a:r>
              <a:rPr lang="en-US" altLang="ko-KR" dirty="0"/>
              <a:t>- Self-Shading</a:t>
            </a:r>
            <a:r>
              <a:rPr lang="ko-KR" altLang="en-US" dirty="0"/>
              <a:t>에 대한 검출이 있음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6F798-3EF5-49CF-9E70-5A9DC11F33A6}"/>
              </a:ext>
            </a:extLst>
          </p:cNvPr>
          <p:cNvSpPr txBox="1"/>
          <p:nvPr/>
        </p:nvSpPr>
        <p:spPr>
          <a:xfrm>
            <a:off x="12734092" y="6787341"/>
            <a:ext cx="490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BDRAR</a:t>
            </a:r>
          </a:p>
          <a:p>
            <a:r>
              <a:rPr lang="en-US" altLang="ko-KR" dirty="0"/>
              <a:t>- Self-Shading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검출은 부족하지만 그림자 경계가 명확하다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A6A84B-6015-4DDC-B220-96F03F476B4D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9C85C-3797-456F-881E-82DB1C3C716C}"/>
              </a:ext>
            </a:extLst>
          </p:cNvPr>
          <p:cNvSpPr txBox="1"/>
          <p:nvPr/>
        </p:nvSpPr>
        <p:spPr>
          <a:xfrm>
            <a:off x="1220680" y="2865799"/>
            <a:ext cx="38895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MTMT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&amp;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62AB5-0656-40DC-A892-484780B9687B}"/>
              </a:ext>
            </a:extLst>
          </p:cNvPr>
          <p:cNvSpPr txBox="1"/>
          <p:nvPr/>
        </p:nvSpPr>
        <p:spPr>
          <a:xfrm>
            <a:off x="12734093" y="2033408"/>
            <a:ext cx="49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MTMT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그림자의 검출 디테일이 </a:t>
            </a:r>
            <a:r>
              <a:rPr lang="en-US" altLang="ko-KR" dirty="0"/>
              <a:t>BDRAR</a:t>
            </a:r>
            <a:r>
              <a:rPr lang="ko-KR" altLang="en-US" dirty="0"/>
              <a:t>보다 많다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6F798-3EF5-49CF-9E70-5A9DC11F33A6}"/>
              </a:ext>
            </a:extLst>
          </p:cNvPr>
          <p:cNvSpPr txBox="1"/>
          <p:nvPr/>
        </p:nvSpPr>
        <p:spPr>
          <a:xfrm>
            <a:off x="12734092" y="6787341"/>
            <a:ext cx="49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BDRAR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436DABC-839B-434B-BB85-9F5DAB8AC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8" y="55232"/>
            <a:ext cx="3452014" cy="4602685"/>
          </a:xfrm>
          <a:prstGeom prst="rect">
            <a:avLst/>
          </a:prstGeom>
        </p:spPr>
      </p:pic>
      <p:pic>
        <p:nvPicPr>
          <p:cNvPr id="17" name="그림 16" descr="실외, 건물, 대지, 벽돌이(가) 표시된 사진&#10;&#10;자동 생성된 설명">
            <a:extLst>
              <a:ext uri="{FF2B5EF4-FFF2-40B4-BE49-F238E27FC236}">
                <a16:creationId xmlns:a16="http://schemas.microsoft.com/office/drawing/2014/main" id="{9E3C2284-5903-4062-BC09-DDD9C7F8E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371" y="55232"/>
            <a:ext cx="3439191" cy="4602685"/>
          </a:xfrm>
          <a:prstGeom prst="rect">
            <a:avLst/>
          </a:prstGeom>
        </p:spPr>
      </p:pic>
      <p:pic>
        <p:nvPicPr>
          <p:cNvPr id="20" name="그림 19" descr="실외이(가) 표시된 사진&#10;&#10;자동 생성된 설명">
            <a:extLst>
              <a:ext uri="{FF2B5EF4-FFF2-40B4-BE49-F238E27FC236}">
                <a16:creationId xmlns:a16="http://schemas.microsoft.com/office/drawing/2014/main" id="{85162078-BBD2-4A24-A392-DF902FA7E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302" y="4886771"/>
            <a:ext cx="7017048" cy="44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A6A84B-6015-4DDC-B220-96F03F476B4D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1.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9C85C-3797-456F-881E-82DB1C3C716C}"/>
              </a:ext>
            </a:extLst>
          </p:cNvPr>
          <p:cNvSpPr txBox="1"/>
          <p:nvPr/>
        </p:nvSpPr>
        <p:spPr>
          <a:xfrm>
            <a:off x="1220680" y="2865799"/>
            <a:ext cx="38895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MTMT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&amp;</a:t>
            </a:r>
          </a:p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BDRAR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62AB5-0656-40DC-A892-484780B9687B}"/>
              </a:ext>
            </a:extLst>
          </p:cNvPr>
          <p:cNvSpPr txBox="1"/>
          <p:nvPr/>
        </p:nvSpPr>
        <p:spPr>
          <a:xfrm>
            <a:off x="12734093" y="2033408"/>
            <a:ext cx="49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MTMT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내부 객체에 대한 판별이 부족하다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6F798-3EF5-49CF-9E70-5A9DC11F33A6}"/>
              </a:ext>
            </a:extLst>
          </p:cNvPr>
          <p:cNvSpPr txBox="1"/>
          <p:nvPr/>
        </p:nvSpPr>
        <p:spPr>
          <a:xfrm>
            <a:off x="12734092" y="6787341"/>
            <a:ext cx="49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BDRAR</a:t>
            </a:r>
          </a:p>
        </p:txBody>
      </p:sp>
      <p:pic>
        <p:nvPicPr>
          <p:cNvPr id="6" name="그림 5" descr="텍스트, 보는, 어두운, 검은색이(가) 표시된 사진&#10;&#10;자동 생성된 설명">
            <a:extLst>
              <a:ext uri="{FF2B5EF4-FFF2-40B4-BE49-F238E27FC236}">
                <a16:creationId xmlns:a16="http://schemas.microsoft.com/office/drawing/2014/main" id="{6255FEEC-D25F-484A-842F-B50F62CB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55229"/>
            <a:ext cx="3481350" cy="4602685"/>
          </a:xfrm>
          <a:prstGeom prst="rect">
            <a:avLst/>
          </a:prstGeom>
        </p:spPr>
      </p:pic>
      <p:pic>
        <p:nvPicPr>
          <p:cNvPr id="8" name="그림 7" descr="잔디, 실외, 평야이(가) 표시된 사진&#10;&#10;자동 생성된 설명">
            <a:extLst>
              <a:ext uri="{FF2B5EF4-FFF2-40B4-BE49-F238E27FC236}">
                <a16:creationId xmlns:a16="http://schemas.microsoft.com/office/drawing/2014/main" id="{E825F146-1016-4766-A8B1-B213C4F6B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302" y="50133"/>
            <a:ext cx="3426955" cy="4602685"/>
          </a:xfrm>
          <a:prstGeom prst="rect">
            <a:avLst/>
          </a:prstGeom>
        </p:spPr>
      </p:pic>
      <p:pic>
        <p:nvPicPr>
          <p:cNvPr id="10" name="그림 9" descr="잔디이(가) 표시된 사진&#10;&#10;자동 생성된 설명">
            <a:extLst>
              <a:ext uri="{FF2B5EF4-FFF2-40B4-BE49-F238E27FC236}">
                <a16:creationId xmlns:a16="http://schemas.microsoft.com/office/drawing/2014/main" id="{213EBAA2-229D-4F6A-98B0-5B8495848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302" y="4856088"/>
            <a:ext cx="7017048" cy="44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080AE-26E0-4190-B7B5-E575B8024199}"/>
              </a:ext>
            </a:extLst>
          </p:cNvPr>
          <p:cNvSpPr txBox="1"/>
          <p:nvPr/>
        </p:nvSpPr>
        <p:spPr>
          <a:xfrm>
            <a:off x="1220680" y="2004025"/>
            <a:ext cx="2037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2.</a:t>
            </a:r>
            <a:endParaRPr lang="ko-KR" altLang="en-US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C7930-7F40-4111-BD35-6F5408B3DE19}"/>
              </a:ext>
            </a:extLst>
          </p:cNvPr>
          <p:cNvSpPr txBox="1"/>
          <p:nvPr/>
        </p:nvSpPr>
        <p:spPr>
          <a:xfrm>
            <a:off x="1220680" y="2865799"/>
            <a:ext cx="3889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예상되는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r>
              <a:rPr lang="ko-KR" altLang="en-US" sz="5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문제점</a:t>
            </a:r>
            <a:endParaRPr lang="en-US" altLang="ko-KR" sz="50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7868-D9A0-42D4-A25B-10ECDE0FB353}"/>
              </a:ext>
            </a:extLst>
          </p:cNvPr>
          <p:cNvSpPr txBox="1"/>
          <p:nvPr/>
        </p:nvSpPr>
        <p:spPr>
          <a:xfrm>
            <a:off x="6192144" y="1095603"/>
            <a:ext cx="4909531" cy="226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모델 구현의 오류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저자의 코드 사용 불가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처음부터 다시 구현하였으나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그 과정에서 오류가 있으면 검출이 잘 되지 않을 경우가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4D9AE-8C3A-4A9C-A362-49C75B6883EE}"/>
              </a:ext>
            </a:extLst>
          </p:cNvPr>
          <p:cNvSpPr txBox="1"/>
          <p:nvPr/>
        </p:nvSpPr>
        <p:spPr>
          <a:xfrm>
            <a:off x="12585784" y="1095603"/>
            <a:ext cx="4909531" cy="26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 datasets</a:t>
            </a:r>
            <a:r>
              <a:rPr lang="ko-KR" altLang="en-US" dirty="0"/>
              <a:t>의 오류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Data Augmentation </a:t>
            </a:r>
            <a:r>
              <a:rPr lang="ko-KR" altLang="en-US" dirty="0">
                <a:sym typeface="Wingdings" panose="05000000000000000000" pitchFamily="2" charset="2"/>
              </a:rPr>
              <a:t>과정에서 </a:t>
            </a:r>
            <a:r>
              <a:rPr lang="en-US" altLang="ko-KR" dirty="0">
                <a:sym typeface="Wingdings" panose="05000000000000000000" pitchFamily="2" charset="2"/>
              </a:rPr>
              <a:t>Normalize</a:t>
            </a:r>
            <a:r>
              <a:rPr lang="ko-KR" altLang="en-US" dirty="0">
                <a:sym typeface="Wingdings" panose="05000000000000000000" pitchFamily="2" charset="2"/>
              </a:rPr>
              <a:t>를 위해 </a:t>
            </a:r>
            <a:r>
              <a:rPr lang="pt-BR" altLang="ko-KR" dirty="0">
                <a:sym typeface="Wingdings" panose="05000000000000000000" pitchFamily="2" charset="2"/>
              </a:rPr>
              <a:t>transforms.Normalize([0.485, 0.456, 0.406], [0.229, 0.224, 0.225]) </a:t>
            </a:r>
            <a:r>
              <a:rPr lang="ko-KR" altLang="en-US" dirty="0">
                <a:sym typeface="Wingdings" panose="05000000000000000000" pitchFamily="2" charset="2"/>
              </a:rPr>
              <a:t>를 수행하는데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해당 과정 이후 이미지의 색채가 많이 변화하는 것을 확인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B3C24-179B-4343-A159-207E3C26395A}"/>
              </a:ext>
            </a:extLst>
          </p:cNvPr>
          <p:cNvSpPr txBox="1"/>
          <p:nvPr/>
        </p:nvSpPr>
        <p:spPr>
          <a:xfrm>
            <a:off x="6192143" y="6437859"/>
            <a:ext cx="4909531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좋은 결과를 얻기 위해 여러 실험이 필요함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모델 구조</a:t>
            </a:r>
            <a:r>
              <a:rPr lang="en-US" altLang="ko-KR" dirty="0">
                <a:sym typeface="Wingdings" panose="05000000000000000000" pitchFamily="2" charset="2"/>
              </a:rPr>
              <a:t>, dataset</a:t>
            </a:r>
            <a:r>
              <a:rPr lang="ko-KR" altLang="en-US" dirty="0">
                <a:sym typeface="Wingdings" panose="05000000000000000000" pitchFamily="2" charset="2"/>
              </a:rPr>
              <a:t>에 대해 살펴보고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훈련 과정의 </a:t>
            </a:r>
            <a:r>
              <a:rPr lang="en-US" altLang="ko-KR" dirty="0">
                <a:sym typeface="Wingdings" panose="05000000000000000000" pitchFamily="2" charset="2"/>
              </a:rPr>
              <a:t>Augmentation</a:t>
            </a:r>
            <a:r>
              <a:rPr lang="ko-KR" altLang="en-US" dirty="0">
                <a:sym typeface="Wingdings" panose="05000000000000000000" pitchFamily="2" charset="2"/>
              </a:rPr>
              <a:t>에 대해서도 다시 점검 중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157</Words>
  <Application>Microsoft Office PowerPoint</Application>
  <PresentationFormat>사용자 지정</PresentationFormat>
  <Paragraphs>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Franklin Gothic Heavy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seok gyeong</cp:lastModifiedBy>
  <cp:revision>5</cp:revision>
  <dcterms:created xsi:type="dcterms:W3CDTF">2021-03-22T02:13:06Z</dcterms:created>
  <dcterms:modified xsi:type="dcterms:W3CDTF">2021-03-22T02:53:47Z</dcterms:modified>
</cp:coreProperties>
</file>