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59" r:id="rId10"/>
    <p:sldId id="263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4.pn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28.jpg"/><Relationship Id="rId18" Type="http://schemas.openxmlformats.org/officeDocument/2006/relationships/image" Target="../media/image33.jpg"/><Relationship Id="rId3" Type="http://schemas.openxmlformats.org/officeDocument/2006/relationships/image" Target="../media/image4.png"/><Relationship Id="rId21" Type="http://schemas.openxmlformats.org/officeDocument/2006/relationships/image" Target="../media/image36.jpg"/><Relationship Id="rId7" Type="http://schemas.openxmlformats.org/officeDocument/2006/relationships/image" Target="../media/image10.jpg"/><Relationship Id="rId12" Type="http://schemas.openxmlformats.org/officeDocument/2006/relationships/image" Target="../media/image27.jp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jpg"/><Relationship Id="rId20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26.jpg"/><Relationship Id="rId5" Type="http://schemas.openxmlformats.org/officeDocument/2006/relationships/image" Target="../media/image8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19" Type="http://schemas.openxmlformats.org/officeDocument/2006/relationships/image" Target="../media/image34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38.jpg"/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11" Type="http://schemas.openxmlformats.org/officeDocument/2006/relationships/image" Target="../media/image17.jpg"/><Relationship Id="rId5" Type="http://schemas.openxmlformats.org/officeDocument/2006/relationships/image" Target="../media/image31.jpg"/><Relationship Id="rId15" Type="http://schemas.openxmlformats.org/officeDocument/2006/relationships/image" Target="../media/image40.png"/><Relationship Id="rId10" Type="http://schemas.openxmlformats.org/officeDocument/2006/relationships/image" Target="../media/image28.jpg"/><Relationship Id="rId4" Type="http://schemas.openxmlformats.org/officeDocument/2006/relationships/image" Target="../media/image25.jpg"/><Relationship Id="rId9" Type="http://schemas.openxmlformats.org/officeDocument/2006/relationships/image" Target="../media/image37.jp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2D7076-F76B-4FBA-A3F1-081E6742D877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C989B-962C-4281-A9BD-2DBC1EBF2010}"/>
              </a:ext>
            </a:extLst>
          </p:cNvPr>
          <p:cNvSpPr txBox="1"/>
          <p:nvPr/>
        </p:nvSpPr>
        <p:spPr>
          <a:xfrm>
            <a:off x="1220680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BDRAR_EX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9CE5-138E-4C09-83FE-12A24223D2AC}"/>
              </a:ext>
            </a:extLst>
          </p:cNvPr>
          <p:cNvSpPr txBox="1"/>
          <p:nvPr/>
        </p:nvSpPr>
        <p:spPr>
          <a:xfrm>
            <a:off x="5940532" y="312983"/>
            <a:ext cx="547412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이번 실험에서 사용한 모델은 기존의 </a:t>
            </a:r>
            <a:r>
              <a:rPr lang="en-US" altLang="ko-KR" dirty="0"/>
              <a:t>BDRAR </a:t>
            </a:r>
            <a:r>
              <a:rPr lang="ko-KR" altLang="en-US" dirty="0"/>
              <a:t>모델을 약간 수정한 </a:t>
            </a:r>
            <a:r>
              <a:rPr lang="en-US" altLang="ko-KR" dirty="0"/>
              <a:t>BDRAR_EX </a:t>
            </a:r>
            <a:r>
              <a:rPr lang="ko-KR" altLang="en-US" dirty="0"/>
              <a:t>모델을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04F98-2362-435F-AAD0-0E831C99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659" y="312983"/>
            <a:ext cx="7080080" cy="4045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8F947-36AE-4C06-BB38-A692BAEFA2BC}"/>
              </a:ext>
            </a:extLst>
          </p:cNvPr>
          <p:cNvSpPr txBox="1"/>
          <p:nvPr/>
        </p:nvSpPr>
        <p:spPr>
          <a:xfrm>
            <a:off x="5940532" y="1428634"/>
            <a:ext cx="5474126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BDRAR </a:t>
            </a:r>
            <a:r>
              <a:rPr lang="ko-KR" altLang="en-US" dirty="0"/>
              <a:t>모델은 전반적으로 그림자 검출에 대해 좋은 결과를 얻을 수 있었지만</a:t>
            </a:r>
            <a:r>
              <a:rPr lang="en-US" altLang="ko-KR" dirty="0"/>
              <a:t>, </a:t>
            </a:r>
            <a:r>
              <a:rPr lang="ko-KR" altLang="en-US" dirty="0"/>
              <a:t>검정 물체에 대한 판단이 명확하지 않은 문제점이 존재하였다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2B5EA-C73F-4AAF-97A0-C25F9D245405}"/>
              </a:ext>
            </a:extLst>
          </p:cNvPr>
          <p:cNvSpPr txBox="1"/>
          <p:nvPr/>
        </p:nvSpPr>
        <p:spPr>
          <a:xfrm>
            <a:off x="5940532" y="3116671"/>
            <a:ext cx="5474126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Original Image</a:t>
            </a:r>
            <a:r>
              <a:rPr lang="ko-KR" altLang="en-US" dirty="0">
                <a:sym typeface="Wingdings" panose="05000000000000000000" pitchFamily="2" charset="2"/>
              </a:rPr>
              <a:t>에 영상의 특징을 나타내는 다른 </a:t>
            </a:r>
            <a:r>
              <a:rPr lang="en-US" altLang="ko-KR" dirty="0">
                <a:sym typeface="Wingdings" panose="05000000000000000000" pitchFamily="2" charset="2"/>
              </a:rPr>
              <a:t>Sub Image</a:t>
            </a:r>
            <a:r>
              <a:rPr lang="ko-KR" altLang="en-US" dirty="0">
                <a:sym typeface="Wingdings" panose="05000000000000000000" pitchFamily="2" charset="2"/>
              </a:rPr>
              <a:t>를 추가하여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을 기반으로 모델을 훈련하기로 진행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9B517-9517-49F9-A207-07A42F9DEB43}"/>
              </a:ext>
            </a:extLst>
          </p:cNvPr>
          <p:cNvSpPr txBox="1"/>
          <p:nvPr/>
        </p:nvSpPr>
        <p:spPr>
          <a:xfrm>
            <a:off x="5940532" y="5484356"/>
            <a:ext cx="7554539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모델 수정 사항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입력 영상을 </a:t>
            </a:r>
            <a:r>
              <a:rPr lang="en-US" altLang="ko-KR" dirty="0"/>
              <a:t>2</a:t>
            </a:r>
            <a:r>
              <a:rPr lang="ko-KR" altLang="en-US" dirty="0"/>
              <a:t>개 사용하기 위하여 </a:t>
            </a:r>
            <a:r>
              <a:rPr lang="en-US" altLang="ko-KR" dirty="0"/>
              <a:t>BDRAR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개를 합쳤다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BDRAR </a:t>
            </a:r>
            <a:r>
              <a:rPr lang="ko-KR" altLang="en-US" dirty="0"/>
              <a:t>구조를 그대로 사용하기 위해 두 번째 입력 영상이 </a:t>
            </a:r>
            <a:r>
              <a:rPr lang="en-US" altLang="ko-KR" dirty="0"/>
              <a:t>1</a:t>
            </a:r>
            <a:r>
              <a:rPr lang="ko-KR" altLang="en-US" dirty="0"/>
              <a:t>채널로 표현 가능하여도 </a:t>
            </a:r>
            <a:r>
              <a:rPr lang="en-US" altLang="ko-KR" dirty="0"/>
              <a:t>3</a:t>
            </a:r>
            <a:r>
              <a:rPr lang="ko-KR" altLang="en-US" dirty="0"/>
              <a:t>채널 이미지로 입력하였다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각각의 </a:t>
            </a:r>
            <a:r>
              <a:rPr lang="en-US" altLang="ko-KR" dirty="0"/>
              <a:t>BDRAR</a:t>
            </a:r>
            <a:r>
              <a:rPr lang="ko-KR" altLang="en-US" dirty="0"/>
              <a:t>에서는 원래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Output Image</a:t>
            </a:r>
            <a:r>
              <a:rPr lang="ko-KR" altLang="en-US" dirty="0"/>
              <a:t>가 존재하였다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BDRAR_EX</a:t>
            </a:r>
            <a:r>
              <a:rPr lang="ko-KR" altLang="en-US" dirty="0"/>
              <a:t>에서는 각각의 </a:t>
            </a:r>
            <a:r>
              <a:rPr lang="en-US" altLang="ko-KR" dirty="0"/>
              <a:t>BDRAR</a:t>
            </a:r>
            <a:r>
              <a:rPr lang="ko-KR" altLang="en-US" dirty="0"/>
              <a:t>에서 계산된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feature maps</a:t>
            </a:r>
            <a:r>
              <a:rPr lang="ko-KR" altLang="en-US" dirty="0"/>
              <a:t>을 각각의 위치에 맞게 </a:t>
            </a:r>
            <a:r>
              <a:rPr lang="en-US" altLang="ko-KR" dirty="0"/>
              <a:t>Concatenate</a:t>
            </a:r>
            <a:r>
              <a:rPr lang="ko-KR" altLang="en-US" dirty="0"/>
              <a:t>하여 </a:t>
            </a:r>
            <a:r>
              <a:rPr lang="en-US" altLang="ko-KR" dirty="0"/>
              <a:t>predict Image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2D7076-F76B-4FBA-A3F1-081E6742D877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C989B-962C-4281-A9BD-2DBC1EBF2010}"/>
              </a:ext>
            </a:extLst>
          </p:cNvPr>
          <p:cNvSpPr txBox="1"/>
          <p:nvPr/>
        </p:nvSpPr>
        <p:spPr>
          <a:xfrm>
            <a:off x="1220680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BDRAR_EX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C88C8-46F7-4E97-9278-B741A940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83" y="33999"/>
            <a:ext cx="12507283" cy="462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873BA-A47F-4AF3-AAFA-02864F2B5C75}"/>
              </a:ext>
            </a:extLst>
          </p:cNvPr>
          <p:cNvSpPr txBox="1"/>
          <p:nvPr/>
        </p:nvSpPr>
        <p:spPr>
          <a:xfrm>
            <a:off x="5746963" y="5030073"/>
            <a:ext cx="1223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각각의 번호에 맞춰서 </a:t>
            </a:r>
            <a:r>
              <a:rPr lang="en-US" altLang="ko-KR" dirty="0"/>
              <a:t>feature map</a:t>
            </a:r>
            <a:r>
              <a:rPr lang="ko-KR" altLang="en-US" dirty="0"/>
              <a:t> 끼리 </a:t>
            </a:r>
            <a:r>
              <a:rPr lang="en-US" altLang="ko-KR" dirty="0"/>
              <a:t>concatenate </a:t>
            </a:r>
            <a:r>
              <a:rPr lang="ko-KR" altLang="en-US" dirty="0"/>
              <a:t>후 </a:t>
            </a:r>
            <a:r>
              <a:rPr lang="en-US" altLang="ko-KR" dirty="0"/>
              <a:t>Convolution </a:t>
            </a:r>
            <a:r>
              <a:rPr lang="ko-KR" altLang="en-US" dirty="0"/>
              <a:t>연산을 통해 </a:t>
            </a:r>
            <a:r>
              <a:rPr lang="en-US" altLang="ko-KR" dirty="0"/>
              <a:t>Output mask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 </a:t>
            </a:r>
            <a:r>
              <a:rPr lang="en-US" altLang="ko-KR" dirty="0"/>
              <a:t>Attentional Fusion</a:t>
            </a:r>
            <a:r>
              <a:rPr lang="ko-KR" altLang="en-US" dirty="0"/>
              <a:t>에서는 위 아래 </a:t>
            </a:r>
            <a:r>
              <a:rPr lang="en-US" altLang="ko-KR" dirty="0"/>
              <a:t>BDRAR</a:t>
            </a:r>
            <a:r>
              <a:rPr lang="ko-KR" altLang="en-US" dirty="0"/>
              <a:t>의 </a:t>
            </a:r>
            <a:r>
              <a:rPr lang="en-US" altLang="ko-KR" dirty="0"/>
              <a:t>4, 8</a:t>
            </a:r>
            <a:r>
              <a:rPr lang="ko-KR" altLang="en-US" dirty="0"/>
              <a:t>번 </a:t>
            </a:r>
            <a:r>
              <a:rPr lang="en-US" altLang="ko-KR" dirty="0"/>
              <a:t>feature map</a:t>
            </a:r>
            <a:r>
              <a:rPr lang="ko-KR" altLang="en-US" dirty="0"/>
              <a:t>을 가져와 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을 토대로 최종 </a:t>
            </a:r>
            <a:r>
              <a:rPr lang="en-US" altLang="ko-KR" dirty="0"/>
              <a:t>Output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훈련 과정은 기존의 </a:t>
            </a:r>
            <a:r>
              <a:rPr lang="en-US" altLang="ko-KR" dirty="0"/>
              <a:t>BDRAR</a:t>
            </a:r>
            <a:r>
              <a:rPr lang="ko-KR" altLang="en-US" dirty="0"/>
              <a:t>의 형태를 그대로 따라가는 형태로 진행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Optimizer: SGD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Loss: binary cross entropy with logits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learning rate: 5e-3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Learning rate decay: 0.9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13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A2BAA-0C9E-4A29-8E02-FFFBB15F8457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B5ABF-9097-4FB1-B308-C02B2214C89B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BDRAR_EX</a:t>
            </a:r>
          </a:p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결과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BE357-40B9-4DA0-8402-5C1DB4D39455}"/>
              </a:ext>
            </a:extLst>
          </p:cNvPr>
          <p:cNvSpPr txBox="1"/>
          <p:nvPr/>
        </p:nvSpPr>
        <p:spPr>
          <a:xfrm>
            <a:off x="5609138" y="135012"/>
            <a:ext cx="1231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Gradient</a:t>
            </a:r>
          </a:p>
          <a:p>
            <a:endParaRPr lang="en-US" altLang="ko-KR" dirty="0"/>
          </a:p>
          <a:p>
            <a:r>
              <a:rPr lang="en-US" altLang="ko-KR" dirty="0"/>
              <a:t>Sub Image</a:t>
            </a:r>
            <a:r>
              <a:rPr lang="ko-KR" altLang="en-US" dirty="0"/>
              <a:t>로 </a:t>
            </a:r>
            <a:r>
              <a:rPr lang="en-US" altLang="ko-KR" dirty="0"/>
              <a:t>Gradient</a:t>
            </a:r>
            <a:r>
              <a:rPr lang="ko-KR" altLang="en-US" dirty="0"/>
              <a:t>의 </a:t>
            </a:r>
            <a:r>
              <a:rPr lang="en-US" altLang="ko-KR" dirty="0"/>
              <a:t>Magnitude</a:t>
            </a:r>
            <a:r>
              <a:rPr lang="ko-KR" altLang="en-US" dirty="0"/>
              <a:t>를 계산한 영상을 입력 </a:t>
            </a:r>
          </a:p>
        </p:txBody>
      </p:sp>
      <p:pic>
        <p:nvPicPr>
          <p:cNvPr id="15" name="그림 1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E6336551-E116-4DC4-BD5C-A825AF7A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94" y="1047002"/>
            <a:ext cx="1864615" cy="1746227"/>
          </a:xfrm>
          <a:prstGeom prst="rect">
            <a:avLst/>
          </a:prstGeom>
        </p:spPr>
      </p:pic>
      <p:pic>
        <p:nvPicPr>
          <p:cNvPr id="17" name="그림 16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83D04632-334A-462E-A630-C5D4072A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265" y="1047001"/>
            <a:ext cx="1864616" cy="1746228"/>
          </a:xfrm>
          <a:prstGeom prst="rect">
            <a:avLst/>
          </a:prstGeom>
        </p:spPr>
      </p:pic>
      <p:pic>
        <p:nvPicPr>
          <p:cNvPr id="19" name="그림 18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FFC578C2-06C3-4A1D-9DAC-55A4C4E9D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637" y="1035357"/>
            <a:ext cx="1864373" cy="1746000"/>
          </a:xfrm>
          <a:prstGeom prst="rect">
            <a:avLst/>
          </a:prstGeom>
        </p:spPr>
      </p:pic>
      <p:pic>
        <p:nvPicPr>
          <p:cNvPr id="21" name="그림 20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466C47FF-78E3-43EC-893D-4B6331075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9766" y="1038088"/>
            <a:ext cx="1864289" cy="17460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4C35BCB-BC78-4FB5-AEF3-924167916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5811" y="1035357"/>
            <a:ext cx="1864289" cy="1746000"/>
          </a:xfrm>
          <a:prstGeom prst="rect">
            <a:avLst/>
          </a:prstGeom>
        </p:spPr>
      </p:pic>
      <p:pic>
        <p:nvPicPr>
          <p:cNvPr id="25" name="그림 24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A03D032B-8B01-47EF-81EE-2EAE554873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1856" y="1031356"/>
            <a:ext cx="1864373" cy="174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74DC83-6073-4EDA-8538-BCBC40ACC926}"/>
              </a:ext>
            </a:extLst>
          </p:cNvPr>
          <p:cNvSpPr txBox="1"/>
          <p:nvPr/>
        </p:nvSpPr>
        <p:spPr>
          <a:xfrm>
            <a:off x="5609138" y="4824669"/>
            <a:ext cx="1231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Log</a:t>
            </a:r>
            <a:r>
              <a:rPr lang="ko-KR" altLang="en-US" dirty="0"/>
              <a:t> </a:t>
            </a:r>
            <a:r>
              <a:rPr lang="en-US" altLang="ko-KR" dirty="0"/>
              <a:t>Chromaticity</a:t>
            </a:r>
          </a:p>
          <a:p>
            <a:endParaRPr lang="en-US" altLang="ko-KR" dirty="0"/>
          </a:p>
          <a:p>
            <a:r>
              <a:rPr lang="en-US" altLang="ko-KR" dirty="0"/>
              <a:t>Sub Image</a:t>
            </a:r>
            <a:r>
              <a:rPr lang="ko-KR" altLang="en-US" dirty="0"/>
              <a:t>로 </a:t>
            </a:r>
            <a:r>
              <a:rPr lang="en-US" altLang="ko-KR" dirty="0"/>
              <a:t>Log Chromaticity</a:t>
            </a:r>
            <a:r>
              <a:rPr lang="ko-KR" altLang="en-US" dirty="0"/>
              <a:t>를 계산한 영상 입력</a:t>
            </a:r>
          </a:p>
        </p:txBody>
      </p:sp>
      <p:pic>
        <p:nvPicPr>
          <p:cNvPr id="39" name="그림 38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3682847D-A101-422C-805A-C345B7E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94" y="5736659"/>
            <a:ext cx="1864615" cy="1746227"/>
          </a:xfrm>
          <a:prstGeom prst="rect">
            <a:avLst/>
          </a:prstGeom>
        </p:spPr>
      </p:pic>
      <p:pic>
        <p:nvPicPr>
          <p:cNvPr id="40" name="그림 39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F6EB7E55-5459-4D9E-9445-8EAA7BC8E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265" y="5736658"/>
            <a:ext cx="1864616" cy="1746228"/>
          </a:xfrm>
          <a:prstGeom prst="rect">
            <a:avLst/>
          </a:prstGeom>
        </p:spPr>
      </p:pic>
      <p:pic>
        <p:nvPicPr>
          <p:cNvPr id="41" name="그림 40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3500087D-D910-4070-83E4-4A352EA09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637" y="5725014"/>
            <a:ext cx="1864373" cy="1746000"/>
          </a:xfrm>
          <a:prstGeom prst="rect">
            <a:avLst/>
          </a:prstGeom>
        </p:spPr>
      </p:pic>
      <p:pic>
        <p:nvPicPr>
          <p:cNvPr id="42" name="그림 41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33ECCC1F-8886-4A60-BAC5-E443B1046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9766" y="5727745"/>
            <a:ext cx="1864289" cy="17460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F61BDC21-C756-4897-9F50-704F8DC32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5811" y="5725014"/>
            <a:ext cx="1864289" cy="1746000"/>
          </a:xfrm>
          <a:prstGeom prst="rect">
            <a:avLst/>
          </a:prstGeom>
        </p:spPr>
      </p:pic>
      <p:pic>
        <p:nvPicPr>
          <p:cNvPr id="44" name="그림 43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545A4C60-5E60-4765-87AD-0D8D9D5E6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1856" y="5721013"/>
            <a:ext cx="1864373" cy="1746000"/>
          </a:xfrm>
          <a:prstGeom prst="rect">
            <a:avLst/>
          </a:prstGeom>
        </p:spPr>
      </p:pic>
      <p:pic>
        <p:nvPicPr>
          <p:cNvPr id="46" name="그림 45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09028720-8BD4-4144-A9F3-D8EC6687D9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0893" y="7521762"/>
            <a:ext cx="1864615" cy="174622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FA499D4-A1DB-4227-B014-1F11075D50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25325" y="7498359"/>
            <a:ext cx="1864775" cy="1746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913B9F5-3301-432A-B0CD-64A87DFDD5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61855" y="7491233"/>
            <a:ext cx="1864289" cy="1746000"/>
          </a:xfrm>
          <a:prstGeom prst="rect">
            <a:avLst/>
          </a:prstGeom>
        </p:spPr>
      </p:pic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8F371E94-3C92-41F1-9814-B55FB8A5DA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7264" y="7521989"/>
            <a:ext cx="1864617" cy="1746000"/>
          </a:xfrm>
          <a:prstGeom prst="rect">
            <a:avLst/>
          </a:prstGeom>
        </p:spPr>
      </p:pic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EC077C79-15E9-484F-91BA-A4A2E9B05F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9766" y="7498359"/>
            <a:ext cx="1864046" cy="1746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C6FAE0C-F3F3-406A-8737-3E3A65B882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53637" y="7505416"/>
            <a:ext cx="1864373" cy="1746227"/>
          </a:xfrm>
          <a:prstGeom prst="rect">
            <a:avLst/>
          </a:prstGeom>
        </p:spPr>
      </p:pic>
      <p:pic>
        <p:nvPicPr>
          <p:cNvPr id="58" name="그림 57" descr="어두운이(가) 표시된 사진&#10;&#10;자동 생성된 설명">
            <a:extLst>
              <a:ext uri="{FF2B5EF4-FFF2-40B4-BE49-F238E27FC236}">
                <a16:creationId xmlns:a16="http://schemas.microsoft.com/office/drawing/2014/main" id="{B1D2E3AE-7CBB-47CC-A8CB-4B932527D3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361856" y="2801576"/>
            <a:ext cx="1864616" cy="1746000"/>
          </a:xfrm>
          <a:prstGeom prst="rect">
            <a:avLst/>
          </a:prstGeom>
        </p:spPr>
      </p:pic>
      <p:pic>
        <p:nvPicPr>
          <p:cNvPr id="60" name="그림 59" descr="자연이(가) 표시된 사진&#10;&#10;자동 생성된 설명">
            <a:extLst>
              <a:ext uri="{FF2B5EF4-FFF2-40B4-BE49-F238E27FC236}">
                <a16:creationId xmlns:a16="http://schemas.microsoft.com/office/drawing/2014/main" id="{37A06598-05BC-4BE3-AA45-10011529AA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17266" y="2808702"/>
            <a:ext cx="1864127" cy="1746000"/>
          </a:xfrm>
          <a:prstGeom prst="rect">
            <a:avLst/>
          </a:prstGeom>
        </p:spPr>
      </p:pic>
      <p:pic>
        <p:nvPicPr>
          <p:cNvPr id="62" name="그림 61" descr="실외이(가) 표시된 사진&#10;&#10;자동 생성된 설명">
            <a:extLst>
              <a:ext uri="{FF2B5EF4-FFF2-40B4-BE49-F238E27FC236}">
                <a16:creationId xmlns:a16="http://schemas.microsoft.com/office/drawing/2014/main" id="{267859B9-041C-4D88-BB9A-765C5F1B8D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53636" y="2834803"/>
            <a:ext cx="1863885" cy="1746000"/>
          </a:xfrm>
          <a:prstGeom prst="rect">
            <a:avLst/>
          </a:prstGeom>
        </p:spPr>
      </p:pic>
      <p:pic>
        <p:nvPicPr>
          <p:cNvPr id="64" name="그림 63" descr="실루엣이(가) 표시된 사진&#10;&#10;자동 생성된 설명">
            <a:extLst>
              <a:ext uri="{FF2B5EF4-FFF2-40B4-BE49-F238E27FC236}">
                <a16:creationId xmlns:a16="http://schemas.microsoft.com/office/drawing/2014/main" id="{04C0F82F-58D6-4665-97EA-5BB59F52EE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25163" y="2795409"/>
            <a:ext cx="1864937" cy="1746000"/>
          </a:xfrm>
          <a:prstGeom prst="rect">
            <a:avLst/>
          </a:prstGeom>
        </p:spPr>
      </p:pic>
      <p:pic>
        <p:nvPicPr>
          <p:cNvPr id="66" name="그림 65" descr="고양이, 실루엣이(가) 표시된 사진&#10;&#10;자동 생성된 설명">
            <a:extLst>
              <a:ext uri="{FF2B5EF4-FFF2-40B4-BE49-F238E27FC236}">
                <a16:creationId xmlns:a16="http://schemas.microsoft.com/office/drawing/2014/main" id="{16377C27-E0E4-4286-BA98-5DE6A0D0F7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89765" y="2816903"/>
            <a:ext cx="1863641" cy="1746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26D238B-BB77-41C1-AF23-E71DFE4A54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76979" y="2816903"/>
            <a:ext cx="1864373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A2BAA-0C9E-4A29-8E02-FFFBB15F8457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B5ABF-9097-4FB1-B308-C02B2214C89B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BDRAR_EX</a:t>
            </a:r>
          </a:p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결과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BE357-40B9-4DA0-8402-5C1DB4D39455}"/>
              </a:ext>
            </a:extLst>
          </p:cNvPr>
          <p:cNvSpPr txBox="1"/>
          <p:nvPr/>
        </p:nvSpPr>
        <p:spPr>
          <a:xfrm>
            <a:off x="5609138" y="135012"/>
            <a:ext cx="1231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Smoothness</a:t>
            </a:r>
          </a:p>
          <a:p>
            <a:r>
              <a:rPr lang="en-US" altLang="ko-KR" dirty="0"/>
              <a:t>Sub Image</a:t>
            </a:r>
            <a:r>
              <a:rPr lang="ko-KR" altLang="en-US" dirty="0"/>
              <a:t>로 </a:t>
            </a:r>
            <a:r>
              <a:rPr lang="en-US" altLang="ko-KR" dirty="0"/>
              <a:t>Smoothness</a:t>
            </a:r>
            <a:r>
              <a:rPr lang="ko-KR" altLang="en-US" dirty="0"/>
              <a:t>를 계산한 영상을 입력 </a:t>
            </a:r>
          </a:p>
        </p:txBody>
      </p:sp>
      <p:pic>
        <p:nvPicPr>
          <p:cNvPr id="15" name="그림 14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E6336551-E116-4DC4-BD5C-A825AF7A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94" y="1047002"/>
            <a:ext cx="1864615" cy="1746227"/>
          </a:xfrm>
          <a:prstGeom prst="rect">
            <a:avLst/>
          </a:prstGeom>
        </p:spPr>
      </p:pic>
      <p:pic>
        <p:nvPicPr>
          <p:cNvPr id="17" name="그림 16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83D04632-334A-462E-A630-C5D4072A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265" y="1047001"/>
            <a:ext cx="1864616" cy="1746228"/>
          </a:xfrm>
          <a:prstGeom prst="rect">
            <a:avLst/>
          </a:prstGeom>
        </p:spPr>
      </p:pic>
      <p:pic>
        <p:nvPicPr>
          <p:cNvPr id="19" name="그림 18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FFC578C2-06C3-4A1D-9DAC-55A4C4E9D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637" y="1035357"/>
            <a:ext cx="1864373" cy="1746000"/>
          </a:xfrm>
          <a:prstGeom prst="rect">
            <a:avLst/>
          </a:prstGeom>
        </p:spPr>
      </p:pic>
      <p:pic>
        <p:nvPicPr>
          <p:cNvPr id="21" name="그림 20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466C47FF-78E3-43EC-893D-4B6331075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9766" y="1038088"/>
            <a:ext cx="1864289" cy="174600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4C35BCB-BC78-4FB5-AEF3-924167916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5811" y="1035357"/>
            <a:ext cx="1864289" cy="1746000"/>
          </a:xfrm>
          <a:prstGeom prst="rect">
            <a:avLst/>
          </a:prstGeom>
        </p:spPr>
      </p:pic>
      <p:pic>
        <p:nvPicPr>
          <p:cNvPr id="25" name="그림 24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A03D032B-8B01-47EF-81EE-2EAE554873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1856" y="1031356"/>
            <a:ext cx="1864373" cy="174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74DC83-6073-4EDA-8538-BCBC40ACC926}"/>
              </a:ext>
            </a:extLst>
          </p:cNvPr>
          <p:cNvSpPr txBox="1"/>
          <p:nvPr/>
        </p:nvSpPr>
        <p:spPr>
          <a:xfrm>
            <a:off x="5609138" y="4824669"/>
            <a:ext cx="1231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 Gray Scale</a:t>
            </a:r>
          </a:p>
          <a:p>
            <a:endParaRPr lang="en-US" altLang="ko-KR" dirty="0"/>
          </a:p>
          <a:p>
            <a:r>
              <a:rPr lang="en-US" altLang="ko-KR" dirty="0"/>
              <a:t>Sub Image</a:t>
            </a:r>
            <a:r>
              <a:rPr lang="ko-KR" altLang="en-US" dirty="0"/>
              <a:t>로 </a:t>
            </a:r>
            <a:r>
              <a:rPr lang="en-US" altLang="ko-KR" dirty="0"/>
              <a:t>Gray Scale </a:t>
            </a:r>
            <a:r>
              <a:rPr lang="ko-KR" altLang="en-US" dirty="0"/>
              <a:t>를 계산한 영상 입력</a:t>
            </a:r>
          </a:p>
        </p:txBody>
      </p:sp>
      <p:pic>
        <p:nvPicPr>
          <p:cNvPr id="39" name="그림 38" descr="목재의, 목재, 데크이(가) 표시된 사진&#10;&#10;자동 생성된 설명">
            <a:extLst>
              <a:ext uri="{FF2B5EF4-FFF2-40B4-BE49-F238E27FC236}">
                <a16:creationId xmlns:a16="http://schemas.microsoft.com/office/drawing/2014/main" id="{3682847D-A101-422C-805A-C345B7E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94" y="5736659"/>
            <a:ext cx="1864615" cy="1746227"/>
          </a:xfrm>
          <a:prstGeom prst="rect">
            <a:avLst/>
          </a:prstGeom>
        </p:spPr>
      </p:pic>
      <p:pic>
        <p:nvPicPr>
          <p:cNvPr id="40" name="그림 39" descr="실외, 잔디, 대지, 먼지이(가) 표시된 사진&#10;&#10;자동 생성된 설명">
            <a:extLst>
              <a:ext uri="{FF2B5EF4-FFF2-40B4-BE49-F238E27FC236}">
                <a16:creationId xmlns:a16="http://schemas.microsoft.com/office/drawing/2014/main" id="{F6EB7E55-5459-4D9E-9445-8EAA7BC8E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265" y="5736658"/>
            <a:ext cx="1864616" cy="1746228"/>
          </a:xfrm>
          <a:prstGeom prst="rect">
            <a:avLst/>
          </a:prstGeom>
        </p:spPr>
      </p:pic>
      <p:pic>
        <p:nvPicPr>
          <p:cNvPr id="41" name="그림 40" descr="잔디, 실외, 불, 소화전이(가) 표시된 사진&#10;&#10;자동 생성된 설명">
            <a:extLst>
              <a:ext uri="{FF2B5EF4-FFF2-40B4-BE49-F238E27FC236}">
                <a16:creationId xmlns:a16="http://schemas.microsoft.com/office/drawing/2014/main" id="{3500087D-D910-4070-83E4-4A352EA09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637" y="5725014"/>
            <a:ext cx="1864373" cy="1746000"/>
          </a:xfrm>
          <a:prstGeom prst="rect">
            <a:avLst/>
          </a:prstGeom>
        </p:spPr>
      </p:pic>
      <p:pic>
        <p:nvPicPr>
          <p:cNvPr id="42" name="그림 41" descr="실외, 운송, 선박, 부두이(가) 표시된 사진&#10;&#10;자동 생성된 설명">
            <a:extLst>
              <a:ext uri="{FF2B5EF4-FFF2-40B4-BE49-F238E27FC236}">
                <a16:creationId xmlns:a16="http://schemas.microsoft.com/office/drawing/2014/main" id="{33ECCC1F-8886-4A60-BAC5-E443B1046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9766" y="5727745"/>
            <a:ext cx="1864289" cy="17460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F61BDC21-C756-4897-9F50-704F8DC32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5811" y="5725014"/>
            <a:ext cx="1864289" cy="1746000"/>
          </a:xfrm>
          <a:prstGeom prst="rect">
            <a:avLst/>
          </a:prstGeom>
        </p:spPr>
      </p:pic>
      <p:pic>
        <p:nvPicPr>
          <p:cNvPr id="44" name="그림 43" descr="테니스, 스포츠, 운동경기, 남자이(가) 표시된 사진&#10;&#10;자동 생성된 설명">
            <a:extLst>
              <a:ext uri="{FF2B5EF4-FFF2-40B4-BE49-F238E27FC236}">
                <a16:creationId xmlns:a16="http://schemas.microsoft.com/office/drawing/2014/main" id="{545A4C60-5E60-4765-87AD-0D8D9D5E6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1856" y="5721013"/>
            <a:ext cx="1864373" cy="1746000"/>
          </a:xfrm>
          <a:prstGeom prst="rect">
            <a:avLst/>
          </a:prstGeom>
        </p:spPr>
      </p:pic>
      <p:pic>
        <p:nvPicPr>
          <p:cNvPr id="4" name="그림 3" descr="실루엣이(가) 표시된 사진&#10;&#10;자동 생성된 설명">
            <a:extLst>
              <a:ext uri="{FF2B5EF4-FFF2-40B4-BE49-F238E27FC236}">
                <a16:creationId xmlns:a16="http://schemas.microsoft.com/office/drawing/2014/main" id="{A9867001-DDE7-450D-9D6A-C90BE10E9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0895" y="2826329"/>
            <a:ext cx="1864373" cy="1746000"/>
          </a:xfrm>
          <a:prstGeom prst="rect">
            <a:avLst/>
          </a:prstGeom>
        </p:spPr>
      </p:pic>
      <p:pic>
        <p:nvPicPr>
          <p:cNvPr id="9" name="그림 8" descr="실루엣이(가) 표시된 사진&#10;&#10;자동 생성된 설명">
            <a:extLst>
              <a:ext uri="{FF2B5EF4-FFF2-40B4-BE49-F238E27FC236}">
                <a16:creationId xmlns:a16="http://schemas.microsoft.com/office/drawing/2014/main" id="{4AE9F238-F7D2-4B35-90D5-58888A8659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25811" y="2801546"/>
            <a:ext cx="1864289" cy="174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1021EF-7E46-4713-805C-BB225B8BD3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7266" y="2817054"/>
            <a:ext cx="1864615" cy="1746000"/>
          </a:xfrm>
          <a:prstGeom prst="rect">
            <a:avLst/>
          </a:prstGeom>
        </p:spPr>
      </p:pic>
      <p:pic>
        <p:nvPicPr>
          <p:cNvPr id="13" name="그림 12" descr="실외, 나무, 식물, 일이(가) 표시된 사진&#10;&#10;자동 생성된 설명">
            <a:extLst>
              <a:ext uri="{FF2B5EF4-FFF2-40B4-BE49-F238E27FC236}">
                <a16:creationId xmlns:a16="http://schemas.microsoft.com/office/drawing/2014/main" id="{755AF312-7211-4017-A6D9-48485DA3F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89766" y="2810009"/>
            <a:ext cx="1864046" cy="1746000"/>
          </a:xfrm>
          <a:prstGeom prst="rect">
            <a:avLst/>
          </a:prstGeom>
        </p:spPr>
      </p:pic>
      <p:pic>
        <p:nvPicPr>
          <p:cNvPr id="16" name="그림 15" descr="텍스트, 말이(가) 표시된 사진&#10;&#10;자동 생성된 설명">
            <a:extLst>
              <a:ext uri="{FF2B5EF4-FFF2-40B4-BE49-F238E27FC236}">
                <a16:creationId xmlns:a16="http://schemas.microsoft.com/office/drawing/2014/main" id="{1A5F180C-B363-44FD-912D-92448FC743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61855" y="2810009"/>
            <a:ext cx="1864373" cy="174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26F384-BDDC-482D-B268-FF90EE5064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53744" y="2865799"/>
            <a:ext cx="1864265" cy="1746000"/>
          </a:xfrm>
          <a:prstGeom prst="rect">
            <a:avLst/>
          </a:prstGeom>
        </p:spPr>
      </p:pic>
      <p:pic>
        <p:nvPicPr>
          <p:cNvPr id="24" name="그림 23" descr="실루엣, 밤하늘이(가) 표시된 사진&#10;&#10;자동 생성된 설명">
            <a:extLst>
              <a:ext uri="{FF2B5EF4-FFF2-40B4-BE49-F238E27FC236}">
                <a16:creationId xmlns:a16="http://schemas.microsoft.com/office/drawing/2014/main" id="{710D284F-C394-46BB-9DB8-76FA2F831B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97202" y="7521989"/>
            <a:ext cx="1864373" cy="1746000"/>
          </a:xfrm>
          <a:prstGeom prst="rect">
            <a:avLst/>
          </a:prstGeom>
        </p:spPr>
      </p:pic>
      <p:pic>
        <p:nvPicPr>
          <p:cNvPr id="28" name="그림 27" descr="흐림이(가) 표시된 사진&#10;&#10;자동 생성된 설명">
            <a:extLst>
              <a:ext uri="{FF2B5EF4-FFF2-40B4-BE49-F238E27FC236}">
                <a16:creationId xmlns:a16="http://schemas.microsoft.com/office/drawing/2014/main" id="{BFA62794-30B3-470E-A108-6668DD7AB6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82007" y="7499244"/>
            <a:ext cx="1872048" cy="1746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5D205A-A80B-4835-B056-12E80DE9EB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7267" y="7526632"/>
            <a:ext cx="1864373" cy="1746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CBA6885-6F7D-4032-93A0-799D515662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69374" y="7516619"/>
            <a:ext cx="1840877" cy="1746000"/>
          </a:xfrm>
          <a:prstGeom prst="rect">
            <a:avLst/>
          </a:prstGeom>
        </p:spPr>
      </p:pic>
      <p:pic>
        <p:nvPicPr>
          <p:cNvPr id="47" name="그림 46" descr="어두운이(가) 표시된 사진&#10;&#10;자동 생성된 설명">
            <a:extLst>
              <a:ext uri="{FF2B5EF4-FFF2-40B4-BE49-F238E27FC236}">
                <a16:creationId xmlns:a16="http://schemas.microsoft.com/office/drawing/2014/main" id="{039E831B-9071-42ED-ADF6-D6147C98C0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359203" y="7504310"/>
            <a:ext cx="1864373" cy="1746000"/>
          </a:xfrm>
          <a:prstGeom prst="rect">
            <a:avLst/>
          </a:prstGeom>
        </p:spPr>
      </p:pic>
      <p:pic>
        <p:nvPicPr>
          <p:cNvPr id="51" name="그림 50" descr="실루엣이(가) 표시된 사진&#10;&#10;자동 생성된 설명">
            <a:extLst>
              <a:ext uri="{FF2B5EF4-FFF2-40B4-BE49-F238E27FC236}">
                <a16:creationId xmlns:a16="http://schemas.microsoft.com/office/drawing/2014/main" id="{FF8E9ADE-65CC-421A-804D-65AA9315310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25813" y="7508311"/>
            <a:ext cx="1864288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그림 3" descr="실루엣이(가) 표시된 사진&#10;&#10;자동 생성된 설명">
            <a:extLst>
              <a:ext uri="{FF2B5EF4-FFF2-40B4-BE49-F238E27FC236}">
                <a16:creationId xmlns:a16="http://schemas.microsoft.com/office/drawing/2014/main" id="{A9867001-DDE7-450D-9D6A-C90BE10E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010" y="168756"/>
            <a:ext cx="1864373" cy="1746000"/>
          </a:xfrm>
          <a:prstGeom prst="rect">
            <a:avLst/>
          </a:prstGeom>
        </p:spPr>
      </p:pic>
      <p:pic>
        <p:nvPicPr>
          <p:cNvPr id="24" name="그림 23" descr="실루엣, 밤하늘이(가) 표시된 사진&#10;&#10;자동 생성된 설명">
            <a:extLst>
              <a:ext uri="{FF2B5EF4-FFF2-40B4-BE49-F238E27FC236}">
                <a16:creationId xmlns:a16="http://schemas.microsoft.com/office/drawing/2014/main" id="{710D284F-C394-46BB-9DB8-76FA2F831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8010" y="2385393"/>
            <a:ext cx="1864373" cy="1746000"/>
          </a:xfrm>
          <a:prstGeom prst="rect">
            <a:avLst/>
          </a:prstGeom>
        </p:spPr>
      </p:pic>
      <p:pic>
        <p:nvPicPr>
          <p:cNvPr id="28" name="그림 27" descr="흐림이(가) 표시된 사진&#10;&#10;자동 생성된 설명">
            <a:extLst>
              <a:ext uri="{FF2B5EF4-FFF2-40B4-BE49-F238E27FC236}">
                <a16:creationId xmlns:a16="http://schemas.microsoft.com/office/drawing/2014/main" id="{BFA62794-30B3-470E-A108-6668DD7AB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694" y="7244656"/>
            <a:ext cx="1872048" cy="174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E335F6-EE29-4889-9A7E-67C1E2825BB5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145F1A-00AB-4D56-B4F5-46DF37FFC922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과 비교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DE9C3-CDF1-42A2-A90B-74A2B75F710A}"/>
              </a:ext>
            </a:extLst>
          </p:cNvPr>
          <p:cNvSpPr txBox="1"/>
          <p:nvPr/>
        </p:nvSpPr>
        <p:spPr>
          <a:xfrm>
            <a:off x="11353133" y="1911033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Smoothness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DF8955-02D5-40A4-B4EE-35B54A1284AA}"/>
              </a:ext>
            </a:extLst>
          </p:cNvPr>
          <p:cNvSpPr txBox="1"/>
          <p:nvPr/>
        </p:nvSpPr>
        <p:spPr>
          <a:xfrm>
            <a:off x="11410251" y="4156892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Gray Scale</a:t>
            </a:r>
            <a:endParaRPr lang="ko-KR" altLang="en-US" dirty="0"/>
          </a:p>
        </p:txBody>
      </p:sp>
      <p:pic>
        <p:nvPicPr>
          <p:cNvPr id="59" name="그림 58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D9271E0F-D1B5-4F2C-AF74-723899E69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1397" y="2385166"/>
            <a:ext cx="1864615" cy="174622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F0A318B-D32C-4C59-AD39-436373077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7483" y="159689"/>
            <a:ext cx="1864373" cy="1746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CF37AF-9877-4AE1-87F9-57CE5F0FAA14}"/>
              </a:ext>
            </a:extLst>
          </p:cNvPr>
          <p:cNvSpPr txBox="1"/>
          <p:nvPr/>
        </p:nvSpPr>
        <p:spPr>
          <a:xfrm>
            <a:off x="13432606" y="1905689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D4905F-C822-4538-BD44-C74D9B5DA8B9}"/>
              </a:ext>
            </a:extLst>
          </p:cNvPr>
          <p:cNvSpPr txBox="1"/>
          <p:nvPr/>
        </p:nvSpPr>
        <p:spPr>
          <a:xfrm>
            <a:off x="13497483" y="4156892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Chromaticity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6832B0-134F-4314-9406-BD98159190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5037" y="1359655"/>
            <a:ext cx="1864372" cy="1746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11D833-73F5-4019-BD19-89A8B3F0357F}"/>
              </a:ext>
            </a:extLst>
          </p:cNvPr>
          <p:cNvSpPr txBox="1"/>
          <p:nvPr/>
        </p:nvSpPr>
        <p:spPr>
          <a:xfrm>
            <a:off x="8715036" y="3107085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BDRAR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43734-7DB2-41B8-AC4F-F3129131CBFA}"/>
              </a:ext>
            </a:extLst>
          </p:cNvPr>
          <p:cNvSpPr txBox="1"/>
          <p:nvPr/>
        </p:nvSpPr>
        <p:spPr>
          <a:xfrm>
            <a:off x="14280804" y="1895644"/>
            <a:ext cx="33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A3160F-57E1-41B2-97F1-0B960F304224}"/>
              </a:ext>
            </a:extLst>
          </p:cNvPr>
          <p:cNvSpPr txBox="1"/>
          <p:nvPr/>
        </p:nvSpPr>
        <p:spPr>
          <a:xfrm>
            <a:off x="12418031" y="4160062"/>
            <a:ext cx="33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FE6AD7-CBD7-442B-BB72-F700872E2FEB}"/>
              </a:ext>
            </a:extLst>
          </p:cNvPr>
          <p:cNvSpPr txBox="1"/>
          <p:nvPr/>
        </p:nvSpPr>
        <p:spPr>
          <a:xfrm>
            <a:off x="11348977" y="6770296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Smoothness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3BE0A9-C7E3-4B85-8250-8B5F9600FE86}"/>
              </a:ext>
            </a:extLst>
          </p:cNvPr>
          <p:cNvSpPr txBox="1"/>
          <p:nvPr/>
        </p:nvSpPr>
        <p:spPr>
          <a:xfrm>
            <a:off x="11406095" y="9016155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Gray Scale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BBEA2A-BCB3-4241-9DB2-3A67BFD1F7CA}"/>
              </a:ext>
            </a:extLst>
          </p:cNvPr>
          <p:cNvSpPr txBox="1"/>
          <p:nvPr/>
        </p:nvSpPr>
        <p:spPr>
          <a:xfrm>
            <a:off x="13428450" y="6764952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5E959-D7E3-456C-97AF-3DAD11FD49C7}"/>
              </a:ext>
            </a:extLst>
          </p:cNvPr>
          <p:cNvSpPr txBox="1"/>
          <p:nvPr/>
        </p:nvSpPr>
        <p:spPr>
          <a:xfrm>
            <a:off x="13493327" y="9016155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Chromaticity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66A8BF-6EA9-4704-B6CB-923E6688C451}"/>
              </a:ext>
            </a:extLst>
          </p:cNvPr>
          <p:cNvSpPr txBox="1"/>
          <p:nvPr/>
        </p:nvSpPr>
        <p:spPr>
          <a:xfrm>
            <a:off x="8710880" y="7966348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BDRAR</a:t>
            </a:r>
            <a:endParaRPr lang="ko-KR" altLang="en-US" dirty="0"/>
          </a:p>
        </p:txBody>
      </p:sp>
      <p:pic>
        <p:nvPicPr>
          <p:cNvPr id="77" name="그림 76" descr="실외, 나무, 식물, 일이(가) 표시된 사진&#10;&#10;자동 생성된 설명">
            <a:extLst>
              <a:ext uri="{FF2B5EF4-FFF2-40B4-BE49-F238E27FC236}">
                <a16:creationId xmlns:a16="http://schemas.microsoft.com/office/drawing/2014/main" id="{0BA1A462-6C88-4335-A9F1-F21CDE06DF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18010" y="5058244"/>
            <a:ext cx="1864046" cy="1746000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7ECC493-790F-47CE-BA5D-B643D08CB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32933" y="7217244"/>
            <a:ext cx="1864046" cy="1746000"/>
          </a:xfrm>
          <a:prstGeom prst="rect">
            <a:avLst/>
          </a:prstGeom>
        </p:spPr>
      </p:pic>
      <p:pic>
        <p:nvPicPr>
          <p:cNvPr id="79" name="그림 78" descr="고양이, 실루엣이(가) 표시된 사진&#10;&#10;자동 생성된 설명">
            <a:extLst>
              <a:ext uri="{FF2B5EF4-FFF2-40B4-BE49-F238E27FC236}">
                <a16:creationId xmlns:a16="http://schemas.microsoft.com/office/drawing/2014/main" id="{4FDB51DA-B42D-4793-AFE0-A35010F339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28450" y="5042372"/>
            <a:ext cx="1863641" cy="1746000"/>
          </a:xfrm>
          <a:prstGeom prst="rect">
            <a:avLst/>
          </a:prstGeom>
        </p:spPr>
      </p:pic>
      <p:pic>
        <p:nvPicPr>
          <p:cNvPr id="18" name="그림 17" descr="어두운이(가) 표시된 사진&#10;&#10;자동 생성된 설명">
            <a:extLst>
              <a:ext uri="{FF2B5EF4-FFF2-40B4-BE49-F238E27FC236}">
                <a16:creationId xmlns:a16="http://schemas.microsoft.com/office/drawing/2014/main" id="{DBD1F2F4-274D-4E35-AE48-DE725D07A0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4991" y="6220348"/>
            <a:ext cx="1864615" cy="1746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385D1F1-4444-4E40-B37E-141A1B59CB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4016" y="1347230"/>
            <a:ext cx="1864373" cy="174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A4B9C10-C528-4366-B840-26CEFA1F1E27}"/>
              </a:ext>
            </a:extLst>
          </p:cNvPr>
          <p:cNvSpPr txBox="1"/>
          <p:nvPr/>
        </p:nvSpPr>
        <p:spPr>
          <a:xfrm>
            <a:off x="5724016" y="3074819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8E65D7-D86D-44F3-9D28-DF13929CAAE7}"/>
              </a:ext>
            </a:extLst>
          </p:cNvPr>
          <p:cNvSpPr txBox="1"/>
          <p:nvPr/>
        </p:nvSpPr>
        <p:spPr>
          <a:xfrm>
            <a:off x="5724016" y="7947937"/>
            <a:ext cx="18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5D3653D-7424-42CB-9D12-4644126BDB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3284" y="6220348"/>
            <a:ext cx="1864373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958"/>
            <a:ext cx="18288000" cy="1028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D5EDB5-C29B-4DD3-9529-079E0C7BDAEF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5EEED-63FD-4918-B66A-8E382BE0371D}"/>
              </a:ext>
            </a:extLst>
          </p:cNvPr>
          <p:cNvSpPr txBox="1"/>
          <p:nvPr/>
        </p:nvSpPr>
        <p:spPr>
          <a:xfrm>
            <a:off x="1220680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>
                <a:solidFill>
                  <a:schemeClr val="bg1"/>
                </a:solidFill>
                <a:latin typeface="Franklin Gothic Heavy" panose="020B0903020102020204" pitchFamily="34" charset="0"/>
              </a:rPr>
              <a:t>결론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F748A-AF00-4A5E-9C72-3F3B7C1FEE7F}"/>
              </a:ext>
            </a:extLst>
          </p:cNvPr>
          <p:cNvSpPr txBox="1"/>
          <p:nvPr/>
        </p:nvSpPr>
        <p:spPr>
          <a:xfrm>
            <a:off x="5793246" y="239340"/>
            <a:ext cx="5682781" cy="40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는 </a:t>
            </a:r>
            <a:r>
              <a:rPr lang="en-US" altLang="ko-KR" dirty="0"/>
              <a:t>3 Channels Image</a:t>
            </a:r>
            <a:r>
              <a:rPr lang="ko-KR" altLang="en-US" dirty="0"/>
              <a:t>이어야 한다는 가정 속에 </a:t>
            </a:r>
            <a:r>
              <a:rPr lang="en-US" altLang="ko-KR" dirty="0"/>
              <a:t>4</a:t>
            </a:r>
            <a:r>
              <a:rPr lang="ko-KR" altLang="en-US" dirty="0"/>
              <a:t>개의 실험을 진행한 결과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전반적으로 </a:t>
            </a:r>
            <a:r>
              <a:rPr lang="en-US" altLang="ko-KR" dirty="0"/>
              <a:t>Gray Scale</a:t>
            </a:r>
            <a:r>
              <a:rPr lang="ko-KR" altLang="en-US" dirty="0"/>
              <a:t>과 </a:t>
            </a:r>
            <a:r>
              <a:rPr lang="en-US" altLang="ko-KR" dirty="0"/>
              <a:t>Gradient</a:t>
            </a:r>
            <a:r>
              <a:rPr lang="ko-KR" altLang="en-US" dirty="0"/>
              <a:t> 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Sub Input</a:t>
            </a:r>
            <a:r>
              <a:rPr lang="ko-KR" altLang="en-US" dirty="0"/>
              <a:t>으로 입력한 경우가 기존의 </a:t>
            </a:r>
            <a:r>
              <a:rPr lang="en-US" altLang="ko-KR" dirty="0"/>
              <a:t>BDRAR</a:t>
            </a:r>
            <a:r>
              <a:rPr lang="ko-KR" altLang="en-US" dirty="0"/>
              <a:t> 결과보다 좋은 결과를 얻을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훈련하는 과정에서 </a:t>
            </a:r>
            <a:r>
              <a:rPr lang="en-US" altLang="ko-KR" dirty="0"/>
              <a:t>Log Chromaticity,</a:t>
            </a:r>
            <a:r>
              <a:rPr lang="ko-KR" altLang="en-US" dirty="0"/>
              <a:t> </a:t>
            </a:r>
            <a:r>
              <a:rPr lang="en-US" altLang="ko-KR" dirty="0"/>
              <a:t>Smoothness</a:t>
            </a:r>
            <a:r>
              <a:rPr lang="ko-KR" altLang="en-US" dirty="0"/>
              <a:t>의 경우 </a:t>
            </a:r>
            <a:r>
              <a:rPr lang="en-US" altLang="ko-KR" dirty="0"/>
              <a:t>Image preprocessing </a:t>
            </a:r>
            <a:r>
              <a:rPr lang="ko-KR" altLang="en-US" dirty="0"/>
              <a:t>과정에서 많은 시간이 소요되는 반면</a:t>
            </a:r>
            <a:r>
              <a:rPr lang="en-US" altLang="ko-KR" dirty="0"/>
              <a:t>, Gray Scale, Gradient</a:t>
            </a:r>
            <a:r>
              <a:rPr lang="ko-KR" altLang="en-US" dirty="0"/>
              <a:t>는 짧은 시간이 소요된다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0695F-8156-42CB-88C0-F82DF25A6047}"/>
              </a:ext>
            </a:extLst>
          </p:cNvPr>
          <p:cNvSpPr txBox="1"/>
          <p:nvPr/>
        </p:nvSpPr>
        <p:spPr>
          <a:xfrm>
            <a:off x="12159057" y="239340"/>
            <a:ext cx="568278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그러나 앞서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Image</a:t>
            </a:r>
            <a:r>
              <a:rPr lang="ko-KR" altLang="en-US" dirty="0"/>
              <a:t>에 대하여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MTMT </a:t>
            </a:r>
            <a:r>
              <a:rPr lang="ko-KR" altLang="en-US" dirty="0"/>
              <a:t>방식의 결과가 </a:t>
            </a:r>
            <a:r>
              <a:rPr lang="en-US" altLang="ko-KR" dirty="0"/>
              <a:t>BDRAR_EX</a:t>
            </a:r>
            <a:r>
              <a:rPr lang="ko-KR" altLang="en-US" dirty="0"/>
              <a:t>보다 좋은 결과를 얻는 것으로 보인다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이유는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BDRAR_EX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en-US" altLang="ko-KR" dirty="0"/>
              <a:t>Shadow Mask</a:t>
            </a:r>
            <a:r>
              <a:rPr lang="ko-KR" altLang="en-US" dirty="0"/>
              <a:t>만 가지고 학습하여 상대적으로 비교할 </a:t>
            </a:r>
            <a:r>
              <a:rPr lang="en-US" altLang="ko-KR" dirty="0"/>
              <a:t>target</a:t>
            </a:r>
            <a:r>
              <a:rPr lang="ko-KR" altLang="en-US" dirty="0"/>
              <a:t>이 적다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MTMT</a:t>
            </a:r>
            <a:r>
              <a:rPr lang="ko-KR" altLang="en-US" dirty="0"/>
              <a:t>의 경우 </a:t>
            </a:r>
            <a:r>
              <a:rPr lang="en-US" altLang="ko-KR" dirty="0"/>
              <a:t>Mean Teacher </a:t>
            </a:r>
            <a:r>
              <a:rPr lang="ko-KR" altLang="en-US" dirty="0"/>
              <a:t>방식을 사용하여 더 많은 이미지를 통해 훈련했다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와 같은 이유가 있을 것이다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BD756-326C-4F02-A003-4453AD8BDB22}"/>
              </a:ext>
            </a:extLst>
          </p:cNvPr>
          <p:cNvSpPr txBox="1"/>
          <p:nvPr/>
        </p:nvSpPr>
        <p:spPr>
          <a:xfrm>
            <a:off x="5793245" y="5074972"/>
            <a:ext cx="5682781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BDRAR_EX </a:t>
            </a:r>
            <a:r>
              <a:rPr lang="ko-KR" altLang="en-US" dirty="0"/>
              <a:t>구조를 가지고 </a:t>
            </a:r>
            <a:r>
              <a:rPr lang="en-US" altLang="ko-KR" dirty="0"/>
              <a:t>Mean Teacher </a:t>
            </a:r>
            <a:r>
              <a:rPr lang="ko-KR" altLang="en-US" dirty="0"/>
              <a:t>방식을 적용하여 현재까지 훈련을 </a:t>
            </a:r>
            <a:r>
              <a:rPr lang="en-US" altLang="ko-KR" dirty="0"/>
              <a:t>5</a:t>
            </a:r>
            <a:r>
              <a:rPr lang="ko-KR" altLang="en-US" dirty="0"/>
              <a:t>회 정도 수행한 결과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출력되는 </a:t>
            </a:r>
            <a:r>
              <a:rPr lang="en-US" altLang="ko-KR" dirty="0"/>
              <a:t>Shadow Mask</a:t>
            </a:r>
            <a:r>
              <a:rPr lang="ko-KR" altLang="en-US" dirty="0"/>
              <a:t>가 정상적인 범위 안에서 출력되지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아마 이 문제는 </a:t>
            </a:r>
            <a:r>
              <a:rPr lang="en-US" altLang="ko-KR" dirty="0"/>
              <a:t>BDRAR_EX</a:t>
            </a:r>
            <a:r>
              <a:rPr lang="ko-KR" altLang="en-US" dirty="0"/>
              <a:t>의 모델 구조를 바꾸거나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en-US" altLang="ko-KR" dirty="0"/>
              <a:t>Output</a:t>
            </a:r>
            <a:r>
              <a:rPr lang="ko-KR" altLang="en-US" dirty="0"/>
              <a:t>의 개수</a:t>
            </a:r>
            <a:r>
              <a:rPr lang="en-US" altLang="ko-KR" dirty="0"/>
              <a:t>(MTMT</a:t>
            </a:r>
            <a:r>
              <a:rPr lang="ko-KR" altLang="en-US" dirty="0"/>
              <a:t>와 같이 </a:t>
            </a:r>
            <a:r>
              <a:rPr lang="en-US" altLang="ko-KR" dirty="0"/>
              <a:t>Mask, edge, count)</a:t>
            </a:r>
            <a:r>
              <a:rPr lang="ko-KR" altLang="en-US" dirty="0"/>
              <a:t>를 늘려 훈련을 진행하면 해결될 것으로 보인다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B5EE4-389C-44BC-81D9-00A28250A731}"/>
              </a:ext>
            </a:extLst>
          </p:cNvPr>
          <p:cNvSpPr txBox="1"/>
          <p:nvPr/>
        </p:nvSpPr>
        <p:spPr>
          <a:xfrm>
            <a:off x="12159056" y="5496353"/>
            <a:ext cx="5682781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 </a:t>
            </a:r>
            <a:r>
              <a:rPr lang="ko-KR" altLang="en-US" dirty="0"/>
              <a:t>개의 </a:t>
            </a:r>
            <a:r>
              <a:rPr lang="en-US" altLang="ko-KR" dirty="0"/>
              <a:t>Input</a:t>
            </a:r>
            <a:r>
              <a:rPr lang="ko-KR" altLang="en-US" dirty="0"/>
              <a:t>을 가지고 모델을 훈련한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결론적으로는 기존의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Input</a:t>
            </a:r>
            <a:r>
              <a:rPr lang="ko-KR" altLang="en-US" dirty="0"/>
              <a:t>을 가지고 훈련하는 경우보다 더 나은 결과를 얻을 수 있을 것으로 예상된다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그리고 현재는 </a:t>
            </a:r>
            <a:r>
              <a:rPr lang="en-US" altLang="ko-KR" dirty="0"/>
              <a:t>Image</a:t>
            </a:r>
            <a:r>
              <a:rPr lang="ko-KR" altLang="en-US" dirty="0"/>
              <a:t>를 가지고만 입력을 넣었기 때문에 모델의 구조를 전반적으로 수정하여 </a:t>
            </a:r>
            <a:r>
              <a:rPr lang="en-US" altLang="ko-KR" dirty="0"/>
              <a:t>Image</a:t>
            </a:r>
            <a:r>
              <a:rPr lang="ko-KR" altLang="en-US" dirty="0"/>
              <a:t>가 아닌 다른 확실한 지표를 </a:t>
            </a:r>
            <a:r>
              <a:rPr lang="en-US" altLang="ko-KR" dirty="0"/>
              <a:t>Input </a:t>
            </a:r>
            <a:r>
              <a:rPr lang="ko-KR" altLang="en-US" dirty="0"/>
              <a:t>한다면 또 다른 결과를 얻을 것이다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546</Words>
  <Application>Microsoft Office PowerPoint</Application>
  <PresentationFormat>사용자 지정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Franklin Gothic Heavy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15</cp:revision>
  <dcterms:created xsi:type="dcterms:W3CDTF">2021-04-04T13:17:56Z</dcterms:created>
  <dcterms:modified xsi:type="dcterms:W3CDTF">2021-04-05T05:23:35Z</dcterms:modified>
</cp:coreProperties>
</file>