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4" r:id="rId4"/>
    <p:sldId id="265" r:id="rId5"/>
    <p:sldId id="260" r:id="rId6"/>
    <p:sldId id="267" r:id="rId7"/>
    <p:sldId id="268" r:id="rId8"/>
    <p:sldId id="261" r:id="rId9"/>
    <p:sldId id="263" r:id="rId10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8" d="100"/>
          <a:sy n="78" d="100"/>
        </p:scale>
        <p:origin x="33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8927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1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07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83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15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520E50-53C7-44F0-97BC-DE9C12BC7073}"/>
              </a:ext>
            </a:extLst>
          </p:cNvPr>
          <p:cNvSpPr txBox="1"/>
          <p:nvPr/>
        </p:nvSpPr>
        <p:spPr>
          <a:xfrm>
            <a:off x="950656" y="1405074"/>
            <a:ext cx="40386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그림자 검출</a:t>
            </a:r>
            <a:endParaRPr lang="en-US" altLang="ko-KR" sz="5000" b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  <a:p>
            <a:r>
              <a:rPr lang="ko-KR" altLang="en-US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방법</a:t>
            </a:r>
            <a:endParaRPr lang="en-US" altLang="ko-KR" sz="5000" b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37FA0EC6-0BEB-4F67-AD53-EE37E0ADB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90587"/>
              </p:ext>
            </p:extLst>
          </p:nvPr>
        </p:nvGraphicFramePr>
        <p:xfrm>
          <a:off x="5670507" y="443634"/>
          <a:ext cx="12476344" cy="35540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38172">
                  <a:extLst>
                    <a:ext uri="{9D8B030D-6E8A-4147-A177-3AD203B41FA5}">
                      <a16:colId xmlns:a16="http://schemas.microsoft.com/office/drawing/2014/main" val="2930549930"/>
                    </a:ext>
                  </a:extLst>
                </a:gridCol>
                <a:gridCol w="6238172">
                  <a:extLst>
                    <a:ext uri="{9D8B030D-6E8A-4147-A177-3AD203B41FA5}">
                      <a16:colId xmlns:a16="http://schemas.microsoft.com/office/drawing/2014/main" val="22133534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Shadow Detection</a:t>
                      </a:r>
                      <a:endParaRPr lang="ko-KR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33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Using Feature</a:t>
                      </a:r>
                      <a:endParaRPr lang="ko-KR" altLang="en-US" sz="2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Using Deep Learning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0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dirty="0"/>
                        <a:t>Intensity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dirty="0"/>
                        <a:t>Chromaticity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dirty="0"/>
                        <a:t>Texture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dirty="0"/>
                        <a:t>Entropy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Minimization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dirty="0"/>
                        <a:t>Edge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dirty="0"/>
                        <a:t>Geometry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1592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296681-A2D4-4C6F-BBD0-113F69984F42}"/>
              </a:ext>
            </a:extLst>
          </p:cNvPr>
          <p:cNvSpPr txBox="1"/>
          <p:nvPr/>
        </p:nvSpPr>
        <p:spPr>
          <a:xfrm>
            <a:off x="950656" y="5534193"/>
            <a:ext cx="40386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Feature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326A7-CBC5-4A33-B27C-E4CDA240509F}"/>
              </a:ext>
            </a:extLst>
          </p:cNvPr>
          <p:cNvSpPr txBox="1"/>
          <p:nvPr/>
        </p:nvSpPr>
        <p:spPr>
          <a:xfrm>
            <a:off x="5805519" y="5239943"/>
            <a:ext cx="9647227" cy="139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Intensity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그림자가 기본적으로 주변보다 명암이 낮다는 점을 이용하여 그림자 검출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하지만</a:t>
            </a:r>
            <a:r>
              <a:rPr lang="en-US" altLang="ko-KR" dirty="0"/>
              <a:t> </a:t>
            </a:r>
            <a:r>
              <a:rPr lang="ko-KR" altLang="en-US" dirty="0"/>
              <a:t>전체적으로 어두운 </a:t>
            </a:r>
            <a:r>
              <a:rPr lang="en-US" altLang="ko-KR" dirty="0"/>
              <a:t>Object</a:t>
            </a:r>
            <a:r>
              <a:rPr lang="ko-KR" altLang="en-US" dirty="0"/>
              <a:t>와 </a:t>
            </a:r>
            <a:r>
              <a:rPr lang="en-US" altLang="ko-KR" dirty="0"/>
              <a:t>Shadow</a:t>
            </a:r>
            <a:r>
              <a:rPr lang="ko-KR" altLang="en-US" dirty="0"/>
              <a:t>를 구별하지 못한다는 단점이 존재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FE77D-CDDD-48FE-B7B2-97EF6B813912}"/>
              </a:ext>
            </a:extLst>
          </p:cNvPr>
          <p:cNvSpPr txBox="1"/>
          <p:nvPr/>
        </p:nvSpPr>
        <p:spPr>
          <a:xfrm>
            <a:off x="5805519" y="7137098"/>
            <a:ext cx="11979254" cy="195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Chromaticity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그림자 부분은 명암은 낮아지지만</a:t>
            </a:r>
            <a:r>
              <a:rPr lang="en-US" altLang="ko-KR" dirty="0"/>
              <a:t>, </a:t>
            </a:r>
            <a:r>
              <a:rPr lang="ko-KR" altLang="en-US" dirty="0"/>
              <a:t>색감은 유지한다는 특징 사용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따라서 명암의 변화에 민감한 </a:t>
            </a:r>
            <a:r>
              <a:rPr lang="en-US" altLang="ko-KR" dirty="0"/>
              <a:t>RGB </a:t>
            </a:r>
            <a:r>
              <a:rPr lang="ko-KR" altLang="en-US" dirty="0"/>
              <a:t>색보단</a:t>
            </a:r>
            <a:r>
              <a:rPr lang="en-US" altLang="ko-KR" dirty="0"/>
              <a:t>, HSV, c1c2c3, YUV, normalized RGB</a:t>
            </a:r>
            <a:r>
              <a:rPr lang="ko-KR" altLang="en-US" dirty="0"/>
              <a:t>을 사용하거나 합쳐서 사용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하지만</a:t>
            </a:r>
            <a:r>
              <a:rPr lang="en-US" altLang="ko-KR" dirty="0"/>
              <a:t> illumination </a:t>
            </a:r>
            <a:r>
              <a:rPr lang="ko-KR" altLang="en-US" dirty="0"/>
              <a:t>변화가 크거나</a:t>
            </a:r>
            <a:r>
              <a:rPr lang="en-US" altLang="ko-KR" dirty="0"/>
              <a:t>, Strong Shadow</a:t>
            </a:r>
            <a:r>
              <a:rPr lang="ko-KR" altLang="en-US" dirty="0"/>
              <a:t>는 색감 또한 바꾸기 때문에 검출하기 어려움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520E50-53C7-44F0-97BC-DE9C12BC7073}"/>
              </a:ext>
            </a:extLst>
          </p:cNvPr>
          <p:cNvSpPr txBox="1"/>
          <p:nvPr/>
        </p:nvSpPr>
        <p:spPr>
          <a:xfrm>
            <a:off x="950656" y="1405074"/>
            <a:ext cx="40386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Feature 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96681-A2D4-4C6F-BBD0-113F69984F42}"/>
              </a:ext>
            </a:extLst>
          </p:cNvPr>
          <p:cNvSpPr txBox="1"/>
          <p:nvPr/>
        </p:nvSpPr>
        <p:spPr>
          <a:xfrm>
            <a:off x="950656" y="5534193"/>
            <a:ext cx="40386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Feature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326A7-CBC5-4A33-B27C-E4CDA240509F}"/>
              </a:ext>
            </a:extLst>
          </p:cNvPr>
          <p:cNvSpPr txBox="1"/>
          <p:nvPr/>
        </p:nvSpPr>
        <p:spPr>
          <a:xfrm>
            <a:off x="5879162" y="218371"/>
            <a:ext cx="10991211" cy="195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Texture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일반적으로 그림자 부분이 </a:t>
            </a:r>
            <a:r>
              <a:rPr lang="en-US" altLang="ko-KR" dirty="0"/>
              <a:t>Texture</a:t>
            </a:r>
            <a:r>
              <a:rPr lang="ko-KR" altLang="en-US" dirty="0"/>
              <a:t>를 유지한다는 점을 이용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Shadow pixel</a:t>
            </a:r>
            <a:r>
              <a:rPr lang="ko-KR" altLang="en-US" dirty="0"/>
              <a:t>를 선택하여 그 주변의 픽셀을 다른 </a:t>
            </a:r>
            <a:r>
              <a:rPr lang="en-US" altLang="ko-KR" dirty="0"/>
              <a:t>foreground </a:t>
            </a:r>
            <a:r>
              <a:rPr lang="ko-KR" altLang="en-US" dirty="0"/>
              <a:t>혹은 </a:t>
            </a:r>
            <a:r>
              <a:rPr lang="en-US" altLang="ko-KR" dirty="0"/>
              <a:t>shadow</a:t>
            </a:r>
            <a:r>
              <a:rPr lang="ko-KR" altLang="en-US" dirty="0"/>
              <a:t>와 </a:t>
            </a:r>
            <a:r>
              <a:rPr lang="en-US" altLang="ko-KR" dirty="0"/>
              <a:t>correlation</a:t>
            </a:r>
            <a:r>
              <a:rPr lang="ko-KR" altLang="en-US" dirty="0"/>
              <a:t>으로 비교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하지만</a:t>
            </a:r>
            <a:r>
              <a:rPr lang="en-US" altLang="ko-KR" dirty="0"/>
              <a:t> </a:t>
            </a:r>
            <a:r>
              <a:rPr lang="ko-KR" altLang="en-US" dirty="0"/>
              <a:t>주변과 많은 비교</a:t>
            </a:r>
            <a:r>
              <a:rPr lang="en-US" altLang="ko-KR" dirty="0"/>
              <a:t>(correlation)</a:t>
            </a:r>
            <a:r>
              <a:rPr lang="ko-KR" altLang="en-US" dirty="0"/>
              <a:t>하기 때문에 속도면에서 느림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FE77D-CDDD-48FE-B7B2-97EF6B813912}"/>
              </a:ext>
            </a:extLst>
          </p:cNvPr>
          <p:cNvSpPr txBox="1"/>
          <p:nvPr/>
        </p:nvSpPr>
        <p:spPr>
          <a:xfrm>
            <a:off x="5879162" y="2199970"/>
            <a:ext cx="11979254" cy="195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Entropy Minimization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Entropy Minimization</a:t>
            </a:r>
            <a:r>
              <a:rPr lang="ko-KR" altLang="en-US" dirty="0"/>
              <a:t>을 이용하여 </a:t>
            </a:r>
            <a:r>
              <a:rPr lang="en-US" altLang="ko-KR" dirty="0"/>
              <a:t>illumination invariant image </a:t>
            </a:r>
            <a:r>
              <a:rPr lang="ko-KR" altLang="en-US" dirty="0"/>
              <a:t>형성 가능 </a:t>
            </a:r>
            <a:r>
              <a:rPr lang="en-US" altLang="ko-KR" dirty="0"/>
              <a:t>-&gt; </a:t>
            </a:r>
            <a:r>
              <a:rPr lang="ko-KR" altLang="en-US" dirty="0"/>
              <a:t>그림자 영역 구별 가능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불변 영상을 구하고 원본 영상과 </a:t>
            </a:r>
            <a:r>
              <a:rPr lang="en-US" altLang="ko-KR" dirty="0"/>
              <a:t>XOR </a:t>
            </a:r>
            <a:r>
              <a:rPr lang="ko-KR" altLang="en-US" dirty="0"/>
              <a:t>연산을 통해 </a:t>
            </a:r>
            <a:r>
              <a:rPr lang="en-US" altLang="ko-KR" dirty="0"/>
              <a:t>Shadow Edge </a:t>
            </a:r>
            <a:r>
              <a:rPr lang="ko-KR" altLang="en-US" dirty="0"/>
              <a:t>구분 가능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하지만</a:t>
            </a:r>
            <a:r>
              <a:rPr lang="en-US" altLang="ko-KR" dirty="0"/>
              <a:t> Shadow Mask</a:t>
            </a:r>
            <a:r>
              <a:rPr lang="ko-KR" altLang="en-US" dirty="0"/>
              <a:t>를 바로 구할 수 없고</a:t>
            </a:r>
            <a:r>
              <a:rPr lang="en-US" altLang="ko-KR" dirty="0"/>
              <a:t>, </a:t>
            </a:r>
            <a:r>
              <a:rPr lang="ko-KR" altLang="en-US" dirty="0"/>
              <a:t>연산이 많아 느리다는 단점이 존재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7514CD-7D47-4C5E-BDCC-10B85E3C6FA1}"/>
              </a:ext>
            </a:extLst>
          </p:cNvPr>
          <p:cNvSpPr txBox="1"/>
          <p:nvPr/>
        </p:nvSpPr>
        <p:spPr>
          <a:xfrm>
            <a:off x="5879162" y="5143500"/>
            <a:ext cx="10991211" cy="3613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Edge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그림자는 </a:t>
            </a:r>
            <a:r>
              <a:rPr lang="en-US" altLang="ko-KR" dirty="0"/>
              <a:t>Edge</a:t>
            </a:r>
            <a:r>
              <a:rPr lang="ko-KR" altLang="en-US" dirty="0"/>
              <a:t>를 기준으로 주변과 구분된다는 점 이용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영상의 </a:t>
            </a:r>
            <a:r>
              <a:rPr lang="en-US" altLang="ko-KR" dirty="0"/>
              <a:t>boundaries</a:t>
            </a:r>
            <a:r>
              <a:rPr lang="ko-KR" altLang="en-US" dirty="0"/>
              <a:t>를 구하고</a:t>
            </a:r>
            <a:r>
              <a:rPr lang="en-US" altLang="ko-KR" dirty="0"/>
              <a:t>, </a:t>
            </a:r>
            <a:r>
              <a:rPr lang="ko-KR" altLang="en-US" dirty="0"/>
              <a:t>하나의 </a:t>
            </a:r>
            <a:r>
              <a:rPr lang="en-US" altLang="ko-KR" dirty="0"/>
              <a:t>boundary</a:t>
            </a:r>
            <a:r>
              <a:rPr lang="ko-KR" altLang="en-US" dirty="0"/>
              <a:t> 양 옆에 </a:t>
            </a:r>
            <a:r>
              <a:rPr lang="en-US" altLang="ko-KR" dirty="0"/>
              <a:t>Derivative Gaussian Window</a:t>
            </a:r>
            <a:r>
              <a:rPr lang="ko-KR" altLang="en-US" dirty="0"/>
              <a:t>를 적용하여 </a:t>
            </a:r>
            <a:r>
              <a:rPr lang="en-US" altLang="ko-KR" dirty="0"/>
              <a:t>boundary </a:t>
            </a:r>
            <a:r>
              <a:rPr lang="ko-KR" altLang="en-US" dirty="0"/>
              <a:t>양쪽의 비율 계산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해당 비율을 기준으로 </a:t>
            </a:r>
            <a:r>
              <a:rPr lang="en-US" altLang="ko-KR" dirty="0"/>
              <a:t>Decision Tree</a:t>
            </a:r>
            <a:r>
              <a:rPr lang="ko-KR" altLang="en-US" dirty="0"/>
              <a:t>를 사용하여 </a:t>
            </a:r>
            <a:r>
              <a:rPr lang="en-US" altLang="ko-KR" dirty="0"/>
              <a:t>Shadow Edge </a:t>
            </a:r>
            <a:r>
              <a:rPr lang="ko-KR" altLang="en-US" dirty="0"/>
              <a:t>인지 판단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하지만</a:t>
            </a:r>
            <a:r>
              <a:rPr lang="en-US" altLang="ko-KR" dirty="0"/>
              <a:t>, Ground</a:t>
            </a:r>
            <a:r>
              <a:rPr lang="ko-KR" altLang="en-US" dirty="0"/>
              <a:t>에 존재하지 않는 그림자를 잘 검출하지 못하고</a:t>
            </a:r>
            <a:r>
              <a:rPr lang="en-US" altLang="ko-KR" dirty="0"/>
              <a:t>, </a:t>
            </a:r>
            <a:r>
              <a:rPr lang="ko-KR" altLang="en-US" dirty="0"/>
              <a:t>영상 전반적으로 </a:t>
            </a:r>
            <a:r>
              <a:rPr lang="en-US" altLang="ko-KR" dirty="0"/>
              <a:t>Edge</a:t>
            </a:r>
            <a:r>
              <a:rPr lang="ko-KR" altLang="en-US" dirty="0"/>
              <a:t>가 모호하다면 구별하기 어려움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525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520E50-53C7-44F0-97BC-DE9C12BC7073}"/>
              </a:ext>
            </a:extLst>
          </p:cNvPr>
          <p:cNvSpPr txBox="1"/>
          <p:nvPr/>
        </p:nvSpPr>
        <p:spPr>
          <a:xfrm>
            <a:off x="950656" y="1405074"/>
            <a:ext cx="40386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Feature 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96681-A2D4-4C6F-BBD0-113F69984F42}"/>
              </a:ext>
            </a:extLst>
          </p:cNvPr>
          <p:cNvSpPr txBox="1"/>
          <p:nvPr/>
        </p:nvSpPr>
        <p:spPr>
          <a:xfrm>
            <a:off x="950656" y="5534193"/>
            <a:ext cx="40386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Feature 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7514CD-7D47-4C5E-BDCC-10B85E3C6FA1}"/>
              </a:ext>
            </a:extLst>
          </p:cNvPr>
          <p:cNvSpPr txBox="1"/>
          <p:nvPr/>
        </p:nvSpPr>
        <p:spPr>
          <a:xfrm>
            <a:off x="5534930" y="4746164"/>
            <a:ext cx="1099121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Feature-Base Shadow Detection</a:t>
            </a:r>
          </a:p>
          <a:p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그림자가 가지고 있는 물리적인 특징을 이용하여 그림자를 검출하는 기법들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따라서 기존에 여러 조건들</a:t>
            </a:r>
            <a:r>
              <a:rPr lang="en-US" altLang="ko-KR" dirty="0"/>
              <a:t>(e.g. </a:t>
            </a:r>
            <a:r>
              <a:rPr lang="ko-KR" altLang="en-US" dirty="0"/>
              <a:t>그림자와 주변의 </a:t>
            </a:r>
            <a:r>
              <a:rPr lang="en-US" altLang="ko-KR" dirty="0"/>
              <a:t>Intensity </a:t>
            </a:r>
            <a:r>
              <a:rPr lang="ko-KR" altLang="en-US" dirty="0"/>
              <a:t>차이</a:t>
            </a:r>
            <a:r>
              <a:rPr lang="en-US" altLang="ko-KR" dirty="0"/>
              <a:t>, </a:t>
            </a:r>
            <a:r>
              <a:rPr lang="ko-KR" altLang="en-US" dirty="0"/>
              <a:t>그림자와 주변의 </a:t>
            </a:r>
            <a:r>
              <a:rPr lang="en-US" altLang="ko-KR" dirty="0"/>
              <a:t>Chromaticity </a:t>
            </a:r>
            <a:r>
              <a:rPr lang="ko-KR" altLang="en-US" dirty="0"/>
              <a:t>차이</a:t>
            </a:r>
            <a:r>
              <a:rPr lang="en-US" altLang="ko-KR" dirty="0"/>
              <a:t>)</a:t>
            </a:r>
            <a:r>
              <a:rPr lang="ko-KR" altLang="en-US" dirty="0"/>
              <a:t>에 대해 미리 분석하고 알고 있어야 함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일반적으로 이런 특징들을 가지고 </a:t>
            </a:r>
            <a:r>
              <a:rPr lang="en-US" altLang="ko-KR" dirty="0"/>
              <a:t>Threshold</a:t>
            </a:r>
            <a:r>
              <a:rPr lang="ko-KR" altLang="en-US" dirty="0"/>
              <a:t>를 통해 조건 검사 하거나</a:t>
            </a:r>
            <a:r>
              <a:rPr lang="en-US" altLang="ko-KR" dirty="0"/>
              <a:t>, SVM, Decision Tree </a:t>
            </a:r>
            <a:r>
              <a:rPr lang="ko-KR" altLang="en-US" dirty="0"/>
              <a:t>같은 </a:t>
            </a:r>
            <a:r>
              <a:rPr lang="ko-KR" altLang="en-US" dirty="0" err="1"/>
              <a:t>머신러닝</a:t>
            </a:r>
            <a:r>
              <a:rPr lang="ko-KR" altLang="en-US" dirty="0"/>
              <a:t> 기법을 사용하여 그림자를 검출함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그러나 </a:t>
            </a:r>
            <a:r>
              <a:rPr lang="ko-KR" altLang="en-US" dirty="0">
                <a:solidFill>
                  <a:srgbClr val="FF0000"/>
                </a:solidFill>
              </a:rPr>
              <a:t>해당 조건들은 영상마다 다르기 때문에 다양한 상황에 적용 불가능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정확한 비교를 위해서는 더 정확한 계산이 필요하지만 연산이 많아져 속도가 느리다는 단점이 존재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C250D-9EF9-4DA4-8CED-1B2A667242F4}"/>
              </a:ext>
            </a:extLst>
          </p:cNvPr>
          <p:cNvSpPr txBox="1"/>
          <p:nvPr/>
        </p:nvSpPr>
        <p:spPr>
          <a:xfrm>
            <a:off x="6031562" y="842214"/>
            <a:ext cx="10991211" cy="306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Geometry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Shape, Orientation, Size</a:t>
            </a:r>
            <a:r>
              <a:rPr lang="ko-KR" altLang="en-US" dirty="0"/>
              <a:t>를 통해 </a:t>
            </a:r>
            <a:r>
              <a:rPr lang="en-US" altLang="ko-KR" dirty="0"/>
              <a:t>Shadow</a:t>
            </a:r>
            <a:r>
              <a:rPr lang="ko-KR" altLang="en-US" dirty="0"/>
              <a:t>를 </a:t>
            </a:r>
            <a:r>
              <a:rPr lang="en-US" altLang="ko-KR" dirty="0"/>
              <a:t>Predict </a:t>
            </a:r>
            <a:r>
              <a:rPr lang="ko-KR" altLang="en-US" dirty="0"/>
              <a:t>할 수 있다는 점을 이용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해당 영상에 대해서만 의존적이라는 장점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하지만</a:t>
            </a:r>
            <a:r>
              <a:rPr lang="en-US" altLang="ko-KR" dirty="0"/>
              <a:t> </a:t>
            </a:r>
            <a:r>
              <a:rPr lang="ko-KR" altLang="en-US" dirty="0"/>
              <a:t>해당 특징을 이용하기 위해서는 </a:t>
            </a:r>
            <a:r>
              <a:rPr lang="en-US" altLang="ko-KR" dirty="0"/>
              <a:t>illumination source</a:t>
            </a:r>
            <a:r>
              <a:rPr lang="ko-KR" altLang="en-US" dirty="0"/>
              <a:t>에 대해서 미리 알고 있어야 하고 </a:t>
            </a:r>
            <a:r>
              <a:rPr lang="en-US" altLang="ko-KR" dirty="0"/>
              <a:t>source</a:t>
            </a:r>
            <a:r>
              <a:rPr lang="ko-KR" altLang="en-US" dirty="0"/>
              <a:t>가 </a:t>
            </a:r>
            <a:r>
              <a:rPr lang="en-US" altLang="ko-KR" dirty="0"/>
              <a:t>Single Unique illumination Source</a:t>
            </a:r>
            <a:r>
              <a:rPr lang="ko-KR" altLang="en-US" dirty="0"/>
              <a:t>여야 한다는 제약 조건이 존재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또한 </a:t>
            </a:r>
            <a:r>
              <a:rPr lang="en-US" altLang="ko-KR" dirty="0"/>
              <a:t>Multiple</a:t>
            </a:r>
            <a:r>
              <a:rPr lang="ko-KR" altLang="en-US" dirty="0"/>
              <a:t> </a:t>
            </a:r>
            <a:r>
              <a:rPr lang="en-US" altLang="ko-KR" dirty="0"/>
              <a:t>Shadow(</a:t>
            </a:r>
            <a:r>
              <a:rPr lang="ko-KR" altLang="en-US" dirty="0"/>
              <a:t>하나의 객체에 대한 여러 그림자</a:t>
            </a:r>
            <a:r>
              <a:rPr lang="en-US" altLang="ko-KR" dirty="0"/>
              <a:t>)</a:t>
            </a:r>
            <a:r>
              <a:rPr lang="ko-KR" altLang="en-US" dirty="0"/>
              <a:t>를 검출하지 못함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904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CD3FB2-091F-493A-9573-70657DECAFDF}"/>
              </a:ext>
            </a:extLst>
          </p:cNvPr>
          <p:cNvSpPr txBox="1"/>
          <p:nvPr/>
        </p:nvSpPr>
        <p:spPr>
          <a:xfrm>
            <a:off x="950656" y="1405074"/>
            <a:ext cx="40386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Deep</a:t>
            </a:r>
            <a:r>
              <a:rPr lang="ko-KR" altLang="en-US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 </a:t>
            </a:r>
            <a:r>
              <a:rPr lang="en-US" altLang="ko-KR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54D17-4E12-4178-86D7-D26D28EF15BC}"/>
              </a:ext>
            </a:extLst>
          </p:cNvPr>
          <p:cNvSpPr txBox="1"/>
          <p:nvPr/>
        </p:nvSpPr>
        <p:spPr>
          <a:xfrm>
            <a:off x="950656" y="5534193"/>
            <a:ext cx="40386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Deep</a:t>
            </a:r>
            <a:r>
              <a:rPr lang="ko-KR" altLang="en-US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 </a:t>
            </a:r>
            <a:r>
              <a:rPr lang="en-US" altLang="ko-KR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5698FF-DE18-411C-919C-7A8FF4D83020}"/>
              </a:ext>
            </a:extLst>
          </p:cNvPr>
          <p:cNvSpPr txBox="1"/>
          <p:nvPr/>
        </p:nvSpPr>
        <p:spPr>
          <a:xfrm>
            <a:off x="5743127" y="376647"/>
            <a:ext cx="10991211" cy="21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영상 내 존재하는 특징으로 </a:t>
            </a:r>
            <a:r>
              <a:rPr lang="en-US" altLang="ko-KR" dirty="0"/>
              <a:t>Convolution Network</a:t>
            </a:r>
            <a:r>
              <a:rPr lang="ko-KR" altLang="en-US" dirty="0"/>
              <a:t>를 학습 시키는 방법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그림자의 </a:t>
            </a:r>
            <a:r>
              <a:rPr lang="en-US" altLang="ko-KR" dirty="0"/>
              <a:t>invariant, variant </a:t>
            </a:r>
            <a:r>
              <a:rPr lang="ko-KR" altLang="en-US" dirty="0"/>
              <a:t>특징을 가지고 그림자를 검출하는 방법을 토대로 시작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하지만 일반적인 </a:t>
            </a:r>
            <a:r>
              <a:rPr lang="en-US" altLang="ko-KR" dirty="0"/>
              <a:t>hand-crafted feature and selection</a:t>
            </a:r>
            <a:r>
              <a:rPr lang="ko-KR" altLang="en-US" dirty="0"/>
              <a:t>은 존재하는 모든 영상에 적용하기 어려움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해당 논문에서는 이러한 </a:t>
            </a:r>
            <a:r>
              <a:rPr lang="en-US" altLang="ko-KR" dirty="0"/>
              <a:t>‘prior</a:t>
            </a:r>
            <a:r>
              <a:rPr lang="ko-KR" altLang="en-US" dirty="0"/>
              <a:t> </a:t>
            </a:r>
            <a:r>
              <a:rPr lang="en-US" altLang="ko-KR" dirty="0"/>
              <a:t>assumption’</a:t>
            </a:r>
            <a:r>
              <a:rPr lang="ko-KR" altLang="en-US" dirty="0"/>
              <a:t>을 최소화하여 특징을 자동으로 선택하는 것을 목적으로 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주된 방법은 영상으로부터 </a:t>
            </a:r>
            <a:r>
              <a:rPr lang="en-US" altLang="ko-KR" dirty="0"/>
              <a:t>regional and across-boundary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r>
              <a:rPr lang="ko-KR" altLang="en-US" dirty="0"/>
              <a:t>를 </a:t>
            </a:r>
            <a:r>
              <a:rPr lang="en-US" altLang="ko-KR" dirty="0"/>
              <a:t>Multiple </a:t>
            </a:r>
            <a:r>
              <a:rPr lang="en-US" altLang="ko-KR" dirty="0" err="1"/>
              <a:t>ConvNets</a:t>
            </a:r>
            <a:r>
              <a:rPr lang="ko-KR" altLang="en-US" dirty="0"/>
              <a:t>으로 추출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49B5D-82F1-4858-BB85-8E4D5C411BE0}"/>
              </a:ext>
            </a:extLst>
          </p:cNvPr>
          <p:cNvSpPr txBox="1"/>
          <p:nvPr/>
        </p:nvSpPr>
        <p:spPr>
          <a:xfrm>
            <a:off x="12967297" y="73643"/>
            <a:ext cx="5731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S. H. Khan, Automatic Feature Learning for Robust Shadow Detection, CVPR,</a:t>
            </a:r>
            <a:r>
              <a:rPr lang="ko-KR" altLang="en-US" sz="1200" dirty="0"/>
              <a:t> </a:t>
            </a:r>
            <a:r>
              <a:rPr lang="en-US" altLang="ko-KR" sz="1200" dirty="0"/>
              <a:t>2014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B688C0-8CD3-45C8-A295-D36E7507E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9963" y="2390804"/>
            <a:ext cx="6728037" cy="22489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BEE808-1173-47BC-8B49-7838B18C94BD}"/>
              </a:ext>
            </a:extLst>
          </p:cNvPr>
          <p:cNvSpPr txBox="1"/>
          <p:nvPr/>
        </p:nvSpPr>
        <p:spPr>
          <a:xfrm>
            <a:off x="5743127" y="5409822"/>
            <a:ext cx="10991211" cy="21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 err="1"/>
              <a:t>머신러닝으로</a:t>
            </a:r>
            <a:r>
              <a:rPr lang="ko-KR" altLang="en-US" dirty="0"/>
              <a:t> 얻은 </a:t>
            </a:r>
            <a:r>
              <a:rPr lang="en-US" altLang="ko-KR" dirty="0"/>
              <a:t>Shadow Prior Map + RGB </a:t>
            </a:r>
            <a:r>
              <a:rPr lang="ko-KR" altLang="en-US" dirty="0"/>
              <a:t>영상으로 </a:t>
            </a:r>
            <a:r>
              <a:rPr lang="en-US" altLang="ko-KR" dirty="0"/>
              <a:t>Convolution</a:t>
            </a:r>
            <a:r>
              <a:rPr lang="ko-KR" altLang="en-US" dirty="0"/>
              <a:t>을 진행하는 방법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머신러닝을</a:t>
            </a:r>
            <a:r>
              <a:rPr lang="ko-KR" altLang="en-US" dirty="0"/>
              <a:t> 통해 </a:t>
            </a:r>
            <a:r>
              <a:rPr lang="en-US" altLang="ko-KR" dirty="0"/>
              <a:t>Shadow Prior Map</a:t>
            </a:r>
            <a:r>
              <a:rPr lang="ko-KR" altLang="en-US" dirty="0"/>
              <a:t>을 계산하고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Map</a:t>
            </a:r>
            <a:r>
              <a:rPr lang="ko-KR" altLang="en-US" dirty="0"/>
              <a:t>과 </a:t>
            </a:r>
            <a:r>
              <a:rPr lang="en-US" altLang="ko-KR" dirty="0"/>
              <a:t>RGB </a:t>
            </a:r>
            <a:r>
              <a:rPr lang="ko-KR" altLang="en-US" dirty="0"/>
              <a:t>영상을 합쳐 </a:t>
            </a:r>
            <a:r>
              <a:rPr lang="en-US" altLang="ko-KR" dirty="0"/>
              <a:t>Patched CNN</a:t>
            </a:r>
            <a:r>
              <a:rPr lang="ko-KR" altLang="en-US" dirty="0"/>
              <a:t>을 계산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Patch</a:t>
            </a:r>
            <a:r>
              <a:rPr lang="ko-KR" altLang="en-US" dirty="0"/>
              <a:t>로 </a:t>
            </a:r>
            <a:r>
              <a:rPr lang="en-US" altLang="ko-KR" dirty="0"/>
              <a:t>CNN</a:t>
            </a:r>
            <a:r>
              <a:rPr lang="ko-KR" altLang="en-US" dirty="0"/>
              <a:t>을 훈련하는 방법을 선택한 이유 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/>
              <a:t>Patch</a:t>
            </a:r>
            <a:r>
              <a:rPr lang="ko-KR" altLang="en-US" dirty="0"/>
              <a:t>는 </a:t>
            </a:r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r>
              <a:rPr lang="ko-KR" altLang="en-US" dirty="0"/>
              <a:t>에 대한 충분한 정보와 </a:t>
            </a:r>
            <a:r>
              <a:rPr lang="en-US" altLang="ko-KR" dirty="0"/>
              <a:t>pixel </a:t>
            </a:r>
            <a:r>
              <a:rPr lang="ko-KR" altLang="en-US" dirty="0"/>
              <a:t>단위보다 </a:t>
            </a:r>
            <a:r>
              <a:rPr lang="en-US" altLang="ko-KR" dirty="0"/>
              <a:t>global information</a:t>
            </a:r>
            <a:r>
              <a:rPr lang="ko-KR" altLang="en-US" dirty="0"/>
              <a:t>을 계산 가능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적은 </a:t>
            </a:r>
            <a:r>
              <a:rPr lang="en-US" altLang="ko-KR" dirty="0"/>
              <a:t>dataset</a:t>
            </a:r>
            <a:r>
              <a:rPr lang="ko-KR" altLang="en-US" dirty="0"/>
              <a:t>으로 다양한 </a:t>
            </a:r>
            <a:r>
              <a:rPr lang="en-US" altLang="ko-KR" dirty="0"/>
              <a:t>pattern</a:t>
            </a:r>
            <a:r>
              <a:rPr lang="ko-KR" altLang="en-US" dirty="0"/>
              <a:t>의 </a:t>
            </a:r>
            <a:r>
              <a:rPr lang="en-US" altLang="ko-KR" dirty="0"/>
              <a:t>training sample </a:t>
            </a:r>
            <a:r>
              <a:rPr lang="ko-KR" altLang="en-US" dirty="0"/>
              <a:t>생성 가능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294808-FF0E-465C-A2AE-C1783E1C0E12}"/>
              </a:ext>
            </a:extLst>
          </p:cNvPr>
          <p:cNvSpPr txBox="1"/>
          <p:nvPr/>
        </p:nvSpPr>
        <p:spPr>
          <a:xfrm>
            <a:off x="5939966" y="2759422"/>
            <a:ext cx="570835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그러나 해당 논문으로는 </a:t>
            </a:r>
            <a:r>
              <a:rPr lang="en-US" altLang="ko-KR" dirty="0"/>
              <a:t>dark non-shadow region, texture-less black window glass, very thin shadow region and trees </a:t>
            </a:r>
            <a:r>
              <a:rPr lang="ko-KR" altLang="en-US" dirty="0"/>
              <a:t>를 구별하지 못한다는 단점이 언급됨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36482-F171-4876-BB08-3BBDDE100E4A}"/>
              </a:ext>
            </a:extLst>
          </p:cNvPr>
          <p:cNvSpPr txBox="1"/>
          <p:nvPr/>
        </p:nvSpPr>
        <p:spPr>
          <a:xfrm>
            <a:off x="10260918" y="5221989"/>
            <a:ext cx="8027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Sepideh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Hosseinzadeh</a:t>
            </a:r>
            <a:r>
              <a:rPr lang="en-US" altLang="ko-KR" sz="1200" dirty="0"/>
              <a:t>, Fast Shadow Detection from a Single Image Using a Patched Convolutional Neural Network, IROS,</a:t>
            </a:r>
            <a:r>
              <a:rPr lang="ko-KR" altLang="en-US" sz="1200" dirty="0"/>
              <a:t> </a:t>
            </a:r>
            <a:r>
              <a:rPr lang="en-US" altLang="ko-KR" sz="1200" dirty="0"/>
              <a:t>2018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4181331-0310-4C12-B2E7-642DFCE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2432" y="7498660"/>
            <a:ext cx="6345568" cy="2714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51E9BB-145E-4CA4-8184-71DD587BDBD7}"/>
              </a:ext>
            </a:extLst>
          </p:cNvPr>
          <p:cNvSpPr txBox="1"/>
          <p:nvPr/>
        </p:nvSpPr>
        <p:spPr>
          <a:xfrm>
            <a:off x="5939966" y="8091376"/>
            <a:ext cx="5708352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속도 면에서는 다른 방법들보다 우세하지만 정확도 부분에서 약간 약세를 보이는 경향이 존재</a:t>
            </a:r>
            <a:endParaRPr lang="en-US" altLang="ko-K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CD3FB2-091F-493A-9573-70657DECAFDF}"/>
              </a:ext>
            </a:extLst>
          </p:cNvPr>
          <p:cNvSpPr txBox="1"/>
          <p:nvPr/>
        </p:nvSpPr>
        <p:spPr>
          <a:xfrm>
            <a:off x="950656" y="1405074"/>
            <a:ext cx="40386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Deep</a:t>
            </a:r>
            <a:r>
              <a:rPr lang="ko-KR" altLang="en-US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 </a:t>
            </a:r>
            <a:r>
              <a:rPr lang="en-US" altLang="ko-KR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54D17-4E12-4178-86D7-D26D28EF15BC}"/>
              </a:ext>
            </a:extLst>
          </p:cNvPr>
          <p:cNvSpPr txBox="1"/>
          <p:nvPr/>
        </p:nvSpPr>
        <p:spPr>
          <a:xfrm>
            <a:off x="950656" y="5534193"/>
            <a:ext cx="40386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Deep</a:t>
            </a:r>
            <a:r>
              <a:rPr lang="ko-KR" altLang="en-US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 </a:t>
            </a:r>
            <a:r>
              <a:rPr lang="en-US" altLang="ko-KR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5698FF-DE18-411C-919C-7A8FF4D83020}"/>
              </a:ext>
            </a:extLst>
          </p:cNvPr>
          <p:cNvSpPr txBox="1"/>
          <p:nvPr/>
        </p:nvSpPr>
        <p:spPr>
          <a:xfrm>
            <a:off x="5743127" y="376647"/>
            <a:ext cx="11728664" cy="21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en-US" altLang="ko-KR" dirty="0" err="1"/>
              <a:t>scGAN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 </a:t>
            </a:r>
            <a:r>
              <a:rPr lang="en-US" altLang="ko-KR" dirty="0" err="1"/>
              <a:t>scGAN</a:t>
            </a:r>
            <a:r>
              <a:rPr lang="ko-KR" altLang="en-US" dirty="0"/>
              <a:t>이라는 모델을 활용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scGAN</a:t>
            </a:r>
            <a:r>
              <a:rPr lang="ko-KR" altLang="en-US" dirty="0"/>
              <a:t>이란 일반적인 </a:t>
            </a:r>
            <a:r>
              <a:rPr lang="en-US" altLang="ko-KR" dirty="0" err="1"/>
              <a:t>cGAN</a:t>
            </a:r>
            <a:r>
              <a:rPr lang="en-US" altLang="ko-KR" dirty="0"/>
              <a:t>(conditional GAN) </a:t>
            </a:r>
            <a:r>
              <a:rPr lang="ko-KR" altLang="en-US" dirty="0"/>
              <a:t>에 </a:t>
            </a:r>
            <a:r>
              <a:rPr lang="en-US" altLang="ko-KR" dirty="0"/>
              <a:t>Sensitivity</a:t>
            </a:r>
            <a:r>
              <a:rPr lang="ko-KR" altLang="en-US" dirty="0"/>
              <a:t>라는 </a:t>
            </a:r>
            <a:r>
              <a:rPr lang="en-US" altLang="ko-KR" dirty="0"/>
              <a:t>parameter</a:t>
            </a:r>
            <a:r>
              <a:rPr lang="ko-KR" altLang="en-US" dirty="0"/>
              <a:t>를 또다른 </a:t>
            </a:r>
            <a:r>
              <a:rPr lang="en-US" altLang="ko-KR" dirty="0"/>
              <a:t>input</a:t>
            </a:r>
            <a:r>
              <a:rPr lang="ko-KR" altLang="en-US" dirty="0"/>
              <a:t>으로 넣어주는 형태의 모델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Sensitivity</a:t>
            </a:r>
            <a:r>
              <a:rPr lang="ko-KR" altLang="en-US" dirty="0"/>
              <a:t>는 </a:t>
            </a:r>
            <a:r>
              <a:rPr lang="en-US" altLang="ko-KR" dirty="0"/>
              <a:t>Shadow Mask</a:t>
            </a:r>
            <a:r>
              <a:rPr lang="ko-KR" altLang="en-US" dirty="0"/>
              <a:t>에 포함되는 픽셀 개수와 </a:t>
            </a:r>
            <a:r>
              <a:rPr lang="en-US" altLang="ko-KR" dirty="0"/>
              <a:t>loss function</a:t>
            </a:r>
            <a:r>
              <a:rPr lang="ko-KR" altLang="en-US" dirty="0"/>
              <a:t>에서 </a:t>
            </a:r>
            <a:r>
              <a:rPr lang="en-US" altLang="ko-KR" dirty="0"/>
              <a:t>shadow and nonshadow classes </a:t>
            </a:r>
            <a:r>
              <a:rPr lang="ko-KR" altLang="en-US" dirty="0"/>
              <a:t>사이의 </a:t>
            </a:r>
            <a:r>
              <a:rPr lang="en-US" altLang="ko-KR" dirty="0"/>
              <a:t>weight</a:t>
            </a:r>
            <a:r>
              <a:rPr lang="ko-KR" altLang="en-US" dirty="0"/>
              <a:t>를 조절하기 위해 사용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49B5D-82F1-4858-BB85-8E4D5C411BE0}"/>
              </a:ext>
            </a:extLst>
          </p:cNvPr>
          <p:cNvSpPr txBox="1"/>
          <p:nvPr/>
        </p:nvSpPr>
        <p:spPr>
          <a:xfrm>
            <a:off x="12083581" y="79077"/>
            <a:ext cx="6063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/>
              <a:t>Vu Nguyen,</a:t>
            </a:r>
            <a:r>
              <a:rPr lang="en-US" altLang="ko-KR" sz="1200" dirty="0">
                <a:solidFill>
                  <a:srgbClr val="FFFFFF"/>
                </a:solidFill>
                <a:latin typeface="Roboto" panose="02000000000000000000" pitchFamily="2" charset="0"/>
              </a:rPr>
              <a:t> </a:t>
            </a:r>
            <a:r>
              <a:rPr lang="en-US" altLang="ko-KR" sz="1200" dirty="0"/>
              <a:t>Shadow Detection with Conditional Generative Adversarial Networks , ICCV,</a:t>
            </a:r>
            <a:r>
              <a:rPr lang="ko-KR" altLang="en-US" sz="1200" dirty="0"/>
              <a:t> </a:t>
            </a:r>
            <a:r>
              <a:rPr lang="en-US" altLang="ko-KR" sz="1200" dirty="0"/>
              <a:t>2017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EE808-1173-47BC-8B49-7838B18C94BD}"/>
              </a:ext>
            </a:extLst>
          </p:cNvPr>
          <p:cNvSpPr txBox="1"/>
          <p:nvPr/>
        </p:nvSpPr>
        <p:spPr>
          <a:xfrm>
            <a:off x="5743127" y="5409822"/>
            <a:ext cx="10991211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다양한 </a:t>
            </a:r>
            <a:r>
              <a:rPr lang="en-US" altLang="ko-KR" dirty="0"/>
              <a:t>resolution</a:t>
            </a:r>
            <a:r>
              <a:rPr lang="ko-KR" altLang="en-US" dirty="0"/>
              <a:t>을 고려한 </a:t>
            </a:r>
            <a:r>
              <a:rPr lang="en-US" altLang="ko-KR" dirty="0"/>
              <a:t>CNN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CNN</a:t>
            </a:r>
            <a:r>
              <a:rPr lang="ko-KR" altLang="en-US" dirty="0"/>
              <a:t>을 구성할 때 다양한 </a:t>
            </a:r>
            <a:r>
              <a:rPr lang="en-US" altLang="ko-KR" dirty="0"/>
              <a:t>resolution</a:t>
            </a:r>
            <a:r>
              <a:rPr lang="ko-KR" altLang="en-US" dirty="0"/>
              <a:t>을 고려하도록 모델 설계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해당 논문에서는 양방향으로 </a:t>
            </a:r>
            <a:r>
              <a:rPr lang="en-US" altLang="ko-KR" dirty="0"/>
              <a:t>feature map</a:t>
            </a:r>
            <a:r>
              <a:rPr lang="ko-KR" altLang="en-US" dirty="0"/>
              <a:t>을 계산해 최종 </a:t>
            </a:r>
            <a:r>
              <a:rPr lang="en-US" altLang="ko-KR" dirty="0"/>
              <a:t>shadow mask </a:t>
            </a:r>
            <a:r>
              <a:rPr lang="ko-KR" altLang="en-US" dirty="0"/>
              <a:t>결정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294808-FF0E-465C-A2AE-C1783E1C0E12}"/>
              </a:ext>
            </a:extLst>
          </p:cNvPr>
          <p:cNvSpPr txBox="1"/>
          <p:nvPr/>
        </p:nvSpPr>
        <p:spPr>
          <a:xfrm>
            <a:off x="6001335" y="2497524"/>
            <a:ext cx="570835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또한</a:t>
            </a:r>
            <a:r>
              <a:rPr lang="en-US" altLang="ko-KR" dirty="0"/>
              <a:t>, Multi-Scale</a:t>
            </a:r>
            <a:r>
              <a:rPr lang="ko-KR" altLang="en-US" dirty="0"/>
              <a:t>로 </a:t>
            </a:r>
            <a:r>
              <a:rPr lang="en-US" altLang="ko-KR" dirty="0"/>
              <a:t>Shadow</a:t>
            </a:r>
            <a:r>
              <a:rPr lang="ko-KR" altLang="en-US" dirty="0"/>
              <a:t>를 </a:t>
            </a:r>
            <a:r>
              <a:rPr lang="en-US" altLang="ko-KR" dirty="0"/>
              <a:t>prediction</a:t>
            </a:r>
            <a:r>
              <a:rPr lang="ko-KR" altLang="en-US" dirty="0"/>
              <a:t>하여 </a:t>
            </a:r>
            <a:r>
              <a:rPr lang="en-US" altLang="ko-KR" dirty="0"/>
              <a:t>Weighted Average</a:t>
            </a:r>
            <a:r>
              <a:rPr lang="ko-KR" altLang="en-US" dirty="0"/>
              <a:t>을 통해 최종 </a:t>
            </a:r>
            <a:r>
              <a:rPr lang="en-US" altLang="ko-KR" dirty="0"/>
              <a:t>Shadow Mask </a:t>
            </a:r>
            <a:r>
              <a:rPr lang="ko-KR" altLang="en-US" dirty="0"/>
              <a:t>계산 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36482-F171-4876-BB08-3BBDDE100E4A}"/>
              </a:ext>
            </a:extLst>
          </p:cNvPr>
          <p:cNvSpPr txBox="1"/>
          <p:nvPr/>
        </p:nvSpPr>
        <p:spPr>
          <a:xfrm>
            <a:off x="10260918" y="5221989"/>
            <a:ext cx="8027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Lei Zhu, Bidirectional Feature Pyramid Network with Recurrent Attention Residual Modules for Shadow Detection , ECCV,</a:t>
            </a:r>
            <a:r>
              <a:rPr lang="ko-KR" altLang="en-US" sz="1200" dirty="0"/>
              <a:t> </a:t>
            </a:r>
            <a:r>
              <a:rPr lang="en-US" altLang="ko-KR" sz="1200" dirty="0"/>
              <a:t>2018</a:t>
            </a:r>
            <a:endParaRPr lang="ko-KR" altLang="en-US" sz="1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148CCD9-DF25-4BAB-BFBF-190985119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0354" y="2138017"/>
            <a:ext cx="6299541" cy="29269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675A8F5-F497-4CA0-B370-9D1A86C0F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4142" y="3322327"/>
            <a:ext cx="2592700" cy="176739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2095BB6-AC34-4194-8D29-DA8A360A87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9712" y="6891279"/>
            <a:ext cx="7437139" cy="31475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AC4942-8316-4302-B3D9-1F1826100875}"/>
              </a:ext>
            </a:extLst>
          </p:cNvPr>
          <p:cNvSpPr txBox="1"/>
          <p:nvPr/>
        </p:nvSpPr>
        <p:spPr>
          <a:xfrm>
            <a:off x="5878373" y="6891279"/>
            <a:ext cx="4831339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Attention</a:t>
            </a:r>
            <a:r>
              <a:rPr lang="ko-KR" altLang="en-US" dirty="0"/>
              <a:t> </a:t>
            </a:r>
            <a:r>
              <a:rPr lang="en-US" altLang="ko-KR" dirty="0"/>
              <a:t>Map</a:t>
            </a:r>
            <a:r>
              <a:rPr lang="ko-KR" altLang="en-US" dirty="0"/>
              <a:t>이라는 개념을 추가하여</a:t>
            </a:r>
            <a:r>
              <a:rPr lang="en-US" altLang="ko-KR" dirty="0"/>
              <a:t>, </a:t>
            </a:r>
            <a:r>
              <a:rPr lang="ko-KR" altLang="en-US" dirty="0"/>
              <a:t>두 개의 </a:t>
            </a:r>
            <a:r>
              <a:rPr lang="en-US" altLang="ko-KR" dirty="0"/>
              <a:t>resolution feature map</a:t>
            </a:r>
            <a:r>
              <a:rPr lang="ko-KR" altLang="en-US" dirty="0"/>
              <a:t>을 </a:t>
            </a:r>
            <a:r>
              <a:rPr lang="en-US" altLang="ko-KR" dirty="0"/>
              <a:t>Weighted Sum </a:t>
            </a:r>
            <a:r>
              <a:rPr lang="ko-KR" altLang="en-US" dirty="0"/>
              <a:t>할 수 있도록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131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CD3FB2-091F-493A-9573-70657DECAFDF}"/>
              </a:ext>
            </a:extLst>
          </p:cNvPr>
          <p:cNvSpPr txBox="1"/>
          <p:nvPr/>
        </p:nvSpPr>
        <p:spPr>
          <a:xfrm>
            <a:off x="950656" y="1405074"/>
            <a:ext cx="40386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Deep</a:t>
            </a:r>
            <a:r>
              <a:rPr lang="ko-KR" altLang="en-US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 </a:t>
            </a:r>
            <a:r>
              <a:rPr lang="en-US" altLang="ko-KR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54D17-4E12-4178-86D7-D26D28EF15BC}"/>
              </a:ext>
            </a:extLst>
          </p:cNvPr>
          <p:cNvSpPr txBox="1"/>
          <p:nvPr/>
        </p:nvSpPr>
        <p:spPr>
          <a:xfrm>
            <a:off x="950656" y="5534193"/>
            <a:ext cx="40386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Deep</a:t>
            </a:r>
            <a:r>
              <a:rPr lang="ko-KR" altLang="en-US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 </a:t>
            </a:r>
            <a:r>
              <a:rPr lang="en-US" altLang="ko-KR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5698FF-DE18-411C-919C-7A8FF4D83020}"/>
              </a:ext>
            </a:extLst>
          </p:cNvPr>
          <p:cNvSpPr txBox="1"/>
          <p:nvPr/>
        </p:nvSpPr>
        <p:spPr>
          <a:xfrm>
            <a:off x="5743127" y="376647"/>
            <a:ext cx="11728664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다양한 </a:t>
            </a:r>
            <a:r>
              <a:rPr lang="en-US" altLang="ko-KR" dirty="0"/>
              <a:t>resolution</a:t>
            </a:r>
            <a:r>
              <a:rPr lang="ko-KR" altLang="en-US" dirty="0"/>
              <a:t>을 고려한 </a:t>
            </a:r>
            <a:r>
              <a:rPr lang="en-US" altLang="ko-KR" dirty="0"/>
              <a:t>CNN + </a:t>
            </a:r>
            <a:r>
              <a:rPr lang="ko-KR" altLang="en-US" dirty="0"/>
              <a:t>여러 기법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Multi resolution</a:t>
            </a:r>
            <a:r>
              <a:rPr lang="ko-KR" altLang="en-US" dirty="0"/>
              <a:t>을 고려하면서 </a:t>
            </a:r>
            <a:r>
              <a:rPr lang="en-US" altLang="ko-KR" dirty="0"/>
              <a:t>Mean Teacher </a:t>
            </a:r>
            <a:r>
              <a:rPr lang="ko-KR" altLang="en-US" dirty="0"/>
              <a:t>방식의 </a:t>
            </a:r>
            <a:r>
              <a:rPr lang="ko-KR" altLang="en-US" dirty="0" err="1"/>
              <a:t>준지도</a:t>
            </a:r>
            <a:r>
              <a:rPr lang="ko-KR" altLang="en-US" dirty="0"/>
              <a:t> 학습 </a:t>
            </a:r>
            <a:r>
              <a:rPr lang="en-US" altLang="ko-KR" dirty="0"/>
              <a:t>+ 3</a:t>
            </a:r>
            <a:r>
              <a:rPr lang="ko-KR" altLang="en-US" dirty="0"/>
              <a:t>개의 </a:t>
            </a:r>
            <a:r>
              <a:rPr lang="en-US" altLang="ko-KR" dirty="0"/>
              <a:t>Output</a:t>
            </a:r>
            <a:r>
              <a:rPr lang="ko-KR" altLang="en-US" dirty="0"/>
              <a:t>을 통한 학습을 진행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준지도</a:t>
            </a:r>
            <a:r>
              <a:rPr lang="ko-KR" altLang="en-US" dirty="0"/>
              <a:t> 학습은 </a:t>
            </a:r>
            <a:r>
              <a:rPr lang="en-US" altLang="ko-KR" dirty="0"/>
              <a:t>Dataset</a:t>
            </a:r>
            <a:r>
              <a:rPr lang="ko-KR" altLang="en-US" dirty="0"/>
              <a:t>이 부족하다는 한계를 해결하기 위하여 적용됨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49B5D-82F1-4858-BB85-8E4D5C411BE0}"/>
              </a:ext>
            </a:extLst>
          </p:cNvPr>
          <p:cNvSpPr txBox="1"/>
          <p:nvPr/>
        </p:nvSpPr>
        <p:spPr>
          <a:xfrm>
            <a:off x="12083581" y="79077"/>
            <a:ext cx="6063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/>
              <a:t>Zhihao</a:t>
            </a:r>
            <a:r>
              <a:rPr lang="en-US" altLang="ko-KR" sz="1200" dirty="0"/>
              <a:t> Chen,</a:t>
            </a:r>
            <a:r>
              <a:rPr lang="en-US" altLang="ko-KR" sz="1200" dirty="0">
                <a:solidFill>
                  <a:srgbClr val="FFFFFF"/>
                </a:solidFill>
                <a:latin typeface="Roboto" panose="02000000000000000000" pitchFamily="2" charset="0"/>
              </a:rPr>
              <a:t> </a:t>
            </a:r>
            <a:r>
              <a:rPr lang="en-US" altLang="ko-KR" sz="1200" dirty="0"/>
              <a:t>A Multi-task Mean Teacher for Semi-supervised Shadow Detection, CVPR,</a:t>
            </a:r>
            <a:r>
              <a:rPr lang="ko-KR" altLang="en-US" sz="1200" dirty="0"/>
              <a:t> </a:t>
            </a:r>
            <a:r>
              <a:rPr lang="en-US" altLang="ko-KR" sz="1200" dirty="0"/>
              <a:t>2020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EE808-1173-47BC-8B49-7838B18C94BD}"/>
              </a:ext>
            </a:extLst>
          </p:cNvPr>
          <p:cNvSpPr txBox="1"/>
          <p:nvPr/>
        </p:nvSpPr>
        <p:spPr>
          <a:xfrm>
            <a:off x="5743127" y="5409822"/>
            <a:ext cx="10991211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6. Instance Segmentation</a:t>
            </a:r>
            <a:r>
              <a:rPr lang="ko-KR" altLang="en-US" dirty="0"/>
              <a:t>을 활용한 그림자 검출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해당 논문은 </a:t>
            </a:r>
            <a:r>
              <a:rPr lang="en-US" altLang="ko-KR" dirty="0"/>
              <a:t>Shadow Mask</a:t>
            </a:r>
            <a:r>
              <a:rPr lang="ko-KR" altLang="en-US" dirty="0"/>
              <a:t>를 검출하는 목표보단 </a:t>
            </a:r>
            <a:r>
              <a:rPr lang="en-US" altLang="ko-KR" dirty="0"/>
              <a:t>Shadow Mask</a:t>
            </a:r>
            <a:r>
              <a:rPr lang="ko-KR" altLang="en-US" dirty="0"/>
              <a:t>과 </a:t>
            </a:r>
            <a:r>
              <a:rPr lang="en-US" altLang="ko-KR" dirty="0"/>
              <a:t>Object </a:t>
            </a:r>
            <a:r>
              <a:rPr lang="ko-KR" altLang="en-US" dirty="0"/>
              <a:t>사이의 관계와 </a:t>
            </a:r>
            <a:r>
              <a:rPr lang="en-US" altLang="ko-KR" dirty="0"/>
              <a:t>Light Direction</a:t>
            </a:r>
            <a:r>
              <a:rPr lang="ko-KR" altLang="en-US" dirty="0"/>
              <a:t>을 계산하는 것을 목표로 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Mask R-CNN</a:t>
            </a:r>
            <a:r>
              <a:rPr lang="ko-KR" altLang="en-US" dirty="0"/>
              <a:t>이라는 </a:t>
            </a:r>
            <a:r>
              <a:rPr lang="en-US" altLang="ko-KR" dirty="0"/>
              <a:t>Instance Segmentation </a:t>
            </a:r>
            <a:r>
              <a:rPr lang="ko-KR" altLang="en-US" dirty="0"/>
              <a:t>기법을 기반으로 </a:t>
            </a:r>
            <a:r>
              <a:rPr lang="en-US" altLang="ko-KR" dirty="0"/>
              <a:t>Object</a:t>
            </a:r>
            <a:r>
              <a:rPr lang="ko-KR" altLang="en-US" dirty="0"/>
              <a:t>에 대한 </a:t>
            </a:r>
            <a:r>
              <a:rPr lang="en-US" altLang="ko-KR" dirty="0"/>
              <a:t>box</a:t>
            </a:r>
            <a:r>
              <a:rPr lang="ko-KR" altLang="en-US" dirty="0"/>
              <a:t>와 </a:t>
            </a:r>
            <a:r>
              <a:rPr lang="en-US" altLang="ko-KR" dirty="0"/>
              <a:t>Shadow</a:t>
            </a:r>
            <a:r>
              <a:rPr lang="ko-KR" altLang="en-US" dirty="0"/>
              <a:t>에 대한 </a:t>
            </a:r>
            <a:r>
              <a:rPr lang="en-US" altLang="ko-KR" dirty="0"/>
              <a:t>box</a:t>
            </a:r>
            <a:r>
              <a:rPr lang="ko-KR" altLang="en-US" dirty="0"/>
              <a:t>를 검출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이후에 해당 박스들을 가지고 연관성을 계산하여 </a:t>
            </a:r>
            <a:r>
              <a:rPr lang="en-US" altLang="ko-KR" dirty="0"/>
              <a:t>association</a:t>
            </a:r>
            <a:r>
              <a:rPr lang="ko-KR" altLang="en-US" dirty="0"/>
              <a:t>을 계산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36482-F171-4876-BB08-3BBDDE100E4A}"/>
              </a:ext>
            </a:extLst>
          </p:cNvPr>
          <p:cNvSpPr txBox="1"/>
          <p:nvPr/>
        </p:nvSpPr>
        <p:spPr>
          <a:xfrm>
            <a:off x="14599715" y="5233739"/>
            <a:ext cx="3547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Tianyu</a:t>
            </a:r>
            <a:r>
              <a:rPr lang="en-US" altLang="ko-KR" sz="1200" dirty="0"/>
              <a:t> Wang, Instance Shadow Detection, CVPR,</a:t>
            </a:r>
            <a:r>
              <a:rPr lang="ko-KR" altLang="en-US" sz="1200" dirty="0"/>
              <a:t> </a:t>
            </a:r>
            <a:r>
              <a:rPr lang="en-US" altLang="ko-KR" sz="1200" dirty="0"/>
              <a:t>2020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3C67C0-03E4-4EF1-9641-AEB2A480B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9646" y="1601804"/>
            <a:ext cx="7008354" cy="35416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E8E5897-EEA9-493B-88C7-56272570C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866" y="1826268"/>
            <a:ext cx="5441780" cy="32078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06F6FE5-8E02-4A38-82C1-60F4AA5D8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9310" y="7536687"/>
            <a:ext cx="9287541" cy="25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6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2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37826E-02DE-4616-9672-DDF5BA87EB27}"/>
              </a:ext>
            </a:extLst>
          </p:cNvPr>
          <p:cNvSpPr txBox="1"/>
          <p:nvPr/>
        </p:nvSpPr>
        <p:spPr>
          <a:xfrm>
            <a:off x="950656" y="1405074"/>
            <a:ext cx="40386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Deep</a:t>
            </a:r>
            <a:r>
              <a:rPr lang="ko-KR" altLang="en-US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 </a:t>
            </a:r>
            <a:r>
              <a:rPr lang="en-US" altLang="ko-KR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5BAEB-3636-44B7-B385-5F70DA4C6FF0}"/>
              </a:ext>
            </a:extLst>
          </p:cNvPr>
          <p:cNvSpPr txBox="1"/>
          <p:nvPr/>
        </p:nvSpPr>
        <p:spPr>
          <a:xfrm>
            <a:off x="5989061" y="1459318"/>
            <a:ext cx="12243707" cy="7368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Deep Learning Shadow Detection</a:t>
            </a:r>
          </a:p>
          <a:p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Deep Learning</a:t>
            </a:r>
            <a:r>
              <a:rPr lang="ko-KR" altLang="en-US" dirty="0"/>
              <a:t>을 사용하여 그림자를 검출하는 방법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이 방법은 크게 </a:t>
            </a:r>
            <a:r>
              <a:rPr lang="en-US" altLang="ko-KR" dirty="0"/>
              <a:t>1) Feature</a:t>
            </a:r>
            <a:r>
              <a:rPr lang="ko-KR" altLang="en-US" dirty="0"/>
              <a:t>를 따로 추출하고 해당 </a:t>
            </a:r>
            <a:r>
              <a:rPr lang="en-US" altLang="ko-KR" dirty="0"/>
              <a:t>Feature</a:t>
            </a:r>
            <a:r>
              <a:rPr lang="ko-KR" altLang="en-US" dirty="0"/>
              <a:t>로 </a:t>
            </a:r>
            <a:r>
              <a:rPr lang="en-US" altLang="ko-KR" dirty="0"/>
              <a:t>Deep Learning</a:t>
            </a:r>
            <a:r>
              <a:rPr lang="ko-KR" altLang="en-US" dirty="0"/>
              <a:t>을 하거나</a:t>
            </a:r>
            <a:r>
              <a:rPr lang="en-US" altLang="ko-KR" dirty="0"/>
              <a:t>, 2) RGB </a:t>
            </a:r>
            <a:r>
              <a:rPr lang="ko-KR" altLang="en-US" dirty="0"/>
              <a:t>영상을 가지고 </a:t>
            </a:r>
            <a:r>
              <a:rPr lang="en-US" altLang="ko-KR" dirty="0"/>
              <a:t>Deep Learning</a:t>
            </a:r>
            <a:r>
              <a:rPr lang="ko-KR" altLang="en-US" dirty="0"/>
              <a:t>을 진행하는 방법으로 나눌 수 있음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논문의 결과를 살펴본 결과</a:t>
            </a:r>
            <a:r>
              <a:rPr lang="en-US" altLang="ko-KR" dirty="0"/>
              <a:t>, </a:t>
            </a:r>
            <a:r>
              <a:rPr lang="ko-KR" altLang="en-US" dirty="0"/>
              <a:t>일반적으로는 </a:t>
            </a:r>
            <a:r>
              <a:rPr lang="en-US" altLang="ko-KR" dirty="0"/>
              <a:t>RGB </a:t>
            </a:r>
            <a:r>
              <a:rPr lang="ko-KR" altLang="en-US" dirty="0"/>
              <a:t>영상을 가지고 </a:t>
            </a:r>
            <a:r>
              <a:rPr lang="en-US" altLang="ko-KR" dirty="0"/>
              <a:t>Deep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을 처리하는 것이 더 좋은 결과를 보임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Deep Learning </a:t>
            </a:r>
            <a:r>
              <a:rPr lang="ko-KR" altLang="en-US" dirty="0"/>
              <a:t>기법이 다양하게 존재하기 때문에 이번 </a:t>
            </a:r>
            <a:r>
              <a:rPr lang="en-US" altLang="ko-KR" dirty="0"/>
              <a:t>PPT</a:t>
            </a:r>
            <a:r>
              <a:rPr lang="ko-KR" altLang="en-US" dirty="0"/>
              <a:t>에서 언급한 방법 이외에 </a:t>
            </a:r>
            <a:r>
              <a:rPr lang="en-US" altLang="ko-KR" dirty="0"/>
              <a:t>Network</a:t>
            </a:r>
            <a:r>
              <a:rPr lang="ko-KR" altLang="en-US" dirty="0"/>
              <a:t>를 구성하는 방법에도 여러 방법이 존재하지만 큰 틀을 잡아 간략하게 정리하면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다양한 </a:t>
            </a:r>
            <a:r>
              <a:rPr lang="en-US" altLang="ko-KR" dirty="0"/>
              <a:t>resolution</a:t>
            </a:r>
            <a:r>
              <a:rPr lang="ko-KR" altLang="en-US" dirty="0"/>
              <a:t>의 </a:t>
            </a:r>
            <a:r>
              <a:rPr lang="en-US" altLang="ko-KR" dirty="0"/>
              <a:t>Feature Map</a:t>
            </a:r>
            <a:r>
              <a:rPr lang="ko-KR" altLang="en-US" dirty="0"/>
              <a:t>을 통해 </a:t>
            </a:r>
            <a:r>
              <a:rPr lang="en-US" altLang="ko-KR" dirty="0"/>
              <a:t>Shadow Mask</a:t>
            </a:r>
            <a:r>
              <a:rPr lang="ko-KR" altLang="en-US" dirty="0"/>
              <a:t>를 결정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/>
              <a:t>GAN</a:t>
            </a:r>
            <a:r>
              <a:rPr lang="ko-KR" altLang="en-US" dirty="0"/>
              <a:t>을 사용한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/>
              <a:t>Shadow </a:t>
            </a:r>
            <a:r>
              <a:rPr lang="ko-KR" altLang="en-US" dirty="0"/>
              <a:t>자체를 </a:t>
            </a:r>
            <a:r>
              <a:rPr lang="en-US" altLang="ko-KR" dirty="0"/>
              <a:t>Object</a:t>
            </a:r>
            <a:r>
              <a:rPr lang="ko-KR" altLang="en-US" dirty="0"/>
              <a:t>라고 생각하여 </a:t>
            </a:r>
            <a:r>
              <a:rPr lang="en-US" altLang="ko-KR" dirty="0"/>
              <a:t>Object detection/Instance Segmentation</a:t>
            </a:r>
            <a:r>
              <a:rPr lang="ko-KR" altLang="en-US" dirty="0"/>
              <a:t>을 진행하는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영상을 </a:t>
            </a:r>
            <a:r>
              <a:rPr lang="en-US" altLang="ko-KR" dirty="0"/>
              <a:t>Patch</a:t>
            </a:r>
            <a:r>
              <a:rPr lang="ko-KR" altLang="en-US" dirty="0"/>
              <a:t>로 분할하여 각각의 </a:t>
            </a:r>
            <a:r>
              <a:rPr lang="en-US" altLang="ko-KR" dirty="0"/>
              <a:t>Patch</a:t>
            </a:r>
            <a:r>
              <a:rPr lang="ko-KR" altLang="en-US" dirty="0"/>
              <a:t>로 훈련하는 방법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이 존재한다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그리고 추가적으로 </a:t>
            </a:r>
            <a:r>
              <a:rPr lang="ko-KR" altLang="en-US" dirty="0" err="1"/>
              <a:t>준지도</a:t>
            </a:r>
            <a:r>
              <a:rPr lang="ko-KR" altLang="en-US" dirty="0"/>
              <a:t> 학습과 같이 학습 방법에 대한 논의도 진행되는 것으로 보임</a:t>
            </a:r>
            <a:endParaRPr lang="en-US" altLang="ko-K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999</Words>
  <Application>Microsoft Office PowerPoint</Application>
  <PresentationFormat>사용자 지정</PresentationFormat>
  <Paragraphs>110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Franklin Gothic Heavy</vt:lpstr>
      <vt:lpstr>Roboto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seok gyeong</cp:lastModifiedBy>
  <cp:revision>19</cp:revision>
  <dcterms:created xsi:type="dcterms:W3CDTF">2021-05-01T12:59:12Z</dcterms:created>
  <dcterms:modified xsi:type="dcterms:W3CDTF">2021-05-02T13:43:53Z</dcterms:modified>
</cp:coreProperties>
</file>