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73" r:id="rId4"/>
    <p:sldId id="274" r:id="rId5"/>
    <p:sldId id="275" r:id="rId6"/>
    <p:sldId id="276" r:id="rId7"/>
    <p:sldId id="263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92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5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20E50-53C7-44F0-97BC-DE9C12BC7073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Mask R CNN</a:t>
            </a:r>
          </a:p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+ BDRAR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BCD2-0248-4B21-956E-ECABB20FA5AF}"/>
              </a:ext>
            </a:extLst>
          </p:cNvPr>
          <p:cNvSpPr txBox="1"/>
          <p:nvPr/>
        </p:nvSpPr>
        <p:spPr>
          <a:xfrm>
            <a:off x="5621412" y="122738"/>
            <a:ext cx="367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Mask R CNN +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BDRAR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449A4-35A6-4452-9A53-7EA0359F5876}"/>
              </a:ext>
            </a:extLst>
          </p:cNvPr>
          <p:cNvSpPr txBox="1"/>
          <p:nvPr/>
        </p:nvSpPr>
        <p:spPr>
          <a:xfrm>
            <a:off x="5621412" y="584403"/>
            <a:ext cx="1226155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저번주에 기본적인 아이디어를 바탕으로 총 </a:t>
            </a:r>
            <a:r>
              <a:rPr lang="en-US" altLang="ko-KR" dirty="0"/>
              <a:t>2</a:t>
            </a:r>
            <a:r>
              <a:rPr lang="ko-KR" altLang="en-US" dirty="0"/>
              <a:t>가지의 해결 방법이 존재하였음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1. Network</a:t>
            </a:r>
            <a:r>
              <a:rPr lang="ko-KR" altLang="en-US" dirty="0"/>
              <a:t>를 </a:t>
            </a:r>
            <a:r>
              <a:rPr lang="en-US" altLang="ko-KR" dirty="0"/>
              <a:t>detectron2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2. </a:t>
            </a:r>
            <a:r>
              <a:rPr lang="ko-KR" altLang="en-US" dirty="0"/>
              <a:t>더 많은 </a:t>
            </a:r>
            <a:r>
              <a:rPr lang="en-US" altLang="ko-KR" dirty="0"/>
              <a:t>Dataset</a:t>
            </a:r>
            <a:r>
              <a:rPr lang="ko-KR" altLang="en-US" dirty="0"/>
              <a:t>으로 훈련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Shadow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에서 사용한 최신 </a:t>
            </a:r>
            <a:r>
              <a:rPr lang="en-US" altLang="ko-KR" dirty="0"/>
              <a:t>Mask R CNN </a:t>
            </a:r>
            <a:r>
              <a:rPr lang="ko-KR" altLang="en-US" dirty="0"/>
              <a:t>기법인 </a:t>
            </a:r>
            <a:r>
              <a:rPr lang="en-US" altLang="ko-KR" dirty="0"/>
              <a:t>detectron2</a:t>
            </a:r>
            <a:r>
              <a:rPr lang="ko-KR" altLang="en-US" dirty="0"/>
              <a:t>를 기반으로 </a:t>
            </a:r>
            <a:r>
              <a:rPr lang="en-US" altLang="ko-KR" dirty="0"/>
              <a:t>Network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Memory</a:t>
            </a:r>
            <a:r>
              <a:rPr lang="ko-KR" altLang="en-US" dirty="0"/>
              <a:t> 부족을 해결하기 위해 </a:t>
            </a:r>
            <a:r>
              <a:rPr lang="en-US" altLang="ko-KR" dirty="0"/>
              <a:t>Dataset</a:t>
            </a:r>
            <a:r>
              <a:rPr lang="ko-KR" altLang="en-US" dirty="0"/>
              <a:t>을 약 </a:t>
            </a:r>
            <a:r>
              <a:rPr lang="en-US" altLang="ko-KR" dirty="0"/>
              <a:t>1/5 </a:t>
            </a:r>
            <a:r>
              <a:rPr lang="ko-KR" altLang="en-US" dirty="0"/>
              <a:t>크기로 줄여서 훈련을 진행하였는데</a:t>
            </a:r>
            <a:r>
              <a:rPr lang="en-US" altLang="ko-KR" dirty="0"/>
              <a:t>, </a:t>
            </a:r>
            <a:r>
              <a:rPr lang="ko-KR" altLang="en-US" dirty="0"/>
              <a:t>더 많은 </a:t>
            </a:r>
            <a:r>
              <a:rPr lang="en-US" altLang="ko-KR" dirty="0"/>
              <a:t>Memory</a:t>
            </a:r>
            <a:r>
              <a:rPr lang="ko-KR" altLang="en-US" dirty="0"/>
              <a:t>를 확보하여 모든 </a:t>
            </a:r>
            <a:r>
              <a:rPr lang="en-US" altLang="ko-KR" dirty="0"/>
              <a:t>Dataset</a:t>
            </a:r>
            <a:r>
              <a:rPr lang="ko-KR" altLang="en-US" dirty="0"/>
              <a:t>을 사용하여 훈련을 진행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나머지 훈련 파라미터는 유지한 상태로 </a:t>
            </a:r>
            <a:r>
              <a:rPr lang="en-US" altLang="ko-KR" dirty="0"/>
              <a:t>Memory</a:t>
            </a:r>
            <a:r>
              <a:rPr lang="ko-KR" altLang="en-US" dirty="0"/>
              <a:t> 부족을 해결하기 위해 </a:t>
            </a:r>
            <a:r>
              <a:rPr lang="en-US" altLang="ko-KR" dirty="0"/>
              <a:t>Batch Size</a:t>
            </a:r>
            <a:r>
              <a:rPr lang="ko-KR" altLang="en-US" dirty="0"/>
              <a:t>를 </a:t>
            </a:r>
            <a:r>
              <a:rPr lang="en-US" altLang="ko-KR" dirty="0"/>
              <a:t>½ </a:t>
            </a:r>
            <a:r>
              <a:rPr lang="ko-KR" altLang="en-US" dirty="0"/>
              <a:t>로 줄여 총 </a:t>
            </a:r>
            <a:r>
              <a:rPr lang="en-US" altLang="ko-KR" dirty="0"/>
              <a:t>140,000 </a:t>
            </a:r>
            <a:r>
              <a:rPr lang="ko-KR" altLang="en-US" dirty="0"/>
              <a:t>번의 훈련을 진행하였음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앞으로 현재 훈련한 모델의 이름을 </a:t>
            </a:r>
            <a:r>
              <a:rPr lang="en-US" altLang="ko-KR" dirty="0"/>
              <a:t>BDRAR_BACKBONE</a:t>
            </a:r>
            <a:r>
              <a:rPr lang="ko-KR" altLang="en-US" dirty="0"/>
              <a:t>이라 명명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그림 5" descr="실외, 자동차, 도로이(가) 표시된 사진&#10;&#10;자동 생성된 설명">
            <a:extLst>
              <a:ext uri="{FF2B5EF4-FFF2-40B4-BE49-F238E27FC236}">
                <a16:creationId xmlns:a16="http://schemas.microsoft.com/office/drawing/2014/main" id="{0FBC728C-3CCB-4094-81EA-3D8E9BBD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49" y="4963053"/>
            <a:ext cx="5146824" cy="2757008"/>
          </a:xfrm>
          <a:prstGeom prst="rect">
            <a:avLst/>
          </a:prstGeom>
        </p:spPr>
      </p:pic>
      <p:pic>
        <p:nvPicPr>
          <p:cNvPr id="10" name="그림 9" descr="도로, 실외, 자동차이(가) 표시된 사진&#10;&#10;자동 생성된 설명">
            <a:extLst>
              <a:ext uri="{FF2B5EF4-FFF2-40B4-BE49-F238E27FC236}">
                <a16:creationId xmlns:a16="http://schemas.microsoft.com/office/drawing/2014/main" id="{C47F7160-4116-4600-A98D-00702542D39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603326" y="4962461"/>
            <a:ext cx="5148000" cy="27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312BA-F731-4017-8908-62A2AABE7C06}"/>
              </a:ext>
            </a:extLst>
          </p:cNvPr>
          <p:cNvSpPr txBox="1"/>
          <p:nvPr/>
        </p:nvSpPr>
        <p:spPr>
          <a:xfrm>
            <a:off x="5733922" y="7893171"/>
            <a:ext cx="1226155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결과를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자동차의 뒷바퀴 그림자를 잘 검출하지 못했던 기존의 모델에 비해</a:t>
            </a:r>
            <a:r>
              <a:rPr lang="en-US" altLang="ko-KR" dirty="0"/>
              <a:t>, </a:t>
            </a:r>
            <a:r>
              <a:rPr lang="ko-KR" altLang="en-US" dirty="0"/>
              <a:t>자동차의 뒷바퀴 그림자까지 검출하는 모습을 확인할 수 있음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빨간색 원 부분을 보면 </a:t>
            </a:r>
            <a:r>
              <a:rPr lang="en-US" altLang="ko-KR" dirty="0"/>
              <a:t>BDRAR_BACKBONE</a:t>
            </a:r>
            <a:r>
              <a:rPr lang="ko-KR" altLang="en-US" dirty="0"/>
              <a:t>이 좀 더 세밀하게 검출하는 것을 확인할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5BDD1-F09A-40CE-BE8C-6A324EACF4E8}"/>
              </a:ext>
            </a:extLst>
          </p:cNvPr>
          <p:cNvSpPr txBox="1"/>
          <p:nvPr/>
        </p:nvSpPr>
        <p:spPr>
          <a:xfrm>
            <a:off x="8959893" y="7376378"/>
            <a:ext cx="2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BDRAR_BACKBONE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C2D47-FC5C-44F3-9BFB-3A207B844F1D}"/>
              </a:ext>
            </a:extLst>
          </p:cNvPr>
          <p:cNvSpPr txBox="1"/>
          <p:nvPr/>
        </p:nvSpPr>
        <p:spPr>
          <a:xfrm>
            <a:off x="15004752" y="7376745"/>
            <a:ext cx="30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Instance Shadow Detection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B1C95F-EA28-40C7-B8E6-E3679EBC3325}"/>
              </a:ext>
            </a:extLst>
          </p:cNvPr>
          <p:cNvSpPr/>
          <p:nvPr/>
        </p:nvSpPr>
        <p:spPr>
          <a:xfrm>
            <a:off x="13979887" y="7450212"/>
            <a:ext cx="347760" cy="2698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6A733B-8625-4F53-A921-8B61197BA5CE}"/>
              </a:ext>
            </a:extLst>
          </p:cNvPr>
          <p:cNvSpPr/>
          <p:nvPr/>
        </p:nvSpPr>
        <p:spPr>
          <a:xfrm>
            <a:off x="7234398" y="7426119"/>
            <a:ext cx="347760" cy="2698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37826E-02DE-4616-9672-DDF5BA87EB27}"/>
              </a:ext>
            </a:extLst>
          </p:cNvPr>
          <p:cNvSpPr txBox="1"/>
          <p:nvPr/>
        </p:nvSpPr>
        <p:spPr>
          <a:xfrm>
            <a:off x="950656" y="1405074"/>
            <a:ext cx="4038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Result</a:t>
            </a:r>
          </a:p>
        </p:txBody>
      </p:sp>
      <p:pic>
        <p:nvPicPr>
          <p:cNvPr id="6" name="그림 5" descr="잔디, 스포츠, 운동경기, 플레이어이(가) 표시된 사진&#10;&#10;자동 생성된 설명">
            <a:extLst>
              <a:ext uri="{FF2B5EF4-FFF2-40B4-BE49-F238E27FC236}">
                <a16:creationId xmlns:a16="http://schemas.microsoft.com/office/drawing/2014/main" id="{C0DA119F-2C10-46D7-BAD1-6B4A04217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74" y="576821"/>
            <a:ext cx="4680000" cy="2844563"/>
          </a:xfrm>
          <a:prstGeom prst="rect">
            <a:avLst/>
          </a:prstGeom>
        </p:spPr>
      </p:pic>
      <p:pic>
        <p:nvPicPr>
          <p:cNvPr id="10" name="그림 9" descr="잔디, 스포츠, 운동경기, 실외이(가) 표시된 사진&#10;&#10;자동 생성된 설명">
            <a:extLst>
              <a:ext uri="{FF2B5EF4-FFF2-40B4-BE49-F238E27FC236}">
                <a16:creationId xmlns:a16="http://schemas.microsoft.com/office/drawing/2014/main" id="{B507E67A-F49D-4C81-9608-29B83DFE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467" y="576821"/>
            <a:ext cx="4680000" cy="2844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852F9B-FF36-40D0-9E61-9115C10244AF}"/>
              </a:ext>
            </a:extLst>
          </p:cNvPr>
          <p:cNvSpPr txBox="1"/>
          <p:nvPr/>
        </p:nvSpPr>
        <p:spPr>
          <a:xfrm>
            <a:off x="8223374" y="165552"/>
            <a:ext cx="2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BDRAR_BACKBONE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20EF1-780A-4093-B0BC-392B77D7F619}"/>
              </a:ext>
            </a:extLst>
          </p:cNvPr>
          <p:cNvSpPr txBox="1"/>
          <p:nvPr/>
        </p:nvSpPr>
        <p:spPr>
          <a:xfrm>
            <a:off x="12642600" y="165552"/>
            <a:ext cx="30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Instance Shadow Detection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그림 16" descr="노란색, 도로, 하늘, 버스이(가) 표시된 사진&#10;&#10;자동 생성된 설명">
            <a:extLst>
              <a:ext uri="{FF2B5EF4-FFF2-40B4-BE49-F238E27FC236}">
                <a16:creationId xmlns:a16="http://schemas.microsoft.com/office/drawing/2014/main" id="{CAEB19E8-78AC-4DE9-B816-17858A14D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074" y="3505259"/>
            <a:ext cx="4680000" cy="3122438"/>
          </a:xfrm>
          <a:prstGeom prst="rect">
            <a:avLst/>
          </a:prstGeom>
        </p:spPr>
      </p:pic>
      <p:pic>
        <p:nvPicPr>
          <p:cNvPr id="19" name="그림 18" descr="하늘, 도로, 노란색, 실외이(가) 표시된 사진&#10;&#10;자동 생성된 설명">
            <a:extLst>
              <a:ext uri="{FF2B5EF4-FFF2-40B4-BE49-F238E27FC236}">
                <a16:creationId xmlns:a16="http://schemas.microsoft.com/office/drawing/2014/main" id="{ED84027F-413B-47B3-9C1B-078590F91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1467" y="3505259"/>
            <a:ext cx="4680000" cy="3122438"/>
          </a:xfrm>
          <a:prstGeom prst="rect">
            <a:avLst/>
          </a:prstGeom>
        </p:spPr>
      </p:pic>
      <p:pic>
        <p:nvPicPr>
          <p:cNvPr id="21" name="그림 20" descr="잔디, 소, 실외, 평야이(가) 표시된 사진&#10;&#10;자동 생성된 설명">
            <a:extLst>
              <a:ext uri="{FF2B5EF4-FFF2-40B4-BE49-F238E27FC236}">
                <a16:creationId xmlns:a16="http://schemas.microsoft.com/office/drawing/2014/main" id="{D71FC938-2C90-48AB-AB15-914BD1C4D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74" y="6711572"/>
            <a:ext cx="4680000" cy="3122438"/>
          </a:xfrm>
          <a:prstGeom prst="rect">
            <a:avLst/>
          </a:prstGeom>
        </p:spPr>
      </p:pic>
      <p:pic>
        <p:nvPicPr>
          <p:cNvPr id="25" name="그림 24" descr="잔디, 소, 담장, 하늘이(가) 표시된 사진&#10;&#10;자동 생성된 설명">
            <a:extLst>
              <a:ext uri="{FF2B5EF4-FFF2-40B4-BE49-F238E27FC236}">
                <a16:creationId xmlns:a16="http://schemas.microsoft.com/office/drawing/2014/main" id="{AA16767F-E79C-4098-B1B1-AEC10E0D2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1467" y="6711572"/>
            <a:ext cx="4680000" cy="31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37826E-02DE-4616-9672-DDF5BA87EB27}"/>
              </a:ext>
            </a:extLst>
          </p:cNvPr>
          <p:cNvSpPr txBox="1"/>
          <p:nvPr/>
        </p:nvSpPr>
        <p:spPr>
          <a:xfrm>
            <a:off x="950656" y="1405074"/>
            <a:ext cx="4038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52F9B-FF36-40D0-9E61-9115C10244AF}"/>
              </a:ext>
            </a:extLst>
          </p:cNvPr>
          <p:cNvSpPr txBox="1"/>
          <p:nvPr/>
        </p:nvSpPr>
        <p:spPr>
          <a:xfrm>
            <a:off x="8223374" y="165552"/>
            <a:ext cx="2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BDRAR_BACKBONE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20EF1-780A-4093-B0BC-392B77D7F619}"/>
              </a:ext>
            </a:extLst>
          </p:cNvPr>
          <p:cNvSpPr txBox="1"/>
          <p:nvPr/>
        </p:nvSpPr>
        <p:spPr>
          <a:xfrm>
            <a:off x="12642600" y="165552"/>
            <a:ext cx="30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Instance Shadow Detection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텍스트, 실외, 건물, 도로이(가) 표시된 사진&#10;&#10;자동 생성된 설명">
            <a:extLst>
              <a:ext uri="{FF2B5EF4-FFF2-40B4-BE49-F238E27FC236}">
                <a16:creationId xmlns:a16="http://schemas.microsoft.com/office/drawing/2014/main" id="{09FE00C0-6582-4389-95DD-1F30F3715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74" y="574033"/>
            <a:ext cx="4680000" cy="3495190"/>
          </a:xfrm>
          <a:prstGeom prst="rect">
            <a:avLst/>
          </a:prstGeom>
        </p:spPr>
      </p:pic>
      <p:pic>
        <p:nvPicPr>
          <p:cNvPr id="8" name="그림 7" descr="텍스트, 실외, 건물, 도로이(가) 표시된 사진&#10;&#10;자동 생성된 설명">
            <a:extLst>
              <a:ext uri="{FF2B5EF4-FFF2-40B4-BE49-F238E27FC236}">
                <a16:creationId xmlns:a16="http://schemas.microsoft.com/office/drawing/2014/main" id="{D1C0A6FA-0E3B-43FE-B6CA-912122A1A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467" y="570223"/>
            <a:ext cx="4680000" cy="3495190"/>
          </a:xfrm>
          <a:prstGeom prst="rect">
            <a:avLst/>
          </a:prstGeom>
        </p:spPr>
      </p:pic>
      <p:pic>
        <p:nvPicPr>
          <p:cNvPr id="11" name="그림 10" descr="텍스트, 대지, 실외, 그래피티이(가) 표시된 사진&#10;&#10;자동 생성된 설명">
            <a:extLst>
              <a:ext uri="{FF2B5EF4-FFF2-40B4-BE49-F238E27FC236}">
                <a16:creationId xmlns:a16="http://schemas.microsoft.com/office/drawing/2014/main" id="{4CD298B4-3CED-4E88-98C6-4E4704D5E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074" y="4115276"/>
            <a:ext cx="4680000" cy="3081000"/>
          </a:xfrm>
          <a:prstGeom prst="rect">
            <a:avLst/>
          </a:prstGeom>
        </p:spPr>
      </p:pic>
      <p:pic>
        <p:nvPicPr>
          <p:cNvPr id="18" name="그림 17" descr="텍스트, 대지, 다채로운이(가) 표시된 사진&#10;&#10;자동 생성된 설명">
            <a:extLst>
              <a:ext uri="{FF2B5EF4-FFF2-40B4-BE49-F238E27FC236}">
                <a16:creationId xmlns:a16="http://schemas.microsoft.com/office/drawing/2014/main" id="{93FC558B-6A78-46EE-8B1B-0C32B16C1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1467" y="4115276"/>
            <a:ext cx="4680000" cy="3081000"/>
          </a:xfrm>
          <a:prstGeom prst="rect">
            <a:avLst/>
          </a:prstGeom>
        </p:spPr>
      </p:pic>
      <p:pic>
        <p:nvPicPr>
          <p:cNvPr id="22" name="그림 21" descr="하늘, 물, 실외, 해변이(가) 표시된 사진&#10;&#10;자동 생성된 설명">
            <a:extLst>
              <a:ext uri="{FF2B5EF4-FFF2-40B4-BE49-F238E27FC236}">
                <a16:creationId xmlns:a16="http://schemas.microsoft.com/office/drawing/2014/main" id="{3A7122DE-E6E5-4E3C-9C24-3A162520528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74" y="7242329"/>
            <a:ext cx="4680000" cy="2520000"/>
          </a:xfrm>
          <a:prstGeom prst="rect">
            <a:avLst/>
          </a:prstGeom>
        </p:spPr>
      </p:pic>
      <p:pic>
        <p:nvPicPr>
          <p:cNvPr id="24" name="그림 23" descr="텍스트, 하늘, 물, 실외이(가) 표시된 사진&#10;&#10;자동 생성된 설명">
            <a:extLst>
              <a:ext uri="{FF2B5EF4-FFF2-40B4-BE49-F238E27FC236}">
                <a16:creationId xmlns:a16="http://schemas.microsoft.com/office/drawing/2014/main" id="{FCA7CC05-CAC1-433E-9518-F06C0F33E1D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1741467" y="7242329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4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37826E-02DE-4616-9672-DDF5BA87EB27}"/>
              </a:ext>
            </a:extLst>
          </p:cNvPr>
          <p:cNvSpPr txBox="1"/>
          <p:nvPr/>
        </p:nvSpPr>
        <p:spPr>
          <a:xfrm>
            <a:off x="950656" y="1405074"/>
            <a:ext cx="403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Bad</a:t>
            </a:r>
          </a:p>
          <a:p>
            <a:r>
              <a:rPr lang="en-US" altLang="ko-KR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52F9B-FF36-40D0-9E61-9115C10244AF}"/>
              </a:ext>
            </a:extLst>
          </p:cNvPr>
          <p:cNvSpPr txBox="1"/>
          <p:nvPr/>
        </p:nvSpPr>
        <p:spPr>
          <a:xfrm>
            <a:off x="8223374" y="165552"/>
            <a:ext cx="2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BDRAR_BACKBONE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20EF1-780A-4093-B0BC-392B77D7F619}"/>
              </a:ext>
            </a:extLst>
          </p:cNvPr>
          <p:cNvSpPr txBox="1"/>
          <p:nvPr/>
        </p:nvSpPr>
        <p:spPr>
          <a:xfrm>
            <a:off x="12642600" y="165552"/>
            <a:ext cx="30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Instance Shadow Detection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 descr="잔디, 실외, 스포츠, 육상경기이(가) 표시된 사진&#10;&#10;자동 생성된 설명">
            <a:extLst>
              <a:ext uri="{FF2B5EF4-FFF2-40B4-BE49-F238E27FC236}">
                <a16:creationId xmlns:a16="http://schemas.microsoft.com/office/drawing/2014/main" id="{53FECFA8-3A87-450D-8B9A-7F136E1A71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200"/>
          <a:stretch/>
        </p:blipFill>
        <p:spPr>
          <a:xfrm>
            <a:off x="6911074" y="540969"/>
            <a:ext cx="4680000" cy="2495321"/>
          </a:xfrm>
          <a:prstGeom prst="rect">
            <a:avLst/>
          </a:prstGeom>
        </p:spPr>
      </p:pic>
      <p:pic>
        <p:nvPicPr>
          <p:cNvPr id="9" name="그림 8" descr="잔디, 실외, 사람, 스포츠이(가) 표시된 사진&#10;&#10;자동 생성된 설명">
            <a:extLst>
              <a:ext uri="{FF2B5EF4-FFF2-40B4-BE49-F238E27FC236}">
                <a16:creationId xmlns:a16="http://schemas.microsoft.com/office/drawing/2014/main" id="{D15D8244-549E-487A-9D49-06FD8E1F54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200"/>
          <a:stretch/>
        </p:blipFill>
        <p:spPr>
          <a:xfrm>
            <a:off x="11741467" y="534884"/>
            <a:ext cx="4680000" cy="24953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857DF-C9A1-475B-AC63-F79364B9006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911074" y="3098517"/>
            <a:ext cx="4680000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8FD5DF-72E2-477C-A9BB-F9E4957A97A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741467" y="3098517"/>
            <a:ext cx="4680000" cy="3600000"/>
          </a:xfrm>
          <a:prstGeom prst="rect">
            <a:avLst/>
          </a:prstGeom>
        </p:spPr>
      </p:pic>
      <p:pic>
        <p:nvPicPr>
          <p:cNvPr id="19" name="그림 18" descr="테이블, 바닥, 실내, 목재의이(가) 표시된 사진&#10;&#10;자동 생성된 설명">
            <a:extLst>
              <a:ext uri="{FF2B5EF4-FFF2-40B4-BE49-F238E27FC236}">
                <a16:creationId xmlns:a16="http://schemas.microsoft.com/office/drawing/2014/main" id="{1CCD8CA4-B604-4214-B1C8-0DD566863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74" y="6760744"/>
            <a:ext cx="4680000" cy="3132675"/>
          </a:xfrm>
          <a:prstGeom prst="rect">
            <a:avLst/>
          </a:prstGeom>
        </p:spPr>
      </p:pic>
      <p:pic>
        <p:nvPicPr>
          <p:cNvPr id="21" name="그림 20" descr="테이블, 바닥, 실내이(가) 표시된 사진&#10;&#10;자동 생성된 설명">
            <a:extLst>
              <a:ext uri="{FF2B5EF4-FFF2-40B4-BE49-F238E27FC236}">
                <a16:creationId xmlns:a16="http://schemas.microsoft.com/office/drawing/2014/main" id="{B0581FB9-A8F5-49E8-B444-1E8814F63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1467" y="6760743"/>
            <a:ext cx="4680000" cy="31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3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" y="0"/>
            <a:ext cx="18288000" cy="1028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84F821-E964-4918-9B79-9D090D2EB317}"/>
              </a:ext>
            </a:extLst>
          </p:cNvPr>
          <p:cNvSpPr txBox="1"/>
          <p:nvPr/>
        </p:nvSpPr>
        <p:spPr>
          <a:xfrm>
            <a:off x="950656" y="1405074"/>
            <a:ext cx="4038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결론</a:t>
            </a:r>
            <a:endParaRPr lang="en-US" altLang="ko-KR" sz="50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47662-F6FC-4176-945F-593772653564}"/>
              </a:ext>
            </a:extLst>
          </p:cNvPr>
          <p:cNvSpPr txBox="1"/>
          <p:nvPr/>
        </p:nvSpPr>
        <p:spPr>
          <a:xfrm>
            <a:off x="5582542" y="787917"/>
            <a:ext cx="1266045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객체와 가까이 있는 그림자의 경우</a:t>
            </a:r>
            <a:r>
              <a:rPr lang="en-US" altLang="ko-KR" dirty="0"/>
              <a:t>, </a:t>
            </a:r>
            <a:r>
              <a:rPr lang="ko-KR" altLang="en-US" dirty="0"/>
              <a:t>그림자의 검출 </a:t>
            </a:r>
            <a:r>
              <a:rPr lang="en-US" altLang="ko-KR" dirty="0"/>
              <a:t>Area, Boundary</a:t>
            </a:r>
            <a:r>
              <a:rPr lang="ko-KR" altLang="en-US" dirty="0"/>
              <a:t>가 기존의 </a:t>
            </a:r>
            <a:r>
              <a:rPr lang="en-US" altLang="ko-KR" dirty="0"/>
              <a:t>Instance Shadow Detection</a:t>
            </a:r>
            <a:r>
              <a:rPr lang="ko-KR" altLang="en-US" dirty="0"/>
              <a:t>보다 더 세밀한 결과를 얻을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그러나 객체와 멀리 떨어져 있거나</a:t>
            </a:r>
            <a:r>
              <a:rPr lang="en-US" altLang="ko-KR" dirty="0"/>
              <a:t>, </a:t>
            </a:r>
            <a:r>
              <a:rPr lang="ko-KR" altLang="en-US" dirty="0"/>
              <a:t>주변에 검정색의 물체가 존재하는 경우 그 </a:t>
            </a:r>
            <a:r>
              <a:rPr lang="en-US" altLang="ko-KR" dirty="0"/>
              <a:t>Boundary</a:t>
            </a:r>
            <a:r>
              <a:rPr lang="ko-KR" altLang="en-US" dirty="0"/>
              <a:t>가 기존의 방법보다 더 좋지 않은 결과를 보인다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이는 </a:t>
            </a:r>
            <a:r>
              <a:rPr lang="en-US" altLang="ko-KR" dirty="0"/>
              <a:t>BDRAR_BACKBONE</a:t>
            </a:r>
            <a:r>
              <a:rPr lang="ko-KR" altLang="en-US" dirty="0"/>
              <a:t>의 구조가 양 방향성을 고려하여 </a:t>
            </a:r>
            <a:r>
              <a:rPr lang="en-US" altLang="ko-KR" dirty="0"/>
              <a:t>Feature map</a:t>
            </a:r>
            <a:r>
              <a:rPr lang="ko-KR" altLang="en-US" dirty="0"/>
              <a:t>을 구성하기 때문에 </a:t>
            </a:r>
            <a:r>
              <a:rPr lang="en-US" altLang="ko-KR" dirty="0"/>
              <a:t>Global context</a:t>
            </a:r>
            <a:r>
              <a:rPr lang="ko-KR" altLang="en-US" dirty="0"/>
              <a:t>는 좀 더 검출을 잘하는 특징을 가지지만</a:t>
            </a:r>
            <a:r>
              <a:rPr lang="en-US" altLang="ko-KR" dirty="0"/>
              <a:t>, </a:t>
            </a:r>
            <a:r>
              <a:rPr lang="ko-KR" altLang="en-US" dirty="0"/>
              <a:t>상대적으로 </a:t>
            </a:r>
            <a:r>
              <a:rPr lang="en-US" altLang="ko-KR" dirty="0"/>
              <a:t>Local context</a:t>
            </a:r>
            <a:r>
              <a:rPr lang="ko-KR" altLang="en-US" dirty="0"/>
              <a:t>는 잘 검출하지 못하는 특징을 보인다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F08D6-ECD1-4222-8307-E863AD719710}"/>
              </a:ext>
            </a:extLst>
          </p:cNvPr>
          <p:cNvSpPr txBox="1"/>
          <p:nvPr/>
        </p:nvSpPr>
        <p:spPr>
          <a:xfrm>
            <a:off x="950656" y="5080062"/>
            <a:ext cx="4038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특이 케이스</a:t>
            </a:r>
            <a:endParaRPr lang="en-US" altLang="ko-KR" sz="50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0" name="그림 19" descr="대지, 실외, 벽돌, 돌이(가) 표시된 사진&#10;&#10;자동 생성된 설명">
            <a:extLst>
              <a:ext uri="{FF2B5EF4-FFF2-40B4-BE49-F238E27FC236}">
                <a16:creationId xmlns:a16="http://schemas.microsoft.com/office/drawing/2014/main" id="{E3588BE7-571B-410F-9C96-54E0C480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32" y="3967257"/>
            <a:ext cx="3510000" cy="4680000"/>
          </a:xfrm>
          <a:prstGeom prst="rect">
            <a:avLst/>
          </a:prstGeom>
        </p:spPr>
      </p:pic>
      <p:pic>
        <p:nvPicPr>
          <p:cNvPr id="5" name="그림 4" descr="대지, 실외, 녹색, 돌이(가) 표시된 사진&#10;&#10;자동 생성된 설명">
            <a:extLst>
              <a:ext uri="{FF2B5EF4-FFF2-40B4-BE49-F238E27FC236}">
                <a16:creationId xmlns:a16="http://schemas.microsoft.com/office/drawing/2014/main" id="{C227061E-359D-4836-951B-6255DE0DA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876" y="3967257"/>
            <a:ext cx="3510000" cy="46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449080-4D48-416D-A300-116D87ECD6B0}"/>
              </a:ext>
            </a:extLst>
          </p:cNvPr>
          <p:cNvSpPr txBox="1"/>
          <p:nvPr/>
        </p:nvSpPr>
        <p:spPr>
          <a:xfrm>
            <a:off x="7214387" y="8277925"/>
            <a:ext cx="2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BDRAR_BACKBONE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F8EE1-00C7-4EE1-A840-FD1964EF82E7}"/>
              </a:ext>
            </a:extLst>
          </p:cNvPr>
          <p:cNvSpPr txBox="1"/>
          <p:nvPr/>
        </p:nvSpPr>
        <p:spPr>
          <a:xfrm>
            <a:off x="10038016" y="8295565"/>
            <a:ext cx="30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Instance Shadow Detection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1E242-07FD-4DB7-8EC1-2823F41D02E3}"/>
              </a:ext>
            </a:extLst>
          </p:cNvPr>
          <p:cNvSpPr txBox="1"/>
          <p:nvPr/>
        </p:nvSpPr>
        <p:spPr>
          <a:xfrm>
            <a:off x="5682781" y="8802908"/>
            <a:ext cx="1266045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BDRAR_BACKBONE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의 결과를 보면 검출된 </a:t>
            </a:r>
            <a:r>
              <a:rPr lang="en-US" altLang="ko-KR" dirty="0"/>
              <a:t>Shadow</a:t>
            </a:r>
            <a:r>
              <a:rPr lang="ko-KR" altLang="en-US" dirty="0"/>
              <a:t>의 </a:t>
            </a:r>
            <a:r>
              <a:rPr lang="en-US" altLang="ko-KR" dirty="0"/>
              <a:t>Segment</a:t>
            </a:r>
            <a:r>
              <a:rPr lang="ko-KR" altLang="en-US" dirty="0"/>
              <a:t>가 객체와 연결되어 있지 않은 특이한 결과를 보였다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363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292</Words>
  <Application>Microsoft Office PowerPoint</Application>
  <PresentationFormat>사용자 지정</PresentationFormat>
  <Paragraphs>39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Franklin Gothic Heavy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66</cp:revision>
  <dcterms:created xsi:type="dcterms:W3CDTF">2021-05-01T12:59:12Z</dcterms:created>
  <dcterms:modified xsi:type="dcterms:W3CDTF">2021-06-06T12:43:11Z</dcterms:modified>
</cp:coreProperties>
</file>