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0" r:id="rId9"/>
    <p:sldId id="266" r:id="rId10"/>
    <p:sldId id="267" r:id="rId11"/>
    <p:sldId id="262" r:id="rId12"/>
    <p:sldId id="263" r:id="rId1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2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B731A-72BF-41C8-94DF-E5F9B7FC692B}"/>
              </a:ext>
            </a:extLst>
          </p:cNvPr>
          <p:cNvSpPr txBox="1"/>
          <p:nvPr/>
        </p:nvSpPr>
        <p:spPr>
          <a:xfrm>
            <a:off x="5647391" y="168966"/>
            <a:ext cx="1156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Discrete Entropy</a:t>
            </a:r>
          </a:p>
          <a:p>
            <a:r>
              <a:rPr lang="ko-KR" altLang="en-US" sz="2400" dirty="0"/>
              <a:t>그림자와 검은색 물체 간에 엔트로피 차이가 난다는 것을 확인함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545F0-6CC7-4D35-8417-DE134A3C49AE}"/>
              </a:ext>
            </a:extLst>
          </p:cNvPr>
          <p:cNvSpPr txBox="1"/>
          <p:nvPr/>
        </p:nvSpPr>
        <p:spPr>
          <a:xfrm>
            <a:off x="976247" y="1142251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7.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8AF51-30E2-47F0-82D6-9EBDD7907DBB}"/>
              </a:ext>
            </a:extLst>
          </p:cNvPr>
          <p:cNvSpPr txBox="1"/>
          <p:nvPr/>
        </p:nvSpPr>
        <p:spPr>
          <a:xfrm>
            <a:off x="976247" y="1868846"/>
            <a:ext cx="439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Near Black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CDED2-61FC-4289-AFCC-16288D4A986A}"/>
              </a:ext>
            </a:extLst>
          </p:cNvPr>
          <p:cNvSpPr txBox="1"/>
          <p:nvPr/>
        </p:nvSpPr>
        <p:spPr>
          <a:xfrm>
            <a:off x="948348" y="2199492"/>
            <a:ext cx="413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Discrete Entropy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D0FD8-F21B-461A-A757-B158FEE47AAF}"/>
              </a:ext>
            </a:extLst>
          </p:cNvPr>
          <p:cNvSpPr txBox="1"/>
          <p:nvPr/>
        </p:nvSpPr>
        <p:spPr>
          <a:xfrm>
            <a:off x="948348" y="4883188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8.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61B2A-9BB1-40D1-926D-17D9AACE9EA0}"/>
              </a:ext>
            </a:extLst>
          </p:cNvPr>
          <p:cNvSpPr txBox="1"/>
          <p:nvPr/>
        </p:nvSpPr>
        <p:spPr>
          <a:xfrm>
            <a:off x="948348" y="5609783"/>
            <a:ext cx="439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Near Black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C74CF-9BBF-4632-BBCB-13754D6C4F0B}"/>
              </a:ext>
            </a:extLst>
          </p:cNvPr>
          <p:cNvSpPr txBox="1"/>
          <p:nvPr/>
        </p:nvSpPr>
        <p:spPr>
          <a:xfrm>
            <a:off x="948348" y="5919001"/>
            <a:ext cx="413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Edge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EE0E9-E3F7-464C-9402-C837A619869A}"/>
              </a:ext>
            </a:extLst>
          </p:cNvPr>
          <p:cNvSpPr txBox="1"/>
          <p:nvPr/>
        </p:nvSpPr>
        <p:spPr>
          <a:xfrm>
            <a:off x="5647391" y="4883188"/>
            <a:ext cx="1156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Edge Response</a:t>
            </a:r>
          </a:p>
          <a:p>
            <a:r>
              <a:rPr lang="ko-KR" altLang="en-US" sz="2400" dirty="0"/>
              <a:t>그림자는 </a:t>
            </a:r>
            <a:r>
              <a:rPr lang="en-US" altLang="ko-KR" sz="2400" dirty="0"/>
              <a:t>Strong edges</a:t>
            </a:r>
            <a:r>
              <a:rPr lang="ko-KR" altLang="en-US" sz="2400" dirty="0"/>
              <a:t>를 줄이기 때문에 </a:t>
            </a:r>
            <a:r>
              <a:rPr lang="en-US" altLang="ko-KR" sz="2400" dirty="0"/>
              <a:t>edge response</a:t>
            </a:r>
            <a:r>
              <a:rPr lang="ko-KR" altLang="en-US" sz="2400" dirty="0"/>
              <a:t>가 작게 나온다</a:t>
            </a:r>
            <a:r>
              <a:rPr lang="en-US" altLang="ko-KR" sz="24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463AC-1521-4C9C-BB97-800982C8E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4766" y="101256"/>
            <a:ext cx="3791653" cy="10409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DDFCC4-C685-4182-AE9E-A76B4391D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766" y="1094421"/>
            <a:ext cx="3776456" cy="463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F5CA98-61C0-470E-9649-2C409C55E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391" y="962569"/>
            <a:ext cx="3840909" cy="35104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7E64B5-2575-4B09-853E-F0CB22DC053F}"/>
              </a:ext>
            </a:extLst>
          </p:cNvPr>
          <p:cNvSpPr txBox="1"/>
          <p:nvPr/>
        </p:nvSpPr>
        <p:spPr>
          <a:xfrm>
            <a:off x="9523356" y="1535832"/>
            <a:ext cx="8673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그림자와 다른 물체 간의 엔트로피 차이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Diffuse object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상대적으로 엔트로피가 작게 계산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Specular object</a:t>
            </a:r>
            <a:r>
              <a:rPr lang="ko-KR" altLang="en-US" sz="2400" dirty="0"/>
              <a:t>와 </a:t>
            </a:r>
            <a:r>
              <a:rPr lang="en-US" altLang="ko-KR" sz="2400" dirty="0"/>
              <a:t>Shadow</a:t>
            </a:r>
            <a:r>
              <a:rPr lang="ko-KR" altLang="en-US" sz="2400" dirty="0"/>
              <a:t>의 엔트로피는 </a:t>
            </a:r>
            <a:r>
              <a:rPr lang="en-US" altLang="ko-KR" sz="2400" dirty="0"/>
              <a:t>mediate </a:t>
            </a:r>
            <a:r>
              <a:rPr lang="ko-KR" altLang="en-US" sz="2400" dirty="0"/>
              <a:t>값은 같지만 그 </a:t>
            </a:r>
            <a:r>
              <a:rPr lang="en-US" altLang="ko-KR" sz="2400" dirty="0"/>
              <a:t>peak </a:t>
            </a:r>
            <a:r>
              <a:rPr lang="ko-KR" altLang="en-US" sz="2400" dirty="0"/>
              <a:t>가 다르다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Tree</a:t>
            </a:r>
            <a:r>
              <a:rPr lang="ko-KR" altLang="en-US" sz="2400" dirty="0"/>
              <a:t>의 엔트로피는 </a:t>
            </a:r>
            <a:r>
              <a:rPr lang="en-US" altLang="ko-KR" sz="2400" dirty="0"/>
              <a:t>self-shading</a:t>
            </a:r>
            <a:r>
              <a:rPr lang="ko-KR" altLang="en-US" sz="2400" dirty="0"/>
              <a:t> 때문에 높은 값을 가진다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37D671-2259-4578-A7F5-0C5AFD0AF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482" y="5714185"/>
            <a:ext cx="3780597" cy="33807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8163CA-9E8E-4BBB-BC43-02975067EC7F}"/>
              </a:ext>
            </a:extLst>
          </p:cNvPr>
          <p:cNvSpPr txBox="1"/>
          <p:nvPr/>
        </p:nvSpPr>
        <p:spPr>
          <a:xfrm>
            <a:off x="9408296" y="5748282"/>
            <a:ext cx="8788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그림자 내부의</a:t>
            </a:r>
            <a:r>
              <a:rPr lang="en-US" altLang="ko-KR" sz="2400" dirty="0"/>
              <a:t> Segment</a:t>
            </a:r>
            <a:r>
              <a:rPr lang="ko-KR" altLang="en-US" sz="2400" dirty="0"/>
              <a:t>의 </a:t>
            </a:r>
            <a:r>
              <a:rPr lang="en-US" altLang="ko-KR" sz="2400" dirty="0"/>
              <a:t>edge response</a:t>
            </a:r>
            <a:r>
              <a:rPr lang="ko-KR" altLang="en-US" sz="2400" dirty="0"/>
              <a:t>는 거의 </a:t>
            </a:r>
            <a:r>
              <a:rPr lang="en-US" altLang="ko-KR" sz="2400" dirty="0"/>
              <a:t>zero</a:t>
            </a:r>
            <a:r>
              <a:rPr lang="ko-KR" altLang="en-US" sz="2400" dirty="0"/>
              <a:t>에 가깝게 계산됨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반면에 </a:t>
            </a:r>
            <a:r>
              <a:rPr lang="en-US" altLang="ko-KR" sz="2400" dirty="0"/>
              <a:t>specular object</a:t>
            </a:r>
            <a:r>
              <a:rPr lang="ko-KR" altLang="en-US" sz="2400" dirty="0"/>
              <a:t>의  </a:t>
            </a:r>
            <a:r>
              <a:rPr lang="en-US" altLang="ko-KR" sz="2400" dirty="0"/>
              <a:t>edge response</a:t>
            </a:r>
            <a:r>
              <a:rPr lang="ko-KR" altLang="en-US" sz="2400" dirty="0"/>
              <a:t>는 강하게 나타남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Segment</a:t>
            </a:r>
            <a:r>
              <a:rPr lang="ko-KR" altLang="en-US" sz="2400" dirty="0">
                <a:sym typeface="Wingdings" panose="05000000000000000000" pitchFamily="2" charset="2"/>
              </a:rPr>
              <a:t> 내부의 </a:t>
            </a:r>
            <a:r>
              <a:rPr lang="en-US" altLang="ko-KR" sz="2400" dirty="0">
                <a:sym typeface="Wingdings" panose="05000000000000000000" pitchFamily="2" charset="2"/>
              </a:rPr>
              <a:t>edge response</a:t>
            </a:r>
            <a:r>
              <a:rPr lang="ko-KR" altLang="en-US" sz="2400" dirty="0">
                <a:sym typeface="Wingdings" panose="05000000000000000000" pitchFamily="2" charset="2"/>
              </a:rPr>
              <a:t>를 더하는 것으로 그림자 내부의 </a:t>
            </a:r>
            <a:r>
              <a:rPr lang="en-US" altLang="ko-KR" sz="2400" dirty="0">
                <a:sym typeface="Wingdings" panose="05000000000000000000" pitchFamily="2" charset="2"/>
              </a:rPr>
              <a:t>Segment</a:t>
            </a:r>
            <a:r>
              <a:rPr lang="ko-KR" altLang="en-US" sz="2400" dirty="0">
                <a:sym typeface="Wingdings" panose="05000000000000000000" pitchFamily="2" charset="2"/>
              </a:rPr>
              <a:t>인지 아닌지 판단할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133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61B69-951A-4848-A6CD-BB6EFE0BF567}"/>
              </a:ext>
            </a:extLst>
          </p:cNvPr>
          <p:cNvSpPr txBox="1"/>
          <p:nvPr/>
        </p:nvSpPr>
        <p:spPr>
          <a:xfrm>
            <a:off x="5015289" y="1328842"/>
            <a:ext cx="11562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Monochromatic </a:t>
            </a:r>
            <a:r>
              <a:rPr lang="ko-KR" altLang="en-US" sz="2400" dirty="0"/>
              <a:t>색 공간에서 </a:t>
            </a:r>
            <a:r>
              <a:rPr lang="en-US" altLang="ko-KR" sz="2400" dirty="0"/>
              <a:t>Shadow</a:t>
            </a:r>
            <a:r>
              <a:rPr lang="ko-KR" altLang="en-US" sz="2400" dirty="0"/>
              <a:t>가 가지는 여러 특징에 대해 알아보았다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Shadow-variant features: Intensity difference, Local max, Smoothness, Skewness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Shadow-invariant features: Gradient similarity, Texture similarity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Near Black features: Discrete Entropy, Edge response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36EC4-DD07-400C-979B-1B669C7E9203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7E1D5-9C36-47D7-9FCF-33F373DA421F}"/>
              </a:ext>
            </a:extLst>
          </p:cNvPr>
          <p:cNvSpPr txBox="1"/>
          <p:nvPr/>
        </p:nvSpPr>
        <p:spPr>
          <a:xfrm>
            <a:off x="993614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CVPR10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00621-D2FF-4044-A3AE-DCF0E535E133}"/>
              </a:ext>
            </a:extLst>
          </p:cNvPr>
          <p:cNvSpPr txBox="1"/>
          <p:nvPr/>
        </p:nvSpPr>
        <p:spPr>
          <a:xfrm>
            <a:off x="331394" y="6980247"/>
            <a:ext cx="4983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J. Zhu, K. G. G. Samuel, S. Z. Masood and M. F.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Tappen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, "Learning to recognize shadows in monochromatic natural images," 2010 IEEE Computer Society Conference on Computer Vision and Pattern Recognition, San Francisco, CA, USA, 2010, pp. 223-230,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doi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: 10.1109/CVPR.2010.5540209.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724E3-0ACF-4451-B5EA-9F927F03CBC9}"/>
              </a:ext>
            </a:extLst>
          </p:cNvPr>
          <p:cNvSpPr txBox="1"/>
          <p:nvPr/>
        </p:nvSpPr>
        <p:spPr>
          <a:xfrm>
            <a:off x="5590728" y="85917"/>
            <a:ext cx="1301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Learning to Recognize Shadows in Monochromatic Natural Images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731A-72BF-41C8-94DF-E5F9B7FC692B}"/>
              </a:ext>
            </a:extLst>
          </p:cNvPr>
          <p:cNvSpPr txBox="1"/>
          <p:nvPr/>
        </p:nvSpPr>
        <p:spPr>
          <a:xfrm>
            <a:off x="5697840" y="1242064"/>
            <a:ext cx="11562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영상에 존재하는 그림자들이 가지는 여러 특징들에 대한 연구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해당 논문에서는 </a:t>
            </a:r>
            <a:r>
              <a:rPr lang="en-US" altLang="ko-KR" sz="2400" dirty="0"/>
              <a:t>monochromatic(</a:t>
            </a:r>
            <a:r>
              <a:rPr lang="ko-KR" altLang="en-US" sz="2400" dirty="0"/>
              <a:t>단색</a:t>
            </a:r>
            <a:r>
              <a:rPr lang="en-US" altLang="ko-KR" sz="2400" dirty="0"/>
              <a:t>) </a:t>
            </a:r>
            <a:r>
              <a:rPr lang="ko-KR" altLang="en-US" sz="2400" dirty="0"/>
              <a:t>영상을 기반으로 연구를 진행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그림자에는 총 </a:t>
            </a:r>
            <a:r>
              <a:rPr lang="en-US" altLang="ko-KR" sz="2400" dirty="0"/>
              <a:t>3</a:t>
            </a:r>
            <a:r>
              <a:rPr lang="ko-KR" altLang="en-US" sz="2400" dirty="0"/>
              <a:t>가지 타입의 특징 존재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Shadow-variant features: </a:t>
            </a:r>
            <a:r>
              <a:rPr lang="ko-KR" altLang="en-US" sz="2400" dirty="0"/>
              <a:t>그림자와 그림자가 아닌 부분에서 다르게 검출되는 특징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Shadow-invariant features: </a:t>
            </a:r>
            <a:r>
              <a:rPr lang="ko-KR" altLang="en-US" sz="2400" dirty="0"/>
              <a:t>그림자 경계를 따라 비슷하게 나타나는 특징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Near black features: </a:t>
            </a:r>
            <a:r>
              <a:rPr lang="ko-KR" altLang="en-US" sz="2400" dirty="0"/>
              <a:t>검은색 픽셀과 구별할 수 있는 특징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6556C9-773D-46EC-9D9B-577DD87F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043" y="4853307"/>
            <a:ext cx="6857713" cy="2197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79A51-340D-4C0B-ADBC-07AEB8965928}"/>
              </a:ext>
            </a:extLst>
          </p:cNvPr>
          <p:cNvSpPr txBox="1"/>
          <p:nvPr/>
        </p:nvSpPr>
        <p:spPr>
          <a:xfrm>
            <a:off x="5590728" y="4982438"/>
            <a:ext cx="11562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단색 영상에서는 그림자와 혼동되는 여러</a:t>
            </a:r>
            <a:endParaRPr lang="en-US" altLang="ko-KR" sz="2400" dirty="0"/>
          </a:p>
          <a:p>
            <a:r>
              <a:rPr lang="ko-KR" altLang="en-US" sz="2400" dirty="0"/>
              <a:t>상황 발생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검정색의 </a:t>
            </a:r>
            <a:r>
              <a:rPr lang="en-US" altLang="ko-KR" sz="2400" dirty="0"/>
              <a:t>diffuse object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검정색의 </a:t>
            </a:r>
            <a:r>
              <a:rPr lang="en-US" altLang="ko-KR" sz="2400" dirty="0"/>
              <a:t>specular object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Self-shading</a:t>
            </a:r>
            <a:r>
              <a:rPr lang="ko-KR" altLang="en-US" sz="2400" dirty="0"/>
              <a:t>을 통해 어두워진 </a:t>
            </a:r>
            <a:r>
              <a:rPr lang="en-US" altLang="ko-KR" sz="2400" dirty="0"/>
              <a:t>object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5C37C-1D62-46D6-AB95-EC60FDD806B3}"/>
              </a:ext>
            </a:extLst>
          </p:cNvPr>
          <p:cNvSpPr txBox="1"/>
          <p:nvPr/>
        </p:nvSpPr>
        <p:spPr>
          <a:xfrm>
            <a:off x="5590728" y="7050561"/>
            <a:ext cx="11562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연구는 </a:t>
            </a:r>
            <a:r>
              <a:rPr lang="en-US" altLang="ko-KR" sz="2400" dirty="0"/>
              <a:t>2</a:t>
            </a:r>
            <a:r>
              <a:rPr lang="ko-KR" altLang="en-US" sz="2400" dirty="0"/>
              <a:t>가지의 주요 요소로 시작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Color</a:t>
            </a:r>
            <a:r>
              <a:rPr lang="ko-KR" altLang="en-US" sz="2400" dirty="0"/>
              <a:t>는 모든 </a:t>
            </a:r>
            <a:r>
              <a:rPr lang="en-US" altLang="ko-KR" sz="2400" dirty="0"/>
              <a:t>sensor</a:t>
            </a:r>
            <a:r>
              <a:rPr lang="ko-KR" altLang="en-US" sz="2400" dirty="0"/>
              <a:t>에 대해 유효하지 않다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      : </a:t>
            </a:r>
            <a:r>
              <a:rPr lang="ko-KR" altLang="en-US" sz="2400" dirty="0"/>
              <a:t>특정한 상황에 대해 조절된 </a:t>
            </a:r>
            <a:r>
              <a:rPr lang="en-US" altLang="ko-KR" sz="2400" dirty="0"/>
              <a:t>sensor</a:t>
            </a:r>
            <a:r>
              <a:rPr lang="ko-KR" altLang="en-US" sz="2400" dirty="0"/>
              <a:t>들이 있기 때문에 모든 상황에 유효하지 않다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  Monochromatic cues</a:t>
            </a:r>
            <a:r>
              <a:rPr lang="ko-KR" altLang="en-US" sz="2400" dirty="0"/>
              <a:t>가 그림자에 대해 어떤 특징을 가지고 있는지 이해하지 위해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7452E-DAE4-4189-98F6-033BFB8E74DF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DCAD2-7B20-449F-B83F-FDA743B4E00D}"/>
              </a:ext>
            </a:extLst>
          </p:cNvPr>
          <p:cNvSpPr txBox="1"/>
          <p:nvPr/>
        </p:nvSpPr>
        <p:spPr>
          <a:xfrm>
            <a:off x="993614" y="2730620"/>
            <a:ext cx="439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Shadow-variant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EA06-CC19-4DFF-A2DD-DF337C273038}"/>
              </a:ext>
            </a:extLst>
          </p:cNvPr>
          <p:cNvSpPr txBox="1"/>
          <p:nvPr/>
        </p:nvSpPr>
        <p:spPr>
          <a:xfrm>
            <a:off x="993614" y="314008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Intensity 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288C7-19BC-4958-923D-80FE7394943B}"/>
              </a:ext>
            </a:extLst>
          </p:cNvPr>
          <p:cNvSpPr txBox="1"/>
          <p:nvPr/>
        </p:nvSpPr>
        <p:spPr>
          <a:xfrm>
            <a:off x="5590728" y="346698"/>
            <a:ext cx="265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Intensity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EBE1-04DD-4D48-821E-723D4D11F5E3}"/>
              </a:ext>
            </a:extLst>
          </p:cNvPr>
          <p:cNvSpPr txBox="1"/>
          <p:nvPr/>
        </p:nvSpPr>
        <p:spPr>
          <a:xfrm>
            <a:off x="5590728" y="808363"/>
            <a:ext cx="6065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Shadow</a:t>
            </a:r>
            <a:r>
              <a:rPr lang="ko-KR" altLang="en-US" sz="2400" dirty="0"/>
              <a:t>는 일반적으로 어둡기 때문에</a:t>
            </a:r>
            <a:endParaRPr lang="en-US" altLang="ko-KR" sz="2400" dirty="0"/>
          </a:p>
          <a:p>
            <a:r>
              <a:rPr lang="en-US" altLang="ko-KR" sz="2400" dirty="0"/>
              <a:t>Intensity Difference</a:t>
            </a:r>
            <a:r>
              <a:rPr lang="ko-KR" altLang="en-US" sz="2400" dirty="0"/>
              <a:t>를 비교해서 찾을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093FE-55E4-4695-8A6E-ADA804A25D08}"/>
              </a:ext>
            </a:extLst>
          </p:cNvPr>
          <p:cNvSpPr txBox="1"/>
          <p:nvPr/>
        </p:nvSpPr>
        <p:spPr>
          <a:xfrm>
            <a:off x="5590728" y="2170593"/>
            <a:ext cx="6065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Intensity</a:t>
            </a:r>
            <a:r>
              <a:rPr lang="ko-KR" altLang="en-US" sz="2400" dirty="0"/>
              <a:t> </a:t>
            </a:r>
            <a:r>
              <a:rPr lang="en-US" altLang="ko-KR" sz="2400" dirty="0"/>
              <a:t>Difference</a:t>
            </a:r>
            <a:r>
              <a:rPr lang="ko-KR" altLang="en-US" sz="2400" dirty="0"/>
              <a:t>는 </a:t>
            </a:r>
            <a:r>
              <a:rPr lang="en-US" altLang="ko-KR" sz="2400" dirty="0"/>
              <a:t>pixel</a:t>
            </a:r>
            <a:r>
              <a:rPr lang="ko-KR" altLang="en-US" sz="2400" dirty="0"/>
              <a:t>끼리</a:t>
            </a:r>
            <a:r>
              <a:rPr lang="en-US" altLang="ko-KR" sz="2400" dirty="0"/>
              <a:t>, segment</a:t>
            </a:r>
            <a:r>
              <a:rPr lang="ko-KR" altLang="en-US" sz="2400" dirty="0"/>
              <a:t>끼리 비교하는 방법 존재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Pixel: Intensity</a:t>
            </a:r>
            <a:r>
              <a:rPr lang="ko-KR" altLang="en-US" sz="2400" dirty="0"/>
              <a:t>의 </a:t>
            </a:r>
            <a:r>
              <a:rPr lang="en-US" altLang="ko-KR" sz="2400" dirty="0"/>
              <a:t>absolute difference </a:t>
            </a:r>
            <a:r>
              <a:rPr lang="ko-KR" altLang="en-US" sz="2400" dirty="0"/>
              <a:t>계산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Segment: Intensity</a:t>
            </a:r>
            <a:r>
              <a:rPr lang="ko-KR" altLang="en-US" sz="2400" dirty="0"/>
              <a:t>의 </a:t>
            </a:r>
            <a:r>
              <a:rPr lang="en-US" altLang="ko-KR" sz="2400" dirty="0"/>
              <a:t>histogram</a:t>
            </a:r>
            <a:r>
              <a:rPr lang="ko-KR" altLang="en-US" sz="2400" dirty="0"/>
              <a:t>의 </a:t>
            </a:r>
            <a:r>
              <a:rPr lang="en-US" altLang="ko-KR" sz="2400" dirty="0"/>
              <a:t>L1 norm </a:t>
            </a:r>
            <a:r>
              <a:rPr lang="ko-KR" altLang="en-US" sz="2400" dirty="0"/>
              <a:t>계산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57773-7737-45BE-A81A-61E39CFAE88E}"/>
              </a:ext>
            </a:extLst>
          </p:cNvPr>
          <p:cNvSpPr txBox="1"/>
          <p:nvPr/>
        </p:nvSpPr>
        <p:spPr>
          <a:xfrm>
            <a:off x="12143858" y="2597586"/>
            <a:ext cx="606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그림자와 그림자가 아닌 부분의 </a:t>
            </a:r>
            <a:r>
              <a:rPr lang="en-US" altLang="ko-KR" sz="2400" dirty="0"/>
              <a:t>Intensity difference histogram</a:t>
            </a:r>
          </a:p>
          <a:p>
            <a:endParaRPr lang="en-US" altLang="ko-KR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695479-C9D2-46CD-BF0D-8CB6E5C5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313" y="217212"/>
            <a:ext cx="5780758" cy="2308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FE046-B11C-4724-84AB-C46A44CC4EDA}"/>
              </a:ext>
            </a:extLst>
          </p:cNvPr>
          <p:cNvSpPr txBox="1"/>
          <p:nvPr/>
        </p:nvSpPr>
        <p:spPr>
          <a:xfrm>
            <a:off x="12143858" y="3509420"/>
            <a:ext cx="6065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Shadow </a:t>
            </a:r>
            <a:r>
              <a:rPr lang="ko-KR" altLang="en-US" sz="2400" dirty="0"/>
              <a:t>부분일수록 </a:t>
            </a:r>
            <a:r>
              <a:rPr lang="en-US" altLang="ko-KR" sz="2400" dirty="0"/>
              <a:t>Intensity </a:t>
            </a:r>
            <a:r>
              <a:rPr lang="ko-KR" altLang="en-US" sz="2400" dirty="0"/>
              <a:t>차이가 </a:t>
            </a:r>
            <a:r>
              <a:rPr lang="en-US" altLang="ko-KR" sz="2400" dirty="0"/>
              <a:t>-5 </a:t>
            </a:r>
            <a:r>
              <a:rPr lang="ko-KR" altLang="en-US" sz="2400" dirty="0"/>
              <a:t>이하에 많이 분포</a:t>
            </a:r>
            <a:endParaRPr lang="en-US" altLang="ko-KR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EBEC8D-52BB-4FB3-8DB9-F80F88BF6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139" y="4818744"/>
            <a:ext cx="4814536" cy="39225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ADDEA2F-F211-4E15-8B44-DB3AD40BC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487" y="8831528"/>
            <a:ext cx="3486150" cy="381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F044D2E-3A76-4391-963A-4AE4B65A6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939" y="4824441"/>
            <a:ext cx="4814536" cy="391680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50C3E4-A1FB-4832-9311-C4F69AC1CE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252" y="8853796"/>
            <a:ext cx="342900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B66F33-358D-4817-9FF7-526CDF5F9B2E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F9BBA-865F-4F15-8028-78148A55B779}"/>
              </a:ext>
            </a:extLst>
          </p:cNvPr>
          <p:cNvSpPr txBox="1"/>
          <p:nvPr/>
        </p:nvSpPr>
        <p:spPr>
          <a:xfrm>
            <a:off x="993614" y="2730620"/>
            <a:ext cx="439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Shadow-variant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0D0D4-55B2-487A-A916-C7AD5B78C745}"/>
              </a:ext>
            </a:extLst>
          </p:cNvPr>
          <p:cNvSpPr txBox="1"/>
          <p:nvPr/>
        </p:nvSpPr>
        <p:spPr>
          <a:xfrm>
            <a:off x="993614" y="314008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Local</a:t>
            </a:r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9FCCB-F5BD-4C59-8F87-84BCEF4A0A81}"/>
              </a:ext>
            </a:extLst>
          </p:cNvPr>
          <p:cNvSpPr txBox="1"/>
          <p:nvPr/>
        </p:nvSpPr>
        <p:spPr>
          <a:xfrm>
            <a:off x="5590728" y="346698"/>
            <a:ext cx="265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Local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2C096-DE84-479F-BA35-42F97F2C935D}"/>
              </a:ext>
            </a:extLst>
          </p:cNvPr>
          <p:cNvSpPr txBox="1"/>
          <p:nvPr/>
        </p:nvSpPr>
        <p:spPr>
          <a:xfrm>
            <a:off x="5590728" y="808363"/>
            <a:ext cx="6065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Shadow</a:t>
            </a:r>
            <a:r>
              <a:rPr lang="ko-KR" altLang="en-US" sz="2400" dirty="0"/>
              <a:t>는 일반적으로 어둡기 때문에</a:t>
            </a:r>
            <a:endParaRPr lang="en-US" altLang="ko-KR" sz="2400" dirty="0"/>
          </a:p>
          <a:p>
            <a:r>
              <a:rPr lang="en-US" altLang="ko-KR" sz="2400" dirty="0"/>
              <a:t>Local Max</a:t>
            </a:r>
            <a:r>
              <a:rPr lang="ko-KR" altLang="en-US" sz="2400" dirty="0"/>
              <a:t>의 값이 작다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Non-Shadow</a:t>
            </a:r>
            <a:r>
              <a:rPr lang="ko-KR" altLang="en-US" sz="2400" dirty="0"/>
              <a:t>는 일반적으로 높은 </a:t>
            </a:r>
            <a:r>
              <a:rPr lang="en-US" altLang="ko-KR" sz="2400" dirty="0"/>
              <a:t>intensity</a:t>
            </a:r>
            <a:r>
              <a:rPr lang="ko-KR" altLang="en-US" sz="2400" dirty="0"/>
              <a:t>를 가지기 때문에</a:t>
            </a:r>
            <a:endParaRPr lang="en-US" altLang="ko-KR" sz="2400" dirty="0"/>
          </a:p>
          <a:p>
            <a:r>
              <a:rPr lang="en-US" altLang="ko-KR" sz="2400" dirty="0"/>
              <a:t>Local Max</a:t>
            </a:r>
            <a:r>
              <a:rPr lang="ko-KR" altLang="en-US" sz="2400" dirty="0"/>
              <a:t>의 값이 크다</a:t>
            </a:r>
            <a:r>
              <a:rPr lang="en-US" altLang="ko-KR" sz="24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3075F-2654-4AF7-8E7E-C3A01F50BC73}"/>
              </a:ext>
            </a:extLst>
          </p:cNvPr>
          <p:cNvSpPr txBox="1"/>
          <p:nvPr/>
        </p:nvSpPr>
        <p:spPr>
          <a:xfrm>
            <a:off x="5590728" y="2909256"/>
            <a:ext cx="606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Local Max</a:t>
            </a:r>
            <a:r>
              <a:rPr lang="ko-KR" altLang="en-US" sz="2400" dirty="0"/>
              <a:t>는 </a:t>
            </a:r>
            <a:r>
              <a:rPr lang="en-US" altLang="ko-KR" sz="2400" dirty="0"/>
              <a:t>3 pixel interval</a:t>
            </a:r>
            <a:r>
              <a:rPr lang="ko-KR" altLang="en-US" sz="2400" dirty="0"/>
              <a:t>로 계산한다</a:t>
            </a:r>
            <a:r>
              <a:rPr lang="en-US" altLang="ko-KR" sz="2400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4A0F4C2-AC8B-4194-90A1-6F85F913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858" y="156656"/>
            <a:ext cx="5843632" cy="22842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803A7B6-6AB0-4C5E-98C7-823384130ACF}"/>
              </a:ext>
            </a:extLst>
          </p:cNvPr>
          <p:cNvSpPr txBox="1"/>
          <p:nvPr/>
        </p:nvSpPr>
        <p:spPr>
          <a:xfrm>
            <a:off x="12143858" y="2597586"/>
            <a:ext cx="606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그림자와 그림자가 아닌 부분의 </a:t>
            </a:r>
            <a:r>
              <a:rPr lang="en-US" altLang="ko-KR" sz="2400" dirty="0"/>
              <a:t>Local Max histogram</a:t>
            </a:r>
          </a:p>
          <a:p>
            <a:endParaRPr lang="en-US" altLang="ko-KR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CD808-7450-4123-AF47-5C4710BF40D4}"/>
              </a:ext>
            </a:extLst>
          </p:cNvPr>
          <p:cNvSpPr txBox="1"/>
          <p:nvPr/>
        </p:nvSpPr>
        <p:spPr>
          <a:xfrm>
            <a:off x="12143858" y="3509420"/>
            <a:ext cx="6065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Shadow </a:t>
            </a:r>
            <a:r>
              <a:rPr lang="ko-KR" altLang="en-US" sz="2400" dirty="0"/>
              <a:t>부분일수록 </a:t>
            </a:r>
            <a:r>
              <a:rPr lang="en-US" altLang="ko-KR" sz="2400" dirty="0"/>
              <a:t>Local Max</a:t>
            </a:r>
            <a:r>
              <a:rPr lang="ko-KR" altLang="en-US" sz="2400" dirty="0"/>
              <a:t>의 값이 작은 값에 많이 분포한다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86444B-3AF3-46DF-A919-2C67A9AE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404" y="4849443"/>
            <a:ext cx="4682315" cy="38711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8E670D-AF02-4B52-BD4C-A4F7B3C84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346" y="8923582"/>
            <a:ext cx="5252430" cy="2501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EF6976-D2CD-4442-880F-C0D0FE77B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468" y="4947444"/>
            <a:ext cx="4625858" cy="37731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634FEB1-6DE6-4A8B-8DF1-471786254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8111" y="8893649"/>
            <a:ext cx="5635125" cy="2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7CFDD5-C4C6-412E-B28F-5A236ABB7774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74BE3-BA0F-45EE-8B6B-810FA7685708}"/>
              </a:ext>
            </a:extLst>
          </p:cNvPr>
          <p:cNvSpPr txBox="1"/>
          <p:nvPr/>
        </p:nvSpPr>
        <p:spPr>
          <a:xfrm>
            <a:off x="993614" y="2730620"/>
            <a:ext cx="439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Shadow-variant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95304-024C-4DE7-ADFB-4BEDA3E5036F}"/>
              </a:ext>
            </a:extLst>
          </p:cNvPr>
          <p:cNvSpPr txBox="1"/>
          <p:nvPr/>
        </p:nvSpPr>
        <p:spPr>
          <a:xfrm>
            <a:off x="993614" y="3140089"/>
            <a:ext cx="4130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Smoothness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C2F43-BF8D-4AB4-BA96-41D154F0BE17}"/>
              </a:ext>
            </a:extLst>
          </p:cNvPr>
          <p:cNvSpPr txBox="1"/>
          <p:nvPr/>
        </p:nvSpPr>
        <p:spPr>
          <a:xfrm>
            <a:off x="5640493" y="1310193"/>
            <a:ext cx="265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Smoothness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62C9C-FC36-47BD-8AD5-03779BEB0285}"/>
              </a:ext>
            </a:extLst>
          </p:cNvPr>
          <p:cNvSpPr txBox="1"/>
          <p:nvPr/>
        </p:nvSpPr>
        <p:spPr>
          <a:xfrm>
            <a:off x="5640493" y="1771858"/>
            <a:ext cx="606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그림자는 때때로 주변의 </a:t>
            </a:r>
            <a:r>
              <a:rPr lang="en-US" altLang="ko-KR" sz="2400" dirty="0"/>
              <a:t>smoothed</a:t>
            </a:r>
            <a:r>
              <a:rPr lang="ko-KR" altLang="en-US" sz="2400" dirty="0"/>
              <a:t>한 형태이다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 Shadow</a:t>
            </a:r>
            <a:r>
              <a:rPr lang="ko-KR" altLang="en-US" sz="2400" dirty="0">
                <a:sym typeface="Wingdings" panose="05000000000000000000" pitchFamily="2" charset="2"/>
              </a:rPr>
              <a:t>가 </a:t>
            </a:r>
            <a:r>
              <a:rPr lang="en-US" altLang="ko-KR" sz="2400" dirty="0">
                <a:sym typeface="Wingdings" panose="05000000000000000000" pitchFamily="2" charset="2"/>
              </a:rPr>
              <a:t>local variation</a:t>
            </a:r>
            <a:r>
              <a:rPr lang="ko-KR" altLang="en-US" sz="2400" dirty="0">
                <a:sym typeface="Wingdings" panose="05000000000000000000" pitchFamily="2" charset="2"/>
              </a:rPr>
              <a:t>을 줄이기 때문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AF4D6-57DE-44B6-B757-B98F69475D91}"/>
              </a:ext>
            </a:extLst>
          </p:cNvPr>
          <p:cNvSpPr txBox="1"/>
          <p:nvPr/>
        </p:nvSpPr>
        <p:spPr>
          <a:xfrm>
            <a:off x="12222332" y="408441"/>
            <a:ext cx="6065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Smoothness</a:t>
            </a:r>
            <a:r>
              <a:rPr lang="ko-KR" altLang="en-US" sz="2400" dirty="0"/>
              <a:t>를 계산하는 방법</a:t>
            </a:r>
            <a:endParaRPr lang="en-US" altLang="ko-KR" sz="2400" dirty="0"/>
          </a:p>
          <a:p>
            <a:r>
              <a:rPr lang="ko-KR" altLang="en-US" sz="2400" dirty="0"/>
              <a:t>이미지의 </a:t>
            </a:r>
            <a:r>
              <a:rPr lang="en-US" altLang="ko-KR" sz="2400" dirty="0"/>
              <a:t>smooth</a:t>
            </a:r>
            <a:r>
              <a:rPr lang="ko-KR" altLang="en-US" sz="2400" dirty="0"/>
              <a:t> </a:t>
            </a:r>
            <a:r>
              <a:rPr lang="en-US" altLang="ko-KR" sz="2400" dirty="0"/>
              <a:t>version</a:t>
            </a:r>
            <a:r>
              <a:rPr lang="ko-KR" altLang="en-US" sz="2400" dirty="0"/>
              <a:t>을 </a:t>
            </a:r>
            <a:endParaRPr lang="en-US" altLang="ko-KR" sz="2400" dirty="0"/>
          </a:p>
          <a:p>
            <a:r>
              <a:rPr lang="ko-KR" altLang="en-US" sz="2400" dirty="0"/>
              <a:t>이미지의 </a:t>
            </a:r>
            <a:r>
              <a:rPr lang="en-US" altLang="ko-KR" sz="2400" dirty="0"/>
              <a:t>original version</a:t>
            </a:r>
            <a:r>
              <a:rPr lang="ko-KR" altLang="en-US" sz="2400" dirty="0"/>
              <a:t>으로부터 빼는 것으로 계산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이미 </a:t>
            </a:r>
            <a:r>
              <a:rPr lang="en-US" altLang="ko-KR" sz="2400" dirty="0"/>
              <a:t>smooth</a:t>
            </a:r>
            <a:r>
              <a:rPr lang="ko-KR" altLang="en-US" sz="2400" dirty="0"/>
              <a:t>한 부분은 그 차이가 작고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그렇지 않은 부분은 그 차이가 크다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 Segment</a:t>
            </a:r>
            <a:r>
              <a:rPr lang="ko-KR" altLang="en-US" sz="2400" dirty="0">
                <a:sym typeface="Wingdings" panose="05000000000000000000" pitchFamily="2" charset="2"/>
              </a:rPr>
              <a:t>로 계산한다면 해당 </a:t>
            </a:r>
            <a:r>
              <a:rPr lang="en-US" altLang="ko-KR" sz="2400" dirty="0">
                <a:sym typeface="Wingdings" panose="05000000000000000000" pitchFamily="2" charset="2"/>
              </a:rPr>
              <a:t>Segment</a:t>
            </a:r>
            <a:r>
              <a:rPr lang="ko-KR" altLang="en-US" sz="2400" dirty="0">
                <a:sym typeface="Wingdings" panose="05000000000000000000" pitchFamily="2" charset="2"/>
              </a:rPr>
              <a:t>의 표준 편차를 계산하여 측정 가능</a:t>
            </a:r>
            <a:endParaRPr lang="en-US" altLang="ko-KR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691671A-21B6-40A3-AC8C-DD27D2E4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64" y="5318136"/>
            <a:ext cx="8758232" cy="36729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C1CA19-AE58-4717-B5E8-4102A50FE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5906" y="5318136"/>
            <a:ext cx="7990261" cy="36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7CFDD5-C4C6-412E-B28F-5A236ABB7774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5.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74BE3-BA0F-45EE-8B6B-810FA7685708}"/>
              </a:ext>
            </a:extLst>
          </p:cNvPr>
          <p:cNvSpPr txBox="1"/>
          <p:nvPr/>
        </p:nvSpPr>
        <p:spPr>
          <a:xfrm>
            <a:off x="993614" y="2730620"/>
            <a:ext cx="439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Shadow-variant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95304-024C-4DE7-ADFB-4BEDA3E5036F}"/>
              </a:ext>
            </a:extLst>
          </p:cNvPr>
          <p:cNvSpPr txBox="1"/>
          <p:nvPr/>
        </p:nvSpPr>
        <p:spPr>
          <a:xfrm>
            <a:off x="993614" y="3140089"/>
            <a:ext cx="4130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Skewness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C2F43-BF8D-4AB4-BA96-41D154F0BE17}"/>
              </a:ext>
            </a:extLst>
          </p:cNvPr>
          <p:cNvSpPr txBox="1"/>
          <p:nvPr/>
        </p:nvSpPr>
        <p:spPr>
          <a:xfrm>
            <a:off x="12648847" y="7818920"/>
            <a:ext cx="537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예상과 다른 결과이지만 그림자 영역과 아닌 부분의 </a:t>
            </a:r>
            <a:r>
              <a:rPr lang="en-US" altLang="ko-KR" sz="2400" dirty="0"/>
              <a:t>skewness </a:t>
            </a:r>
            <a:r>
              <a:rPr lang="ko-KR" altLang="en-US" sz="2400" dirty="0"/>
              <a:t>값에</a:t>
            </a:r>
            <a:r>
              <a:rPr lang="en-US" altLang="ko-KR" sz="2400" dirty="0"/>
              <a:t> </a:t>
            </a:r>
            <a:r>
              <a:rPr lang="ko-KR" altLang="en-US" sz="2400" dirty="0"/>
              <a:t>차이가 있음</a:t>
            </a:r>
            <a:endParaRPr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62C9C-FC36-47BD-8AD5-03779BEB0285}"/>
              </a:ext>
            </a:extLst>
          </p:cNvPr>
          <p:cNvSpPr txBox="1"/>
          <p:nvPr/>
        </p:nvSpPr>
        <p:spPr>
          <a:xfrm>
            <a:off x="5640493" y="1771858"/>
            <a:ext cx="6065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영상에서 존재하는 여러 통계적인 변수들에 대한 측정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비대칭도의 평균이 </a:t>
            </a:r>
            <a:r>
              <a:rPr lang="en-US" altLang="ko-KR" sz="2400" dirty="0">
                <a:sym typeface="Wingdings" panose="05000000000000000000" pitchFamily="2" charset="2"/>
              </a:rPr>
              <a:t>Shadow</a:t>
            </a:r>
            <a:r>
              <a:rPr lang="ko-KR" altLang="en-US" sz="2400" dirty="0">
                <a:sym typeface="Wingdings" panose="05000000000000000000" pitchFamily="2" charset="2"/>
              </a:rPr>
              <a:t>에서는 </a:t>
            </a:r>
            <a:r>
              <a:rPr lang="en-US" altLang="ko-KR" sz="2400" dirty="0">
                <a:sym typeface="Wingdings" panose="05000000000000000000" pitchFamily="2" charset="2"/>
              </a:rPr>
              <a:t>1.77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Non-Shadow</a:t>
            </a:r>
            <a:r>
              <a:rPr lang="ko-KR" altLang="en-US" sz="2400" dirty="0">
                <a:sym typeface="Wingdings" panose="05000000000000000000" pitchFamily="2" charset="2"/>
              </a:rPr>
              <a:t>에서는 </a:t>
            </a:r>
            <a:r>
              <a:rPr lang="en-US" altLang="ko-KR" sz="2400" dirty="0">
                <a:sym typeface="Wingdings" panose="05000000000000000000" pitchFamily="2" charset="2"/>
              </a:rPr>
              <a:t>-0.77</a:t>
            </a:r>
            <a:r>
              <a:rPr lang="ko-KR" altLang="en-US" sz="2400" dirty="0">
                <a:sym typeface="Wingdings" panose="05000000000000000000" pitchFamily="2" charset="2"/>
              </a:rPr>
              <a:t>을 가지는 것을 확인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AF4D6-57DE-44B6-B757-B98F69475D91}"/>
              </a:ext>
            </a:extLst>
          </p:cNvPr>
          <p:cNvSpPr txBox="1"/>
          <p:nvPr/>
        </p:nvSpPr>
        <p:spPr>
          <a:xfrm>
            <a:off x="12222332" y="408441"/>
            <a:ext cx="606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Skewness </a:t>
            </a:r>
            <a:r>
              <a:rPr lang="ko-KR" altLang="en-US" sz="2400" dirty="0"/>
              <a:t>를 계산하는 방법</a:t>
            </a:r>
            <a:endParaRPr lang="en-US" altLang="ko-KR" sz="2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52C6F15-F136-4A83-B494-67C0038D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574" y="920615"/>
            <a:ext cx="3614417" cy="13560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E04556-B682-45C3-BE2A-999F07DE6810}"/>
              </a:ext>
            </a:extLst>
          </p:cNvPr>
          <p:cNvSpPr txBox="1"/>
          <p:nvPr/>
        </p:nvSpPr>
        <p:spPr>
          <a:xfrm>
            <a:off x="12222332" y="2237247"/>
            <a:ext cx="6065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 * (</a:t>
            </a:r>
            <a:r>
              <a:rPr lang="ko-KR" altLang="en-US" sz="2400" dirty="0"/>
              <a:t>평균 </a:t>
            </a:r>
            <a:r>
              <a:rPr lang="en-US" altLang="ko-KR" sz="2400" dirty="0"/>
              <a:t>– </a:t>
            </a:r>
            <a:r>
              <a:rPr lang="ko-KR" altLang="en-US" sz="2400" dirty="0"/>
              <a:t>중앙값</a:t>
            </a:r>
            <a:r>
              <a:rPr lang="en-US" altLang="ko-KR" sz="2400" dirty="0"/>
              <a:t>) / </a:t>
            </a:r>
            <a:r>
              <a:rPr lang="ko-KR" altLang="en-US" sz="2400" dirty="0"/>
              <a:t>표준편차 로 비대칭도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그림자 영역과 아닌 부분의 마스크를 구하여 마스크 연산을 통해 해당 부분의 평균과 표준편차 계산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B1793D6-BDF8-4B6D-9C1D-1934A7C2E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493" y="4859687"/>
            <a:ext cx="9321970" cy="26354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10F68D-E9A7-421C-A6EC-241B7F62306D}"/>
              </a:ext>
            </a:extLst>
          </p:cNvPr>
          <p:cNvSpPr txBox="1"/>
          <p:nvPr/>
        </p:nvSpPr>
        <p:spPr>
          <a:xfrm>
            <a:off x="5792893" y="1462593"/>
            <a:ext cx="265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Skewness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7575917-7A45-4299-BAA5-943E958D1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154" y="7834104"/>
            <a:ext cx="68865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B731A-72BF-41C8-94DF-E5F9B7FC692B}"/>
              </a:ext>
            </a:extLst>
          </p:cNvPr>
          <p:cNvSpPr txBox="1"/>
          <p:nvPr/>
        </p:nvSpPr>
        <p:spPr>
          <a:xfrm>
            <a:off x="5647391" y="168966"/>
            <a:ext cx="11562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Gradient</a:t>
            </a:r>
            <a:r>
              <a:rPr lang="ko-KR" altLang="en-US" sz="2400" dirty="0"/>
              <a:t> </a:t>
            </a:r>
            <a:r>
              <a:rPr lang="en-US" altLang="ko-KR" sz="2400" dirty="0"/>
              <a:t>Similarity</a:t>
            </a:r>
          </a:p>
          <a:p>
            <a:r>
              <a:rPr lang="ko-KR" altLang="en-US" sz="2400" dirty="0"/>
              <a:t>그림자의 경계에서 </a:t>
            </a:r>
            <a:r>
              <a:rPr lang="en-US" altLang="ko-KR" sz="2400" dirty="0"/>
              <a:t>gradient value</a:t>
            </a:r>
            <a:r>
              <a:rPr lang="ko-KR" altLang="en-US" sz="2400" dirty="0"/>
              <a:t>의 분포는 </a:t>
            </a:r>
            <a:r>
              <a:rPr lang="en-US" altLang="ko-KR" sz="2400" dirty="0"/>
              <a:t>invariant</a:t>
            </a:r>
            <a:r>
              <a:rPr lang="ko-KR" altLang="en-US" sz="2400" dirty="0"/>
              <a:t> 하다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/>
              <a:t>first order derivative of Gaussian filters </a:t>
            </a:r>
            <a:r>
              <a:rPr lang="ko-KR" altLang="en-US" sz="2400" dirty="0"/>
              <a:t>로 각 </a:t>
            </a:r>
            <a:r>
              <a:rPr lang="en-US" altLang="ko-KR" sz="2400" dirty="0"/>
              <a:t>segment</a:t>
            </a:r>
            <a:r>
              <a:rPr lang="ko-KR" altLang="en-US" sz="2400" dirty="0"/>
              <a:t>의 </a:t>
            </a:r>
            <a:r>
              <a:rPr lang="en-US" altLang="ko-KR" sz="2400" dirty="0"/>
              <a:t>gradient</a:t>
            </a:r>
            <a:r>
              <a:rPr lang="ko-KR" altLang="en-US" sz="2400" dirty="0"/>
              <a:t>를 계산한다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/>
              <a:t>L1 norm</a:t>
            </a:r>
            <a:r>
              <a:rPr lang="ko-KR" altLang="en-US" sz="2400" dirty="0"/>
              <a:t>을 사용해서 주변 </a:t>
            </a:r>
            <a:r>
              <a:rPr lang="en-US" altLang="ko-KR" sz="2400" dirty="0"/>
              <a:t>segment</a:t>
            </a:r>
            <a:r>
              <a:rPr lang="ko-KR" altLang="en-US" sz="2400" dirty="0"/>
              <a:t>의 </a:t>
            </a:r>
            <a:r>
              <a:rPr lang="en-US" altLang="ko-KR" sz="2400" dirty="0"/>
              <a:t>gradient values</a:t>
            </a:r>
            <a:r>
              <a:rPr lang="ko-KR" altLang="en-US" sz="2400" dirty="0"/>
              <a:t> 히스토그램을 비교한다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545F0-6CC7-4D35-8417-DE134A3C49AE}"/>
              </a:ext>
            </a:extLst>
          </p:cNvPr>
          <p:cNvSpPr txBox="1"/>
          <p:nvPr/>
        </p:nvSpPr>
        <p:spPr>
          <a:xfrm>
            <a:off x="976247" y="1142251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5.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8AF51-30E2-47F0-82D6-9EBDD7907DBB}"/>
              </a:ext>
            </a:extLst>
          </p:cNvPr>
          <p:cNvSpPr txBox="1"/>
          <p:nvPr/>
        </p:nvSpPr>
        <p:spPr>
          <a:xfrm>
            <a:off x="976247" y="1868846"/>
            <a:ext cx="439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Shadow-Invariant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CDED2-61FC-4289-AFCC-16288D4A986A}"/>
              </a:ext>
            </a:extLst>
          </p:cNvPr>
          <p:cNvSpPr txBox="1"/>
          <p:nvPr/>
        </p:nvSpPr>
        <p:spPr>
          <a:xfrm>
            <a:off x="948348" y="2627059"/>
            <a:ext cx="413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Gradient Similarity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770848-63B3-4978-8DA6-C7589CAD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299" y="1753794"/>
            <a:ext cx="2571750" cy="2581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BE4CBB-BF40-4E24-9E3A-7DB453486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14" y="1779425"/>
            <a:ext cx="2609850" cy="2724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C337FB-A5FD-4F7E-BD47-0F102D5ED1E8}"/>
              </a:ext>
            </a:extLst>
          </p:cNvPr>
          <p:cNvSpPr txBox="1"/>
          <p:nvPr/>
        </p:nvSpPr>
        <p:spPr>
          <a:xfrm>
            <a:off x="10837273" y="1646457"/>
            <a:ext cx="7160642" cy="197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/>
              <a:t>그림자 부근의 </a:t>
            </a:r>
            <a:r>
              <a:rPr lang="en-US" altLang="ko-KR" sz="2400" dirty="0"/>
              <a:t>Gradient Similarity</a:t>
            </a:r>
            <a:r>
              <a:rPr lang="ko-KR" altLang="en-US" sz="2400" dirty="0"/>
              <a:t>를 보면 그림자가 아닌 부근과 유사한 값을 가지는 것을 확인할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 dirty="0"/>
              <a:t>영상에 존재하는 </a:t>
            </a:r>
            <a:r>
              <a:rPr lang="ko-KR" altLang="en-US" sz="2400" dirty="0" err="1"/>
              <a:t>에지에</a:t>
            </a:r>
            <a:r>
              <a:rPr lang="ko-KR" altLang="en-US" sz="2400" dirty="0"/>
              <a:t> 관해서는 보존되는 결과도 확인된다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D0FD8-F21B-461A-A757-B158FEE47AAF}"/>
              </a:ext>
            </a:extLst>
          </p:cNvPr>
          <p:cNvSpPr txBox="1"/>
          <p:nvPr/>
        </p:nvSpPr>
        <p:spPr>
          <a:xfrm>
            <a:off x="948348" y="4883188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6.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61B2A-9BB1-40D1-926D-17D9AACE9EA0}"/>
              </a:ext>
            </a:extLst>
          </p:cNvPr>
          <p:cNvSpPr txBox="1"/>
          <p:nvPr/>
        </p:nvSpPr>
        <p:spPr>
          <a:xfrm>
            <a:off x="948348" y="5609783"/>
            <a:ext cx="439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Shadow-Invariant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C74CF-9BBF-4632-BBCB-13754D6C4F0B}"/>
              </a:ext>
            </a:extLst>
          </p:cNvPr>
          <p:cNvSpPr txBox="1"/>
          <p:nvPr/>
        </p:nvSpPr>
        <p:spPr>
          <a:xfrm>
            <a:off x="920449" y="6367996"/>
            <a:ext cx="413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Texture Similarity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EE0E9-E3F7-464C-9402-C837A619869A}"/>
              </a:ext>
            </a:extLst>
          </p:cNvPr>
          <p:cNvSpPr txBox="1"/>
          <p:nvPr/>
        </p:nvSpPr>
        <p:spPr>
          <a:xfrm>
            <a:off x="5647391" y="4883188"/>
            <a:ext cx="11562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Texture</a:t>
            </a:r>
            <a:r>
              <a:rPr lang="ko-KR" altLang="en-US" sz="2400" dirty="0"/>
              <a:t> </a:t>
            </a:r>
            <a:r>
              <a:rPr lang="en-US" altLang="ko-KR" sz="2400" dirty="0"/>
              <a:t>Similarity</a:t>
            </a:r>
          </a:p>
          <a:p>
            <a:r>
              <a:rPr lang="en-US" altLang="ko-KR" sz="2400" dirty="0"/>
              <a:t>Texture properties</a:t>
            </a:r>
            <a:r>
              <a:rPr lang="ko-KR" altLang="en-US" sz="2400" dirty="0"/>
              <a:t>는 그림자 경계를 따라 미세하게 변한다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/>
              <a:t>Clustering </a:t>
            </a:r>
            <a:r>
              <a:rPr lang="ko-KR" altLang="en-US" sz="2400" dirty="0"/>
              <a:t>방법을 통해 영상에 존재하는 </a:t>
            </a:r>
            <a:r>
              <a:rPr lang="en-US" altLang="ko-KR" sz="2400" dirty="0"/>
              <a:t>Texture</a:t>
            </a:r>
            <a:r>
              <a:rPr lang="ko-KR" altLang="en-US" sz="2400" dirty="0"/>
              <a:t>를 구별한다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방법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8 </a:t>
            </a:r>
            <a:r>
              <a:rPr lang="ko-KR" altLang="en-US" sz="2400" dirty="0"/>
              <a:t>방향성 </a:t>
            </a:r>
            <a:r>
              <a:rPr lang="en-US" altLang="ko-KR" sz="2400" dirty="0"/>
              <a:t>* 3 scale</a:t>
            </a:r>
            <a:r>
              <a:rPr lang="ko-KR" altLang="en-US" sz="2400" dirty="0"/>
              <a:t>의 </a:t>
            </a:r>
            <a:r>
              <a:rPr lang="en-US" altLang="ko-KR" sz="2400" dirty="0"/>
              <a:t>Gaussian derivative filters</a:t>
            </a:r>
            <a:r>
              <a:rPr lang="ko-KR" altLang="en-US" sz="2400" dirty="0"/>
              <a:t>를 여러 개의 영상에 적용한 다음</a:t>
            </a:r>
            <a:r>
              <a:rPr lang="en-US" altLang="ko-KR" sz="2400" dirty="0"/>
              <a:t>, clustering</a:t>
            </a:r>
            <a:r>
              <a:rPr lang="ko-KR" altLang="en-US" sz="2400" dirty="0"/>
              <a:t>를 적용해 </a:t>
            </a:r>
            <a:r>
              <a:rPr lang="en-US" altLang="ko-KR" sz="2400" dirty="0"/>
              <a:t>128</a:t>
            </a:r>
            <a:r>
              <a:rPr lang="ko-KR" altLang="en-US" sz="2400" dirty="0"/>
              <a:t>개의 </a:t>
            </a:r>
            <a:r>
              <a:rPr lang="en-US" altLang="ko-KR" sz="2400" dirty="0"/>
              <a:t>center</a:t>
            </a:r>
            <a:r>
              <a:rPr lang="ko-KR" altLang="en-US" sz="2400" dirty="0"/>
              <a:t>를 구성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영상이 주어지면 앞서 </a:t>
            </a:r>
            <a:r>
              <a:rPr lang="en-US" altLang="ko-KR" sz="2400" dirty="0"/>
              <a:t>128</a:t>
            </a:r>
            <a:r>
              <a:rPr lang="ko-KR" altLang="en-US" sz="2400" dirty="0"/>
              <a:t>개의 </a:t>
            </a:r>
            <a:r>
              <a:rPr lang="en-US" altLang="ko-KR" sz="2400" dirty="0"/>
              <a:t>center</a:t>
            </a:r>
            <a:r>
              <a:rPr lang="ko-KR" altLang="en-US" sz="2400" dirty="0"/>
              <a:t>를 빈으로 구성한 </a:t>
            </a:r>
            <a:r>
              <a:rPr lang="en-US" altLang="ko-KR" sz="2400" dirty="0" err="1"/>
              <a:t>texton</a:t>
            </a:r>
            <a:r>
              <a:rPr lang="en-US" altLang="ko-KR" sz="2400" dirty="0"/>
              <a:t> histogram</a:t>
            </a:r>
            <a:r>
              <a:rPr lang="ko-KR" altLang="en-US" sz="2400" dirty="0"/>
              <a:t>을 계산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주변 </a:t>
            </a:r>
            <a:r>
              <a:rPr lang="en-US" altLang="ko-KR" sz="2400" dirty="0"/>
              <a:t>segment</a:t>
            </a:r>
            <a:r>
              <a:rPr lang="ko-KR" altLang="en-US" sz="2400" dirty="0"/>
              <a:t>와 </a:t>
            </a:r>
            <a:r>
              <a:rPr lang="en-US" altLang="ko-KR" sz="2400" dirty="0"/>
              <a:t>L1 norm</a:t>
            </a:r>
            <a:r>
              <a:rPr lang="ko-KR" altLang="en-US" sz="2400" dirty="0"/>
              <a:t>을 사용해서 히스토그램 비교</a:t>
            </a:r>
            <a:endParaRPr lang="en-US" altLang="ko-KR" sz="2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142D6A7-1943-44CF-AEB0-610E79511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9917" y="7901087"/>
            <a:ext cx="2070800" cy="20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759</Words>
  <Application>Microsoft Office PowerPoint</Application>
  <PresentationFormat>사용자 지정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Franklin Gothic Heavy</vt:lpstr>
      <vt:lpstr>Source Sans Pro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26</cp:revision>
  <dcterms:created xsi:type="dcterms:W3CDTF">2021-02-27T14:49:57Z</dcterms:created>
  <dcterms:modified xsi:type="dcterms:W3CDTF">2021-02-28T17:09:17Z</dcterms:modified>
</cp:coreProperties>
</file>