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Helvetica Neue"/>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HelveticaNeue-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nginx.org/en/docs/ngx_core_module.html#user" TargetMode="External"/><Relationship Id="rId3" Type="http://schemas.openxmlformats.org/officeDocument/2006/relationships/hyperlink" Target="http://nginx.org/en/docs/ngx_core_module.html#user"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t>In this session I'll dive into the features of the NGINX TCP/UDP load balancer. The stream module has received a lot of attention from developers since its introduction in NGINX 1.9.0 in April 2015, becoming a mature and well-proven addition to the NGINX load-balancing stack.</a:t>
            </a:r>
          </a:p>
          <a:p>
            <a:pPr lvl="0">
              <a:lnSpc>
                <a:spcPct val="115000"/>
              </a:lnSpc>
              <a:spcBef>
                <a:spcPts val="0"/>
              </a:spcBef>
              <a:buClr>
                <a:schemeClr val="dk1"/>
              </a:buClr>
              <a:buSzPct val="100000"/>
              <a:buFont typeface="Arial"/>
              <a:buNone/>
            </a:pPr>
            <a:r>
              <a:t/>
            </a:r>
            <a:endParaRPr/>
          </a:p>
          <a:p>
            <a:pPr lvl="0">
              <a:lnSpc>
                <a:spcPct val="138000"/>
              </a:lnSpc>
              <a:spcBef>
                <a:spcPts val="0"/>
              </a:spcBef>
              <a:buClr>
                <a:schemeClr val="dk1"/>
              </a:buClr>
              <a:buSzPct val="100000"/>
              <a:buFont typeface="Arial"/>
              <a:buNone/>
            </a:pPr>
            <a:r>
              <a:rPr lang="en"/>
              <a:t>I'll give an overview of the supported load-balancing methods, SSL/TLS support, and additional features provided by NGINX Plus such as proactive application health checks and on-the-fly reconfiguration. I'll cover the typical use cases for TCP and UDP load balancing, and will also share a few tricks such as building WAF using stream module and nginScript, the JavaScript-based scripting language for NGINX.</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solidFill>
                  <a:schemeClr val="dk1"/>
                </a:solidFill>
              </a:rPr>
              <a:t>Another option is available since 1.11.0: using proxy_bind “transparent” parameter.</a:t>
            </a:r>
          </a:p>
          <a:p>
            <a:pPr lvl="0">
              <a:lnSpc>
                <a:spcPct val="138000"/>
              </a:lnSpc>
              <a:spcBef>
                <a:spcPts val="0"/>
              </a:spcBef>
              <a:buClr>
                <a:schemeClr val="dk1"/>
              </a:buClr>
              <a:buSzPct val="100000"/>
              <a:buFont typeface="Arial"/>
              <a:buNone/>
            </a:pPr>
            <a:r>
              <a:rPr lang="en">
                <a:solidFill>
                  <a:schemeClr val="dk1"/>
                </a:solidFill>
              </a:rPr>
              <a:t>If enabled, it allows allows outgoing connections to a proxied server originate from a non-local IP address, for example, from a real IP address of a client </a:t>
            </a:r>
            <a:br>
              <a:rPr lang="en">
                <a:solidFill>
                  <a:schemeClr val="dk1"/>
                </a:solidFill>
              </a:rPr>
            </a:br>
          </a:p>
          <a:p>
            <a:pPr lvl="0">
              <a:lnSpc>
                <a:spcPct val="138000"/>
              </a:lnSpc>
              <a:spcBef>
                <a:spcPts val="0"/>
              </a:spcBef>
              <a:buClr>
                <a:schemeClr val="dk1"/>
              </a:buClr>
              <a:buSzPct val="100000"/>
              <a:buFont typeface="Arial"/>
              <a:buNone/>
            </a:pPr>
            <a:r>
              <a:rPr lang="en">
                <a:solidFill>
                  <a:schemeClr val="dk1"/>
                </a:solidFill>
              </a:rPr>
              <a:t>In order for this parameter to work, it is necessary to run nginx worker processes with the</a:t>
            </a:r>
            <a:r>
              <a:rPr lang="en">
                <a:solidFill>
                  <a:schemeClr val="dk1"/>
                </a:solidFill>
                <a:hlinkClick r:id="rId2"/>
              </a:rPr>
              <a:t> </a:t>
            </a:r>
            <a:r>
              <a:rPr lang="en" u="sng">
                <a:solidFill>
                  <a:srgbClr val="1155CC"/>
                </a:solidFill>
                <a:hlinkClick r:id="rId3"/>
              </a:rPr>
              <a:t>superuser</a:t>
            </a:r>
            <a:r>
              <a:rPr lang="en">
                <a:solidFill>
                  <a:schemeClr val="dk1"/>
                </a:solidFill>
              </a:rPr>
              <a:t> privileges and configure kernel routing table to intercept network traffic from the proxied server, see Linux kernel TPROXY).</a:t>
            </a:r>
          </a:p>
          <a:p>
            <a:pPr lvl="0" rtl="0">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solidFill>
                  <a:schemeClr val="dk1"/>
                </a:solidFill>
              </a:rPr>
              <a:t>NGINX supports the following modes of operation wrt to TLS:</a:t>
            </a:r>
          </a:p>
          <a:p>
            <a:pPr lvl="0">
              <a:lnSpc>
                <a:spcPct val="115000"/>
              </a:lnSpc>
              <a:spcBef>
                <a:spcPts val="0"/>
              </a:spcBef>
              <a:buClr>
                <a:schemeClr val="dk1"/>
              </a:buClr>
              <a:buSzPct val="100000"/>
              <a:buFont typeface="Arial"/>
              <a:buNone/>
            </a:pPr>
            <a:r>
              <a:t/>
            </a:r>
            <a:endParaRPr>
              <a:solidFill>
                <a:schemeClr val="dk1"/>
              </a:solidFill>
            </a:endParaRPr>
          </a:p>
          <a:p>
            <a:pPr indent="-298450" lvl="0" marL="457200">
              <a:lnSpc>
                <a:spcPct val="138000"/>
              </a:lnSpc>
              <a:spcBef>
                <a:spcPts val="0"/>
              </a:spcBef>
              <a:buClr>
                <a:schemeClr val="dk1"/>
              </a:buClr>
              <a:buSzPct val="100000"/>
            </a:pPr>
            <a:r>
              <a:rPr lang="en">
                <a:solidFill>
                  <a:schemeClr val="dk1"/>
                </a:solidFill>
              </a:rPr>
              <a:t>full TCP passthrough, means TLS will not be stripped on the LB level and will be fully forwarded to the backend</a:t>
            </a:r>
          </a:p>
          <a:p>
            <a:pPr indent="-298450" lvl="0" marL="457200">
              <a:lnSpc>
                <a:spcPct val="138000"/>
              </a:lnSpc>
              <a:spcBef>
                <a:spcPts val="0"/>
              </a:spcBef>
              <a:buClr>
                <a:schemeClr val="dk1"/>
              </a:buClr>
              <a:buSzPct val="100000"/>
            </a:pPr>
            <a:r>
              <a:rPr lang="en">
                <a:solidFill>
                  <a:schemeClr val="dk1"/>
                </a:solidFill>
              </a:rPr>
              <a:t>TLS stripping, means NGINX will terminate TLS and forward unencrypted connections to the backends - useful to easily make non-TLS application TLS-ready</a:t>
            </a:r>
          </a:p>
          <a:p>
            <a:pPr indent="-298450" lvl="0" marL="457200">
              <a:lnSpc>
                <a:spcPct val="138000"/>
              </a:lnSpc>
              <a:spcBef>
                <a:spcPts val="0"/>
              </a:spcBef>
              <a:buClr>
                <a:schemeClr val="dk1"/>
              </a:buClr>
              <a:buSzPct val="100000"/>
            </a:pPr>
            <a:r>
              <a:rPr lang="en">
                <a:solidFill>
                  <a:schemeClr val="dk1"/>
                </a:solidFill>
              </a:rPr>
              <a:t>TLS re-encryption - NGINX will terminate TLS and re-encrypt the connection to the backend</a:t>
            </a:r>
          </a:p>
          <a:p>
            <a:pPr indent="-298450" lvl="0" marL="457200">
              <a:lnSpc>
                <a:spcPct val="138000"/>
              </a:lnSpc>
              <a:spcBef>
                <a:spcPts val="0"/>
              </a:spcBef>
              <a:buClr>
                <a:schemeClr val="dk1"/>
              </a:buClr>
              <a:buSzPct val="100000"/>
            </a:pPr>
            <a:r>
              <a:rPr lang="en">
                <a:solidFill>
                  <a:schemeClr val="dk1"/>
                </a:solidFill>
              </a:rPr>
              <a:t>TLS wrapping - NGINX accepts non-encrypted connection, applies TLS and forwards it to the backend</a:t>
            </a:r>
          </a:p>
          <a:p>
            <a:pPr lvl="0">
              <a:lnSpc>
                <a:spcPct val="115000"/>
              </a:lnSpc>
              <a:spcBef>
                <a:spcPts val="0"/>
              </a:spcBef>
              <a:buClr>
                <a:schemeClr val="dk1"/>
              </a:buClr>
              <a:buSzPct val="100000"/>
              <a:buFont typeface="Arial"/>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38000"/>
              </a:lnSpc>
              <a:spcBef>
                <a:spcPts val="0"/>
              </a:spcBef>
              <a:buClr>
                <a:schemeClr val="dk1"/>
              </a:buClr>
              <a:buSzPct val="100000"/>
              <a:buFont typeface="Arial"/>
              <a:buNone/>
            </a:pPr>
            <a:r>
              <a:rPr lang="en"/>
              <a:t>Since 1.9.0 and Release 5 , NGINX and NGINX Plus respectively can proxy and load balance TCP traffic. TCP (Transmission Control Protocol) is the protocol for many popular applications and services, such as LDAP, MySQL, and RTMP.</a:t>
            </a:r>
          </a:p>
          <a:p>
            <a:pPr lvl="0">
              <a:spcBef>
                <a:spcPts val="0"/>
              </a:spcBef>
              <a:buNone/>
            </a:pPr>
            <a:r>
              <a:rPr lang="en"/>
              <a:t>Let’s jump straight to the configuration. On this slide you can see a minimal TCP LB configuration - I’ve defined an upstream block with two TCP services (in this case, MySQL replicas) and an entry point of the LB front-end. NGINX will accept incoming connections on port 3306 and will forward them to the backend servers in the round robin fashion.  I’ll get to more sophisticated examples in the following slides.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38000"/>
              </a:lnSpc>
              <a:spcBef>
                <a:spcPts val="0"/>
              </a:spcBef>
              <a:buNone/>
            </a:pPr>
            <a:r>
              <a:rPr lang="en"/>
              <a:t>Since 1.9.13 and R9 NGINX / NGINX Plus can proxy and load balance UDP traffic.</a:t>
            </a:r>
          </a:p>
          <a:p>
            <a:pPr lvl="0">
              <a:lnSpc>
                <a:spcPct val="138000"/>
              </a:lnSpc>
              <a:spcBef>
                <a:spcPts val="0"/>
              </a:spcBef>
              <a:buClr>
                <a:schemeClr val="dk1"/>
              </a:buClr>
              <a:buSzPct val="100000"/>
              <a:buFont typeface="Arial"/>
              <a:buNone/>
            </a:pPr>
            <a:r>
              <a:t/>
            </a:r>
            <a:endParaRPr/>
          </a:p>
          <a:p>
            <a:pPr lvl="0" rtl="0">
              <a:lnSpc>
                <a:spcPct val="138000"/>
              </a:lnSpc>
              <a:spcBef>
                <a:spcPts val="0"/>
              </a:spcBef>
              <a:buNone/>
            </a:pPr>
            <a:r>
              <a:rPr lang="en"/>
              <a:t>UDP load balancing addresses two key use cases: high availability and horizontal scaling. Clients send UDP requests to NGINX, which monitors the health and availability of UDP servers and does not send requests to failed or overloaded servers.</a:t>
            </a:r>
          </a:p>
          <a:p>
            <a:pPr lvl="0">
              <a:lnSpc>
                <a:spcPct val="138000"/>
              </a:lnSpc>
              <a:spcBef>
                <a:spcPts val="0"/>
              </a:spcBef>
              <a:buClr>
                <a:schemeClr val="dk1"/>
              </a:buClr>
              <a:buSzPct val="100000"/>
              <a:buFont typeface="Arial"/>
              <a:buNone/>
            </a:pPr>
            <a:r>
              <a:t/>
            </a:r>
            <a:endParaRPr/>
          </a:p>
          <a:p>
            <a:pPr lvl="0">
              <a:lnSpc>
                <a:spcPct val="138000"/>
              </a:lnSpc>
              <a:spcBef>
                <a:spcPts val="0"/>
              </a:spcBef>
              <a:buClr>
                <a:schemeClr val="dk1"/>
              </a:buClr>
              <a:buSzPct val="100000"/>
              <a:buFont typeface="Arial"/>
              <a:buNone/>
            </a:pPr>
            <a:r>
              <a:rPr lang="en"/>
              <a:t>UDP load balancing with NGINX and NGINX Plus is suitable for any UDP-based application that sends data and optionally expects one or more responses, such as DNS, syslog, RADIUS.</a:t>
            </a:r>
          </a:p>
          <a:p>
            <a:pPr lvl="0">
              <a:spcBef>
                <a:spcPts val="0"/>
              </a:spcBef>
              <a:buNone/>
            </a:pPr>
            <a:r>
              <a:t/>
            </a:r>
            <a:endParaRPr/>
          </a:p>
          <a:p>
            <a:pPr lvl="0" rtl="0">
              <a:spcBef>
                <a:spcPts val="0"/>
              </a:spcBef>
              <a:buNone/>
            </a:pPr>
            <a:r>
              <a:rPr lang="en"/>
              <a:t>The configuration is similar to TCP, although we use “udp” in the listen directive to tell NGINX to listen on UDP and define proxy_responses 1; so nginx will know how many responses to expect from the proxied server and will not hold the session until the timeout.  I also define a separate error log to put additional information about this server.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t>In the previous examples we’ve used simple configuration using round-robin LB method. Similar to http LB, weighted RR is the default.</a:t>
            </a:r>
          </a:p>
          <a:p>
            <a:pPr lvl="0">
              <a:lnSpc>
                <a:spcPct val="115000"/>
              </a:lnSpc>
              <a:spcBef>
                <a:spcPts val="0"/>
              </a:spcBef>
              <a:buClr>
                <a:schemeClr val="dk1"/>
              </a:buClr>
              <a:buSzPct val="100000"/>
              <a:buFont typeface="Arial"/>
              <a:buNone/>
            </a:pPr>
            <a:r>
              <a:t/>
            </a:r>
            <a:endParaRPr/>
          </a:p>
          <a:p>
            <a:pPr lvl="0">
              <a:lnSpc>
                <a:spcPct val="138000"/>
              </a:lnSpc>
              <a:spcBef>
                <a:spcPts val="0"/>
              </a:spcBef>
              <a:buClr>
                <a:schemeClr val="dk1"/>
              </a:buClr>
              <a:buSzPct val="100000"/>
              <a:buFont typeface="Arial"/>
              <a:buNone/>
            </a:pPr>
            <a:r>
              <a:rPr lang="en"/>
              <a:t>There are other options though:</a:t>
            </a:r>
          </a:p>
          <a:p>
            <a:pPr lvl="0">
              <a:lnSpc>
                <a:spcPct val="138000"/>
              </a:lnSpc>
              <a:spcBef>
                <a:spcPts val="0"/>
              </a:spcBef>
              <a:buClr>
                <a:schemeClr val="dk1"/>
              </a:buClr>
              <a:buSzPct val="100000"/>
              <a:buFont typeface="Arial"/>
              <a:buNone/>
            </a:pPr>
            <a:r>
              <a:rPr lang="en"/>
              <a:t>- hash on a variable (e.g. client’s IP address)</a:t>
            </a:r>
          </a:p>
          <a:p>
            <a:pPr lvl="0">
              <a:lnSpc>
                <a:spcPct val="138000"/>
              </a:lnSpc>
              <a:spcBef>
                <a:spcPts val="0"/>
              </a:spcBef>
              <a:buClr>
                <a:schemeClr val="dk1"/>
              </a:buClr>
              <a:buSzPct val="100000"/>
              <a:buFont typeface="Arial"/>
              <a:buNone/>
            </a:pPr>
            <a:r>
              <a:rPr lang="en"/>
              <a:t>- least_conn</a:t>
            </a:r>
          </a:p>
          <a:p>
            <a:pPr lvl="0">
              <a:lnSpc>
                <a:spcPct val="138000"/>
              </a:lnSpc>
              <a:spcBef>
                <a:spcPts val="0"/>
              </a:spcBef>
              <a:buClr>
                <a:schemeClr val="dk1"/>
              </a:buClr>
              <a:buSzPct val="100000"/>
              <a:buFont typeface="Arial"/>
              <a:buNone/>
            </a:pPr>
            <a:r>
              <a:rPr lang="en"/>
              <a:t>- least_time on connect, first byte, last byte  (NGINX Plus)</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solidFill>
                  <a:schemeClr val="dk1"/>
                </a:solidFill>
              </a:rPr>
              <a:t>Per-server parameters (identical to their http counterparts):</a:t>
            </a:r>
          </a:p>
          <a:p>
            <a:pPr indent="-298450" lvl="0" marL="457200">
              <a:lnSpc>
                <a:spcPct val="138000"/>
              </a:lnSpc>
              <a:spcBef>
                <a:spcPts val="0"/>
              </a:spcBef>
              <a:buClr>
                <a:schemeClr val="dk1"/>
              </a:buClr>
              <a:buSzPct val="100000"/>
            </a:pPr>
            <a:r>
              <a:rPr lang="en">
                <a:solidFill>
                  <a:schemeClr val="dk1"/>
                </a:solidFill>
              </a:rPr>
              <a:t>Weight (used in round robin, least_conn and least_time)</a:t>
            </a:r>
          </a:p>
          <a:p>
            <a:pPr indent="-298450" lvl="0" marL="457200">
              <a:lnSpc>
                <a:spcPct val="138000"/>
              </a:lnSpc>
              <a:spcBef>
                <a:spcPts val="0"/>
              </a:spcBef>
              <a:buClr>
                <a:schemeClr val="dk1"/>
              </a:buClr>
              <a:buSzPct val="100000"/>
            </a:pPr>
            <a:r>
              <a:rPr lang="en">
                <a:solidFill>
                  <a:schemeClr val="dk1"/>
                </a:solidFill>
              </a:rPr>
              <a:t>max_fails - sets the number of unsuccessful attempts to consider the server unavailable (passive health checking)</a:t>
            </a:r>
          </a:p>
          <a:p>
            <a:pPr indent="-298450" lvl="0" marL="457200">
              <a:lnSpc>
                <a:spcPct val="138000"/>
              </a:lnSpc>
              <a:spcBef>
                <a:spcPts val="0"/>
              </a:spcBef>
              <a:buClr>
                <a:schemeClr val="dk1"/>
              </a:buClr>
              <a:buSzPct val="100000"/>
            </a:pPr>
            <a:r>
              <a:rPr lang="en">
                <a:solidFill>
                  <a:schemeClr val="dk1"/>
                </a:solidFill>
              </a:rPr>
              <a:t>fail_timeout - sets the time during which max_fails attempts should happen</a:t>
            </a:r>
          </a:p>
          <a:p>
            <a:pPr indent="-298450" lvl="0" marL="457200">
              <a:lnSpc>
                <a:spcPct val="138000"/>
              </a:lnSpc>
              <a:spcBef>
                <a:spcPts val="0"/>
              </a:spcBef>
              <a:buClr>
                <a:schemeClr val="dk1"/>
              </a:buClr>
              <a:buSzPct val="100000"/>
            </a:pPr>
            <a:r>
              <a:rPr lang="en">
                <a:solidFill>
                  <a:schemeClr val="dk1"/>
                </a:solidFill>
              </a:rPr>
              <a:t>backup / down - marks the server as backup/down</a:t>
            </a:r>
          </a:p>
          <a:p>
            <a:pPr indent="-298450" lvl="0" marL="457200">
              <a:lnSpc>
                <a:spcPct val="138000"/>
              </a:lnSpc>
              <a:spcBef>
                <a:spcPts val="0"/>
              </a:spcBef>
              <a:buClr>
                <a:schemeClr val="dk1"/>
              </a:buClr>
              <a:buSzPct val="100000"/>
            </a:pPr>
            <a:r>
              <a:rPr lang="en">
                <a:solidFill>
                  <a:schemeClr val="dk1"/>
                </a:solidFill>
              </a:rPr>
              <a:t>max_conns - limits the maximum number of simultaneous connections to the server (plus-only)</a:t>
            </a:r>
          </a:p>
          <a:p>
            <a:pPr indent="-298450" lvl="0" marL="457200">
              <a:lnSpc>
                <a:spcPct val="138000"/>
              </a:lnSpc>
              <a:spcBef>
                <a:spcPts val="0"/>
              </a:spcBef>
              <a:buClr>
                <a:schemeClr val="dk1"/>
              </a:buClr>
              <a:buSzPct val="100000"/>
            </a:pPr>
            <a:r>
              <a:rPr lang="en">
                <a:solidFill>
                  <a:schemeClr val="dk1"/>
                </a:solidFill>
              </a:rPr>
              <a:t>resolve - monitors the IP addresses of server and modifies configuration w/o need to restart nginx (plus-only)</a:t>
            </a:r>
          </a:p>
          <a:p>
            <a:pPr indent="-298450" lvl="0" marL="457200">
              <a:lnSpc>
                <a:spcPct val="138000"/>
              </a:lnSpc>
              <a:spcBef>
                <a:spcPts val="0"/>
              </a:spcBef>
              <a:buClr>
                <a:schemeClr val="dk1"/>
              </a:buClr>
              <a:buSzPct val="100000"/>
            </a:pPr>
            <a:r>
              <a:rPr lang="en">
                <a:solidFill>
                  <a:schemeClr val="dk1"/>
                </a:solidFill>
              </a:rPr>
              <a:t>service - enabled resolving of DNS SRV records to populate upstream groups (plus-only)</a:t>
            </a:r>
          </a:p>
          <a:p>
            <a:pPr indent="-298450" lvl="0" marL="457200">
              <a:lnSpc>
                <a:spcPct val="138000"/>
              </a:lnSpc>
              <a:spcBef>
                <a:spcPts val="0"/>
              </a:spcBef>
              <a:buClr>
                <a:schemeClr val="dk1"/>
              </a:buClr>
              <a:buSzPct val="100000"/>
            </a:pPr>
            <a:r>
              <a:rPr lang="en">
                <a:solidFill>
                  <a:schemeClr val="dk1"/>
                </a:solidFill>
              </a:rPr>
              <a:t>slow_start - sets the </a:t>
            </a:r>
            <a:r>
              <a:rPr i="1" lang="en">
                <a:solidFill>
                  <a:schemeClr val="dk1"/>
                </a:solidFill>
              </a:rPr>
              <a:t>time</a:t>
            </a:r>
            <a:r>
              <a:rPr lang="en">
                <a:solidFill>
                  <a:schemeClr val="dk1"/>
                </a:solidFill>
              </a:rPr>
              <a:t> during which the server will recover its weight from zero to a nominal value (plus-only)</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solidFill>
                  <a:schemeClr val="dk1"/>
                </a:solidFill>
              </a:rPr>
              <a:t>As mentioned on the previous slide, NGINX will use passive health checking to forward connections to the backend servers, which means clients may experience delays when NGINX is connecting to the unreachable backend.  This can be mitigated in nginx Plus with the active / asynchronous / synthetic health checks for TCP/UDP services.</a:t>
            </a:r>
          </a:p>
          <a:p>
            <a:pPr lvl="0">
              <a:lnSpc>
                <a:spcPct val="115000"/>
              </a:lnSpc>
              <a:spcBef>
                <a:spcPts val="0"/>
              </a:spcBef>
              <a:buClr>
                <a:schemeClr val="dk1"/>
              </a:buClr>
              <a:buSzPct val="100000"/>
              <a:buFont typeface="Arial"/>
              <a:buNone/>
            </a:pPr>
            <a:r>
              <a:t/>
            </a:r>
            <a:endParaRPr>
              <a:solidFill>
                <a:schemeClr val="dk1"/>
              </a:solidFill>
            </a:endParaRPr>
          </a:p>
          <a:p>
            <a:pPr lvl="0">
              <a:lnSpc>
                <a:spcPct val="138000"/>
              </a:lnSpc>
              <a:spcBef>
                <a:spcPts val="0"/>
              </a:spcBef>
              <a:buClr>
                <a:schemeClr val="dk1"/>
              </a:buClr>
              <a:buSzPct val="100000"/>
              <a:buFont typeface="Arial"/>
              <a:buNone/>
            </a:pPr>
            <a:r>
              <a:rPr lang="en">
                <a:solidFill>
                  <a:schemeClr val="dk1"/>
                </a:solidFill>
              </a:rPr>
              <a:t>You are be able to configure NGINX Plus to send special requests to the upstream servers, and define the type of response the servers must return to be</a:t>
            </a:r>
          </a:p>
          <a:p>
            <a:pPr lvl="0" rtl="0">
              <a:lnSpc>
                <a:spcPct val="138000"/>
              </a:lnSpc>
              <a:spcBef>
                <a:spcPts val="0"/>
              </a:spcBef>
              <a:buNone/>
            </a:pPr>
            <a:r>
              <a:rPr lang="en">
                <a:solidFill>
                  <a:schemeClr val="dk1"/>
                </a:solidFill>
              </a:rPr>
              <a:t>considered healthy.</a:t>
            </a:r>
          </a:p>
          <a:p>
            <a:pPr lvl="0" rtl="0">
              <a:lnSpc>
                <a:spcPct val="138000"/>
              </a:lnSpc>
              <a:spcBef>
                <a:spcPts val="0"/>
              </a:spcBef>
              <a:buNone/>
            </a:pPr>
            <a:r>
              <a:t/>
            </a:r>
            <a:endParaRPr>
              <a:solidFill>
                <a:schemeClr val="dk1"/>
              </a:solidFill>
            </a:endParaRPr>
          </a:p>
          <a:p>
            <a:pPr lvl="0" rtl="0">
              <a:lnSpc>
                <a:spcPct val="138000"/>
              </a:lnSpc>
              <a:spcBef>
                <a:spcPts val="0"/>
              </a:spcBef>
              <a:buNone/>
            </a:pPr>
            <a:r>
              <a:rPr lang="en">
                <a:solidFill>
                  <a:schemeClr val="dk1"/>
                </a:solidFill>
              </a:rPr>
              <a:t>Active health checks can be flexible. </a:t>
            </a:r>
            <a:r>
              <a:rPr lang="en">
                <a:solidFill>
                  <a:schemeClr val="dk1"/>
                </a:solidFill>
              </a:rPr>
              <a:t>Imagine we’re proxying TCP connections to an IMAP server, but the aggregated health status is published on port 8080 via clustering software.</a:t>
            </a:r>
          </a:p>
          <a:p>
            <a:pPr lvl="0">
              <a:lnSpc>
                <a:spcPct val="138000"/>
              </a:lnSpc>
              <a:spcBef>
                <a:spcPts val="0"/>
              </a:spcBef>
              <a:buClr>
                <a:schemeClr val="dk1"/>
              </a:buClr>
              <a:buSzPct val="100000"/>
              <a:buFont typeface="Arial"/>
              <a:buNone/>
            </a:pPr>
            <a:r>
              <a:rPr lang="en">
                <a:solidFill>
                  <a:schemeClr val="dk1"/>
                </a:solidFill>
              </a:rPr>
              <a:t>So I define a health check with interval of 10 seconds, telling it to mark the server as unhealth in 3 consecutive checks and mark as healthy after two consecutive pased checks, but instead of port 993 on which the IMAP service resides on, I tell health check to use port 8080 (on which clustering software publishes the status) and instruct NGINX to send specific request and expect specific response.</a:t>
            </a:r>
          </a:p>
          <a:p>
            <a:pPr lvl="0" rt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solidFill>
                  <a:schemeClr val="dk1"/>
                </a:solidFill>
              </a:rPr>
              <a:t>For non-clear text protocols it's a bit more difficult as you need to specify payload in hex form.  In this case I’ve instructed NGINX Plus to send an A RR query for nginx.org and expect 206.251.255.63 address in the response.</a:t>
            </a:r>
          </a:p>
          <a:p>
            <a:pPr lvl="0">
              <a:lnSpc>
                <a:spcPct val="115000"/>
              </a:lnSpc>
              <a:spcBef>
                <a:spcPts val="0"/>
              </a:spcBef>
              <a:buClr>
                <a:schemeClr val="dk1"/>
              </a:buClr>
              <a:buSzPct val="100000"/>
              <a:buFont typeface="Arial"/>
              <a:buNone/>
            </a:pPr>
            <a:r>
              <a:t/>
            </a:r>
            <a:endParaRPr>
              <a:solidFill>
                <a:schemeClr val="dk1"/>
              </a:solidFill>
            </a:endParaRPr>
          </a:p>
          <a:p>
            <a:pPr lvl="0">
              <a:lnSpc>
                <a:spcPct val="138000"/>
              </a:lnSpc>
              <a:spcBef>
                <a:spcPts val="0"/>
              </a:spcBef>
              <a:buClr>
                <a:schemeClr val="dk1"/>
              </a:buClr>
              <a:buSzPct val="100000"/>
              <a:buFont typeface="Arial"/>
              <a:buNone/>
            </a:pPr>
            <a:r>
              <a:rPr lang="en">
                <a:solidFill>
                  <a:schemeClr val="dk1"/>
                </a:solidFill>
              </a:rPr>
              <a:t>You can create the send/expect lines manually e.g. by capturing the dig request/response using tcpdump.</a:t>
            </a:r>
          </a:p>
          <a:p>
            <a:pPr lvl="0" rtl="0">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38000"/>
              </a:lnSpc>
              <a:spcBef>
                <a:spcPts val="0"/>
              </a:spcBef>
              <a:buNone/>
            </a:pPr>
            <a:r>
              <a:rPr lang="en">
                <a:solidFill>
                  <a:schemeClr val="dk1"/>
                </a:solidFill>
              </a:rPr>
              <a:t>It’s possible to limit access to the resources in the stream module.</a:t>
            </a:r>
          </a:p>
          <a:p>
            <a:pPr lvl="0" rtl="0">
              <a:lnSpc>
                <a:spcPct val="138000"/>
              </a:lnSpc>
              <a:spcBef>
                <a:spcPts val="0"/>
              </a:spcBef>
              <a:buNone/>
            </a:pPr>
            <a:r>
              <a:rPr lang="en">
                <a:solidFill>
                  <a:schemeClr val="dk1"/>
                </a:solidFill>
              </a:rPr>
              <a:t>In this configuration snippet I deny/allow access for specific IP addresses/subnets, and deny everything else. Limit_conn / limit_conn_zone instruct nginx to only allow one connection per IP address, and proxy_*_rates limit the bandwidth reading from backend and sending to backend server.</a:t>
            </a:r>
          </a:p>
          <a:p>
            <a:pPr lvl="0" rtl="0">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lnSpc>
                <a:spcPct val="138000"/>
              </a:lnSpc>
              <a:spcBef>
                <a:spcPts val="0"/>
              </a:spcBef>
              <a:buClr>
                <a:schemeClr val="dk1"/>
              </a:buClr>
              <a:buSzPct val="100000"/>
              <a:buFont typeface="Arial"/>
              <a:buNone/>
            </a:pPr>
            <a:r>
              <a:rPr lang="en">
                <a:solidFill>
                  <a:schemeClr val="dk1"/>
                </a:solidFill>
              </a:rPr>
              <a:t>One of the most common problems using TCP/UDP LB in nginx is “how do I forward the IP address of the client to the backend”.  There are ways to do that using HTTP, e.g. by injecting a new header like X-Forwarded-For, but what options do we have when using TCP/UDP directly?</a:t>
            </a:r>
          </a:p>
          <a:p>
            <a:pPr lvl="0">
              <a:lnSpc>
                <a:spcPct val="115000"/>
              </a:lnSpc>
              <a:spcBef>
                <a:spcPts val="0"/>
              </a:spcBef>
              <a:buClr>
                <a:schemeClr val="dk1"/>
              </a:buClr>
              <a:buSzPct val="100000"/>
              <a:buFont typeface="Arial"/>
              <a:buNone/>
            </a:pPr>
            <a:r>
              <a:t/>
            </a:r>
            <a:endParaRPr>
              <a:solidFill>
                <a:schemeClr val="dk1"/>
              </a:solidFill>
            </a:endParaRPr>
          </a:p>
          <a:p>
            <a:pPr lvl="0">
              <a:lnSpc>
                <a:spcPct val="138000"/>
              </a:lnSpc>
              <a:spcBef>
                <a:spcPts val="0"/>
              </a:spcBef>
              <a:buClr>
                <a:schemeClr val="dk1"/>
              </a:buClr>
              <a:buSzPct val="100000"/>
              <a:buFont typeface="Arial"/>
              <a:buNone/>
            </a:pPr>
            <a:r>
              <a:rPr lang="en">
                <a:solidFill>
                  <a:schemeClr val="dk1"/>
                </a:solidFill>
              </a:rPr>
              <a:t>Thankfully, that’s where proxy protocol comes in handy - with “proxy_protocol on;” enabled NGINX will include that information to the connection established with the backend server.  Of course that means the backend should be able to speak it as well.</a:t>
            </a:r>
          </a:p>
          <a:p>
            <a:pPr lvl="0">
              <a:lnSpc>
                <a:spcPct val="115000"/>
              </a:lnSpc>
              <a:spcBef>
                <a:spcPts val="0"/>
              </a:spcBef>
              <a:buClr>
                <a:schemeClr val="dk1"/>
              </a:buClr>
              <a:buSzPct val="100000"/>
              <a:buFont typeface="Arial"/>
              <a:buNone/>
            </a:pPr>
            <a:r>
              <a:t/>
            </a:r>
            <a:endParaRPr>
              <a:solidFill>
                <a:schemeClr val="dk1"/>
              </a:solidFill>
            </a:endParaRPr>
          </a:p>
          <a:p>
            <a:pPr lvl="0">
              <a:lnSpc>
                <a:spcPct val="138000"/>
              </a:lnSpc>
              <a:spcBef>
                <a:spcPts val="0"/>
              </a:spcBef>
              <a:buClr>
                <a:schemeClr val="dk1"/>
              </a:buClr>
              <a:buSzPct val="100000"/>
              <a:buFont typeface="Arial"/>
              <a:buNone/>
            </a:pPr>
            <a:r>
              <a:rPr lang="en">
                <a:solidFill>
                  <a:schemeClr val="dk1"/>
                </a:solidFill>
              </a:rPr>
              <a:t>Unfortunately, the support for proxy protocol is not implemented for UDP yet.</a:t>
            </a:r>
          </a:p>
          <a:p>
            <a:pPr lvl="0" rtl="0">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 Id="rId3" Type="http://schemas.openxmlformats.org/officeDocument/2006/relationships/image" Target="../media/image0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facebook.com/john" TargetMode="External"/><Relationship Id="rId3" Type="http://schemas.openxmlformats.org/officeDocument/2006/relationships/hyperlink" Target="http://linkedin.com/john" TargetMode="External"/><Relationship Id="rId4" Type="http://schemas.openxmlformats.org/officeDocument/2006/relationships/image" Target="../media/image00.png"/><Relationship Id="rId5" Type="http://schemas.openxmlformats.org/officeDocument/2006/relationships/image" Target="../media/image01.png"/><Relationship Id="rId6" Type="http://schemas.openxmlformats.org/officeDocument/2006/relationships/image" Target="../media/image0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Main Title &amp; Subtitle">
    <p:spTree>
      <p:nvGrpSpPr>
        <p:cNvPr id="12" name="Shape 12"/>
        <p:cNvGrpSpPr/>
        <p:nvPr/>
      </p:nvGrpSpPr>
      <p:grpSpPr>
        <a:xfrm>
          <a:off x="0" y="0"/>
          <a:ext cx="0" cy="0"/>
          <a:chOff x="0" y="0"/>
          <a:chExt cx="0" cy="0"/>
        </a:xfrm>
      </p:grpSpPr>
      <p:pic>
        <p:nvPicPr>
          <p:cNvPr id="13" name="Shape 13"/>
          <p:cNvPicPr preferRelativeResize="0"/>
          <p:nvPr/>
        </p:nvPicPr>
        <p:blipFill rotWithShape="1">
          <a:blip r:embed="rId2">
            <a:alphaModFix amt="55209"/>
          </a:blip>
          <a:srcRect b="0" l="0" r="0" t="0"/>
          <a:stretch/>
        </p:blipFill>
        <p:spPr>
          <a:xfrm>
            <a:off x="-52167" y="-208910"/>
            <a:ext cx="9248400" cy="5965500"/>
          </a:xfrm>
          <a:prstGeom prst="rect">
            <a:avLst/>
          </a:prstGeom>
          <a:noFill/>
          <a:ln>
            <a:noFill/>
          </a:ln>
        </p:spPr>
      </p:pic>
      <p:sp>
        <p:nvSpPr>
          <p:cNvPr id="14" name="Shape 14"/>
          <p:cNvSpPr txBox="1"/>
          <p:nvPr>
            <p:ph type="title"/>
          </p:nvPr>
        </p:nvSpPr>
        <p:spPr>
          <a:xfrm>
            <a:off x="5282886" y="1282691"/>
            <a:ext cx="3219900" cy="1328699"/>
          </a:xfrm>
          <a:prstGeom prst="rect">
            <a:avLst/>
          </a:prstGeom>
          <a:noFill/>
          <a:ln>
            <a:noFill/>
          </a:ln>
        </p:spPr>
        <p:txBody>
          <a:bodyPr anchorCtr="0" anchor="b" bIns="34275" lIns="34275" rIns="34275" tIns="34275"/>
          <a:lstStyle>
            <a:lvl1pPr indent="0" lvl="0" marL="0" marR="0" rtl="0" algn="l">
              <a:lnSpc>
                <a:spcPct val="100000"/>
              </a:lnSpc>
              <a:spcBef>
                <a:spcPts val="0"/>
              </a:spcBef>
              <a:spcAft>
                <a:spcPts val="0"/>
              </a:spcAft>
              <a:buClr>
                <a:srgbClr val="01973A"/>
              </a:buClr>
              <a:buFont typeface="Helvetica Neue"/>
              <a:buNone/>
              <a:defRPr b="0" i="0" sz="4100" u="none" cap="none" strike="noStrike">
                <a:solidFill>
                  <a:srgbClr val="01973A"/>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2pPr>
            <a:lvl3pPr indent="177800" lvl="2"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3pPr>
            <a:lvl4pPr indent="254000" lvl="3"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4pPr>
            <a:lvl5pPr indent="342900" lvl="4"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5pPr>
            <a:lvl6pPr indent="431800" lvl="5"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6pPr>
            <a:lvl7pPr indent="520700" lvl="6"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7pPr>
            <a:lvl8pPr indent="596900" lvl="7"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8pPr>
            <a:lvl9pPr indent="685800" lvl="8" marL="0" marR="0" rtl="0" algn="ctr">
              <a:lnSpc>
                <a:spcPct val="100000"/>
              </a:lnSpc>
              <a:spcBef>
                <a:spcPts val="0"/>
              </a:spcBef>
              <a:spcAft>
                <a:spcPts val="0"/>
              </a:spcAft>
              <a:buClr>
                <a:srgbClr val="53585F"/>
              </a:buClr>
              <a:buFont typeface="Open Sans"/>
              <a:buNone/>
              <a:defRPr b="0" i="0" sz="3400" u="none" cap="none" strike="noStrike">
                <a:solidFill>
                  <a:srgbClr val="53585F"/>
                </a:solidFill>
                <a:latin typeface="Open Sans"/>
                <a:ea typeface="Open Sans"/>
                <a:cs typeface="Open Sans"/>
                <a:sym typeface="Open Sans"/>
              </a:defRPr>
            </a:lvl9pPr>
          </a:lstStyle>
          <a:p/>
        </p:txBody>
      </p:sp>
      <p:pic>
        <p:nvPicPr>
          <p:cNvPr id="15" name="Shape 15"/>
          <p:cNvPicPr preferRelativeResize="0"/>
          <p:nvPr/>
        </p:nvPicPr>
        <p:blipFill rotWithShape="1">
          <a:blip r:embed="rId3">
            <a:alphaModFix/>
          </a:blip>
          <a:srcRect b="0" l="0" r="0" t="0"/>
          <a:stretch/>
        </p:blipFill>
        <p:spPr>
          <a:xfrm>
            <a:off x="7715257" y="235533"/>
            <a:ext cx="1194600" cy="247800"/>
          </a:xfrm>
          <a:prstGeom prst="rect">
            <a:avLst/>
          </a:prstGeom>
          <a:noFill/>
          <a:ln>
            <a:noFill/>
          </a:ln>
        </p:spPr>
      </p:pic>
      <p:pic>
        <p:nvPicPr>
          <p:cNvPr id="16" name="Shape 16"/>
          <p:cNvPicPr preferRelativeResize="0"/>
          <p:nvPr/>
        </p:nvPicPr>
        <p:blipFill rotWithShape="1">
          <a:blip r:embed="rId4">
            <a:alphaModFix/>
          </a:blip>
          <a:srcRect b="0" l="0" r="0" t="0"/>
          <a:stretch/>
        </p:blipFill>
        <p:spPr>
          <a:xfrm>
            <a:off x="3429091" y="2088856"/>
            <a:ext cx="915000" cy="870600"/>
          </a:xfrm>
          <a:prstGeom prst="rect">
            <a:avLst/>
          </a:prstGeom>
          <a:noFill/>
          <a:ln>
            <a:noFill/>
          </a:ln>
        </p:spPr>
      </p:pic>
      <p:sp>
        <p:nvSpPr>
          <p:cNvPr id="17" name="Shape 17"/>
          <p:cNvSpPr txBox="1"/>
          <p:nvPr>
            <p:ph idx="1" type="body"/>
          </p:nvPr>
        </p:nvSpPr>
        <p:spPr>
          <a:xfrm>
            <a:off x="5316224" y="2742141"/>
            <a:ext cx="3049800" cy="351600"/>
          </a:xfrm>
          <a:prstGeom prst="rect">
            <a:avLst/>
          </a:prstGeom>
          <a:noFill/>
          <a:ln>
            <a:noFill/>
          </a:ln>
        </p:spPr>
        <p:txBody>
          <a:bodyPr anchorCtr="0" anchor="ctr" bIns="34275" lIns="34275" rIns="34275" tIns="34275"/>
          <a:lstStyle>
            <a:lvl1pPr indent="0" lvl="0" marL="0" marR="0" rtl="0" algn="l">
              <a:lnSpc>
                <a:spcPct val="110000"/>
              </a:lnSpc>
              <a:spcBef>
                <a:spcPts val="500"/>
              </a:spcBef>
              <a:spcAft>
                <a:spcPts val="0"/>
              </a:spcAft>
              <a:buClr>
                <a:srgbClr val="000000"/>
              </a:buClr>
              <a:buFont typeface="Helvetica Neue"/>
              <a:buNone/>
              <a:defRPr b="0" i="0" sz="2100" u="none" cap="none" strike="noStrike">
                <a:solidFill>
                  <a:srgbClr val="000000"/>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pic>
        <p:nvPicPr>
          <p:cNvPr id="18" name="Shape 18"/>
          <p:cNvPicPr preferRelativeResize="0"/>
          <p:nvPr/>
        </p:nvPicPr>
        <p:blipFill rotWithShape="1">
          <a:blip r:embed="rId5">
            <a:alphaModFix/>
          </a:blip>
          <a:srcRect b="0" l="0" r="0" t="0"/>
          <a:stretch/>
        </p:blipFill>
        <p:spPr>
          <a:xfrm>
            <a:off x="-3890608" y="-2823955"/>
            <a:ext cx="10935000" cy="10696200"/>
          </a:xfrm>
          <a:prstGeom prst="rect">
            <a:avLst/>
          </a:prstGeom>
          <a:noFill/>
          <a:ln>
            <a:noFill/>
          </a:ln>
        </p:spPr>
      </p:pic>
      <p:sp>
        <p:nvSpPr>
          <p:cNvPr id="19" name="Shape 19"/>
          <p:cNvSpPr txBox="1"/>
          <p:nvPr>
            <p:ph idx="12" type="sldNum"/>
          </p:nvPr>
        </p:nvSpPr>
        <p:spPr>
          <a:xfrm>
            <a:off x="4796190" y="4783707"/>
            <a:ext cx="192600" cy="214200"/>
          </a:xfrm>
          <a:prstGeom prst="rect">
            <a:avLst/>
          </a:prstGeom>
          <a:noFill/>
          <a:ln>
            <a:noFill/>
          </a:ln>
        </p:spPr>
        <p:txBody>
          <a:bodyPr anchorCtr="0" anchor="t" bIns="28575" lIns="28575" rIns="28575" tIns="285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 Center">
    <p:spTree>
      <p:nvGrpSpPr>
        <p:cNvPr id="53" name="Shape 53"/>
        <p:cNvGrpSpPr/>
        <p:nvPr/>
      </p:nvGrpSpPr>
      <p:grpSpPr>
        <a:xfrm>
          <a:off x="0" y="0"/>
          <a:ext cx="0" cy="0"/>
          <a:chOff x="0" y="0"/>
          <a:chExt cx="0" cy="0"/>
        </a:xfrm>
      </p:grpSpPr>
      <p:sp>
        <p:nvSpPr>
          <p:cNvPr id="54" name="Shape 54"/>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55" name="Shape 55"/>
          <p:cNvSpPr txBox="1"/>
          <p:nvPr>
            <p:ph idx="1" type="body"/>
          </p:nvPr>
        </p:nvSpPr>
        <p:spPr>
          <a:xfrm>
            <a:off x="1641946"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56" name="Shape 56"/>
          <p:cNvSpPr/>
          <p:nvPr>
            <p:ph idx="2" type="pic"/>
          </p:nvPr>
        </p:nvSpPr>
        <p:spPr>
          <a:xfrm>
            <a:off x="2163135" y="1335006"/>
            <a:ext cx="4817700" cy="32169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tro - Person">
    <p:spTree>
      <p:nvGrpSpPr>
        <p:cNvPr id="57" name="Shape 57"/>
        <p:cNvGrpSpPr/>
        <p:nvPr/>
      </p:nvGrpSpPr>
      <p:grpSpPr>
        <a:xfrm>
          <a:off x="0" y="0"/>
          <a:ext cx="0" cy="0"/>
          <a:chOff x="0" y="0"/>
          <a:chExt cx="0" cy="0"/>
        </a:xfrm>
      </p:grpSpPr>
      <p:sp>
        <p:nvSpPr>
          <p:cNvPr id="58" name="Shape 58"/>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59" name="Shape 59"/>
          <p:cNvSpPr txBox="1"/>
          <p:nvPr>
            <p:ph idx="1" type="body"/>
          </p:nvPr>
        </p:nvSpPr>
        <p:spPr>
          <a:xfrm>
            <a:off x="4514180" y="1447186"/>
            <a:ext cx="2492700" cy="570600"/>
          </a:xfrm>
          <a:prstGeom prst="rect">
            <a:avLst/>
          </a:prstGeom>
          <a:noFill/>
          <a:ln>
            <a:noFill/>
          </a:ln>
        </p:spPr>
        <p:txBody>
          <a:bodyPr anchorCtr="0" anchor="ctr" bIns="34275" lIns="34275" rIns="34275" tIns="34275"/>
          <a:lstStyle>
            <a:lvl1pPr indent="0" lvl="0" marL="0" marR="0" rtl="0" algn="l">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0" name="Shape 60"/>
          <p:cNvSpPr/>
          <p:nvPr>
            <p:ph idx="2" type="body"/>
          </p:nvPr>
        </p:nvSpPr>
        <p:spPr>
          <a:xfrm>
            <a:off x="1431350" y="1346407"/>
            <a:ext cx="2492700" cy="2492700"/>
          </a:xfrm>
          <a:prstGeom prst="ellipse">
            <a:avLst/>
          </a:prstGeom>
          <a:solidFill>
            <a:srgbClr val="DCDEE0"/>
          </a:solidFill>
          <a:ln>
            <a:noFill/>
          </a:ln>
        </p:spPr>
        <p:txBody>
          <a:bodyPr anchorCtr="0" anchor="ctr"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1" name="Shape 61"/>
          <p:cNvSpPr txBox="1"/>
          <p:nvPr>
            <p:ph idx="3" type="body"/>
          </p:nvPr>
        </p:nvSpPr>
        <p:spPr>
          <a:xfrm>
            <a:off x="4523705" y="2311647"/>
            <a:ext cx="3049800" cy="1159500"/>
          </a:xfrm>
          <a:prstGeom prst="rect">
            <a:avLst/>
          </a:prstGeom>
          <a:noFill/>
          <a:ln>
            <a:noFill/>
          </a:ln>
        </p:spPr>
        <p:txBody>
          <a:bodyPr anchorCtr="0" anchor="ctr" bIns="34275" lIns="34275" rIns="34275" tIns="34275"/>
          <a:lstStyle>
            <a:lvl1pPr indent="0" lvl="0" marL="0" marR="0" rtl="0" algn="l">
              <a:lnSpc>
                <a:spcPct val="110000"/>
              </a:lnSpc>
              <a:spcBef>
                <a:spcPts val="500"/>
              </a:spcBef>
              <a:spcAft>
                <a:spcPts val="0"/>
              </a:spcAft>
              <a:buClr>
                <a:srgbClr val="000000"/>
              </a:buClr>
              <a:buFont typeface="Helvetica Neue"/>
              <a:buNone/>
              <a:defRPr b="0" i="0" sz="1700" u="none" cap="none" strike="noStrike">
                <a:solidFill>
                  <a:srgbClr val="000000"/>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tro - Team">
    <p:spTree>
      <p:nvGrpSpPr>
        <p:cNvPr id="62" name="Shape 62"/>
        <p:cNvGrpSpPr/>
        <p:nvPr/>
      </p:nvGrpSpPr>
      <p:grpSpPr>
        <a:xfrm>
          <a:off x="0" y="0"/>
          <a:ext cx="0" cy="0"/>
          <a:chOff x="0" y="0"/>
          <a:chExt cx="0" cy="0"/>
        </a:xfrm>
      </p:grpSpPr>
      <p:sp>
        <p:nvSpPr>
          <p:cNvPr id="63" name="Shape 63"/>
          <p:cNvSpPr txBox="1"/>
          <p:nvPr>
            <p:ph idx="12" type="sldNum"/>
          </p:nvPr>
        </p:nvSpPr>
        <p:spPr>
          <a:xfrm>
            <a:off x="4537189" y="4883720"/>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64" name="Shape 64"/>
          <p:cNvSpPr/>
          <p:nvPr>
            <p:ph idx="1" type="body"/>
          </p:nvPr>
        </p:nvSpPr>
        <p:spPr>
          <a:xfrm>
            <a:off x="588967" y="1450891"/>
            <a:ext cx="1503900" cy="1503899"/>
          </a:xfrm>
          <a:prstGeom prst="ellipse">
            <a:avLst/>
          </a:prstGeom>
          <a:solidFill>
            <a:srgbClr val="DCDEE0"/>
          </a:solidFill>
          <a:ln>
            <a:noFill/>
          </a:ln>
        </p:spPr>
        <p:txBody>
          <a:bodyPr anchorCtr="0" anchor="ctr"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5" name="Shape 65"/>
          <p:cNvSpPr txBox="1"/>
          <p:nvPr>
            <p:ph idx="2" type="body"/>
          </p:nvPr>
        </p:nvSpPr>
        <p:spPr>
          <a:xfrm>
            <a:off x="402560" y="3251668"/>
            <a:ext cx="1876500" cy="282299"/>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01973A"/>
              </a:buClr>
              <a:buFont typeface="Helvetica Neue"/>
              <a:buNone/>
              <a:defRPr b="1" i="0" sz="15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6" name="Shape 66"/>
          <p:cNvSpPr txBox="1"/>
          <p:nvPr>
            <p:ph idx="3" type="body"/>
          </p:nvPr>
        </p:nvSpPr>
        <p:spPr>
          <a:xfrm>
            <a:off x="402559" y="3702094"/>
            <a:ext cx="1876500" cy="754500"/>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7" name="Shape 67"/>
          <p:cNvSpPr/>
          <p:nvPr>
            <p:ph idx="4" type="body"/>
          </p:nvPr>
        </p:nvSpPr>
        <p:spPr>
          <a:xfrm>
            <a:off x="2682086" y="1450891"/>
            <a:ext cx="1503899" cy="1503899"/>
          </a:xfrm>
          <a:prstGeom prst="ellipse">
            <a:avLst/>
          </a:prstGeom>
          <a:solidFill>
            <a:srgbClr val="DCDEE0"/>
          </a:solidFill>
          <a:ln>
            <a:noFill/>
          </a:ln>
        </p:spPr>
        <p:txBody>
          <a:bodyPr anchorCtr="0" anchor="ctr"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8" name="Shape 68"/>
          <p:cNvSpPr/>
          <p:nvPr>
            <p:ph idx="5" type="body"/>
          </p:nvPr>
        </p:nvSpPr>
        <p:spPr>
          <a:xfrm>
            <a:off x="4775204" y="1450891"/>
            <a:ext cx="1503900" cy="1503899"/>
          </a:xfrm>
          <a:prstGeom prst="ellipse">
            <a:avLst/>
          </a:prstGeom>
          <a:solidFill>
            <a:srgbClr val="DCDEE0"/>
          </a:solidFill>
          <a:ln>
            <a:noFill/>
          </a:ln>
        </p:spPr>
        <p:txBody>
          <a:bodyPr anchorCtr="0" anchor="ctr"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69" name="Shape 69"/>
          <p:cNvSpPr/>
          <p:nvPr>
            <p:ph idx="6" type="body"/>
          </p:nvPr>
        </p:nvSpPr>
        <p:spPr>
          <a:xfrm>
            <a:off x="6980242" y="1450891"/>
            <a:ext cx="1503900" cy="1503899"/>
          </a:xfrm>
          <a:prstGeom prst="ellipse">
            <a:avLst/>
          </a:prstGeom>
          <a:solidFill>
            <a:srgbClr val="DCDEE0"/>
          </a:solidFill>
          <a:ln>
            <a:noFill/>
          </a:ln>
        </p:spPr>
        <p:txBody>
          <a:bodyPr anchorCtr="0" anchor="ctr"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0" name="Shape 70"/>
          <p:cNvSpPr txBox="1"/>
          <p:nvPr>
            <p:ph idx="7" type="body"/>
          </p:nvPr>
        </p:nvSpPr>
        <p:spPr>
          <a:xfrm>
            <a:off x="2495678" y="3251668"/>
            <a:ext cx="1876500" cy="282299"/>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01973A"/>
              </a:buClr>
              <a:buFont typeface="Helvetica Neue"/>
              <a:buNone/>
              <a:defRPr b="1" i="0" sz="15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1" name="Shape 71"/>
          <p:cNvSpPr txBox="1"/>
          <p:nvPr>
            <p:ph idx="8" type="body"/>
          </p:nvPr>
        </p:nvSpPr>
        <p:spPr>
          <a:xfrm>
            <a:off x="2495678" y="3702094"/>
            <a:ext cx="1876500" cy="754500"/>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2" name="Shape 72"/>
          <p:cNvSpPr txBox="1"/>
          <p:nvPr>
            <p:ph idx="9" type="body"/>
          </p:nvPr>
        </p:nvSpPr>
        <p:spPr>
          <a:xfrm>
            <a:off x="4588797" y="3251668"/>
            <a:ext cx="1876500" cy="282299"/>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01973A"/>
              </a:buClr>
              <a:buFont typeface="Helvetica Neue"/>
              <a:buNone/>
              <a:defRPr b="1" i="0" sz="15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3" name="Shape 73"/>
          <p:cNvSpPr txBox="1"/>
          <p:nvPr>
            <p:ph idx="13" type="body"/>
          </p:nvPr>
        </p:nvSpPr>
        <p:spPr>
          <a:xfrm>
            <a:off x="4644756" y="3702094"/>
            <a:ext cx="1876500" cy="754500"/>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4" name="Shape 74"/>
          <p:cNvSpPr txBox="1"/>
          <p:nvPr>
            <p:ph idx="14" type="body"/>
          </p:nvPr>
        </p:nvSpPr>
        <p:spPr>
          <a:xfrm>
            <a:off x="6793835" y="3251668"/>
            <a:ext cx="1876500" cy="282299"/>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01973A"/>
              </a:buClr>
              <a:buFont typeface="Helvetica Neue"/>
              <a:buNone/>
              <a:defRPr b="1" i="0" sz="15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5" name="Shape 75"/>
          <p:cNvSpPr txBox="1"/>
          <p:nvPr>
            <p:ph idx="15" type="body"/>
          </p:nvPr>
        </p:nvSpPr>
        <p:spPr>
          <a:xfrm>
            <a:off x="6793835" y="3702094"/>
            <a:ext cx="1876500" cy="754500"/>
          </a:xfrm>
          <a:prstGeom prst="rect">
            <a:avLst/>
          </a:prstGeom>
          <a:noFill/>
          <a:ln>
            <a:noFill/>
          </a:ln>
        </p:spPr>
        <p:txBody>
          <a:bodyPr anchorCtr="0" anchor="t" bIns="34275" lIns="34275" rIns="34275" tIns="34275"/>
          <a:lstStyle>
            <a:lvl1pPr indent="0" lvl="0" marL="0" marR="0" rtl="0" algn="ctr">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76" name="Shape 76"/>
          <p:cNvSpPr txBox="1"/>
          <p:nvPr>
            <p:ph idx="16" type="body"/>
          </p:nvPr>
        </p:nvSpPr>
        <p:spPr>
          <a:xfrm>
            <a:off x="1645294"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ntro - Company">
    <p:bg>
      <p:bgPr>
        <a:solidFill>
          <a:srgbClr val="000000"/>
        </a:solidFill>
      </p:bgPr>
    </p:bg>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2">
            <a:alphaModFix amt="9628"/>
          </a:blip>
          <a:srcRect b="0" l="0" r="0" t="0"/>
          <a:stretch/>
        </p:blipFill>
        <p:spPr>
          <a:xfrm>
            <a:off x="-2644357" y="-2848438"/>
            <a:ext cx="14432700" cy="9020400"/>
          </a:xfrm>
          <a:prstGeom prst="rect">
            <a:avLst/>
          </a:prstGeom>
          <a:noFill/>
          <a:ln>
            <a:noFill/>
          </a:ln>
        </p:spPr>
      </p:pic>
      <p:sp>
        <p:nvSpPr>
          <p:cNvPr id="79" name="Shape 79"/>
          <p:cNvSpPr/>
          <p:nvPr>
            <p:ph idx="2" type="pic"/>
          </p:nvPr>
        </p:nvSpPr>
        <p:spPr>
          <a:xfrm>
            <a:off x="2735865" y="1401132"/>
            <a:ext cx="3665700" cy="760199"/>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0" name="Shape 80"/>
          <p:cNvSpPr txBox="1"/>
          <p:nvPr>
            <p:ph idx="1" type="body"/>
          </p:nvPr>
        </p:nvSpPr>
        <p:spPr>
          <a:xfrm>
            <a:off x="1353675" y="3047150"/>
            <a:ext cx="6436500" cy="653699"/>
          </a:xfrm>
          <a:prstGeom prst="rect">
            <a:avLst/>
          </a:prstGeom>
          <a:noFill/>
          <a:ln>
            <a:noFill/>
          </a:ln>
        </p:spPr>
        <p:txBody>
          <a:bodyPr anchorCtr="0" anchor="ctr" bIns="34275" lIns="34275" rIns="34275" tIns="34275"/>
          <a:lstStyle>
            <a:lvl1pPr indent="0" lvl="0" marL="0" marR="0" rtl="0" algn="ctr">
              <a:lnSpc>
                <a:spcPct val="110000"/>
              </a:lnSpc>
              <a:spcBef>
                <a:spcPts val="500"/>
              </a:spcBef>
              <a:spcAft>
                <a:spcPts val="0"/>
              </a:spcAft>
              <a:buClr>
                <a:srgbClr val="FFFFFF"/>
              </a:buClr>
              <a:buFont typeface="Helvetica Neue"/>
              <a:buNone/>
              <a:defRPr b="0" i="0" sz="1900" u="none" cap="none" strike="noStrike">
                <a:solidFill>
                  <a:srgbClr val="FFFFF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1" name="Shape 81"/>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 Icons">
    <p:spTree>
      <p:nvGrpSpPr>
        <p:cNvPr id="82" name="Shape 82"/>
        <p:cNvGrpSpPr/>
        <p:nvPr/>
      </p:nvGrpSpPr>
      <p:grpSpPr>
        <a:xfrm>
          <a:off x="0" y="0"/>
          <a:ext cx="0" cy="0"/>
          <a:chOff x="0" y="0"/>
          <a:chExt cx="0" cy="0"/>
        </a:xfrm>
      </p:grpSpPr>
      <p:sp>
        <p:nvSpPr>
          <p:cNvPr id="83" name="Shape 83"/>
          <p:cNvSpPr txBox="1"/>
          <p:nvPr>
            <p:ph idx="12" type="sldNum"/>
          </p:nvPr>
        </p:nvSpPr>
        <p:spPr>
          <a:xfrm>
            <a:off x="4537189" y="4883720"/>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84" name="Shape 84"/>
          <p:cNvSpPr txBox="1"/>
          <p:nvPr>
            <p:ph idx="1" type="body"/>
          </p:nvPr>
        </p:nvSpPr>
        <p:spPr>
          <a:xfrm>
            <a:off x="1333651" y="2833293"/>
            <a:ext cx="979799" cy="282300"/>
          </a:xfrm>
          <a:prstGeom prst="rect">
            <a:avLst/>
          </a:prstGeom>
          <a:noFill/>
          <a:ln>
            <a:noFill/>
          </a:ln>
        </p:spPr>
        <p:txBody>
          <a:bodyPr anchorCtr="0" anchor="ctr" bIns="34275" lIns="34275" rIns="34275" tIns="34275"/>
          <a:lstStyle>
            <a:lvl1pPr indent="0" lvl="0" marL="0" marR="0" rtl="0" algn="ctr">
              <a:lnSpc>
                <a:spcPct val="110000"/>
              </a:lnSpc>
              <a:spcBef>
                <a:spcPts val="500"/>
              </a:spcBef>
              <a:spcAft>
                <a:spcPts val="0"/>
              </a:spcAft>
              <a:buClr>
                <a:srgbClr val="000000"/>
              </a:buClr>
              <a:buFont typeface="Helvetica Neue"/>
              <a:buNone/>
              <a:defRPr b="0" i="0" sz="1500" u="none" cap="none" strike="noStrike">
                <a:solidFill>
                  <a:srgbClr val="000000"/>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835933" y="3117178"/>
            <a:ext cx="1975200" cy="754500"/>
          </a:xfrm>
          <a:prstGeom prst="rect">
            <a:avLst/>
          </a:prstGeom>
          <a:noFill/>
          <a:ln>
            <a:noFill/>
          </a:ln>
        </p:spPr>
        <p:txBody>
          <a:bodyPr anchorCtr="0" anchor="ctr" bIns="34275" lIns="34275" rIns="34275" tIns="34275"/>
          <a:lstStyle>
            <a:lvl1pPr indent="0" lvl="0" marL="0" marR="0" rtl="0" algn="l">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082159" y="2833293"/>
            <a:ext cx="979800" cy="282300"/>
          </a:xfrm>
          <a:prstGeom prst="rect">
            <a:avLst/>
          </a:prstGeom>
          <a:noFill/>
          <a:ln>
            <a:noFill/>
          </a:ln>
        </p:spPr>
        <p:txBody>
          <a:bodyPr anchorCtr="0" anchor="ctr" bIns="34275" lIns="34275" rIns="34275" tIns="34275"/>
          <a:lstStyle>
            <a:lvl1pPr indent="0" lvl="0" marL="0" marR="0" rtl="0" algn="ctr">
              <a:lnSpc>
                <a:spcPct val="110000"/>
              </a:lnSpc>
              <a:spcBef>
                <a:spcPts val="500"/>
              </a:spcBef>
              <a:spcAft>
                <a:spcPts val="0"/>
              </a:spcAft>
              <a:buClr>
                <a:srgbClr val="000000"/>
              </a:buClr>
              <a:buFont typeface="Helvetica Neue"/>
              <a:buNone/>
              <a:defRPr b="0" i="0" sz="1500" u="none" cap="none" strike="noStrike">
                <a:solidFill>
                  <a:srgbClr val="000000"/>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7" name="Shape 87"/>
          <p:cNvSpPr txBox="1"/>
          <p:nvPr>
            <p:ph idx="4" type="body"/>
          </p:nvPr>
        </p:nvSpPr>
        <p:spPr>
          <a:xfrm>
            <a:off x="3549467" y="3237669"/>
            <a:ext cx="2045100" cy="513600"/>
          </a:xfrm>
          <a:prstGeom prst="rect">
            <a:avLst/>
          </a:prstGeom>
          <a:noFill/>
          <a:ln>
            <a:noFill/>
          </a:ln>
        </p:spPr>
        <p:txBody>
          <a:bodyPr anchorCtr="0" anchor="ctr" bIns="34275" lIns="34275" rIns="34275" tIns="34275"/>
          <a:lstStyle>
            <a:lvl1pPr indent="0" lvl="0" marL="0" marR="0" rtl="0" algn="l">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8" name="Shape 88"/>
          <p:cNvSpPr txBox="1"/>
          <p:nvPr>
            <p:ph idx="5" type="body"/>
          </p:nvPr>
        </p:nvSpPr>
        <p:spPr>
          <a:xfrm>
            <a:off x="6751723" y="2833293"/>
            <a:ext cx="979800" cy="282300"/>
          </a:xfrm>
          <a:prstGeom prst="rect">
            <a:avLst/>
          </a:prstGeom>
          <a:noFill/>
          <a:ln>
            <a:noFill/>
          </a:ln>
        </p:spPr>
        <p:txBody>
          <a:bodyPr anchorCtr="0" anchor="ctr" bIns="34275" lIns="34275" rIns="34275" tIns="34275"/>
          <a:lstStyle>
            <a:lvl1pPr indent="0" lvl="0" marL="0" marR="0" rtl="0" algn="ctr">
              <a:lnSpc>
                <a:spcPct val="110000"/>
              </a:lnSpc>
              <a:spcBef>
                <a:spcPts val="500"/>
              </a:spcBef>
              <a:spcAft>
                <a:spcPts val="0"/>
              </a:spcAft>
              <a:buClr>
                <a:srgbClr val="000000"/>
              </a:buClr>
              <a:buFont typeface="Helvetica Neue"/>
              <a:buNone/>
              <a:defRPr b="0" i="0" sz="1500" u="none" cap="none" strike="noStrike">
                <a:solidFill>
                  <a:srgbClr val="000000"/>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89" name="Shape 89"/>
          <p:cNvSpPr txBox="1"/>
          <p:nvPr>
            <p:ph idx="6" type="body"/>
          </p:nvPr>
        </p:nvSpPr>
        <p:spPr>
          <a:xfrm>
            <a:off x="6219030" y="3237669"/>
            <a:ext cx="2045100" cy="513600"/>
          </a:xfrm>
          <a:prstGeom prst="rect">
            <a:avLst/>
          </a:prstGeom>
          <a:noFill/>
          <a:ln>
            <a:noFill/>
          </a:ln>
        </p:spPr>
        <p:txBody>
          <a:bodyPr anchorCtr="0" anchor="ctr" bIns="34275" lIns="34275" rIns="34275" tIns="34275"/>
          <a:lstStyle>
            <a:lvl1pPr indent="0" lvl="0" marL="0" marR="0" rtl="0" algn="l">
              <a:lnSpc>
                <a:spcPct val="110000"/>
              </a:lnSpc>
              <a:spcBef>
                <a:spcPts val="500"/>
              </a:spcBef>
              <a:spcAft>
                <a:spcPts val="0"/>
              </a:spcAft>
              <a:buClr>
                <a:srgbClr val="53585F"/>
              </a:buClr>
              <a:buFont typeface="Helvetica Neue"/>
              <a:buNone/>
              <a:defRPr b="0" i="0" sz="1400" u="none" cap="none" strike="noStrike">
                <a:solidFill>
                  <a:srgbClr val="53585F"/>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90" name="Shape 90"/>
          <p:cNvSpPr/>
          <p:nvPr>
            <p:ph idx="7" type="pic"/>
          </p:nvPr>
        </p:nvSpPr>
        <p:spPr>
          <a:xfrm>
            <a:off x="1529518" y="2108016"/>
            <a:ext cx="587999" cy="2724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91" name="Shape 91"/>
          <p:cNvSpPr/>
          <p:nvPr>
            <p:ph idx="8" type="pic"/>
          </p:nvPr>
        </p:nvSpPr>
        <p:spPr>
          <a:xfrm>
            <a:off x="4399085" y="1951256"/>
            <a:ext cx="388200" cy="5859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92" name="Shape 92"/>
          <p:cNvSpPr/>
          <p:nvPr>
            <p:ph idx="9" type="pic"/>
          </p:nvPr>
        </p:nvSpPr>
        <p:spPr>
          <a:xfrm>
            <a:off x="7068918" y="2028593"/>
            <a:ext cx="418800" cy="4884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93" name="Shape 93"/>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94" name="Shape 94"/>
          <p:cNvPicPr preferRelativeResize="0"/>
          <p:nvPr/>
        </p:nvPicPr>
        <p:blipFill rotWithShape="1">
          <a:blip r:embed="rId2">
            <a:alphaModFix/>
          </a:blip>
          <a:srcRect b="0" l="0" r="0" t="0"/>
          <a:stretch/>
        </p:blipFill>
        <p:spPr>
          <a:xfrm>
            <a:off x="109990" y="4921035"/>
            <a:ext cx="610200" cy="126600"/>
          </a:xfrm>
          <a:prstGeom prst="rect">
            <a:avLst/>
          </a:prstGeom>
          <a:noFill/>
          <a:ln>
            <a:noFill/>
          </a:ln>
        </p:spPr>
      </p:pic>
      <p:sp>
        <p:nvSpPr>
          <p:cNvPr id="95" name="Shape 95"/>
          <p:cNvSpPr txBox="1"/>
          <p:nvPr>
            <p:ph idx="13" type="body"/>
          </p:nvPr>
        </p:nvSpPr>
        <p:spPr>
          <a:xfrm>
            <a:off x="1645294" y="262350"/>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pic>
        <p:nvPicPr>
          <p:cNvPr id="96" name="Shape 96"/>
          <p:cNvPicPr preferRelativeResize="0"/>
          <p:nvPr/>
        </p:nvPicPr>
        <p:blipFill rotWithShape="1">
          <a:blip r:embed="rId3">
            <a:alphaModFix/>
          </a:blip>
          <a:srcRect b="0" l="0" r="0" t="0"/>
          <a:stretch/>
        </p:blipFill>
        <p:spPr>
          <a:xfrm>
            <a:off x="0" y="0"/>
            <a:ext cx="9144000" cy="51243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p:spTree>
      <p:nvGrpSpPr>
        <p:cNvPr id="97" name="Shape 97"/>
        <p:cNvGrpSpPr/>
        <p:nvPr/>
      </p:nvGrpSpPr>
      <p:grpSpPr>
        <a:xfrm>
          <a:off x="0" y="0"/>
          <a:ext cx="0" cy="0"/>
          <a:chOff x="0" y="0"/>
          <a:chExt cx="0" cy="0"/>
        </a:xfrm>
      </p:grpSpPr>
      <p:sp>
        <p:nvSpPr>
          <p:cNvPr id="98" name="Shape 98"/>
          <p:cNvSpPr txBox="1"/>
          <p:nvPr>
            <p:ph idx="12" type="sldNum"/>
          </p:nvPr>
        </p:nvSpPr>
        <p:spPr>
          <a:xfrm>
            <a:off x="4537189" y="4883720"/>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99" name="Shape 99"/>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100" name="Shape 100"/>
          <p:cNvPicPr preferRelativeResize="0"/>
          <p:nvPr/>
        </p:nvPicPr>
        <p:blipFill rotWithShape="1">
          <a:blip r:embed="rId2">
            <a:alphaModFix/>
          </a:blip>
          <a:srcRect b="0" l="0" r="0" t="0"/>
          <a:stretch/>
        </p:blipFill>
        <p:spPr>
          <a:xfrm>
            <a:off x="109990" y="4921035"/>
            <a:ext cx="610200" cy="126600"/>
          </a:xfrm>
          <a:prstGeom prst="rect">
            <a:avLst/>
          </a:prstGeom>
          <a:noFill/>
          <a:ln>
            <a:noFill/>
          </a:ln>
        </p:spPr>
      </p:pic>
      <p:sp>
        <p:nvSpPr>
          <p:cNvPr id="101" name="Shape 101"/>
          <p:cNvSpPr txBox="1"/>
          <p:nvPr>
            <p:ph idx="1" type="body"/>
          </p:nvPr>
        </p:nvSpPr>
        <p:spPr>
          <a:xfrm>
            <a:off x="1645294"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pic>
        <p:nvPicPr>
          <p:cNvPr id="102" name="Shape 102"/>
          <p:cNvPicPr preferRelativeResize="0"/>
          <p:nvPr/>
        </p:nvPicPr>
        <p:blipFill rotWithShape="1">
          <a:blip r:embed="rId3">
            <a:alphaModFix/>
          </a:blip>
          <a:srcRect b="0" l="0" r="0" t="0"/>
          <a:stretch/>
        </p:blipFill>
        <p:spPr>
          <a:xfrm>
            <a:off x="0" y="0"/>
            <a:ext cx="9144000" cy="5124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Graph">
    <p:spTree>
      <p:nvGrpSpPr>
        <p:cNvPr id="103" name="Shape 103"/>
        <p:cNvGrpSpPr/>
        <p:nvPr/>
      </p:nvGrpSpPr>
      <p:grpSpPr>
        <a:xfrm>
          <a:off x="0" y="0"/>
          <a:ext cx="0" cy="0"/>
          <a:chOff x="0" y="0"/>
          <a:chExt cx="0" cy="0"/>
        </a:xfrm>
      </p:grpSpPr>
      <p:sp>
        <p:nvSpPr>
          <p:cNvPr id="104" name="Shape 104"/>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105" name="Shape 105"/>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106" name="Shape 106"/>
          <p:cNvPicPr preferRelativeResize="0"/>
          <p:nvPr/>
        </p:nvPicPr>
        <p:blipFill rotWithShape="1">
          <a:blip r:embed="rId2">
            <a:alphaModFix/>
          </a:blip>
          <a:srcRect b="0" l="0" r="0" t="0"/>
          <a:stretch/>
        </p:blipFill>
        <p:spPr>
          <a:xfrm>
            <a:off x="109990" y="4921035"/>
            <a:ext cx="610200" cy="126600"/>
          </a:xfrm>
          <a:prstGeom prst="rect">
            <a:avLst/>
          </a:prstGeom>
          <a:noFill/>
          <a:ln>
            <a:noFill/>
          </a:ln>
        </p:spPr>
      </p:pic>
      <p:sp>
        <p:nvSpPr>
          <p:cNvPr id="107" name="Shape 107"/>
          <p:cNvSpPr txBox="1"/>
          <p:nvPr>
            <p:ph idx="1" type="body"/>
          </p:nvPr>
        </p:nvSpPr>
        <p:spPr>
          <a:xfrm>
            <a:off x="1645294"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pic>
        <p:nvPicPr>
          <p:cNvPr id="108" name="Shape 108"/>
          <p:cNvPicPr preferRelativeResize="0"/>
          <p:nvPr/>
        </p:nvPicPr>
        <p:blipFill rotWithShape="1">
          <a:blip r:embed="rId3">
            <a:alphaModFix/>
          </a:blip>
          <a:srcRect b="0" l="0" r="0" t="0"/>
          <a:stretch/>
        </p:blipFill>
        <p:spPr>
          <a:xfrm>
            <a:off x="0" y="0"/>
            <a:ext cx="9144000" cy="51243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Photo - Horizontal">
    <p:spTree>
      <p:nvGrpSpPr>
        <p:cNvPr id="109" name="Shape 109"/>
        <p:cNvGrpSpPr/>
        <p:nvPr/>
      </p:nvGrpSpPr>
      <p:grpSpPr>
        <a:xfrm>
          <a:off x="0" y="0"/>
          <a:ext cx="0" cy="0"/>
          <a:chOff x="0" y="0"/>
          <a:chExt cx="0" cy="0"/>
        </a:xfrm>
      </p:grpSpPr>
      <p:sp>
        <p:nvSpPr>
          <p:cNvPr id="110" name="Shape 110"/>
          <p:cNvSpPr/>
          <p:nvPr>
            <p:ph idx="2" type="pic"/>
          </p:nvPr>
        </p:nvSpPr>
        <p:spPr>
          <a:xfrm>
            <a:off x="-82833" y="-536396"/>
            <a:ext cx="9309600" cy="6216299"/>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111" name="Shape 111"/>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112" name="Shape 112"/>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113" name="Shape 113"/>
          <p:cNvPicPr preferRelativeResize="0"/>
          <p:nvPr/>
        </p:nvPicPr>
        <p:blipFill rotWithShape="1">
          <a:blip r:embed="rId2">
            <a:alphaModFix/>
          </a:blip>
          <a:srcRect b="0" l="0" r="0" t="0"/>
          <a:stretch/>
        </p:blipFill>
        <p:spPr>
          <a:xfrm>
            <a:off x="109990" y="4921035"/>
            <a:ext cx="610200" cy="126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p:spTree>
      <p:nvGrpSpPr>
        <p:cNvPr id="114" name="Shape 114"/>
        <p:cNvGrpSpPr/>
        <p:nvPr/>
      </p:nvGrpSpPr>
      <p:grpSpPr>
        <a:xfrm>
          <a:off x="0" y="0"/>
          <a:ext cx="0" cy="0"/>
          <a:chOff x="0" y="0"/>
          <a:chExt cx="0" cy="0"/>
        </a:xfrm>
      </p:grpSpPr>
      <p:sp>
        <p:nvSpPr>
          <p:cNvPr id="115" name="Shape 115"/>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116" name="Shape 116"/>
          <p:cNvSpPr txBox="1"/>
          <p:nvPr>
            <p:ph idx="1" type="body"/>
          </p:nvPr>
        </p:nvSpPr>
        <p:spPr>
          <a:xfrm>
            <a:off x="4149650" y="2378273"/>
            <a:ext cx="1491000" cy="387000"/>
          </a:xfrm>
          <a:prstGeom prst="rect">
            <a:avLst/>
          </a:prstGeom>
          <a:noFill/>
          <a:ln>
            <a:noFill/>
          </a:ln>
        </p:spPr>
        <p:txBody>
          <a:bodyPr anchorCtr="0" anchor="ctr" bIns="34275" lIns="34275" rIns="34275" tIns="34275"/>
          <a:lstStyle>
            <a:lvl1pPr indent="0" lvl="0" marL="0" marR="0" rtl="0" algn="l">
              <a:lnSpc>
                <a:spcPct val="70000"/>
              </a:lnSpc>
              <a:spcBef>
                <a:spcPts val="500"/>
              </a:spcBef>
              <a:spcAft>
                <a:spcPts val="0"/>
              </a:spcAft>
              <a:buClr>
                <a:srgbClr val="000000"/>
              </a:buClr>
              <a:buFont typeface="Arial"/>
              <a:buNone/>
              <a:defRPr b="0" i="0" sz="1300" u="sng" cap="none" strike="noStrike">
                <a:solidFill>
                  <a:schemeClr val="hlink"/>
                </a:solidFill>
                <a:latin typeface="Arial"/>
                <a:ea typeface="Arial"/>
                <a:cs typeface="Arial"/>
                <a:sym typeface="Arial"/>
                <a:hlinkClick r:id="rId2"/>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117" name="Shape 117"/>
          <p:cNvSpPr txBox="1"/>
          <p:nvPr>
            <p:ph idx="2" type="body"/>
          </p:nvPr>
        </p:nvSpPr>
        <p:spPr>
          <a:xfrm>
            <a:off x="4149650" y="3803939"/>
            <a:ext cx="1364400" cy="253500"/>
          </a:xfrm>
          <a:prstGeom prst="rect">
            <a:avLst/>
          </a:prstGeom>
          <a:noFill/>
          <a:ln>
            <a:noFill/>
          </a:ln>
        </p:spPr>
        <p:txBody>
          <a:bodyPr anchorCtr="0" anchor="ctr" bIns="34275" lIns="34275" rIns="34275" tIns="34275"/>
          <a:lstStyle>
            <a:lvl1pPr indent="0" lvl="0" marL="0" marR="0" rtl="0" algn="l">
              <a:lnSpc>
                <a:spcPct val="70000"/>
              </a:lnSpc>
              <a:spcBef>
                <a:spcPts val="500"/>
              </a:spcBef>
              <a:spcAft>
                <a:spcPts val="0"/>
              </a:spcAft>
              <a:buClr>
                <a:srgbClr val="000000"/>
              </a:buClr>
              <a:buFont typeface="Helvetica Neue"/>
              <a:buNone/>
              <a:defRPr b="0" i="0" sz="1300" u="sng" cap="none" strike="noStrike">
                <a:solidFill>
                  <a:schemeClr val="hlink"/>
                </a:solidFill>
                <a:latin typeface="Helvetica Neue"/>
                <a:ea typeface="Helvetica Neue"/>
                <a:cs typeface="Helvetica Neue"/>
                <a:sym typeface="Helvetica Neue"/>
                <a:hlinkClick r:id="rId3"/>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118" name="Shape 118"/>
          <p:cNvSpPr txBox="1"/>
          <p:nvPr>
            <p:ph idx="3" type="body"/>
          </p:nvPr>
        </p:nvSpPr>
        <p:spPr>
          <a:xfrm>
            <a:off x="4149650" y="3051071"/>
            <a:ext cx="820500" cy="387000"/>
          </a:xfrm>
          <a:prstGeom prst="rect">
            <a:avLst/>
          </a:prstGeom>
          <a:noFill/>
          <a:ln>
            <a:noFill/>
          </a:ln>
        </p:spPr>
        <p:txBody>
          <a:bodyPr anchorCtr="0" anchor="ctr" bIns="34275" lIns="34275" rIns="34275" tIns="34275"/>
          <a:lstStyle>
            <a:lvl1pPr indent="0" lvl="0" marL="0" marR="0" rtl="0" algn="l">
              <a:lnSpc>
                <a:spcPct val="70000"/>
              </a:lnSpc>
              <a:spcBef>
                <a:spcPts val="500"/>
              </a:spcBef>
              <a:spcAft>
                <a:spcPts val="0"/>
              </a:spcAft>
              <a:buClr>
                <a:srgbClr val="000000"/>
              </a:buClr>
              <a:buFont typeface="Arial"/>
              <a:buNone/>
              <a:defRPr b="0" i="0" sz="1300" u="sng"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119" name="Shape 119"/>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120" name="Shape 120"/>
          <p:cNvPicPr preferRelativeResize="0"/>
          <p:nvPr/>
        </p:nvPicPr>
        <p:blipFill rotWithShape="1">
          <a:blip r:embed="rId4">
            <a:alphaModFix/>
          </a:blip>
          <a:srcRect b="0" l="0" r="0" t="0"/>
          <a:stretch/>
        </p:blipFill>
        <p:spPr>
          <a:xfrm>
            <a:off x="109990" y="4921035"/>
            <a:ext cx="610200" cy="126600"/>
          </a:xfrm>
          <a:prstGeom prst="rect">
            <a:avLst/>
          </a:prstGeom>
          <a:noFill/>
          <a:ln>
            <a:noFill/>
          </a:ln>
        </p:spPr>
      </p:pic>
      <p:sp>
        <p:nvSpPr>
          <p:cNvPr id="121" name="Shape 121"/>
          <p:cNvSpPr/>
          <p:nvPr/>
        </p:nvSpPr>
        <p:spPr>
          <a:xfrm>
            <a:off x="1645294" y="778519"/>
            <a:ext cx="5853300" cy="1138500"/>
          </a:xfrm>
          <a:prstGeom prst="rect">
            <a:avLst/>
          </a:prstGeom>
          <a:noFill/>
          <a:ln>
            <a:noFill/>
          </a:ln>
        </p:spPr>
        <p:txBody>
          <a:bodyPr anchorCtr="0" anchor="ctr" bIns="26775" lIns="26775" rIns="26775" tIns="26775">
            <a:noAutofit/>
          </a:bodyPr>
          <a:lstStyle/>
          <a:p>
            <a:pPr indent="0" lvl="0" marL="0" marR="0" rtl="0" algn="ctr">
              <a:lnSpc>
                <a:spcPct val="100000"/>
              </a:lnSpc>
              <a:spcBef>
                <a:spcPts val="0"/>
              </a:spcBef>
              <a:spcAft>
                <a:spcPts val="0"/>
              </a:spcAft>
              <a:buClr>
                <a:srgbClr val="01973A"/>
              </a:buClr>
              <a:buSzPct val="25000"/>
              <a:buFont typeface="Helvetica Neue"/>
              <a:buNone/>
            </a:pPr>
            <a:r>
              <a:rPr b="0" i="0" lang="en" sz="4500" u="none" cap="none" strike="noStrike">
                <a:solidFill>
                  <a:srgbClr val="01973A"/>
                </a:solidFill>
                <a:latin typeface="Helvetica Neue"/>
                <a:ea typeface="Helvetica Neue"/>
                <a:cs typeface="Helvetica Neue"/>
                <a:sym typeface="Helvetica Neue"/>
              </a:rPr>
              <a:t>Thank You</a:t>
            </a:r>
          </a:p>
        </p:txBody>
      </p:sp>
      <p:pic>
        <p:nvPicPr>
          <p:cNvPr id="122" name="Shape 122"/>
          <p:cNvPicPr preferRelativeResize="0"/>
          <p:nvPr/>
        </p:nvPicPr>
        <p:blipFill rotWithShape="1">
          <a:blip r:embed="rId5">
            <a:alphaModFix/>
          </a:blip>
          <a:srcRect b="0" l="0" r="0" t="0"/>
          <a:stretch/>
        </p:blipFill>
        <p:spPr>
          <a:xfrm>
            <a:off x="0" y="0"/>
            <a:ext cx="9144000" cy="5124300"/>
          </a:xfrm>
          <a:prstGeom prst="rect">
            <a:avLst/>
          </a:prstGeom>
          <a:noFill/>
          <a:ln>
            <a:noFill/>
          </a:ln>
        </p:spPr>
      </p:pic>
      <p:pic>
        <p:nvPicPr>
          <p:cNvPr id="123" name="Shape 123"/>
          <p:cNvPicPr preferRelativeResize="0"/>
          <p:nvPr/>
        </p:nvPicPr>
        <p:blipFill rotWithShape="1">
          <a:blip r:embed="rId6">
            <a:alphaModFix/>
          </a:blip>
          <a:srcRect b="0" l="0" r="0" t="0"/>
          <a:stretch/>
        </p:blipFill>
        <p:spPr>
          <a:xfrm>
            <a:off x="3479271" y="2338808"/>
            <a:ext cx="428700" cy="177179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124" name="Shape 124"/>
        <p:cNvGrpSpPr/>
        <p:nvPr/>
      </p:nvGrpSpPr>
      <p:grpSpPr>
        <a:xfrm>
          <a:off x="0" y="0"/>
          <a:ext cx="0" cy="0"/>
          <a:chOff x="0" y="0"/>
          <a:chExt cx="0" cy="0"/>
        </a:xfrm>
      </p:grpSpPr>
      <p:sp>
        <p:nvSpPr>
          <p:cNvPr id="125" name="Shape 125"/>
          <p:cNvSpPr txBox="1"/>
          <p:nvPr>
            <p:ph type="ctrTitle"/>
          </p:nvPr>
        </p:nvSpPr>
        <p:spPr>
          <a:xfrm>
            <a:off x="311708" y="744575"/>
            <a:ext cx="8520600" cy="2052600"/>
          </a:xfrm>
          <a:prstGeom prst="rect">
            <a:avLst/>
          </a:prstGeom>
        </p:spPr>
        <p:txBody>
          <a:bodyPr anchorCtr="0" anchor="b" bIns="34275" lIns="34275" rIns="34275" tIns="3427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26" name="Shape 126"/>
          <p:cNvSpPr txBox="1"/>
          <p:nvPr>
            <p:ph idx="1" type="subTitle"/>
          </p:nvPr>
        </p:nvSpPr>
        <p:spPr>
          <a:xfrm>
            <a:off x="311700" y="2834125"/>
            <a:ext cx="8520600" cy="792600"/>
          </a:xfrm>
          <a:prstGeom prst="rect">
            <a:avLst/>
          </a:prstGeom>
        </p:spPr>
        <p:txBody>
          <a:bodyPr anchorCtr="0" anchor="ctr" bIns="34275" lIns="34275" rIns="34275" tIns="3427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7" name="Shape 127"/>
          <p:cNvSpPr txBox="1"/>
          <p:nvPr>
            <p:ph idx="12" type="sldNum"/>
          </p:nvPr>
        </p:nvSpPr>
        <p:spPr>
          <a:xfrm>
            <a:off x="8472457" y="4663216"/>
            <a:ext cx="548700" cy="393600"/>
          </a:xfrm>
          <a:prstGeom prst="rect">
            <a:avLst/>
          </a:prstGeom>
        </p:spPr>
        <p:txBody>
          <a:bodyPr anchorCtr="0" anchor="t" bIns="26775" lIns="26775" rIns="26775" tIns="2677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Blank">
    <p:spTree>
      <p:nvGrpSpPr>
        <p:cNvPr id="20" name="Shape 20"/>
        <p:cNvGrpSpPr/>
        <p:nvPr/>
      </p:nvGrpSpPr>
      <p:grpSpPr>
        <a:xfrm>
          <a:off x="0" y="0"/>
          <a:ext cx="0" cy="0"/>
          <a:chOff x="0" y="0"/>
          <a:chExt cx="0" cy="0"/>
        </a:xfrm>
      </p:grpSpPr>
      <p:sp>
        <p:nvSpPr>
          <p:cNvPr id="21" name="Shape 21"/>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p:spTree>
      <p:nvGrpSpPr>
        <p:cNvPr id="22" name="Shape 22"/>
        <p:cNvGrpSpPr/>
        <p:nvPr/>
      </p:nvGrpSpPr>
      <p:grpSpPr>
        <a:xfrm>
          <a:off x="0" y="0"/>
          <a:ext cx="0" cy="0"/>
          <a:chOff x="0" y="0"/>
          <a:chExt cx="0" cy="0"/>
        </a:xfrm>
      </p:grpSpPr>
      <p:sp>
        <p:nvSpPr>
          <p:cNvPr id="23" name="Shape 23"/>
          <p:cNvSpPr txBox="1"/>
          <p:nvPr>
            <p:ph idx="1" type="body"/>
          </p:nvPr>
        </p:nvSpPr>
        <p:spPr>
          <a:xfrm>
            <a:off x="2421637" y="1592824"/>
            <a:ext cx="6729300" cy="17412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45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4762" y="-25087"/>
            <a:ext cx="9265500" cy="5193600"/>
          </a:xfrm>
          <a:prstGeom prst="rect">
            <a:avLst/>
          </a:prstGeom>
          <a:noFill/>
          <a:ln>
            <a:noFill/>
          </a:ln>
        </p:spPr>
      </p:pic>
      <p:sp>
        <p:nvSpPr>
          <p:cNvPr id="25" name="Shape 25"/>
          <p:cNvSpPr txBox="1"/>
          <p:nvPr>
            <p:ph idx="12" type="sldNum"/>
          </p:nvPr>
        </p:nvSpPr>
        <p:spPr>
          <a:xfrm>
            <a:off x="4796190" y="4783707"/>
            <a:ext cx="192600" cy="214200"/>
          </a:xfrm>
          <a:prstGeom prst="rect">
            <a:avLst/>
          </a:prstGeom>
          <a:noFill/>
          <a:ln>
            <a:noFill/>
          </a:ln>
        </p:spPr>
        <p:txBody>
          <a:bodyPr anchorCtr="0" anchor="t" bIns="28575" lIns="28575" rIns="28575" tIns="285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glines">
    <p:spTree>
      <p:nvGrpSpPr>
        <p:cNvPr id="26" name="Shape 26"/>
        <p:cNvGrpSpPr/>
        <p:nvPr/>
      </p:nvGrpSpPr>
      <p:grpSpPr>
        <a:xfrm>
          <a:off x="0" y="0"/>
          <a:ext cx="0" cy="0"/>
          <a:chOff x="0" y="0"/>
          <a:chExt cx="0" cy="0"/>
        </a:xfrm>
      </p:grpSpPr>
      <p:sp>
        <p:nvSpPr>
          <p:cNvPr id="27" name="Shape 27"/>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28" name="Shape 28"/>
          <p:cNvSpPr txBox="1"/>
          <p:nvPr>
            <p:ph idx="1" type="body"/>
          </p:nvPr>
        </p:nvSpPr>
        <p:spPr>
          <a:xfrm>
            <a:off x="1433516" y="2216348"/>
            <a:ext cx="7524900" cy="739500"/>
          </a:xfrm>
          <a:prstGeom prst="rect">
            <a:avLst/>
          </a:prstGeom>
          <a:noFill/>
          <a:ln>
            <a:noFill/>
          </a:ln>
        </p:spPr>
        <p:txBody>
          <a:bodyPr anchorCtr="0" anchor="b" bIns="34275" lIns="34275" rIns="34275" tIns="34275"/>
          <a:lstStyle>
            <a:lvl1pPr indent="0" lvl="0" marL="0" marR="0" rtl="0" algn="l">
              <a:lnSpc>
                <a:spcPct val="100000"/>
              </a:lnSpc>
              <a:spcBef>
                <a:spcPts val="0"/>
              </a:spcBef>
              <a:spcAft>
                <a:spcPts val="0"/>
              </a:spcAft>
              <a:buClr>
                <a:srgbClr val="01973A"/>
              </a:buClr>
              <a:buFont typeface="Helvetica Neue"/>
              <a:buNone/>
              <a:defRPr b="0" i="0" sz="45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9" name="Shape 29"/>
        <p:cNvGrpSpPr/>
        <p:nvPr/>
      </p:nvGrpSpPr>
      <p:grpSpPr>
        <a:xfrm>
          <a:off x="0" y="0"/>
          <a:ext cx="0" cy="0"/>
          <a:chOff x="0" y="0"/>
          <a:chExt cx="0" cy="0"/>
        </a:xfrm>
      </p:grpSpPr>
      <p:sp>
        <p:nvSpPr>
          <p:cNvPr id="30" name="Shape 30"/>
          <p:cNvSpPr txBox="1"/>
          <p:nvPr>
            <p:ph idx="1" type="body"/>
          </p:nvPr>
        </p:nvSpPr>
        <p:spPr>
          <a:xfrm>
            <a:off x="1812726" y="3355329"/>
            <a:ext cx="5518500" cy="247800"/>
          </a:xfrm>
          <a:prstGeom prst="rect">
            <a:avLst/>
          </a:prstGeom>
          <a:noFill/>
          <a:ln>
            <a:noFill/>
          </a:ln>
        </p:spPr>
        <p:txBody>
          <a:bodyPr anchorCtr="0" anchor="t" bIns="34275" lIns="34275" rIns="34275" tIns="34275"/>
          <a:lstStyle>
            <a:lvl1pPr indent="0" lvl="0" marL="0" marR="0" rtl="0" algn="ctr">
              <a:lnSpc>
                <a:spcPct val="100000"/>
              </a:lnSpc>
              <a:spcBef>
                <a:spcPts val="0"/>
              </a:spcBef>
              <a:spcAft>
                <a:spcPts val="0"/>
              </a:spcAft>
              <a:buClr>
                <a:srgbClr val="000000"/>
              </a:buClr>
              <a:buFont typeface="Helvetica Neue"/>
              <a:buNone/>
              <a:defRPr b="0" i="0" sz="1200" u="none" cap="none" strike="noStrike">
                <a:solidFill>
                  <a:srgbClr val="000000"/>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1275928" y="1901398"/>
            <a:ext cx="6592200" cy="1059300"/>
          </a:xfrm>
          <a:prstGeom prst="rect">
            <a:avLst/>
          </a:prstGeom>
          <a:noFill/>
          <a:ln>
            <a:noFill/>
          </a:ln>
        </p:spPr>
        <p:txBody>
          <a:bodyPr anchorCtr="0" anchor="ctr" bIns="34275" lIns="34275" rIns="34275" tIns="34275"/>
          <a:lstStyle>
            <a:lvl1pPr indent="0" lvl="0" marL="0" marR="0" rtl="0" algn="ctr">
              <a:lnSpc>
                <a:spcPct val="110000"/>
              </a:lnSpc>
              <a:spcBef>
                <a:spcPts val="0"/>
              </a:spcBef>
              <a:spcAft>
                <a:spcPts val="0"/>
              </a:spcAft>
              <a:buClr>
                <a:srgbClr val="01973A"/>
              </a:buClr>
              <a:buFont typeface="Helvetica Neue"/>
              <a:buNone/>
              <a:defRPr b="0" i="1" sz="21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32" name="Shape 32"/>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List">
    <p:spTree>
      <p:nvGrpSpPr>
        <p:cNvPr id="33" name="Shape 33"/>
        <p:cNvGrpSpPr/>
        <p:nvPr/>
      </p:nvGrpSpPr>
      <p:grpSpPr>
        <a:xfrm>
          <a:off x="0" y="0"/>
          <a:ext cx="0" cy="0"/>
          <a:chOff x="0" y="0"/>
          <a:chExt cx="0" cy="0"/>
        </a:xfrm>
      </p:grpSpPr>
      <p:sp>
        <p:nvSpPr>
          <p:cNvPr id="34" name="Shape 34"/>
          <p:cNvSpPr txBox="1"/>
          <p:nvPr>
            <p:ph idx="1" type="body"/>
          </p:nvPr>
        </p:nvSpPr>
        <p:spPr>
          <a:xfrm>
            <a:off x="1432604" y="1656002"/>
            <a:ext cx="5853300" cy="31275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139700" lvl="1" marL="228600" marR="0" rtl="0" algn="l">
              <a:lnSpc>
                <a:spcPct val="110000"/>
              </a:lnSpc>
              <a:spcBef>
                <a:spcPts val="500"/>
              </a:spcBef>
              <a:spcAft>
                <a:spcPts val="0"/>
              </a:spcAft>
              <a:buClr>
                <a:srgbClr val="000000"/>
              </a:buClr>
              <a:buSzPct val="73684"/>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139700" lvl="2" marL="228600" marR="0" rtl="0" algn="l">
              <a:lnSpc>
                <a:spcPct val="110000"/>
              </a:lnSpc>
              <a:spcBef>
                <a:spcPts val="500"/>
              </a:spcBef>
              <a:spcAft>
                <a:spcPts val="0"/>
              </a:spcAft>
              <a:buClr>
                <a:srgbClr val="000000"/>
              </a:buClr>
              <a:buSzPct val="73684"/>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139700" lvl="3" marL="228600" marR="0" rtl="0" algn="l">
              <a:lnSpc>
                <a:spcPct val="110000"/>
              </a:lnSpc>
              <a:spcBef>
                <a:spcPts val="500"/>
              </a:spcBef>
              <a:spcAft>
                <a:spcPts val="0"/>
              </a:spcAft>
              <a:buClr>
                <a:srgbClr val="000000"/>
              </a:buClr>
              <a:buSzPct val="73684"/>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139700" lvl="4" marL="228600" marR="0" rtl="0" algn="l">
              <a:lnSpc>
                <a:spcPct val="110000"/>
              </a:lnSpc>
              <a:spcBef>
                <a:spcPts val="500"/>
              </a:spcBef>
              <a:spcAft>
                <a:spcPts val="0"/>
              </a:spcAft>
              <a:buClr>
                <a:srgbClr val="000000"/>
              </a:buClr>
              <a:buSzPct val="73684"/>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35" name="Shape 35"/>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36" name="Shape 36"/>
          <p:cNvSpPr txBox="1"/>
          <p:nvPr>
            <p:ph idx="2" type="body"/>
          </p:nvPr>
        </p:nvSpPr>
        <p:spPr>
          <a:xfrm>
            <a:off x="1641946"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p:spTree>
      <p:nvGrpSpPr>
        <p:cNvPr id="37" name="Shape 37"/>
        <p:cNvGrpSpPr/>
        <p:nvPr/>
      </p:nvGrpSpPr>
      <p:grpSpPr>
        <a:xfrm>
          <a:off x="0" y="0"/>
          <a:ext cx="0" cy="0"/>
          <a:chOff x="0" y="0"/>
          <a:chExt cx="0" cy="0"/>
        </a:xfrm>
      </p:grpSpPr>
      <p:sp>
        <p:nvSpPr>
          <p:cNvPr id="38" name="Shape 38"/>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39" name="Shape 39"/>
          <p:cNvSpPr txBox="1"/>
          <p:nvPr>
            <p:ph idx="1" type="body"/>
          </p:nvPr>
        </p:nvSpPr>
        <p:spPr>
          <a:xfrm>
            <a:off x="1433367" y="1659612"/>
            <a:ext cx="8219700" cy="22530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40" name="Shape 40"/>
          <p:cNvSpPr txBox="1"/>
          <p:nvPr>
            <p:ph idx="2" type="body"/>
          </p:nvPr>
        </p:nvSpPr>
        <p:spPr>
          <a:xfrm>
            <a:off x="1645294"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 Image (large)">
    <p:spTree>
      <p:nvGrpSpPr>
        <p:cNvPr id="41" name="Shape 41"/>
        <p:cNvGrpSpPr/>
        <p:nvPr/>
      </p:nvGrpSpPr>
      <p:grpSpPr>
        <a:xfrm>
          <a:off x="0" y="0"/>
          <a:ext cx="0" cy="0"/>
          <a:chOff x="0" y="0"/>
          <a:chExt cx="0" cy="0"/>
        </a:xfrm>
      </p:grpSpPr>
      <p:sp>
        <p:nvSpPr>
          <p:cNvPr id="42" name="Shape 42"/>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43" name="Shape 43"/>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44" name="Shape 44"/>
          <p:cNvPicPr preferRelativeResize="0"/>
          <p:nvPr/>
        </p:nvPicPr>
        <p:blipFill rotWithShape="1">
          <a:blip r:embed="rId2">
            <a:alphaModFix/>
          </a:blip>
          <a:srcRect b="0" l="0" r="0" t="0"/>
          <a:stretch/>
        </p:blipFill>
        <p:spPr>
          <a:xfrm>
            <a:off x="109990" y="4921035"/>
            <a:ext cx="610200" cy="126600"/>
          </a:xfrm>
          <a:prstGeom prst="rect">
            <a:avLst/>
          </a:prstGeom>
          <a:noFill/>
          <a:ln>
            <a:noFill/>
          </a:ln>
        </p:spPr>
      </p:pic>
      <p:sp>
        <p:nvSpPr>
          <p:cNvPr id="45" name="Shape 45"/>
          <p:cNvSpPr txBox="1"/>
          <p:nvPr>
            <p:ph idx="1" type="body"/>
          </p:nvPr>
        </p:nvSpPr>
        <p:spPr>
          <a:xfrm>
            <a:off x="4023796" y="1659612"/>
            <a:ext cx="5507999" cy="22530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46" name="Shape 46"/>
          <p:cNvSpPr/>
          <p:nvPr>
            <p:ph idx="2" type="pic"/>
          </p:nvPr>
        </p:nvSpPr>
        <p:spPr>
          <a:xfrm>
            <a:off x="-1792084" y="-23590"/>
            <a:ext cx="5190600" cy="51906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47" name="Shape 47"/>
          <p:cNvSpPr txBox="1"/>
          <p:nvPr>
            <p:ph idx="3" type="body"/>
          </p:nvPr>
        </p:nvSpPr>
        <p:spPr>
          <a:xfrm>
            <a:off x="4023796" y="518351"/>
            <a:ext cx="2492700" cy="570600"/>
          </a:xfrm>
          <a:prstGeom prst="rect">
            <a:avLst/>
          </a:prstGeom>
          <a:noFill/>
          <a:ln>
            <a:noFill/>
          </a:ln>
        </p:spPr>
        <p:txBody>
          <a:bodyPr anchorCtr="0" anchor="ctr" bIns="34275" lIns="34275" rIns="34275" tIns="34275"/>
          <a:lstStyle>
            <a:lvl1pPr indent="0" lvl="0" marL="0" marR="0" rtl="0" algn="l">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de + Image (small)">
    <p:spTree>
      <p:nvGrpSpPr>
        <p:cNvPr id="48" name="Shape 48"/>
        <p:cNvGrpSpPr/>
        <p:nvPr/>
      </p:nvGrpSpPr>
      <p:grpSpPr>
        <a:xfrm>
          <a:off x="0" y="0"/>
          <a:ext cx="0" cy="0"/>
          <a:chOff x="0" y="0"/>
          <a:chExt cx="0" cy="0"/>
        </a:xfrm>
      </p:grpSpPr>
      <p:sp>
        <p:nvSpPr>
          <p:cNvPr id="49" name="Shape 49"/>
          <p:cNvSpPr txBox="1"/>
          <p:nvPr>
            <p:ph idx="12" type="sldNum"/>
          </p:nvPr>
        </p:nvSpPr>
        <p:spPr>
          <a:xfrm>
            <a:off x="4474126" y="4875609"/>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50" name="Shape 50"/>
          <p:cNvSpPr txBox="1"/>
          <p:nvPr>
            <p:ph idx="1" type="body"/>
          </p:nvPr>
        </p:nvSpPr>
        <p:spPr>
          <a:xfrm>
            <a:off x="4311778" y="1659612"/>
            <a:ext cx="5508000" cy="22530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1645294"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01973A"/>
              </a:buClr>
              <a:buFont typeface="Helvetica Neue"/>
              <a:buNone/>
              <a:defRPr b="0" i="0" sz="3400" u="none" cap="none" strike="noStrike">
                <a:solidFill>
                  <a:srgbClr val="01973A"/>
                </a:solidFill>
                <a:latin typeface="Helvetica Neue"/>
                <a:ea typeface="Helvetica Neue"/>
                <a:cs typeface="Helvetica Neue"/>
                <a:sym typeface="Helvetica Neue"/>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
        <p:nvSpPr>
          <p:cNvPr id="52" name="Shape 52"/>
          <p:cNvSpPr/>
          <p:nvPr>
            <p:ph idx="3" type="pic"/>
          </p:nvPr>
        </p:nvSpPr>
        <p:spPr>
          <a:xfrm>
            <a:off x="1438153" y="1491040"/>
            <a:ext cx="2490900" cy="2490900"/>
          </a:xfrm>
          <a:prstGeom prst="rect">
            <a:avLst/>
          </a:prstGeom>
          <a:noFill/>
          <a:ln>
            <a:noFill/>
          </a:ln>
        </p:spPr>
        <p:txBody>
          <a:bodyPr anchorCtr="0" anchor="t"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theme" Target="../theme/theme2.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0.png"/><Relationship Id="rId2" Type="http://schemas.openxmlformats.org/officeDocument/2006/relationships/image" Target="../media/image0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idx="12" type="sldNum"/>
          </p:nvPr>
        </p:nvSpPr>
        <p:spPr>
          <a:xfrm>
            <a:off x="4474126" y="4878957"/>
            <a:ext cx="1890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fld id="{00000000-1234-1234-1234-123412341234}" type="slidenum">
              <a:rPr b="0" i="0" lang="en" sz="900" u="none" cap="none" strike="noStrike">
                <a:solidFill>
                  <a:srgbClr val="A6AAA9"/>
                </a:solidFill>
                <a:latin typeface="Open Sans"/>
                <a:ea typeface="Open Sans"/>
                <a:cs typeface="Open Sans"/>
                <a:sym typeface="Open Sans"/>
              </a:rPr>
              <a:t>‹#›</a:t>
            </a:fld>
          </a:p>
        </p:txBody>
      </p:sp>
      <p:sp>
        <p:nvSpPr>
          <p:cNvPr id="7" name="Shape 7"/>
          <p:cNvSpPr/>
          <p:nvPr/>
        </p:nvSpPr>
        <p:spPr>
          <a:xfrm>
            <a:off x="7953505" y="4878957"/>
            <a:ext cx="1078800" cy="210600"/>
          </a:xfrm>
          <a:prstGeom prst="rect">
            <a:avLst/>
          </a:prstGeom>
          <a:noFill/>
          <a:ln>
            <a:noFill/>
          </a:ln>
        </p:spPr>
        <p:txBody>
          <a:bodyPr anchorCtr="0" anchor="t" bIns="26775" lIns="26775" rIns="26775" tIns="26775">
            <a:noAutofit/>
          </a:bodyPr>
          <a:lstStyle/>
          <a:p>
            <a:pPr indent="0" lvl="0" marL="0" marR="0" rtl="0" algn="ctr">
              <a:lnSpc>
                <a:spcPct val="100000"/>
              </a:lnSpc>
              <a:spcBef>
                <a:spcPts val="0"/>
              </a:spcBef>
              <a:spcAft>
                <a:spcPts val="0"/>
              </a:spcAft>
              <a:buClr>
                <a:srgbClr val="A6AAA9"/>
              </a:buClr>
              <a:buSzPct val="25000"/>
              <a:buFont typeface="Open Sans"/>
              <a:buNone/>
            </a:pPr>
            <a:r>
              <a:rPr b="0" i="0" lang="en" sz="900" u="none" cap="none" strike="noStrike">
                <a:solidFill>
                  <a:srgbClr val="A6AAA9"/>
                </a:solidFill>
                <a:latin typeface="Open Sans"/>
                <a:ea typeface="Open Sans"/>
                <a:cs typeface="Open Sans"/>
                <a:sym typeface="Open Sans"/>
              </a:rPr>
              <a:t>#nginx  #nginxconf</a:t>
            </a:r>
          </a:p>
        </p:txBody>
      </p:sp>
      <p:pic>
        <p:nvPicPr>
          <p:cNvPr id="8" name="Shape 8"/>
          <p:cNvPicPr preferRelativeResize="0"/>
          <p:nvPr/>
        </p:nvPicPr>
        <p:blipFill rotWithShape="1">
          <a:blip r:embed="rId1">
            <a:alphaModFix/>
          </a:blip>
          <a:srcRect b="0" l="0" r="0" t="0"/>
          <a:stretch/>
        </p:blipFill>
        <p:spPr>
          <a:xfrm>
            <a:off x="109990" y="4921035"/>
            <a:ext cx="610200" cy="126600"/>
          </a:xfrm>
          <a:prstGeom prst="rect">
            <a:avLst/>
          </a:prstGeom>
          <a:noFill/>
          <a:ln>
            <a:noFill/>
          </a:ln>
        </p:spPr>
      </p:pic>
      <p:pic>
        <p:nvPicPr>
          <p:cNvPr id="9" name="Shape 9"/>
          <p:cNvPicPr preferRelativeResize="0"/>
          <p:nvPr/>
        </p:nvPicPr>
        <p:blipFill rotWithShape="1">
          <a:blip r:embed="rId2">
            <a:alphaModFix/>
          </a:blip>
          <a:srcRect b="0" l="0" r="0" t="0"/>
          <a:stretch/>
        </p:blipFill>
        <p:spPr>
          <a:xfrm>
            <a:off x="0" y="-93082"/>
            <a:ext cx="9144000" cy="5124300"/>
          </a:xfrm>
          <a:prstGeom prst="rect">
            <a:avLst/>
          </a:prstGeom>
          <a:noFill/>
          <a:ln>
            <a:noFill/>
          </a:ln>
        </p:spPr>
      </p:pic>
      <p:sp>
        <p:nvSpPr>
          <p:cNvPr id="10" name="Shape 10"/>
          <p:cNvSpPr txBox="1"/>
          <p:nvPr>
            <p:ph type="title"/>
          </p:nvPr>
        </p:nvSpPr>
        <p:spPr>
          <a:xfrm>
            <a:off x="1645294" y="234404"/>
            <a:ext cx="5853300" cy="1138500"/>
          </a:xfrm>
          <a:prstGeom prst="rect">
            <a:avLst/>
          </a:prstGeom>
          <a:noFill/>
          <a:ln>
            <a:noFill/>
          </a:ln>
        </p:spPr>
        <p:txBody>
          <a:bodyPr anchorCtr="0" anchor="ctr" bIns="34275" lIns="34275" rIns="34275" tIns="34275"/>
          <a:lstStyle>
            <a:lvl1pPr indent="0" lvl="0"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1pPr>
            <a:lvl2pPr indent="88900" lvl="1"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2pPr>
            <a:lvl3pPr indent="177800" lvl="2"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3pPr>
            <a:lvl4pPr indent="254000" lvl="3"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4pPr>
            <a:lvl5pPr indent="342900" lvl="4"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5pPr>
            <a:lvl6pPr indent="431800" lvl="5"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6pPr>
            <a:lvl7pPr indent="520700" lvl="6"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7pPr>
            <a:lvl8pPr indent="596900" lvl="7"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8pPr>
            <a:lvl9pPr indent="685800" lvl="8" marL="0" marR="0" rtl="0" algn="ctr">
              <a:lnSpc>
                <a:spcPct val="100000"/>
              </a:lnSpc>
              <a:spcBef>
                <a:spcPts val="0"/>
              </a:spcBef>
              <a:spcAft>
                <a:spcPts val="0"/>
              </a:spcAft>
              <a:buClr>
                <a:srgbClr val="53585F"/>
              </a:buClr>
              <a:buSzPct val="25000"/>
              <a:buFont typeface="Open Sans"/>
              <a:buNone/>
              <a:defRPr b="0" i="0" sz="3400" u="none" cap="none" strike="noStrike">
                <a:solidFill>
                  <a:srgbClr val="53585F"/>
                </a:solidFill>
                <a:latin typeface="Open Sans"/>
                <a:ea typeface="Open Sans"/>
                <a:cs typeface="Open Sans"/>
                <a:sym typeface="Open Sans"/>
              </a:defRPr>
            </a:lvl9pPr>
          </a:lstStyle>
          <a:p/>
        </p:txBody>
      </p:sp>
      <p:sp>
        <p:nvSpPr>
          <p:cNvPr id="11" name="Shape 11"/>
          <p:cNvSpPr txBox="1"/>
          <p:nvPr>
            <p:ph idx="1" type="body"/>
          </p:nvPr>
        </p:nvSpPr>
        <p:spPr>
          <a:xfrm>
            <a:off x="1645294" y="669726"/>
            <a:ext cx="5853300" cy="3804000"/>
          </a:xfrm>
          <a:prstGeom prst="rect">
            <a:avLst/>
          </a:prstGeom>
          <a:noFill/>
          <a:ln>
            <a:noFill/>
          </a:ln>
        </p:spPr>
        <p:txBody>
          <a:bodyPr anchorCtr="0" anchor="ctr" bIns="34275" lIns="34275" rIns="34275" tIns="34275"/>
          <a:lstStyle>
            <a:lvl1pPr indent="-139700" lvl="0" marL="228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1pPr>
            <a:lvl2pPr indent="-139700" lvl="1" marL="393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2pPr>
            <a:lvl3pPr indent="-139700" lvl="2" marL="558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3pPr>
            <a:lvl4pPr indent="-152400" lvl="3" marL="7366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4pPr>
            <a:lvl5pPr indent="-139700" lvl="4" marL="9017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5pPr>
            <a:lvl6pPr indent="-139700" lvl="5" marL="10668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6pPr>
            <a:lvl7pPr indent="-139700" lvl="6" marL="12319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7pPr>
            <a:lvl8pPr indent="-139700" lvl="7" marL="13970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8pPr>
            <a:lvl9pPr indent="-139700" lvl="8" marL="1562100" marR="0" rtl="0" algn="l">
              <a:lnSpc>
                <a:spcPct val="110000"/>
              </a:lnSpc>
              <a:spcBef>
                <a:spcPts val="500"/>
              </a:spcBef>
              <a:spcAft>
                <a:spcPts val="0"/>
              </a:spcAft>
              <a:buClr>
                <a:srgbClr val="000000"/>
              </a:buClr>
              <a:buSzPct val="73684"/>
              <a:buFont typeface="Arial"/>
              <a:buChar char="•"/>
              <a:defRPr b="0" i="0" sz="19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487625" y="1222975"/>
            <a:ext cx="4649400" cy="1920000"/>
          </a:xfrm>
          <a:prstGeom prst="rect">
            <a:avLst/>
          </a:prstGeom>
        </p:spPr>
        <p:txBody>
          <a:bodyPr anchorCtr="0" anchor="b" bIns="34275" lIns="34275" rIns="34275" tIns="34275">
            <a:noAutofit/>
          </a:bodyPr>
          <a:lstStyle/>
          <a:p>
            <a:pPr lvl="0">
              <a:spcBef>
                <a:spcPts val="0"/>
              </a:spcBef>
              <a:buNone/>
            </a:pPr>
            <a:r>
              <a:rPr lang="en" sz="3000"/>
              <a:t>TCP/UDP Load Balancing with NGINX: Overview, Tips, and Tricks</a:t>
            </a:r>
          </a:p>
        </p:txBody>
      </p:sp>
      <p:sp>
        <p:nvSpPr>
          <p:cNvPr id="133" name="Shape 133"/>
          <p:cNvSpPr txBox="1"/>
          <p:nvPr>
            <p:ph idx="1" type="body"/>
          </p:nvPr>
        </p:nvSpPr>
        <p:spPr>
          <a:xfrm>
            <a:off x="4881325" y="3930175"/>
            <a:ext cx="4071600" cy="351600"/>
          </a:xfrm>
          <a:prstGeom prst="rect">
            <a:avLst/>
          </a:prstGeom>
        </p:spPr>
        <p:txBody>
          <a:bodyPr anchorCtr="0" anchor="ctr" bIns="34275" lIns="34275" rIns="34275" tIns="34275">
            <a:noAutofit/>
          </a:bodyPr>
          <a:lstStyle/>
          <a:p>
            <a:pPr lvl="0">
              <a:spcBef>
                <a:spcPts val="0"/>
              </a:spcBef>
              <a:buNone/>
            </a:pPr>
            <a:r>
              <a:rPr lang="en"/>
              <a:t>Konstantin Pavlov, NGINX Inc.</a:t>
            </a:r>
          </a:p>
        </p:txBody>
      </p:sp>
      <p:sp>
        <p:nvSpPr>
          <p:cNvPr id="134" name="Shape 13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a:t>
            </a:r>
          </a:p>
        </p:txBody>
      </p:sp>
      <p:sp>
        <p:nvSpPr>
          <p:cNvPr id="135" name="Shape 135"/>
          <p:cNvSpPr txBox="1"/>
          <p:nvPr/>
        </p:nvSpPr>
        <p:spPr>
          <a:xfrm>
            <a:off x="152400" y="15240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2" type="body"/>
          </p:nvPr>
        </p:nvSpPr>
        <p:spPr>
          <a:xfrm>
            <a:off x="1641950" y="234400"/>
            <a:ext cx="7502100" cy="1138500"/>
          </a:xfrm>
          <a:prstGeom prst="rect">
            <a:avLst/>
          </a:prstGeom>
        </p:spPr>
        <p:txBody>
          <a:bodyPr anchorCtr="0" anchor="ctr" bIns="34275" lIns="34275" rIns="34275" tIns="34275">
            <a:noAutofit/>
          </a:bodyPr>
          <a:lstStyle/>
          <a:p>
            <a:pPr lvl="0" rtl="0">
              <a:spcBef>
                <a:spcPts val="0"/>
              </a:spcBef>
              <a:buNone/>
            </a:pPr>
            <a:r>
              <a:rPr lang="en"/>
              <a:t>Passing client’s IP to the backends #2</a:t>
            </a:r>
          </a:p>
        </p:txBody>
      </p:sp>
      <p:sp>
        <p:nvSpPr>
          <p:cNvPr id="191" name="Shape 191"/>
          <p:cNvSpPr txBox="1"/>
          <p:nvPr>
            <p:ph idx="1" type="body"/>
          </p:nvPr>
        </p:nvSpPr>
        <p:spPr>
          <a:xfrm>
            <a:off x="1480600" y="1264675"/>
            <a:ext cx="7663500" cy="3747600"/>
          </a:xfrm>
          <a:prstGeom prst="rect">
            <a:avLst/>
          </a:prstGeom>
        </p:spPr>
        <p:txBody>
          <a:bodyPr anchorCtr="0" anchor="t" bIns="34275" lIns="34275" rIns="34275" tIns="34275">
            <a:noAutofit/>
          </a:bodyPr>
          <a:lstStyle/>
          <a:p>
            <a:pPr indent="0" lvl="0" marL="0" rtl="0">
              <a:lnSpc>
                <a:spcPct val="138000"/>
              </a:lnSpc>
              <a:spcBef>
                <a:spcPts val="0"/>
              </a:spcBef>
              <a:buNone/>
            </a:pPr>
            <a:r>
              <a:rPr lang="en" sz="1400">
                <a:solidFill>
                  <a:schemeClr val="dk1"/>
                </a:solidFill>
                <a:latin typeface="Courier New"/>
                <a:ea typeface="Courier New"/>
                <a:cs typeface="Courier New"/>
                <a:sym typeface="Courier New"/>
              </a:rPr>
              <a:t>user root;</a:t>
            </a:r>
          </a:p>
          <a:p>
            <a:pPr indent="0" lvl="0" marL="0" rtl="0">
              <a:lnSpc>
                <a:spcPct val="138000"/>
              </a:lnSpc>
              <a:spcBef>
                <a:spcPts val="0"/>
              </a:spcBef>
              <a:buNone/>
            </a:pPr>
            <a:r>
              <a:t/>
            </a:r>
            <a:endParaRPr sz="1400">
              <a:solidFill>
                <a:schemeClr val="dk1"/>
              </a:solidFill>
              <a:latin typeface="Courier New"/>
              <a:ea typeface="Courier New"/>
              <a:cs typeface="Courier New"/>
              <a:sym typeface="Courier New"/>
            </a:endParaRP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requires additional OS-level configuration! </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https://www.kernel.org/doc/Documentation/networking/tproxy.txt</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stream {</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server {</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listen 192.168.1.1:1234;</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proxy_bind $remote_addr transparent;</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proxy_pass 192.168.2.1:1234;</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  }</a:t>
            </a: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idx="2" type="body"/>
          </p:nvPr>
        </p:nvSpPr>
        <p:spPr>
          <a:xfrm>
            <a:off x="1641950" y="234400"/>
            <a:ext cx="7118100" cy="1138500"/>
          </a:xfrm>
          <a:prstGeom prst="rect">
            <a:avLst/>
          </a:prstGeom>
        </p:spPr>
        <p:txBody>
          <a:bodyPr anchorCtr="0" anchor="ctr" bIns="34275" lIns="34275" rIns="34275" tIns="34275">
            <a:noAutofit/>
          </a:bodyPr>
          <a:lstStyle/>
          <a:p>
            <a:pPr lvl="0" rtl="0">
              <a:spcBef>
                <a:spcPts val="0"/>
              </a:spcBef>
              <a:buNone/>
            </a:pPr>
            <a:r>
              <a:rPr lang="en"/>
              <a:t>TLS support</a:t>
            </a:r>
          </a:p>
        </p:txBody>
      </p:sp>
      <p:sp>
        <p:nvSpPr>
          <p:cNvPr id="197" name="Shape 197"/>
          <p:cNvSpPr txBox="1"/>
          <p:nvPr>
            <p:ph idx="1" type="body"/>
          </p:nvPr>
        </p:nvSpPr>
        <p:spPr>
          <a:xfrm>
            <a:off x="1480600" y="1264675"/>
            <a:ext cx="7663500" cy="3747600"/>
          </a:xfrm>
          <a:prstGeom prst="rect">
            <a:avLst/>
          </a:prstGeom>
        </p:spPr>
        <p:txBody>
          <a:bodyPr anchorCtr="0" anchor="t" bIns="34275" lIns="34275" rIns="34275" tIns="34275">
            <a:noAutofit/>
          </a:bodyPr>
          <a:lstStyle/>
          <a:p>
            <a:pPr indent="0" lvl="0" marL="0" rtl="0">
              <a:lnSpc>
                <a:spcPct val="138000"/>
              </a:lnSpc>
              <a:spcBef>
                <a:spcPts val="0"/>
              </a:spcBef>
              <a:buNone/>
            </a:pPr>
            <a:r>
              <a:rPr lang="en" sz="1400">
                <a:solidFill>
                  <a:schemeClr val="dk1"/>
                </a:solidFill>
                <a:latin typeface="Courier New"/>
                <a:ea typeface="Courier New"/>
                <a:cs typeface="Courier New"/>
                <a:sym typeface="Courier New"/>
              </a:rPr>
              <a:t>Four modes of operation:</a:t>
            </a:r>
          </a:p>
          <a:p>
            <a:pPr indent="0" lvl="0" marL="0" rtl="0">
              <a:lnSpc>
                <a:spcPct val="138000"/>
              </a:lnSpc>
              <a:spcBef>
                <a:spcPts val="0"/>
              </a:spcBef>
              <a:buNone/>
            </a:pPr>
            <a:r>
              <a:t/>
            </a:r>
            <a:endParaRPr sz="1400">
              <a:solidFill>
                <a:schemeClr val="dk1"/>
              </a:solidFill>
              <a:latin typeface="Courier New"/>
              <a:ea typeface="Courier New"/>
              <a:cs typeface="Courier New"/>
              <a:sym typeface="Courier New"/>
            </a:endParaRPr>
          </a:p>
          <a:p>
            <a:pPr indent="0" lvl="0" marL="0" rtl="0">
              <a:lnSpc>
                <a:spcPct val="138000"/>
              </a:lnSpc>
              <a:spcBef>
                <a:spcPts val="0"/>
              </a:spcBef>
              <a:buNone/>
            </a:pPr>
            <a:r>
              <a:rPr lang="en" sz="1400">
                <a:solidFill>
                  <a:schemeClr val="dk1"/>
                </a:solidFill>
                <a:latin typeface="Courier New"/>
                <a:ea typeface="Courier New"/>
                <a:cs typeface="Courier New"/>
                <a:sym typeface="Courier New"/>
              </a:rPr>
              <a:t>NGINX supports the following modes of operation wrt to TLS:</a:t>
            </a:r>
          </a:p>
          <a:p>
            <a:pPr indent="0" lvl="0" marL="0" rtl="0">
              <a:lnSpc>
                <a:spcPct val="115000"/>
              </a:lnSpc>
              <a:spcBef>
                <a:spcPts val="0"/>
              </a:spcBef>
              <a:buNone/>
            </a:pPr>
            <a:r>
              <a:t/>
            </a:r>
            <a:endParaRPr sz="1400">
              <a:solidFill>
                <a:schemeClr val="dk1"/>
              </a:solidFill>
              <a:latin typeface="Courier New"/>
              <a:ea typeface="Courier New"/>
              <a:cs typeface="Courier New"/>
              <a:sym typeface="Courier New"/>
            </a:endParaRPr>
          </a:p>
          <a:p>
            <a:pPr indent="-298450" lvl="0" marL="457200" rtl="0">
              <a:lnSpc>
                <a:spcPct val="138000"/>
              </a:lnSpc>
              <a:spcBef>
                <a:spcPts val="0"/>
              </a:spcBef>
              <a:buClr>
                <a:schemeClr val="dk1"/>
              </a:buClr>
              <a:buSzPct val="78571"/>
              <a:buFont typeface="Arial"/>
              <a:buChar char="●"/>
            </a:pPr>
            <a:r>
              <a:rPr lang="en" sz="1400">
                <a:solidFill>
                  <a:schemeClr val="dk1"/>
                </a:solidFill>
                <a:latin typeface="Courier New"/>
                <a:ea typeface="Courier New"/>
                <a:cs typeface="Courier New"/>
                <a:sym typeface="Courier New"/>
              </a:rPr>
              <a:t>full TCP passthrough, means TLS will not be stripped on the LB level and will be fully forwarded to the backend</a:t>
            </a:r>
          </a:p>
          <a:p>
            <a:pPr indent="-298450" lvl="0" marL="457200" rtl="0">
              <a:lnSpc>
                <a:spcPct val="138000"/>
              </a:lnSpc>
              <a:spcBef>
                <a:spcPts val="0"/>
              </a:spcBef>
              <a:buClr>
                <a:schemeClr val="dk1"/>
              </a:buClr>
              <a:buSzPct val="78571"/>
              <a:buFont typeface="Arial"/>
              <a:buChar char="●"/>
            </a:pPr>
            <a:r>
              <a:rPr lang="en" sz="1400">
                <a:solidFill>
                  <a:schemeClr val="dk1"/>
                </a:solidFill>
                <a:latin typeface="Courier New"/>
                <a:ea typeface="Courier New"/>
                <a:cs typeface="Courier New"/>
                <a:sym typeface="Courier New"/>
              </a:rPr>
              <a:t>TLS stripping, means NGINX will terminate TLS and forward unencrypted connections to the backends - useful to easily make non-TLS application TLS-ready</a:t>
            </a:r>
          </a:p>
          <a:p>
            <a:pPr indent="-298450" lvl="0" marL="457200" rtl="0">
              <a:lnSpc>
                <a:spcPct val="138000"/>
              </a:lnSpc>
              <a:spcBef>
                <a:spcPts val="0"/>
              </a:spcBef>
              <a:buClr>
                <a:schemeClr val="dk1"/>
              </a:buClr>
              <a:buSzPct val="78571"/>
              <a:buFont typeface="Arial"/>
              <a:buChar char="●"/>
            </a:pPr>
            <a:r>
              <a:rPr lang="en" sz="1400">
                <a:solidFill>
                  <a:schemeClr val="dk1"/>
                </a:solidFill>
                <a:latin typeface="Courier New"/>
                <a:ea typeface="Courier New"/>
                <a:cs typeface="Courier New"/>
                <a:sym typeface="Courier New"/>
              </a:rPr>
              <a:t>TLS re-encryption - NGINX will terminate TLS and re-encrypt the connection to the backend</a:t>
            </a:r>
          </a:p>
          <a:p>
            <a:pPr indent="-298450" lvl="0" marL="457200" rtl="0">
              <a:lnSpc>
                <a:spcPct val="138000"/>
              </a:lnSpc>
              <a:spcBef>
                <a:spcPts val="0"/>
              </a:spcBef>
              <a:buClr>
                <a:schemeClr val="dk1"/>
              </a:buClr>
              <a:buSzPct val="78571"/>
              <a:buFont typeface="Arial"/>
              <a:buChar char="●"/>
            </a:pPr>
            <a:r>
              <a:rPr lang="en" sz="1400">
                <a:solidFill>
                  <a:schemeClr val="dk1"/>
                </a:solidFill>
                <a:latin typeface="Courier New"/>
                <a:ea typeface="Courier New"/>
                <a:cs typeface="Courier New"/>
                <a:sym typeface="Courier New"/>
              </a:rPr>
              <a:t>TLS wrapping - NGINX accepts non-encrypted connection, applies TLS and forwards it to the backend</a:t>
            </a:r>
          </a:p>
          <a:p>
            <a:pPr indent="0" lvl="0" marL="0" rtl="0">
              <a:lnSpc>
                <a:spcPct val="115000"/>
              </a:lnSpc>
              <a:spcBef>
                <a:spcPts val="0"/>
              </a:spcBef>
              <a:buNone/>
            </a:pPr>
            <a:r>
              <a:t/>
            </a:r>
            <a:endParaRPr sz="1400">
              <a:solidFill>
                <a:schemeClr val="dk1"/>
              </a:solidFill>
              <a:latin typeface="Courier New"/>
              <a:ea typeface="Courier New"/>
              <a:cs typeface="Courier New"/>
              <a:sym typeface="Courier New"/>
            </a:endParaRPr>
          </a:p>
          <a:p>
            <a:pPr indent="0" lvl="0" marL="0" rtl="0">
              <a:lnSpc>
                <a:spcPct val="138000"/>
              </a:lnSpc>
              <a:spcBef>
                <a:spcPts val="0"/>
              </a:spcBef>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149650" y="2378273"/>
            <a:ext cx="1491000" cy="387000"/>
          </a:xfrm>
          <a:prstGeom prst="rect">
            <a:avLst/>
          </a:prstGeom>
        </p:spPr>
        <p:txBody>
          <a:bodyPr anchorCtr="0" anchor="ctr" bIns="34275" lIns="34275" rIns="34275" tIns="34275">
            <a:noAutofit/>
          </a:bodyPr>
          <a:lstStyle/>
          <a:p>
            <a:pPr lvl="0">
              <a:spcBef>
                <a:spcPts val="0"/>
              </a:spcBef>
              <a:buNone/>
            </a:pPr>
            <a:r>
              <a:t/>
            </a:r>
            <a:endParaRPr/>
          </a:p>
        </p:txBody>
      </p:sp>
      <p:sp>
        <p:nvSpPr>
          <p:cNvPr id="211" name="Shape 211"/>
          <p:cNvSpPr txBox="1"/>
          <p:nvPr>
            <p:ph idx="2" type="body"/>
          </p:nvPr>
        </p:nvSpPr>
        <p:spPr>
          <a:xfrm>
            <a:off x="4149650" y="3803939"/>
            <a:ext cx="1364400" cy="253500"/>
          </a:xfrm>
          <a:prstGeom prst="rect">
            <a:avLst/>
          </a:prstGeom>
        </p:spPr>
        <p:txBody>
          <a:bodyPr anchorCtr="0" anchor="ctr" bIns="34275" lIns="34275" rIns="34275" tIns="34275">
            <a:noAutofit/>
          </a:bodyPr>
          <a:lstStyle/>
          <a:p>
            <a:pPr lvl="0">
              <a:spcBef>
                <a:spcPts val="0"/>
              </a:spcBef>
              <a:buNone/>
            </a:pPr>
            <a:r>
              <a:t/>
            </a:r>
            <a:endParaRPr/>
          </a:p>
        </p:txBody>
      </p:sp>
      <p:sp>
        <p:nvSpPr>
          <p:cNvPr id="212" name="Shape 212"/>
          <p:cNvSpPr txBox="1"/>
          <p:nvPr>
            <p:ph idx="3" type="body"/>
          </p:nvPr>
        </p:nvSpPr>
        <p:spPr>
          <a:xfrm>
            <a:off x="4149650" y="3051071"/>
            <a:ext cx="820500" cy="387000"/>
          </a:xfrm>
          <a:prstGeom prst="rect">
            <a:avLst/>
          </a:prstGeom>
        </p:spPr>
        <p:txBody>
          <a:bodyPr anchorCtr="0" anchor="ctr" bIns="34275" lIns="34275" rIns="34275" tIns="3427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2" type="body"/>
          </p:nvPr>
        </p:nvSpPr>
        <p:spPr>
          <a:xfrm>
            <a:off x="1645294" y="234404"/>
            <a:ext cx="5853300" cy="1138500"/>
          </a:xfrm>
          <a:prstGeom prst="rect">
            <a:avLst/>
          </a:prstGeom>
        </p:spPr>
        <p:txBody>
          <a:bodyPr anchorCtr="0" anchor="ctr" bIns="34275" lIns="34275" rIns="34275" tIns="34275">
            <a:noAutofit/>
          </a:bodyPr>
          <a:lstStyle/>
          <a:p>
            <a:pPr lvl="0" rtl="0">
              <a:spcBef>
                <a:spcPts val="0"/>
              </a:spcBef>
              <a:buNone/>
            </a:pPr>
            <a:r>
              <a:rPr lang="en"/>
              <a:t>TCP load balancing</a:t>
            </a:r>
          </a:p>
        </p:txBody>
      </p:sp>
      <p:sp>
        <p:nvSpPr>
          <p:cNvPr id="141" name="Shape 141"/>
          <p:cNvSpPr txBox="1"/>
          <p:nvPr>
            <p:ph idx="1" type="body"/>
          </p:nvPr>
        </p:nvSpPr>
        <p:spPr>
          <a:xfrm>
            <a:off x="1433375" y="1187550"/>
            <a:ext cx="5306400" cy="3130800"/>
          </a:xfrm>
          <a:prstGeom prst="rect">
            <a:avLst/>
          </a:prstGeom>
        </p:spPr>
        <p:txBody>
          <a:bodyPr anchorCtr="0" anchor="t" bIns="34275" lIns="34275" rIns="34275" tIns="34275">
            <a:noAutofit/>
          </a:bodyPr>
          <a:lstStyle/>
          <a:p>
            <a:pPr indent="0" lvl="0" marL="0" rtl="0">
              <a:spcBef>
                <a:spcPts val="0"/>
              </a:spcBef>
              <a:buNone/>
            </a:pPr>
            <a:r>
              <a:rPr lang="en" sz="1400">
                <a:latin typeface="Courier New"/>
                <a:ea typeface="Courier New"/>
                <a:cs typeface="Courier New"/>
                <a:sym typeface="Courier New"/>
              </a:rPr>
              <a:t>stream {</a:t>
            </a:r>
          </a:p>
          <a:p>
            <a:pPr indent="0" lvl="0" marL="0" rtl="0">
              <a:spcBef>
                <a:spcPts val="0"/>
              </a:spcBef>
              <a:buNone/>
            </a:pPr>
            <a:r>
              <a:rPr lang="en" sz="1400">
                <a:latin typeface="Courier New"/>
                <a:ea typeface="Courier New"/>
                <a:cs typeface="Courier New"/>
                <a:sym typeface="Courier New"/>
              </a:rPr>
              <a:t>  upstream mysql_backends {</a:t>
            </a:r>
          </a:p>
          <a:p>
            <a:pPr indent="0" lvl="0" marL="0" rtl="0">
              <a:spcBef>
                <a:spcPts val="0"/>
              </a:spcBef>
              <a:buNone/>
            </a:pPr>
            <a:r>
              <a:rPr lang="en" sz="1400">
                <a:latin typeface="Courier New"/>
                <a:ea typeface="Courier New"/>
                <a:cs typeface="Courier New"/>
                <a:sym typeface="Courier New"/>
              </a:rPr>
              <a:t>    server backend1.example.com:3306;</a:t>
            </a:r>
          </a:p>
          <a:p>
            <a:pPr indent="0" lvl="0" marL="0" rtl="0">
              <a:spcBef>
                <a:spcPts val="0"/>
              </a:spcBef>
              <a:buNone/>
            </a:pPr>
            <a:r>
              <a:rPr lang="en" sz="1400">
                <a:latin typeface="Courier New"/>
                <a:ea typeface="Courier New"/>
                <a:cs typeface="Courier New"/>
                <a:sym typeface="Courier New"/>
              </a:rPr>
              <a:t>    server backend2.example.com:3306;</a:t>
            </a:r>
          </a:p>
          <a:p>
            <a:pPr indent="0" lvl="0" marL="0" rtl="0">
              <a:spcBef>
                <a:spcPts val="0"/>
              </a:spcBef>
              <a:buNone/>
            </a:pPr>
            <a:r>
              <a:rPr lang="en" sz="1400">
                <a:latin typeface="Courier New"/>
                <a:ea typeface="Courier New"/>
                <a:cs typeface="Courier New"/>
                <a:sym typeface="Courier New"/>
              </a:rPr>
              <a:t>  }</a:t>
            </a:r>
          </a:p>
          <a:p>
            <a:pPr indent="0" lvl="0" marL="0" rtl="0">
              <a:spcBef>
                <a:spcPts val="0"/>
              </a:spcBef>
              <a:buNone/>
            </a:pPr>
            <a:r>
              <a:rPr lang="en" sz="1400">
                <a:latin typeface="Courier New"/>
                <a:ea typeface="Courier New"/>
                <a:cs typeface="Courier New"/>
                <a:sym typeface="Courier New"/>
              </a:rPr>
              <a:t>  server {</a:t>
            </a:r>
          </a:p>
          <a:p>
            <a:pPr indent="0" lvl="0" marL="0" rtl="0">
              <a:spcBef>
                <a:spcPts val="0"/>
              </a:spcBef>
              <a:buNone/>
            </a:pPr>
            <a:r>
              <a:rPr lang="en" sz="1400">
                <a:latin typeface="Courier New"/>
                <a:ea typeface="Courier New"/>
                <a:cs typeface="Courier New"/>
                <a:sym typeface="Courier New"/>
              </a:rPr>
              <a:t>    listen 3306;</a:t>
            </a:r>
          </a:p>
          <a:p>
            <a:pPr indent="0" lvl="0" marL="0" rtl="0">
              <a:spcBef>
                <a:spcPts val="0"/>
              </a:spcBef>
              <a:buNone/>
            </a:pPr>
            <a:r>
              <a:rPr lang="en" sz="1400">
                <a:latin typeface="Courier New"/>
                <a:ea typeface="Courier New"/>
                <a:cs typeface="Courier New"/>
                <a:sym typeface="Courier New"/>
              </a:rPr>
              <a:t>    proxy_pass mysql_backends;</a:t>
            </a:r>
          </a:p>
          <a:p>
            <a:pPr indent="0" lvl="0" marL="0" rtl="0">
              <a:spcBef>
                <a:spcPts val="0"/>
              </a:spcBef>
              <a:buNone/>
            </a:pPr>
            <a:r>
              <a:rPr lang="en" sz="1400">
                <a:latin typeface="Courier New"/>
                <a:ea typeface="Courier New"/>
                <a:cs typeface="Courier New"/>
                <a:sym typeface="Courier New"/>
              </a:rPr>
              <a:t>  }</a:t>
            </a:r>
          </a:p>
          <a:p>
            <a:pPr indent="0" lvl="0" marL="0" rtl="0">
              <a:spcBef>
                <a:spcPts val="0"/>
              </a:spcBef>
              <a:buNone/>
            </a:pPr>
            <a:r>
              <a:rPr lang="en" sz="1400">
                <a:latin typeface="Courier New"/>
                <a:ea typeface="Courier New"/>
                <a:cs typeface="Courier New"/>
                <a:sym typeface="Courier New"/>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idx="2" type="body"/>
          </p:nvPr>
        </p:nvSpPr>
        <p:spPr>
          <a:xfrm>
            <a:off x="1645294" y="234404"/>
            <a:ext cx="5853300" cy="1138500"/>
          </a:xfrm>
          <a:prstGeom prst="rect">
            <a:avLst/>
          </a:prstGeom>
        </p:spPr>
        <p:txBody>
          <a:bodyPr anchorCtr="0" anchor="ctr" bIns="34275" lIns="34275" rIns="34275" tIns="34275">
            <a:noAutofit/>
          </a:bodyPr>
          <a:lstStyle/>
          <a:p>
            <a:pPr lvl="0" rtl="0">
              <a:spcBef>
                <a:spcPts val="0"/>
              </a:spcBef>
              <a:buNone/>
            </a:pPr>
            <a:r>
              <a:rPr lang="en"/>
              <a:t>UDP load balancing</a:t>
            </a:r>
          </a:p>
        </p:txBody>
      </p:sp>
      <p:sp>
        <p:nvSpPr>
          <p:cNvPr id="147" name="Shape 147"/>
          <p:cNvSpPr txBox="1"/>
          <p:nvPr>
            <p:ph idx="1" type="body"/>
          </p:nvPr>
        </p:nvSpPr>
        <p:spPr>
          <a:xfrm>
            <a:off x="1433375" y="1187549"/>
            <a:ext cx="5306400" cy="3763200"/>
          </a:xfrm>
          <a:prstGeom prst="rect">
            <a:avLst/>
          </a:prstGeom>
        </p:spPr>
        <p:txBody>
          <a:bodyPr anchorCtr="0" anchor="t" bIns="34275" lIns="34275" rIns="34275" tIns="34275">
            <a:noAutofit/>
          </a:bodyPr>
          <a:lstStyle/>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stream {</a:t>
            </a:r>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  upstream named_backends {</a:t>
            </a:r>
          </a:p>
          <a:p>
            <a:pPr indent="0" lvl="0" marL="0" rtl="0">
              <a:spcBef>
                <a:spcPts val="0"/>
              </a:spcBef>
              <a:buNone/>
            </a:pPr>
            <a:r>
              <a:rPr lang="en" sz="1400">
                <a:latin typeface="Courier New"/>
                <a:ea typeface="Courier New"/>
                <a:cs typeface="Courier New"/>
                <a:sym typeface="Courier New"/>
              </a:rPr>
              <a:t>    server named1.example.com:53;</a:t>
            </a:r>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    server named2.example.com:53;</a:t>
            </a:r>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  }</a:t>
            </a:r>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  server {</a:t>
            </a:r>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    listen 53 udp;</a:t>
            </a:r>
          </a:p>
          <a:p>
            <a:pPr indent="0" lvl="0" marL="0" rtl="0">
              <a:spcBef>
                <a:spcPts val="0"/>
              </a:spcBef>
              <a:buNone/>
            </a:pPr>
            <a:r>
              <a:rPr lang="en" sz="1400">
                <a:latin typeface="Courier New"/>
                <a:ea typeface="Courier New"/>
                <a:cs typeface="Courier New"/>
                <a:sym typeface="Courier New"/>
              </a:rPr>
              <a:t>    proxy_pass named_backends;</a:t>
            </a:r>
          </a:p>
          <a:p>
            <a:pPr indent="0" lvl="0" marL="0" rtl="0">
              <a:spcBef>
                <a:spcPts val="0"/>
              </a:spcBef>
              <a:buNone/>
            </a:pPr>
            <a:r>
              <a:rPr lang="en" sz="1400">
                <a:latin typeface="Courier New"/>
                <a:ea typeface="Courier New"/>
                <a:cs typeface="Courier New"/>
                <a:sym typeface="Courier New"/>
              </a:rPr>
              <a:t>    proxy_responses 1;</a:t>
            </a:r>
          </a:p>
          <a:p>
            <a:pPr indent="0" lvl="0" marL="0" rtl="0">
              <a:spcBef>
                <a:spcPts val="0"/>
              </a:spcBef>
              <a:buNone/>
            </a:pPr>
            <a:r>
              <a:rPr lang="en" sz="1400">
                <a:latin typeface="Courier New"/>
                <a:ea typeface="Courier New"/>
                <a:cs typeface="Courier New"/>
                <a:sym typeface="Courier New"/>
              </a:rPr>
              <a:t>    error_log logs/dns.log;</a:t>
            </a:r>
          </a:p>
          <a:p>
            <a:pPr indent="0" lvl="0" marL="0" rtl="0">
              <a:spcBef>
                <a:spcPts val="0"/>
              </a:spcBef>
              <a:buNone/>
            </a:pPr>
            <a:r>
              <a:rPr lang="en" sz="1400">
                <a:latin typeface="Courier New"/>
                <a:ea typeface="Courier New"/>
                <a:cs typeface="Courier New"/>
                <a:sym typeface="Courier New"/>
              </a:rPr>
              <a:t>  }</a:t>
            </a:r>
          </a:p>
          <a:p>
            <a:pPr indent="0" lvl="0" marL="0" rtl="0">
              <a:spcBef>
                <a:spcPts val="0"/>
              </a:spcBef>
              <a:buNone/>
            </a:pPr>
            <a:r>
              <a:rPr lang="en" sz="1400">
                <a:latin typeface="Courier New"/>
                <a:ea typeface="Courier New"/>
                <a:cs typeface="Courier New"/>
                <a:sym typeface="Courier New"/>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idx="2" type="body"/>
          </p:nvPr>
        </p:nvSpPr>
        <p:spPr>
          <a:xfrm>
            <a:off x="1641950" y="234400"/>
            <a:ext cx="6825300" cy="1138500"/>
          </a:xfrm>
          <a:prstGeom prst="rect">
            <a:avLst/>
          </a:prstGeom>
        </p:spPr>
        <p:txBody>
          <a:bodyPr anchorCtr="0" anchor="ctr" bIns="34275" lIns="34275" rIns="34275" tIns="34275">
            <a:noAutofit/>
          </a:bodyPr>
          <a:lstStyle/>
          <a:p>
            <a:pPr lvl="0" rtl="0">
              <a:spcBef>
                <a:spcPts val="0"/>
              </a:spcBef>
              <a:buNone/>
            </a:pPr>
            <a:r>
              <a:rPr lang="en"/>
              <a:t>TCP/UDP load balancer tuning</a:t>
            </a:r>
          </a:p>
        </p:txBody>
      </p:sp>
      <p:sp>
        <p:nvSpPr>
          <p:cNvPr id="153" name="Shape 153"/>
          <p:cNvSpPr txBox="1"/>
          <p:nvPr>
            <p:ph idx="1" type="body"/>
          </p:nvPr>
        </p:nvSpPr>
        <p:spPr>
          <a:xfrm>
            <a:off x="784825" y="1264675"/>
            <a:ext cx="5600100" cy="3518700"/>
          </a:xfrm>
          <a:prstGeom prst="rect">
            <a:avLst/>
          </a:prstGeom>
        </p:spPr>
        <p:txBody>
          <a:bodyPr anchorCtr="0" anchor="t" bIns="34275" lIns="34275" rIns="34275" tIns="34275">
            <a:noAutofit/>
          </a:bodyPr>
          <a:lstStyle/>
          <a:p>
            <a:pPr indent="0" lvl="0" marL="0" rtl="0">
              <a:spcBef>
                <a:spcPts val="0"/>
              </a:spcBef>
              <a:buNone/>
            </a:pPr>
            <a:r>
              <a:rPr lang="en" sz="1800"/>
              <a:t>Supported load-balancing methods:</a:t>
            </a:r>
          </a:p>
          <a:p>
            <a:pPr indent="-342900" lvl="0" marL="457200" rtl="0">
              <a:spcBef>
                <a:spcPts val="0"/>
              </a:spcBef>
              <a:buSzPct val="100000"/>
            </a:pPr>
            <a:r>
              <a:rPr lang="en" sz="1800"/>
              <a:t>weighted round-robin</a:t>
            </a:r>
          </a:p>
          <a:p>
            <a:pPr indent="-342900" lvl="0" marL="457200" rtl="0">
              <a:spcBef>
                <a:spcPts val="0"/>
              </a:spcBef>
              <a:buSzPct val="100000"/>
            </a:pPr>
            <a:r>
              <a:rPr lang="en" sz="1800"/>
              <a:t>hashed key</a:t>
            </a:r>
          </a:p>
          <a:p>
            <a:pPr indent="-342900" lvl="0" marL="457200" rtl="0">
              <a:spcBef>
                <a:spcPts val="0"/>
              </a:spcBef>
              <a:buSzPct val="100000"/>
            </a:pPr>
            <a:r>
              <a:rPr lang="en" sz="1800"/>
              <a:t>least number of connections</a:t>
            </a:r>
          </a:p>
          <a:p>
            <a:pPr indent="0" lvl="0" marL="0" rtl="0">
              <a:spcBef>
                <a:spcPts val="0"/>
              </a:spcBef>
              <a:buNone/>
            </a:pPr>
            <a:r>
              <a:t/>
            </a:r>
            <a:endParaRPr sz="1800"/>
          </a:p>
          <a:p>
            <a:pPr indent="0" lvl="0" marL="0" rtl="0">
              <a:spcBef>
                <a:spcPts val="0"/>
              </a:spcBef>
              <a:buNone/>
            </a:pPr>
            <a:r>
              <a:rPr lang="en" sz="1800"/>
              <a:t>Additionally available in NGINX Plus:</a:t>
            </a:r>
          </a:p>
          <a:p>
            <a:pPr indent="-342900" lvl="0" marL="457200" rtl="0">
              <a:spcBef>
                <a:spcPts val="0"/>
              </a:spcBef>
              <a:buSzPct val="100000"/>
            </a:pPr>
            <a:r>
              <a:rPr lang="en" sz="1800"/>
              <a:t>least time to connect</a:t>
            </a:r>
          </a:p>
          <a:p>
            <a:pPr indent="-342900" lvl="0" marL="457200" rtl="0">
              <a:spcBef>
                <a:spcPts val="0"/>
              </a:spcBef>
              <a:buSzPct val="100000"/>
            </a:pPr>
            <a:r>
              <a:rPr lang="en" sz="1800"/>
              <a:t>least time to receive first byte</a:t>
            </a:r>
          </a:p>
          <a:p>
            <a:pPr indent="-342900" lvl="0" marL="457200" rtl="0">
              <a:spcBef>
                <a:spcPts val="0"/>
              </a:spcBef>
              <a:buSzPct val="100000"/>
            </a:pPr>
            <a:r>
              <a:rPr lang="en" sz="1800"/>
              <a:t>least time to receive last byte</a:t>
            </a:r>
          </a:p>
          <a:p>
            <a:pPr indent="0" lvl="0" marL="0" rtl="0">
              <a:spcBef>
                <a:spcPts val="0"/>
              </a:spcBef>
              <a:buNone/>
            </a:pPr>
            <a:r>
              <a:t/>
            </a:r>
            <a:endParaRPr sz="1400">
              <a:latin typeface="Courier New"/>
              <a:ea typeface="Courier New"/>
              <a:cs typeface="Courier New"/>
              <a:sym typeface="Courier New"/>
            </a:endParaRPr>
          </a:p>
          <a:p>
            <a:pPr indent="0" lvl="0" marL="0" rtl="0">
              <a:spcBef>
                <a:spcPts val="0"/>
              </a:spcBef>
              <a:buNone/>
            </a:pPr>
            <a:r>
              <a:t/>
            </a:r>
            <a:endParaRPr sz="1400">
              <a:latin typeface="Courier New"/>
              <a:ea typeface="Courier New"/>
              <a:cs typeface="Courier New"/>
              <a:sym typeface="Courier New"/>
            </a:endParaRPr>
          </a:p>
        </p:txBody>
      </p:sp>
      <p:sp>
        <p:nvSpPr>
          <p:cNvPr id="154" name="Shape 154"/>
          <p:cNvSpPr txBox="1"/>
          <p:nvPr/>
        </p:nvSpPr>
        <p:spPr>
          <a:xfrm>
            <a:off x="4873600" y="1372900"/>
            <a:ext cx="4270500" cy="1295700"/>
          </a:xfrm>
          <a:prstGeom prst="rect">
            <a:avLst/>
          </a:prstGeom>
          <a:noFill/>
          <a:ln>
            <a:noFill/>
          </a:ln>
        </p:spPr>
        <p:txBody>
          <a:bodyPr anchorCtr="0" anchor="t" bIns="91425" lIns="91425" rIns="91425" tIns="91425">
            <a:noAutofit/>
          </a:bodyPr>
          <a:lstStyle/>
          <a:p>
            <a:pPr lvl="0">
              <a:spcBef>
                <a:spcPts val="0"/>
              </a:spcBef>
              <a:buNone/>
            </a:pPr>
            <a:r>
              <a:rPr lang="en" sz="1600">
                <a:latin typeface="Courier New"/>
                <a:ea typeface="Courier New"/>
                <a:cs typeface="Courier New"/>
                <a:sym typeface="Courier New"/>
              </a:rPr>
              <a:t>upstream backends-imap {</a:t>
            </a:r>
          </a:p>
          <a:p>
            <a:pPr lvl="0">
              <a:spcBef>
                <a:spcPts val="0"/>
              </a:spcBef>
              <a:buNone/>
            </a:pPr>
            <a:r>
              <a:rPr lang="en" sz="1600">
                <a:latin typeface="Courier New"/>
                <a:ea typeface="Courier New"/>
                <a:cs typeface="Courier New"/>
                <a:sym typeface="Courier New"/>
              </a:rPr>
              <a:t>  hash $remote_addr consistent;</a:t>
            </a:r>
          </a:p>
          <a:p>
            <a:pPr lvl="0">
              <a:spcBef>
                <a:spcPts val="0"/>
              </a:spcBef>
              <a:buNone/>
            </a:pPr>
            <a:r>
              <a:rPr lang="en" sz="1600">
                <a:latin typeface="Courier New"/>
                <a:ea typeface="Courier New"/>
                <a:cs typeface="Courier New"/>
                <a:sym typeface="Courier New"/>
              </a:rPr>
              <a:t>  server 192.168.1.1:993;</a:t>
            </a:r>
          </a:p>
          <a:p>
            <a:pPr lvl="0">
              <a:spcBef>
                <a:spcPts val="0"/>
              </a:spcBef>
              <a:buNone/>
            </a:pPr>
            <a:r>
              <a:rPr lang="en" sz="1600">
                <a:latin typeface="Courier New"/>
                <a:ea typeface="Courier New"/>
                <a:cs typeface="Courier New"/>
                <a:sym typeface="Courier New"/>
              </a:rPr>
              <a:t>  server 192.168.1.2:993;</a:t>
            </a:r>
          </a:p>
          <a:p>
            <a:pPr lvl="0">
              <a:spcBef>
                <a:spcPts val="0"/>
              </a:spcBef>
              <a:buNone/>
            </a:pPr>
            <a:r>
              <a:rPr lang="en" sz="1600">
                <a:latin typeface="Courier New"/>
                <a:ea typeface="Courier New"/>
                <a:cs typeface="Courier New"/>
                <a:sym typeface="Courier New"/>
              </a:rPr>
              <a:t>}</a:t>
            </a:r>
          </a:p>
        </p:txBody>
      </p:sp>
      <p:sp>
        <p:nvSpPr>
          <p:cNvPr id="155" name="Shape 155"/>
          <p:cNvSpPr txBox="1"/>
          <p:nvPr/>
        </p:nvSpPr>
        <p:spPr>
          <a:xfrm>
            <a:off x="4873600" y="2835975"/>
            <a:ext cx="4056300" cy="1713900"/>
          </a:xfrm>
          <a:prstGeom prst="rect">
            <a:avLst/>
          </a:prstGeom>
          <a:noFill/>
          <a:ln>
            <a:noFill/>
          </a:ln>
        </p:spPr>
        <p:txBody>
          <a:bodyPr anchorCtr="0" anchor="ctr" bIns="91425" lIns="91425" rIns="91425" tIns="91425">
            <a:noAutofit/>
          </a:bodyPr>
          <a:lstStyle/>
          <a:p>
            <a:pPr lvl="0" rtl="0">
              <a:spcBef>
                <a:spcPts val="0"/>
              </a:spcBef>
              <a:buNone/>
            </a:pPr>
            <a:r>
              <a:rPr lang="en" sz="1600">
                <a:solidFill>
                  <a:schemeClr val="dk1"/>
                </a:solidFill>
                <a:latin typeface="Courier New"/>
                <a:ea typeface="Courier New"/>
                <a:cs typeface="Courier New"/>
                <a:sym typeface="Courier New"/>
              </a:rPr>
              <a:t>upstream backends-smtp {</a:t>
            </a:r>
          </a:p>
          <a:p>
            <a:pPr lvl="0" rtl="0">
              <a:spcBef>
                <a:spcPts val="0"/>
              </a:spcBef>
              <a:buNone/>
            </a:pPr>
            <a:r>
              <a:rPr lang="en" sz="1600">
                <a:solidFill>
                  <a:schemeClr val="dk1"/>
                </a:solidFill>
                <a:latin typeface="Courier New"/>
                <a:ea typeface="Courier New"/>
                <a:cs typeface="Courier New"/>
                <a:sym typeface="Courier New"/>
              </a:rPr>
              <a:t>  least_time connect;</a:t>
            </a:r>
          </a:p>
          <a:p>
            <a:pPr lvl="0" rtl="0">
              <a:spcBef>
                <a:spcPts val="0"/>
              </a:spcBef>
              <a:buNone/>
            </a:pPr>
            <a:r>
              <a:rPr lang="en" sz="1600">
                <a:solidFill>
                  <a:schemeClr val="dk1"/>
                </a:solidFill>
                <a:latin typeface="Courier New"/>
                <a:ea typeface="Courier New"/>
                <a:cs typeface="Courier New"/>
                <a:sym typeface="Courier New"/>
              </a:rPr>
              <a:t>  server 192.168.1.1:993;</a:t>
            </a:r>
          </a:p>
          <a:p>
            <a:pPr lvl="0" rtl="0">
              <a:spcBef>
                <a:spcPts val="0"/>
              </a:spcBef>
              <a:buNone/>
            </a:pPr>
            <a:r>
              <a:rPr lang="en" sz="1600">
                <a:solidFill>
                  <a:schemeClr val="dk1"/>
                </a:solidFill>
                <a:latin typeface="Courier New"/>
                <a:ea typeface="Courier New"/>
                <a:cs typeface="Courier New"/>
                <a:sym typeface="Courier New"/>
              </a:rPr>
              <a:t>  server 192.168.1.2:993;</a:t>
            </a:r>
          </a:p>
          <a:p>
            <a:pPr lvl="0" rtl="0">
              <a:spcBef>
                <a:spcPts val="0"/>
              </a:spcBef>
              <a:buNone/>
            </a:pPr>
            <a:r>
              <a:rPr lang="en" sz="1600">
                <a:solidFill>
                  <a:schemeClr val="dk1"/>
                </a:solidFill>
                <a:latin typeface="Courier New"/>
                <a:ea typeface="Courier New"/>
                <a:cs typeface="Courier New"/>
                <a:sym typeface="Courier New"/>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2" type="body"/>
          </p:nvPr>
        </p:nvSpPr>
        <p:spPr>
          <a:xfrm>
            <a:off x="1641950" y="234400"/>
            <a:ext cx="6825300" cy="1138500"/>
          </a:xfrm>
          <a:prstGeom prst="rect">
            <a:avLst/>
          </a:prstGeom>
        </p:spPr>
        <p:txBody>
          <a:bodyPr anchorCtr="0" anchor="ctr" bIns="34275" lIns="34275" rIns="34275" tIns="34275">
            <a:noAutofit/>
          </a:bodyPr>
          <a:lstStyle/>
          <a:p>
            <a:pPr lvl="0" rtl="0">
              <a:spcBef>
                <a:spcPts val="0"/>
              </a:spcBef>
              <a:buNone/>
            </a:pPr>
            <a:r>
              <a:rPr lang="en"/>
              <a:t>TCP/UDP load balancer tuning #2</a:t>
            </a:r>
          </a:p>
        </p:txBody>
      </p:sp>
      <p:sp>
        <p:nvSpPr>
          <p:cNvPr id="161" name="Shape 161"/>
          <p:cNvSpPr txBox="1"/>
          <p:nvPr>
            <p:ph idx="1" type="body"/>
          </p:nvPr>
        </p:nvSpPr>
        <p:spPr>
          <a:xfrm>
            <a:off x="2064925" y="1264675"/>
            <a:ext cx="5600100" cy="3518700"/>
          </a:xfrm>
          <a:prstGeom prst="rect">
            <a:avLst/>
          </a:prstGeom>
        </p:spPr>
        <p:txBody>
          <a:bodyPr anchorCtr="0" anchor="t" bIns="34275" lIns="34275" rIns="34275" tIns="34275">
            <a:noAutofit/>
          </a:bodyPr>
          <a:lstStyle/>
          <a:p>
            <a:pPr indent="0" lvl="0" marL="0" rtl="0">
              <a:lnSpc>
                <a:spcPct val="138000"/>
              </a:lnSpc>
              <a:spcBef>
                <a:spcPts val="0"/>
              </a:spcBef>
              <a:buNone/>
            </a:pPr>
            <a:r>
              <a:rPr lang="en" sz="1100">
                <a:solidFill>
                  <a:schemeClr val="dk1"/>
                </a:solidFill>
                <a:latin typeface="Courier New"/>
                <a:ea typeface="Courier New"/>
                <a:cs typeface="Courier New"/>
                <a:sym typeface="Courier New"/>
              </a:rPr>
              <a:t>upstream backends-ldap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192.168.1.1:389 weight=3 max_fails=2 fail_timeout=30;</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192.168.1.2:389 weight=1 max_fails=2 fail_timeout=30;</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192.168.1.3:389 down;</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192.168.1.4:389 backup;</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upstream backends-pop3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zone pop3-dynamic 64k;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192.168.2.1:110 max_conns=20 slow_start=60s;</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192.168.2.2:110 max_conns=20 slow_start=60s;</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upstream backends-webservers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zone web-dynamic 128k;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microservice1.example.com service=http resolve;</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idx="2" type="body"/>
          </p:nvPr>
        </p:nvSpPr>
        <p:spPr>
          <a:xfrm>
            <a:off x="1641950" y="234400"/>
            <a:ext cx="6825300" cy="1138500"/>
          </a:xfrm>
          <a:prstGeom prst="rect">
            <a:avLst/>
          </a:prstGeom>
        </p:spPr>
        <p:txBody>
          <a:bodyPr anchorCtr="0" anchor="ctr" bIns="34275" lIns="34275" rIns="34275" tIns="34275">
            <a:noAutofit/>
          </a:bodyPr>
          <a:lstStyle/>
          <a:p>
            <a:pPr lvl="0" rtl="0">
              <a:spcBef>
                <a:spcPts val="0"/>
              </a:spcBef>
              <a:buNone/>
            </a:pPr>
            <a:r>
              <a:rPr lang="en"/>
              <a:t>TCP/UDP active health checks</a:t>
            </a:r>
          </a:p>
        </p:txBody>
      </p:sp>
      <p:sp>
        <p:nvSpPr>
          <p:cNvPr id="167" name="Shape 167"/>
          <p:cNvSpPr txBox="1"/>
          <p:nvPr>
            <p:ph idx="1" type="body"/>
          </p:nvPr>
        </p:nvSpPr>
        <p:spPr>
          <a:xfrm>
            <a:off x="2064925" y="1264675"/>
            <a:ext cx="6402300" cy="3747600"/>
          </a:xfrm>
          <a:prstGeom prst="rect">
            <a:avLst/>
          </a:prstGeom>
        </p:spPr>
        <p:txBody>
          <a:bodyPr anchorCtr="0" anchor="t" bIns="34275" lIns="34275" rIns="34275" tIns="34275">
            <a:noAutofit/>
          </a:bodyPr>
          <a:lstStyle/>
          <a:p>
            <a:pPr indent="0" lvl="0" marL="0" rtl="0">
              <a:lnSpc>
                <a:spcPct val="138000"/>
              </a:lnSpc>
              <a:spcBef>
                <a:spcPts val="0"/>
              </a:spcBef>
              <a:buNone/>
            </a:pPr>
            <a:r>
              <a:rPr lang="en" sz="1100">
                <a:solidFill>
                  <a:schemeClr val="dk1"/>
                </a:solidFill>
                <a:latin typeface="Courier New"/>
                <a:ea typeface="Courier New"/>
                <a:cs typeface="Courier New"/>
                <a:sym typeface="Courier New"/>
              </a:rPr>
              <a:t>stream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upstream backends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zone dynamic 64k;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192.168.1.100:993;</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listen 993;</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proxy_pass backends;</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health_check interval=10 passes=2 fails=3 port=8080 match=http;</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health_check_timeout 5s;</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match http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send "GET / HTTP/1.0\r\nHost: localhost\r\n\r\n";</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expect ~* "200 OK";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2" type="body"/>
          </p:nvPr>
        </p:nvSpPr>
        <p:spPr>
          <a:xfrm>
            <a:off x="1641950" y="234400"/>
            <a:ext cx="6825300" cy="1138500"/>
          </a:xfrm>
          <a:prstGeom prst="rect">
            <a:avLst/>
          </a:prstGeom>
        </p:spPr>
        <p:txBody>
          <a:bodyPr anchorCtr="0" anchor="ctr" bIns="34275" lIns="34275" rIns="34275" tIns="34275">
            <a:noAutofit/>
          </a:bodyPr>
          <a:lstStyle/>
          <a:p>
            <a:pPr lvl="0" rtl="0">
              <a:spcBef>
                <a:spcPts val="0"/>
              </a:spcBef>
              <a:buNone/>
            </a:pPr>
            <a:r>
              <a:rPr lang="en"/>
              <a:t>TCP/UDP active health checks #2</a:t>
            </a:r>
          </a:p>
        </p:txBody>
      </p:sp>
      <p:sp>
        <p:nvSpPr>
          <p:cNvPr id="173" name="Shape 173"/>
          <p:cNvSpPr txBox="1"/>
          <p:nvPr>
            <p:ph idx="1" type="body"/>
          </p:nvPr>
        </p:nvSpPr>
        <p:spPr>
          <a:xfrm>
            <a:off x="1526850" y="1264675"/>
            <a:ext cx="7617300" cy="3747600"/>
          </a:xfrm>
          <a:prstGeom prst="rect">
            <a:avLst/>
          </a:prstGeom>
        </p:spPr>
        <p:txBody>
          <a:bodyPr anchorCtr="0" anchor="t" bIns="34275" lIns="34275" rIns="34275" tIns="34275">
            <a:noAutofit/>
          </a:bodyPr>
          <a:lstStyle/>
          <a:p>
            <a:pPr indent="0" lvl="0" marL="0" rtl="0">
              <a:lnSpc>
                <a:spcPct val="138000"/>
              </a:lnSpc>
              <a:spcBef>
                <a:spcPts val="0"/>
              </a:spcBef>
              <a:buNone/>
            </a:pPr>
            <a:r>
              <a:rPr lang="en" sz="1100">
                <a:solidFill>
                  <a:schemeClr val="dk1"/>
                </a:solidFill>
                <a:latin typeface="Courier New"/>
                <a:ea typeface="Courier New"/>
                <a:cs typeface="Courier New"/>
                <a:sym typeface="Courier New"/>
              </a:rPr>
              <a:t>  upstream dns-backends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zone dynamic 64k;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192.168.1.100:53;</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listen 53 udp;</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proxy_pass dns-backends;</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health_check match=dns_test;</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match dns_test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send "\xaa\x67\x01\x00\x00\x01\x00\x00\x00\x00\x00\x00\x05\x6e\x67\x69\x6e\x78\x03\x6f\x72\x67\x00\x00\x01\x00\x01";  # A? nginx.org</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expect ~ "\xce\xfb\xff\x3f"; # 206.251.255.63</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t>
            </a:r>
          </a:p>
          <a:p>
            <a:pPr indent="0" lvl="0" marL="0" rtl="0">
              <a:lnSpc>
                <a:spcPct val="138000"/>
              </a:lnSpc>
              <a:spcBef>
                <a:spcPts val="0"/>
              </a:spcBef>
              <a:buNone/>
            </a:pPr>
            <a:r>
              <a:t/>
            </a:r>
            <a:endParaRPr sz="11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idx="2" type="body"/>
          </p:nvPr>
        </p:nvSpPr>
        <p:spPr>
          <a:xfrm>
            <a:off x="1641950" y="234400"/>
            <a:ext cx="6825300" cy="1138500"/>
          </a:xfrm>
          <a:prstGeom prst="rect">
            <a:avLst/>
          </a:prstGeom>
        </p:spPr>
        <p:txBody>
          <a:bodyPr anchorCtr="0" anchor="ctr" bIns="34275" lIns="34275" rIns="34275" tIns="34275">
            <a:noAutofit/>
          </a:bodyPr>
          <a:lstStyle/>
          <a:p>
            <a:pPr lvl="0" rtl="0">
              <a:spcBef>
                <a:spcPts val="0"/>
              </a:spcBef>
              <a:buNone/>
            </a:pPr>
            <a:r>
              <a:rPr lang="en"/>
              <a:t>TCP/UDP load balancer tuning #3</a:t>
            </a:r>
          </a:p>
        </p:txBody>
      </p:sp>
      <p:sp>
        <p:nvSpPr>
          <p:cNvPr id="179" name="Shape 179"/>
          <p:cNvSpPr txBox="1"/>
          <p:nvPr>
            <p:ph idx="1" type="body"/>
          </p:nvPr>
        </p:nvSpPr>
        <p:spPr>
          <a:xfrm>
            <a:off x="1526850" y="1264675"/>
            <a:ext cx="7617300" cy="3747600"/>
          </a:xfrm>
          <a:prstGeom prst="rect">
            <a:avLst/>
          </a:prstGeom>
        </p:spPr>
        <p:txBody>
          <a:bodyPr anchorCtr="0" anchor="t" bIns="34275" lIns="34275" rIns="34275" tIns="34275">
            <a:noAutofit/>
          </a:bodyPr>
          <a:lstStyle/>
          <a:p>
            <a:pPr indent="0" lvl="0" marL="0" rtl="0">
              <a:lnSpc>
                <a:spcPct val="138000"/>
              </a:lnSpc>
              <a:spcBef>
                <a:spcPts val="0"/>
              </a:spcBef>
              <a:buNone/>
            </a:pPr>
            <a:r>
              <a:rPr lang="en" sz="1100">
                <a:solidFill>
                  <a:schemeClr val="dk1"/>
                </a:solidFill>
                <a:latin typeface="Courier New"/>
                <a:ea typeface="Courier New"/>
                <a:cs typeface="Courier New"/>
                <a:sym typeface="Courier New"/>
              </a:rPr>
              <a:t>stream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limit_conn_zone $binary_remote_addr zone=addr:10m;</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server {</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listen 5432;</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deny 192.168.1.2;</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allow 192.168.1.1/24;</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allow 2001:0db8::/32;</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deny all;</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limit_conn addr 1;</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proxy_download_rate 100k;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proxy_upload_rate   50k;</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    proxy_pass postgre.int.example.com:5432;</a:t>
            </a:r>
          </a:p>
          <a:p>
            <a:pPr indent="0" lvl="0" marL="0" rtl="0">
              <a:lnSpc>
                <a:spcPct val="138000"/>
              </a:lnSpc>
              <a:spcBef>
                <a:spcPts val="0"/>
              </a:spcBef>
              <a:buNone/>
            </a:pPr>
            <a:r>
              <a:rPr lang="en" sz="1100">
                <a:solidFill>
                  <a:schemeClr val="dk1"/>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2" type="body"/>
          </p:nvPr>
        </p:nvSpPr>
        <p:spPr>
          <a:xfrm>
            <a:off x="1641950" y="234400"/>
            <a:ext cx="6825300" cy="1138500"/>
          </a:xfrm>
          <a:prstGeom prst="rect">
            <a:avLst/>
          </a:prstGeom>
        </p:spPr>
        <p:txBody>
          <a:bodyPr anchorCtr="0" anchor="ctr" bIns="34275" lIns="34275" rIns="34275" tIns="34275">
            <a:noAutofit/>
          </a:bodyPr>
          <a:lstStyle/>
          <a:p>
            <a:pPr lvl="0" rtl="0">
              <a:spcBef>
                <a:spcPts val="0"/>
              </a:spcBef>
              <a:buNone/>
            </a:pPr>
            <a:r>
              <a:rPr lang="en"/>
              <a:t>Passing client’s IP to the backends</a:t>
            </a:r>
          </a:p>
        </p:txBody>
      </p:sp>
      <p:sp>
        <p:nvSpPr>
          <p:cNvPr id="185" name="Shape 185"/>
          <p:cNvSpPr txBox="1"/>
          <p:nvPr>
            <p:ph idx="1" type="body"/>
          </p:nvPr>
        </p:nvSpPr>
        <p:spPr>
          <a:xfrm>
            <a:off x="1526850" y="1264675"/>
            <a:ext cx="7617300" cy="3747600"/>
          </a:xfrm>
          <a:prstGeom prst="rect">
            <a:avLst/>
          </a:prstGeom>
        </p:spPr>
        <p:txBody>
          <a:bodyPr anchorCtr="0" anchor="t" bIns="34275" lIns="34275" rIns="34275" tIns="34275">
            <a:noAutofit/>
          </a:bodyPr>
          <a:lstStyle/>
          <a:p>
            <a:pPr indent="0" lvl="0" marL="0" rtl="0">
              <a:lnSpc>
                <a:spcPct val="138000"/>
              </a:lnSpc>
              <a:spcBef>
                <a:spcPts val="0"/>
              </a:spcBef>
              <a:buNone/>
            </a:pPr>
            <a:r>
              <a:t/>
            </a:r>
            <a:endParaRPr sz="1800">
              <a:solidFill>
                <a:schemeClr val="dk1"/>
              </a:solidFill>
              <a:latin typeface="Courier New"/>
              <a:ea typeface="Courier New"/>
              <a:cs typeface="Courier New"/>
              <a:sym typeface="Courier New"/>
            </a:endParaRP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stream {</a:t>
            </a: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  server {</a:t>
            </a: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    listen 192.168.1.100:80;</a:t>
            </a: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    proxy_protocol on;</a:t>
            </a: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    proxy_pass 192.168.2.1:80;</a:t>
            </a: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  }</a:t>
            </a:r>
          </a:p>
          <a:p>
            <a:pPr indent="0" lvl="0" marL="0" rtl="0">
              <a:lnSpc>
                <a:spcPct val="138000"/>
              </a:lnSpc>
              <a:spcBef>
                <a:spcPts val="0"/>
              </a:spcBef>
              <a:buNone/>
            </a:pPr>
            <a:r>
              <a:rPr lang="en" sz="1800">
                <a:solidFill>
                  <a:schemeClr val="dk1"/>
                </a:solidFill>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