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0" r:id="rId2"/>
    <p:sldId id="367" r:id="rId3"/>
    <p:sldId id="292" r:id="rId4"/>
    <p:sldId id="399" r:id="rId5"/>
    <p:sldId id="258" r:id="rId6"/>
    <p:sldId id="400" r:id="rId7"/>
    <p:sldId id="261" r:id="rId8"/>
    <p:sldId id="382" r:id="rId9"/>
    <p:sldId id="397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446" y="6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1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4" y="104776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7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9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301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301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5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5" y="4124326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5" y="2019301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7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7" y="1509715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3" y="1509715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5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9001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9001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7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1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3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1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3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500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7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1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87565" y="1721817"/>
            <a:ext cx="5416868" cy="1938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spc="3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基于</a:t>
            </a:r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图像</a:t>
            </a:r>
            <a:r>
              <a:rPr lang="zh-CN" altLang="en-US" sz="4800" spc="3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识别</a:t>
            </a:r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endParaRPr lang="en-US" altLang="zh-CN" sz="4800" spc="300" dirty="0">
              <a:solidFill>
                <a:srgbClr val="7F2E30"/>
              </a:solidFill>
              <a:latin typeface="Adobe Garamond Pro Bold" panose="02020702060506020403" pitchFamily="18" charset="0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赛车游戏</a:t>
            </a:r>
            <a:r>
              <a:rPr lang="zh-CN" altLang="en-US" sz="4800" spc="3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辅助</a:t>
            </a:r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驾驶</a:t>
            </a:r>
            <a:endParaRPr lang="zh-CN" altLang="en-US" sz="4800" spc="3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1108" y="6099935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2282" y="4264356"/>
            <a:ext cx="2087431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06016339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叶重荫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06016404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洪思劼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06016428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郭宇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96757" y="6099935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2019.9.30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7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7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5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5" y="2440547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7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7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487665" y="4688070"/>
            <a:ext cx="2011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关键难点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CF54DAD-4333-490C-8242-745514F6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13" y="2473474"/>
            <a:ext cx="6324600" cy="2857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79014" y="1728034"/>
            <a:ext cx="5596179" cy="1050096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-152399" y="1888699"/>
            <a:ext cx="3945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无人驾驶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25939" y="3154632"/>
            <a:ext cx="3858292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无人驾驶汽车通过车载传感系统感知道路环境，自动规划行车路线并控制车辆到达预定目标。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利用车载传感器来感知车辆周围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根据所获得的道路、车辆位置和障碍物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信息规划行驶路线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控制车辆的转向和速度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0688DC8-1E1B-4F50-9088-BBA6A3986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06"/>
          <a:stretch/>
        </p:blipFill>
        <p:spPr>
          <a:xfrm>
            <a:off x="5964890" y="2445454"/>
            <a:ext cx="5285815" cy="32470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79014" y="1728034"/>
            <a:ext cx="5596179" cy="1050096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52400" y="1879895"/>
            <a:ext cx="3945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赛车</a:t>
            </a: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游戏助手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34902" y="3193207"/>
            <a:ext cx="450528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检测赛道路线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实现游戏中赛车的自动驾驶。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图像识别：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赛道边缘检测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、车辆及障碍物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检测，超车判断等。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812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186766" y="364861"/>
            <a:ext cx="3367494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图像处理过程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2310962" y="2149489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2982942" y="2141621"/>
            <a:ext cx="2041329" cy="1132995"/>
            <a:chOff x="509993" y="4146958"/>
            <a:chExt cx="2041329" cy="1132994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13388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图像预处理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830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opencv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提供的函数对获取的游戏画面进行基本的操作：灰度化，二值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化，去噪音等</a:t>
              </a:r>
              <a:endParaRPr lang="en-GB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6425219" y="206178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02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549814" y="4335564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03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1208227" y="4402397"/>
            <a:ext cx="2054896" cy="763663"/>
            <a:chOff x="496426" y="4146958"/>
            <a:chExt cx="2054896" cy="763662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轮廓提取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提取图像轮廓信息，截取中部有效轮廓。</a:t>
              </a:r>
              <a:endParaRPr lang="en-GB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7139123" y="2037823"/>
            <a:ext cx="2054896" cy="948329"/>
            <a:chOff x="496426" y="4146958"/>
            <a:chExt cx="2054896" cy="948328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道路检测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通过霍夫变换检测截取区域中的直线，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并通过平均滤波滤去多余直线信息。</a:t>
              </a:r>
              <a:endParaRPr lang="en-GB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7475459" y="3090982"/>
            <a:ext cx="747895" cy="437183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72" name="Freeform 50"/>
          <p:cNvSpPr/>
          <p:nvPr/>
        </p:nvSpPr>
        <p:spPr bwMode="auto">
          <a:xfrm>
            <a:off x="6817531" y="2375548"/>
            <a:ext cx="487583" cy="721835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45" name="TextBox 16">
            <a:extLst>
              <a:ext uri="{FF2B5EF4-FFF2-40B4-BE49-F238E27FC236}">
                <a16:creationId xmlns="" xmlns:a16="http://schemas.microsoft.com/office/drawing/2014/main" id="{1BF34EDE-8DC9-4FDB-AB8E-EF521FF586A2}"/>
              </a:ext>
            </a:extLst>
          </p:cNvPr>
          <p:cNvSpPr txBox="1"/>
          <p:nvPr/>
        </p:nvSpPr>
        <p:spPr>
          <a:xfrm>
            <a:off x="4222853" y="423570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63636"/>
                </a:solidFill>
                <a:latin typeface="Source Sans Pro" panose="020B0503030403020204" pitchFamily="34" charset="0"/>
              </a:rPr>
              <a:t>04</a:t>
            </a:r>
            <a:endParaRPr lang="en-GB" sz="3600" b="1" dirty="0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6" name="Group 17">
            <a:extLst>
              <a:ext uri="{FF2B5EF4-FFF2-40B4-BE49-F238E27FC236}">
                <a16:creationId xmlns="" xmlns:a16="http://schemas.microsoft.com/office/drawing/2014/main" id="{D000D118-9033-46DB-97C0-212030FE8D26}"/>
              </a:ext>
            </a:extLst>
          </p:cNvPr>
          <p:cNvGrpSpPr/>
          <p:nvPr/>
        </p:nvGrpSpPr>
        <p:grpSpPr>
          <a:xfrm>
            <a:off x="4894833" y="4227834"/>
            <a:ext cx="2041329" cy="1132992"/>
            <a:chOff x="509993" y="4146958"/>
            <a:chExt cx="2041329" cy="1132991"/>
          </a:xfrm>
        </p:grpSpPr>
        <p:sp>
          <p:nvSpPr>
            <p:cNvPr id="47" name="TextBox 18">
              <a:extLst>
                <a:ext uri="{FF2B5EF4-FFF2-40B4-BE49-F238E27FC236}">
                  <a16:creationId xmlns="" xmlns:a16="http://schemas.microsoft.com/office/drawing/2014/main" id="{F767FE93-3225-4202-99B2-00FA080C6442}"/>
                </a:ext>
              </a:extLst>
            </p:cNvPr>
            <p:cNvSpPr txBox="1"/>
            <p:nvPr/>
          </p:nvSpPr>
          <p:spPr>
            <a:xfrm>
              <a:off x="509993" y="414695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画出赛道线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="" xmlns:a16="http://schemas.microsoft.com/office/drawing/2014/main" id="{27492CE9-0F01-4D78-883B-8F58267C8F2A}"/>
                </a:ext>
              </a:extLst>
            </p:cNvPr>
            <p:cNvSpPr/>
            <p:nvPr/>
          </p:nvSpPr>
          <p:spPr>
            <a:xfrm>
              <a:off x="509993" y="4448953"/>
              <a:ext cx="2041329" cy="830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对上一步剩下的直线进行拟合，得出两条赛道，并绘制出中线，依据中线来控制赛车的方向。</a:t>
              </a:r>
              <a:endParaRPr lang="en-GB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16">
            <a:extLst>
              <a:ext uri="{FF2B5EF4-FFF2-40B4-BE49-F238E27FC236}">
                <a16:creationId xmlns="" xmlns:a16="http://schemas.microsoft.com/office/drawing/2014/main" id="{1BF34EDE-8DC9-4FDB-AB8E-EF521FF586A2}"/>
              </a:ext>
            </a:extLst>
          </p:cNvPr>
          <p:cNvSpPr txBox="1"/>
          <p:nvPr/>
        </p:nvSpPr>
        <p:spPr>
          <a:xfrm>
            <a:off x="7787320" y="431626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63636"/>
                </a:solidFill>
                <a:latin typeface="Source Sans Pro" panose="020B0503030403020204" pitchFamily="34" charset="0"/>
              </a:rPr>
              <a:t>0</a:t>
            </a:r>
            <a:r>
              <a:rPr lang="en-US" altLang="zh-CN" sz="3600" b="1" dirty="0" smtClean="0">
                <a:solidFill>
                  <a:srgbClr val="363636"/>
                </a:solidFill>
                <a:latin typeface="Source Sans Pro" panose="020B0503030403020204" pitchFamily="34" charset="0"/>
              </a:rPr>
              <a:t>5</a:t>
            </a:r>
            <a:endParaRPr lang="en-GB" sz="3600" b="1" dirty="0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3" name="Group 17">
            <a:extLst>
              <a:ext uri="{FF2B5EF4-FFF2-40B4-BE49-F238E27FC236}">
                <a16:creationId xmlns="" xmlns:a16="http://schemas.microsoft.com/office/drawing/2014/main" id="{D000D118-9033-46DB-97C0-212030FE8D26}"/>
              </a:ext>
            </a:extLst>
          </p:cNvPr>
          <p:cNvGrpSpPr/>
          <p:nvPr/>
        </p:nvGrpSpPr>
        <p:grpSpPr>
          <a:xfrm>
            <a:off x="8459300" y="4308401"/>
            <a:ext cx="2041329" cy="948326"/>
            <a:chOff x="509993" y="4146958"/>
            <a:chExt cx="2041329" cy="948325"/>
          </a:xfrm>
        </p:grpSpPr>
        <p:sp>
          <p:nvSpPr>
            <p:cNvPr id="24" name="TextBox 18">
              <a:extLst>
                <a:ext uri="{FF2B5EF4-FFF2-40B4-BE49-F238E27FC236}">
                  <a16:creationId xmlns="" xmlns:a16="http://schemas.microsoft.com/office/drawing/2014/main" id="{F767FE93-3225-4202-99B2-00FA080C6442}"/>
                </a:ext>
              </a:extLst>
            </p:cNvPr>
            <p:cNvSpPr txBox="1"/>
            <p:nvPr/>
          </p:nvSpPr>
          <p:spPr>
            <a:xfrm>
              <a:off x="509993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车辆检测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9">
              <a:extLst>
                <a:ext uri="{FF2B5EF4-FFF2-40B4-BE49-F238E27FC236}">
                  <a16:creationId xmlns="" xmlns:a16="http://schemas.microsoft.com/office/drawing/2014/main" id="{27492CE9-0F01-4D78-883B-8F58267C8F2A}"/>
                </a:ext>
              </a:extLst>
            </p:cNvPr>
            <p:cNvSpPr/>
            <p:nvPr/>
          </p:nvSpPr>
          <p:spPr>
            <a:xfrm>
              <a:off x="509993" y="4448953"/>
              <a:ext cx="2041329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初步考虑用神经网络进行检测，并进一步进行超车等判断</a:t>
              </a:r>
              <a:endParaRPr lang="en-GB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  <p:bldP spid="53" grpId="0"/>
      <p:bldP spid="4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42267" y="59616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不同的游戏视角与环境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943364"/>
            <a:ext cx="4828113" cy="32337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665"/>
            <a:ext cx="5083398" cy="339513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50533" y="5467391"/>
            <a:ext cx="237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第一人称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077200" y="5391190"/>
            <a:ext cx="237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第三人称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323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800" dirty="0" smtClean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2344695" y="4816748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AU" altLang="en-US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741195" y="4752914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2349801" y="4904195"/>
            <a:ext cx="4608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01</a:t>
            </a: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6752687" y="4814513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02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58" name="文本框 57"/>
          <p:cNvSpPr txBox="1">
            <a:spLocks noChangeAspect="1"/>
          </p:cNvSpPr>
          <p:nvPr/>
        </p:nvSpPr>
        <p:spPr>
          <a:xfrm>
            <a:off x="3120565" y="4717034"/>
            <a:ext cx="17506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图像处理速度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3881202" y="5091402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2889963" y="5188519"/>
            <a:ext cx="2530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2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由于赛车游戏图像变化很快，在</a:t>
            </a:r>
            <a:r>
              <a:rPr lang="zh-CN" altLang="en-US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读取屏幕中所显示的图像的同时，需要完成边缘检测、车辆检测</a:t>
            </a:r>
            <a:r>
              <a:rPr lang="zh-CN" altLang="en-US" sz="12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，所以对图像处理的速度有很高的要求。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>
            <a:spLocks noChangeAspect="1"/>
          </p:cNvSpPr>
          <p:nvPr/>
        </p:nvSpPr>
        <p:spPr>
          <a:xfrm>
            <a:off x="7004976" y="4814513"/>
            <a:ext cx="321036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图像处理结果的准确率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8076328" y="5092118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7325147" y="5254792"/>
            <a:ext cx="2356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实际驾驶中环境复杂不一，游戏中也存在不同的赛车地图，对道路检测的准确率有很大的影响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038378" y="1991037"/>
            <a:ext cx="3474141" cy="220157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6741195" y="1998444"/>
            <a:ext cx="3474141" cy="2201575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55" name="TextBox 13"/>
          <p:cNvSpPr txBox="1">
            <a:spLocks noChangeArrowheads="1"/>
          </p:cNvSpPr>
          <p:nvPr/>
        </p:nvSpPr>
        <p:spPr bwMode="auto">
          <a:xfrm>
            <a:off x="7712149" y="2794825"/>
            <a:ext cx="15322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道路检测准确率与环境复杂性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2645738" y="2917937"/>
            <a:ext cx="2259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图像处理速度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8955" y="2047622"/>
            <a:ext cx="3826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进行开题报告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完成项目总体方案设计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309" y="3404925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955" y="3426688"/>
            <a:ext cx="3826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实现对道路边缘的图像处理和识别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82700" y="4702493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955" y="4702493"/>
            <a:ext cx="3826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通过图像识别结果来控制赛车的运动方向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2655" y="1928027"/>
            <a:ext cx="38264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实现赛车起步和停止的语音控制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根据边缘和障碍识别结果实现赛车自动驾驶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69009" y="3404925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2655" y="3439605"/>
            <a:ext cx="38264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进一步优化赛车自动驾驶</a:t>
            </a:r>
            <a:r>
              <a:rPr lang="zh-CN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程序，能过自动躲避障碍物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实现加速减速的语音控制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56400" y="4702493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52655" y="4860284"/>
            <a:ext cx="3826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完成验收和答辩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6" y="2909011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7384</TotalTime>
  <Words>403</Words>
  <Application>Microsoft Office PowerPoint</Application>
  <PresentationFormat>宽屏</PresentationFormat>
  <Paragraphs>70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Adobe Garamond Pro Bold</vt:lpstr>
      <vt:lpstr>Aharoni</vt:lpstr>
      <vt:lpstr>FontAwesome</vt:lpstr>
      <vt:lpstr>Gill Sans</vt:lpstr>
      <vt:lpstr>Source Sans Pro</vt:lpstr>
      <vt:lpstr>宋体</vt:lpstr>
      <vt:lpstr>微软雅黑</vt:lpstr>
      <vt:lpstr>幼圆</vt:lpstr>
      <vt:lpstr>Arial</vt:lpstr>
      <vt:lpstr>Calibri</vt:lpstr>
      <vt:lpstr>Calibri Light</vt:lpstr>
      <vt:lpstr>Roboto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郭 宇</cp:lastModifiedBy>
  <cp:revision>1163</cp:revision>
  <dcterms:created xsi:type="dcterms:W3CDTF">2015-03-01T11:49:49Z</dcterms:created>
  <dcterms:modified xsi:type="dcterms:W3CDTF">2019-09-28T15:59:46Z</dcterms:modified>
</cp:coreProperties>
</file>