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4" r:id="rId7"/>
    <p:sldId id="262" r:id="rId8"/>
    <p:sldId id="278" r:id="rId9"/>
    <p:sldId id="267" r:id="rId10"/>
    <p:sldId id="266" r:id="rId11"/>
    <p:sldId id="279" r:id="rId12"/>
    <p:sldId id="269" r:id="rId13"/>
    <p:sldId id="277" r:id="rId14"/>
    <p:sldId id="263" r:id="rId15"/>
    <p:sldId id="272" r:id="rId16"/>
    <p:sldId id="268" r:id="rId17"/>
    <p:sldId id="281" r:id="rId18"/>
    <p:sldId id="276"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6464"/>
    <a:srgbClr val="FFFFFF"/>
    <a:srgbClr val="94A4BE"/>
    <a:srgbClr val="FF3F3F"/>
    <a:srgbClr val="868686"/>
    <a:srgbClr val="D9D9D9"/>
    <a:srgbClr val="B6C1D2"/>
    <a:srgbClr val="E5E9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0" d="100"/>
          <a:sy n="90" d="100"/>
        </p:scale>
        <p:origin x="35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2E98940-4C80-41A0-9635-BF0D890273A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22F49C86-68A5-48EA-8231-958CC83ABA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xmlns="" id="{4F9B1354-5B43-4906-9865-CE904604C4C5}"/>
              </a:ext>
            </a:extLst>
          </p:cNvPr>
          <p:cNvSpPr>
            <a:spLocks noGrp="1"/>
          </p:cNvSpPr>
          <p:nvPr>
            <p:ph type="dt" sz="half" idx="10"/>
          </p:nvPr>
        </p:nvSpPr>
        <p:spPr/>
        <p:txBody>
          <a:bodyPr/>
          <a:lstStyle/>
          <a:p>
            <a:fld id="{780C0A16-0259-47F8-9593-418EB23853D4}" type="datetimeFigureOut">
              <a:rPr lang="zh-CN" altLang="en-US" smtClean="0"/>
              <a:t>2019/11/4</a:t>
            </a:fld>
            <a:endParaRPr lang="zh-CN" altLang="en-US"/>
          </a:p>
        </p:txBody>
      </p:sp>
      <p:sp>
        <p:nvSpPr>
          <p:cNvPr id="5" name="页脚占位符 4">
            <a:extLst>
              <a:ext uri="{FF2B5EF4-FFF2-40B4-BE49-F238E27FC236}">
                <a16:creationId xmlns:a16="http://schemas.microsoft.com/office/drawing/2014/main" xmlns="" id="{63A3FE74-BFB8-4AD8-A7F0-9862CEE83A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11CBF4BC-9FC2-4AEC-93E6-BF975FD379DC}"/>
              </a:ext>
            </a:extLst>
          </p:cNvPr>
          <p:cNvSpPr>
            <a:spLocks noGrp="1"/>
          </p:cNvSpPr>
          <p:nvPr>
            <p:ph type="sldNum" sz="quarter" idx="12"/>
          </p:nvPr>
        </p:nvSpPr>
        <p:spPr/>
        <p:txBody>
          <a:bodyPr/>
          <a:lstStyle/>
          <a:p>
            <a:fld id="{2529C571-CC98-407B-9284-28AFD26ECFE0}" type="slidenum">
              <a:rPr lang="zh-CN" altLang="en-US" smtClean="0"/>
              <a:t>‹#›</a:t>
            </a:fld>
            <a:endParaRPr lang="zh-CN" altLang="en-US"/>
          </a:p>
        </p:txBody>
      </p:sp>
    </p:spTree>
    <p:extLst>
      <p:ext uri="{BB962C8B-B14F-4D97-AF65-F5344CB8AC3E}">
        <p14:creationId xmlns:p14="http://schemas.microsoft.com/office/powerpoint/2010/main" val="2284388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1275BED-7D2F-4FCB-B28E-1D77359F2A7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F0CB78B5-AD01-403F-95F5-8F05CEB0C49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9B54A11D-2A9F-46D9-9D0C-D56DC5873FFD}"/>
              </a:ext>
            </a:extLst>
          </p:cNvPr>
          <p:cNvSpPr>
            <a:spLocks noGrp="1"/>
          </p:cNvSpPr>
          <p:nvPr>
            <p:ph type="dt" sz="half" idx="10"/>
          </p:nvPr>
        </p:nvSpPr>
        <p:spPr/>
        <p:txBody>
          <a:bodyPr/>
          <a:lstStyle/>
          <a:p>
            <a:fld id="{780C0A16-0259-47F8-9593-418EB23853D4}" type="datetimeFigureOut">
              <a:rPr lang="zh-CN" altLang="en-US" smtClean="0"/>
              <a:t>2019/11/4</a:t>
            </a:fld>
            <a:endParaRPr lang="zh-CN" altLang="en-US"/>
          </a:p>
        </p:txBody>
      </p:sp>
      <p:sp>
        <p:nvSpPr>
          <p:cNvPr id="5" name="页脚占位符 4">
            <a:extLst>
              <a:ext uri="{FF2B5EF4-FFF2-40B4-BE49-F238E27FC236}">
                <a16:creationId xmlns:a16="http://schemas.microsoft.com/office/drawing/2014/main" xmlns="" id="{79CB3D33-849C-4A4A-A90B-B49369D859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1649C44A-A510-422D-8B22-0B14B2DDA5FF}"/>
              </a:ext>
            </a:extLst>
          </p:cNvPr>
          <p:cNvSpPr>
            <a:spLocks noGrp="1"/>
          </p:cNvSpPr>
          <p:nvPr>
            <p:ph type="sldNum" sz="quarter" idx="12"/>
          </p:nvPr>
        </p:nvSpPr>
        <p:spPr/>
        <p:txBody>
          <a:bodyPr/>
          <a:lstStyle/>
          <a:p>
            <a:fld id="{2529C571-CC98-407B-9284-28AFD26ECFE0}" type="slidenum">
              <a:rPr lang="zh-CN" altLang="en-US" smtClean="0"/>
              <a:t>‹#›</a:t>
            </a:fld>
            <a:endParaRPr lang="zh-CN" altLang="en-US"/>
          </a:p>
        </p:txBody>
      </p:sp>
    </p:spTree>
    <p:extLst>
      <p:ext uri="{BB962C8B-B14F-4D97-AF65-F5344CB8AC3E}">
        <p14:creationId xmlns:p14="http://schemas.microsoft.com/office/powerpoint/2010/main" val="35417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AE40AFCF-D286-4DAC-9D8B-D00B46BCCE0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714F03C5-E3CC-4AB2-A308-5440CF13376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A0CD1AAC-D3A5-4499-BCB8-910A8ACB1EE3}"/>
              </a:ext>
            </a:extLst>
          </p:cNvPr>
          <p:cNvSpPr>
            <a:spLocks noGrp="1"/>
          </p:cNvSpPr>
          <p:nvPr>
            <p:ph type="dt" sz="half" idx="10"/>
          </p:nvPr>
        </p:nvSpPr>
        <p:spPr/>
        <p:txBody>
          <a:bodyPr/>
          <a:lstStyle/>
          <a:p>
            <a:fld id="{780C0A16-0259-47F8-9593-418EB23853D4}" type="datetimeFigureOut">
              <a:rPr lang="zh-CN" altLang="en-US" smtClean="0"/>
              <a:t>2019/11/4</a:t>
            </a:fld>
            <a:endParaRPr lang="zh-CN" altLang="en-US"/>
          </a:p>
        </p:txBody>
      </p:sp>
      <p:sp>
        <p:nvSpPr>
          <p:cNvPr id="5" name="页脚占位符 4">
            <a:extLst>
              <a:ext uri="{FF2B5EF4-FFF2-40B4-BE49-F238E27FC236}">
                <a16:creationId xmlns:a16="http://schemas.microsoft.com/office/drawing/2014/main" xmlns="" id="{32E3CAE5-5DE4-4194-A255-86B6502888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7C8F1943-DD11-4530-AE39-15B65E513DAF}"/>
              </a:ext>
            </a:extLst>
          </p:cNvPr>
          <p:cNvSpPr>
            <a:spLocks noGrp="1"/>
          </p:cNvSpPr>
          <p:nvPr>
            <p:ph type="sldNum" sz="quarter" idx="12"/>
          </p:nvPr>
        </p:nvSpPr>
        <p:spPr/>
        <p:txBody>
          <a:bodyPr/>
          <a:lstStyle/>
          <a:p>
            <a:fld id="{2529C571-CC98-407B-9284-28AFD26ECFE0}" type="slidenum">
              <a:rPr lang="zh-CN" altLang="en-US" smtClean="0"/>
              <a:t>‹#›</a:t>
            </a:fld>
            <a:endParaRPr lang="zh-CN" altLang="en-US"/>
          </a:p>
        </p:txBody>
      </p:sp>
    </p:spTree>
    <p:extLst>
      <p:ext uri="{BB962C8B-B14F-4D97-AF65-F5344CB8AC3E}">
        <p14:creationId xmlns:p14="http://schemas.microsoft.com/office/powerpoint/2010/main" val="2097007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5867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814E569-4B51-4744-955C-16AE8C71A50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61906C9E-C233-480D-B555-A9C4B29D459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B33E8255-B6F7-4738-9FF0-C1F9F60748E8}"/>
              </a:ext>
            </a:extLst>
          </p:cNvPr>
          <p:cNvSpPr>
            <a:spLocks noGrp="1"/>
          </p:cNvSpPr>
          <p:nvPr>
            <p:ph type="dt" sz="half" idx="10"/>
          </p:nvPr>
        </p:nvSpPr>
        <p:spPr/>
        <p:txBody>
          <a:bodyPr/>
          <a:lstStyle/>
          <a:p>
            <a:fld id="{780C0A16-0259-47F8-9593-418EB23853D4}" type="datetimeFigureOut">
              <a:rPr lang="zh-CN" altLang="en-US" smtClean="0"/>
              <a:t>2019/11/4</a:t>
            </a:fld>
            <a:endParaRPr lang="zh-CN" altLang="en-US"/>
          </a:p>
        </p:txBody>
      </p:sp>
      <p:sp>
        <p:nvSpPr>
          <p:cNvPr id="5" name="页脚占位符 4">
            <a:extLst>
              <a:ext uri="{FF2B5EF4-FFF2-40B4-BE49-F238E27FC236}">
                <a16:creationId xmlns:a16="http://schemas.microsoft.com/office/drawing/2014/main" xmlns="" id="{25D1FC4E-72E9-48A8-B291-A458087EEB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D83AD562-213A-428B-B4D7-2FDC052FC627}"/>
              </a:ext>
            </a:extLst>
          </p:cNvPr>
          <p:cNvSpPr>
            <a:spLocks noGrp="1"/>
          </p:cNvSpPr>
          <p:nvPr>
            <p:ph type="sldNum" sz="quarter" idx="12"/>
          </p:nvPr>
        </p:nvSpPr>
        <p:spPr/>
        <p:txBody>
          <a:bodyPr/>
          <a:lstStyle/>
          <a:p>
            <a:fld id="{2529C571-CC98-407B-9284-28AFD26ECFE0}" type="slidenum">
              <a:rPr lang="zh-CN" altLang="en-US" smtClean="0"/>
              <a:t>‹#›</a:t>
            </a:fld>
            <a:endParaRPr lang="zh-CN" altLang="en-US"/>
          </a:p>
        </p:txBody>
      </p:sp>
    </p:spTree>
    <p:extLst>
      <p:ext uri="{BB962C8B-B14F-4D97-AF65-F5344CB8AC3E}">
        <p14:creationId xmlns:p14="http://schemas.microsoft.com/office/powerpoint/2010/main" val="3910119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EF17CF5-0BD9-4A95-BC56-9B697ED089A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622B73FC-E80E-475D-8645-2EB3118F45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51CEDE9A-CC48-4967-8646-C1A22CA60B79}"/>
              </a:ext>
            </a:extLst>
          </p:cNvPr>
          <p:cNvSpPr>
            <a:spLocks noGrp="1"/>
          </p:cNvSpPr>
          <p:nvPr>
            <p:ph type="dt" sz="half" idx="10"/>
          </p:nvPr>
        </p:nvSpPr>
        <p:spPr/>
        <p:txBody>
          <a:bodyPr/>
          <a:lstStyle/>
          <a:p>
            <a:fld id="{780C0A16-0259-47F8-9593-418EB23853D4}" type="datetimeFigureOut">
              <a:rPr lang="zh-CN" altLang="en-US" smtClean="0"/>
              <a:t>2019/11/4</a:t>
            </a:fld>
            <a:endParaRPr lang="zh-CN" altLang="en-US"/>
          </a:p>
        </p:txBody>
      </p:sp>
      <p:sp>
        <p:nvSpPr>
          <p:cNvPr id="5" name="页脚占位符 4">
            <a:extLst>
              <a:ext uri="{FF2B5EF4-FFF2-40B4-BE49-F238E27FC236}">
                <a16:creationId xmlns:a16="http://schemas.microsoft.com/office/drawing/2014/main" xmlns="" id="{13B30215-78A5-419E-A423-E75A9195D7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39135719-DE6F-4EF3-892D-24D668A55E76}"/>
              </a:ext>
            </a:extLst>
          </p:cNvPr>
          <p:cNvSpPr>
            <a:spLocks noGrp="1"/>
          </p:cNvSpPr>
          <p:nvPr>
            <p:ph type="sldNum" sz="quarter" idx="12"/>
          </p:nvPr>
        </p:nvSpPr>
        <p:spPr/>
        <p:txBody>
          <a:bodyPr/>
          <a:lstStyle/>
          <a:p>
            <a:fld id="{2529C571-CC98-407B-9284-28AFD26ECFE0}" type="slidenum">
              <a:rPr lang="zh-CN" altLang="en-US" smtClean="0"/>
              <a:t>‹#›</a:t>
            </a:fld>
            <a:endParaRPr lang="zh-CN" altLang="en-US"/>
          </a:p>
        </p:txBody>
      </p:sp>
    </p:spTree>
    <p:extLst>
      <p:ext uri="{BB962C8B-B14F-4D97-AF65-F5344CB8AC3E}">
        <p14:creationId xmlns:p14="http://schemas.microsoft.com/office/powerpoint/2010/main" val="786578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3C7C45A-2153-45F3-B442-ED5F5515AB5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3BB40E60-92BB-436D-9039-68EECCDAB37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6EFE3B5B-6C7D-4F58-A4B7-5CCE91307C83}"/>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32215EAC-12D8-4D77-832A-978FBBF0CA6F}"/>
              </a:ext>
            </a:extLst>
          </p:cNvPr>
          <p:cNvSpPr>
            <a:spLocks noGrp="1"/>
          </p:cNvSpPr>
          <p:nvPr>
            <p:ph type="dt" sz="half" idx="10"/>
          </p:nvPr>
        </p:nvSpPr>
        <p:spPr/>
        <p:txBody>
          <a:bodyPr/>
          <a:lstStyle/>
          <a:p>
            <a:fld id="{780C0A16-0259-47F8-9593-418EB23853D4}" type="datetimeFigureOut">
              <a:rPr lang="zh-CN" altLang="en-US" smtClean="0"/>
              <a:t>2019/11/4</a:t>
            </a:fld>
            <a:endParaRPr lang="zh-CN" altLang="en-US"/>
          </a:p>
        </p:txBody>
      </p:sp>
      <p:sp>
        <p:nvSpPr>
          <p:cNvPr id="6" name="页脚占位符 5">
            <a:extLst>
              <a:ext uri="{FF2B5EF4-FFF2-40B4-BE49-F238E27FC236}">
                <a16:creationId xmlns:a16="http://schemas.microsoft.com/office/drawing/2014/main" xmlns="" id="{52C0074A-9F40-4EBF-9E00-648AC0DDEE5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ABB11F6B-E054-494A-A4CA-E5B9EFF4251D}"/>
              </a:ext>
            </a:extLst>
          </p:cNvPr>
          <p:cNvSpPr>
            <a:spLocks noGrp="1"/>
          </p:cNvSpPr>
          <p:nvPr>
            <p:ph type="sldNum" sz="quarter" idx="12"/>
          </p:nvPr>
        </p:nvSpPr>
        <p:spPr/>
        <p:txBody>
          <a:bodyPr/>
          <a:lstStyle/>
          <a:p>
            <a:fld id="{2529C571-CC98-407B-9284-28AFD26ECFE0}" type="slidenum">
              <a:rPr lang="zh-CN" altLang="en-US" smtClean="0"/>
              <a:t>‹#›</a:t>
            </a:fld>
            <a:endParaRPr lang="zh-CN" altLang="en-US"/>
          </a:p>
        </p:txBody>
      </p:sp>
    </p:spTree>
    <p:extLst>
      <p:ext uri="{BB962C8B-B14F-4D97-AF65-F5344CB8AC3E}">
        <p14:creationId xmlns:p14="http://schemas.microsoft.com/office/powerpoint/2010/main" val="2640186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CE7FB21-2A6E-4187-A448-178FBBBBC89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4A98FF69-74D5-4172-A6CF-826541967A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65ABBC95-BB36-4A0C-B725-CE463F16A44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F9B026D7-9015-4BE7-BF85-61F7DDDFA7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1D1093EA-5B2A-4DFD-B8FA-723D27C4E37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05E35896-63A2-49F0-8384-6443493E20CE}"/>
              </a:ext>
            </a:extLst>
          </p:cNvPr>
          <p:cNvSpPr>
            <a:spLocks noGrp="1"/>
          </p:cNvSpPr>
          <p:nvPr>
            <p:ph type="dt" sz="half" idx="10"/>
          </p:nvPr>
        </p:nvSpPr>
        <p:spPr/>
        <p:txBody>
          <a:bodyPr/>
          <a:lstStyle/>
          <a:p>
            <a:fld id="{780C0A16-0259-47F8-9593-418EB23853D4}" type="datetimeFigureOut">
              <a:rPr lang="zh-CN" altLang="en-US" smtClean="0"/>
              <a:t>2019/11/4</a:t>
            </a:fld>
            <a:endParaRPr lang="zh-CN" altLang="en-US"/>
          </a:p>
        </p:txBody>
      </p:sp>
      <p:sp>
        <p:nvSpPr>
          <p:cNvPr id="8" name="页脚占位符 7">
            <a:extLst>
              <a:ext uri="{FF2B5EF4-FFF2-40B4-BE49-F238E27FC236}">
                <a16:creationId xmlns:a16="http://schemas.microsoft.com/office/drawing/2014/main" xmlns="" id="{28E19232-F3A8-441A-B47C-AB762267868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51DC17D7-C4FF-41EF-9F1D-827C582FAB2E}"/>
              </a:ext>
            </a:extLst>
          </p:cNvPr>
          <p:cNvSpPr>
            <a:spLocks noGrp="1"/>
          </p:cNvSpPr>
          <p:nvPr>
            <p:ph type="sldNum" sz="quarter" idx="12"/>
          </p:nvPr>
        </p:nvSpPr>
        <p:spPr/>
        <p:txBody>
          <a:bodyPr/>
          <a:lstStyle/>
          <a:p>
            <a:fld id="{2529C571-CC98-407B-9284-28AFD26ECFE0}" type="slidenum">
              <a:rPr lang="zh-CN" altLang="en-US" smtClean="0"/>
              <a:t>‹#›</a:t>
            </a:fld>
            <a:endParaRPr lang="zh-CN" altLang="en-US"/>
          </a:p>
        </p:txBody>
      </p:sp>
    </p:spTree>
    <p:extLst>
      <p:ext uri="{BB962C8B-B14F-4D97-AF65-F5344CB8AC3E}">
        <p14:creationId xmlns:p14="http://schemas.microsoft.com/office/powerpoint/2010/main" val="1441817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90020CB-C4D7-4D3A-A733-5FCC14E8F20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F61E3851-3CB5-4D4A-9881-3219A83799BF}"/>
              </a:ext>
            </a:extLst>
          </p:cNvPr>
          <p:cNvSpPr>
            <a:spLocks noGrp="1"/>
          </p:cNvSpPr>
          <p:nvPr>
            <p:ph type="dt" sz="half" idx="10"/>
          </p:nvPr>
        </p:nvSpPr>
        <p:spPr/>
        <p:txBody>
          <a:bodyPr/>
          <a:lstStyle/>
          <a:p>
            <a:fld id="{780C0A16-0259-47F8-9593-418EB23853D4}" type="datetimeFigureOut">
              <a:rPr lang="zh-CN" altLang="en-US" smtClean="0"/>
              <a:t>2019/11/4</a:t>
            </a:fld>
            <a:endParaRPr lang="zh-CN" altLang="en-US"/>
          </a:p>
        </p:txBody>
      </p:sp>
      <p:sp>
        <p:nvSpPr>
          <p:cNvPr id="4" name="页脚占位符 3">
            <a:extLst>
              <a:ext uri="{FF2B5EF4-FFF2-40B4-BE49-F238E27FC236}">
                <a16:creationId xmlns:a16="http://schemas.microsoft.com/office/drawing/2014/main" xmlns="" id="{7E8292D7-4A21-49A4-BA43-33CB7324522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360C8517-3AFD-4018-8209-D1818FDE08E6}"/>
              </a:ext>
            </a:extLst>
          </p:cNvPr>
          <p:cNvSpPr>
            <a:spLocks noGrp="1"/>
          </p:cNvSpPr>
          <p:nvPr>
            <p:ph type="sldNum" sz="quarter" idx="12"/>
          </p:nvPr>
        </p:nvSpPr>
        <p:spPr/>
        <p:txBody>
          <a:bodyPr/>
          <a:lstStyle/>
          <a:p>
            <a:fld id="{2529C571-CC98-407B-9284-28AFD26ECFE0}" type="slidenum">
              <a:rPr lang="zh-CN" altLang="en-US" smtClean="0"/>
              <a:t>‹#›</a:t>
            </a:fld>
            <a:endParaRPr lang="zh-CN" altLang="en-US"/>
          </a:p>
        </p:txBody>
      </p:sp>
    </p:spTree>
    <p:extLst>
      <p:ext uri="{BB962C8B-B14F-4D97-AF65-F5344CB8AC3E}">
        <p14:creationId xmlns:p14="http://schemas.microsoft.com/office/powerpoint/2010/main" val="2610298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3AA670ED-8CF0-436C-A2A9-8FDB3C709D7C}"/>
              </a:ext>
            </a:extLst>
          </p:cNvPr>
          <p:cNvSpPr>
            <a:spLocks noGrp="1"/>
          </p:cNvSpPr>
          <p:nvPr>
            <p:ph type="dt" sz="half" idx="10"/>
          </p:nvPr>
        </p:nvSpPr>
        <p:spPr/>
        <p:txBody>
          <a:bodyPr/>
          <a:lstStyle/>
          <a:p>
            <a:fld id="{780C0A16-0259-47F8-9593-418EB23853D4}" type="datetimeFigureOut">
              <a:rPr lang="zh-CN" altLang="en-US" smtClean="0"/>
              <a:t>2019/11/4</a:t>
            </a:fld>
            <a:endParaRPr lang="zh-CN" altLang="en-US"/>
          </a:p>
        </p:txBody>
      </p:sp>
      <p:sp>
        <p:nvSpPr>
          <p:cNvPr id="3" name="页脚占位符 2">
            <a:extLst>
              <a:ext uri="{FF2B5EF4-FFF2-40B4-BE49-F238E27FC236}">
                <a16:creationId xmlns:a16="http://schemas.microsoft.com/office/drawing/2014/main" xmlns="" id="{F2B39322-7352-40AA-ADF1-11FA5DA59B6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6FC08317-1F2C-4154-A557-9B10C19CFE1D}"/>
              </a:ext>
            </a:extLst>
          </p:cNvPr>
          <p:cNvSpPr>
            <a:spLocks noGrp="1"/>
          </p:cNvSpPr>
          <p:nvPr>
            <p:ph type="sldNum" sz="quarter" idx="12"/>
          </p:nvPr>
        </p:nvSpPr>
        <p:spPr/>
        <p:txBody>
          <a:bodyPr/>
          <a:lstStyle/>
          <a:p>
            <a:fld id="{2529C571-CC98-407B-9284-28AFD26ECFE0}" type="slidenum">
              <a:rPr lang="zh-CN" altLang="en-US" smtClean="0"/>
              <a:t>‹#›</a:t>
            </a:fld>
            <a:endParaRPr lang="zh-CN" altLang="en-US"/>
          </a:p>
        </p:txBody>
      </p:sp>
    </p:spTree>
    <p:extLst>
      <p:ext uri="{BB962C8B-B14F-4D97-AF65-F5344CB8AC3E}">
        <p14:creationId xmlns:p14="http://schemas.microsoft.com/office/powerpoint/2010/main" val="3458349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D2D65B-DB30-4A25-8565-4FEFA588B6A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9B5BC763-CC0B-4B13-A37B-271953F2A7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A05F170A-5247-4F15-B7D4-9A5B69A805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EE9CF2BF-4FBB-4CCB-9473-C7BA8F2EC499}"/>
              </a:ext>
            </a:extLst>
          </p:cNvPr>
          <p:cNvSpPr>
            <a:spLocks noGrp="1"/>
          </p:cNvSpPr>
          <p:nvPr>
            <p:ph type="dt" sz="half" idx="10"/>
          </p:nvPr>
        </p:nvSpPr>
        <p:spPr/>
        <p:txBody>
          <a:bodyPr/>
          <a:lstStyle/>
          <a:p>
            <a:fld id="{780C0A16-0259-47F8-9593-418EB23853D4}" type="datetimeFigureOut">
              <a:rPr lang="zh-CN" altLang="en-US" smtClean="0"/>
              <a:t>2019/11/4</a:t>
            </a:fld>
            <a:endParaRPr lang="zh-CN" altLang="en-US"/>
          </a:p>
        </p:txBody>
      </p:sp>
      <p:sp>
        <p:nvSpPr>
          <p:cNvPr id="6" name="页脚占位符 5">
            <a:extLst>
              <a:ext uri="{FF2B5EF4-FFF2-40B4-BE49-F238E27FC236}">
                <a16:creationId xmlns:a16="http://schemas.microsoft.com/office/drawing/2014/main" xmlns="" id="{D46224A1-B8AA-441C-A814-9F4DA752CAA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EBF562D8-D2E3-4049-8C32-E4963101AC54}"/>
              </a:ext>
            </a:extLst>
          </p:cNvPr>
          <p:cNvSpPr>
            <a:spLocks noGrp="1"/>
          </p:cNvSpPr>
          <p:nvPr>
            <p:ph type="sldNum" sz="quarter" idx="12"/>
          </p:nvPr>
        </p:nvSpPr>
        <p:spPr/>
        <p:txBody>
          <a:bodyPr/>
          <a:lstStyle/>
          <a:p>
            <a:fld id="{2529C571-CC98-407B-9284-28AFD26ECFE0}" type="slidenum">
              <a:rPr lang="zh-CN" altLang="en-US" smtClean="0"/>
              <a:t>‹#›</a:t>
            </a:fld>
            <a:endParaRPr lang="zh-CN" altLang="en-US"/>
          </a:p>
        </p:txBody>
      </p:sp>
    </p:spTree>
    <p:extLst>
      <p:ext uri="{BB962C8B-B14F-4D97-AF65-F5344CB8AC3E}">
        <p14:creationId xmlns:p14="http://schemas.microsoft.com/office/powerpoint/2010/main" val="438441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CC85049-81FD-4779-863D-15BD7BF7E1C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4CBEE2F5-FF3F-4354-BE4E-2FD666A9F0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9D75374E-E4BF-4641-BB44-DD9270D7CB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DF550DFB-6F05-4EE6-AA98-2F6E52AA81EC}"/>
              </a:ext>
            </a:extLst>
          </p:cNvPr>
          <p:cNvSpPr>
            <a:spLocks noGrp="1"/>
          </p:cNvSpPr>
          <p:nvPr>
            <p:ph type="dt" sz="half" idx="10"/>
          </p:nvPr>
        </p:nvSpPr>
        <p:spPr/>
        <p:txBody>
          <a:bodyPr/>
          <a:lstStyle/>
          <a:p>
            <a:fld id="{780C0A16-0259-47F8-9593-418EB23853D4}" type="datetimeFigureOut">
              <a:rPr lang="zh-CN" altLang="en-US" smtClean="0"/>
              <a:t>2019/11/4</a:t>
            </a:fld>
            <a:endParaRPr lang="zh-CN" altLang="en-US"/>
          </a:p>
        </p:txBody>
      </p:sp>
      <p:sp>
        <p:nvSpPr>
          <p:cNvPr id="6" name="页脚占位符 5">
            <a:extLst>
              <a:ext uri="{FF2B5EF4-FFF2-40B4-BE49-F238E27FC236}">
                <a16:creationId xmlns:a16="http://schemas.microsoft.com/office/drawing/2014/main" xmlns="" id="{3774485E-7A55-4258-8538-E2C01B165B0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2737C98E-B5A7-41A3-B686-936620D96A18}"/>
              </a:ext>
            </a:extLst>
          </p:cNvPr>
          <p:cNvSpPr>
            <a:spLocks noGrp="1"/>
          </p:cNvSpPr>
          <p:nvPr>
            <p:ph type="sldNum" sz="quarter" idx="12"/>
          </p:nvPr>
        </p:nvSpPr>
        <p:spPr/>
        <p:txBody>
          <a:bodyPr/>
          <a:lstStyle/>
          <a:p>
            <a:fld id="{2529C571-CC98-407B-9284-28AFD26ECFE0}" type="slidenum">
              <a:rPr lang="zh-CN" altLang="en-US" smtClean="0"/>
              <a:t>‹#›</a:t>
            </a:fld>
            <a:endParaRPr lang="zh-CN" altLang="en-US"/>
          </a:p>
        </p:txBody>
      </p:sp>
    </p:spTree>
    <p:extLst>
      <p:ext uri="{BB962C8B-B14F-4D97-AF65-F5344CB8AC3E}">
        <p14:creationId xmlns:p14="http://schemas.microsoft.com/office/powerpoint/2010/main" val="2670743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A8E82B26-2061-443F-8221-9DF08B33F0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862EC22A-6FC6-45D6-8C92-10206AE9CD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795C508D-862C-41D9-BEF1-FC1AC3A0C3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0C0A16-0259-47F8-9593-418EB23853D4}" type="datetimeFigureOut">
              <a:rPr lang="zh-CN" altLang="en-US" smtClean="0"/>
              <a:t>2019/11/4</a:t>
            </a:fld>
            <a:endParaRPr lang="zh-CN" altLang="en-US"/>
          </a:p>
        </p:txBody>
      </p:sp>
      <p:sp>
        <p:nvSpPr>
          <p:cNvPr id="5" name="页脚占位符 4">
            <a:extLst>
              <a:ext uri="{FF2B5EF4-FFF2-40B4-BE49-F238E27FC236}">
                <a16:creationId xmlns:a16="http://schemas.microsoft.com/office/drawing/2014/main" xmlns="" id="{EC64A953-067C-41FC-96B6-64C1A8A77C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13308E1D-1DE5-4DF3-ABEB-BC5F03122B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29C571-CC98-407B-9284-28AFD26ECFE0}" type="slidenum">
              <a:rPr lang="zh-CN" altLang="en-US" smtClean="0"/>
              <a:t>‹#›</a:t>
            </a:fld>
            <a:endParaRPr lang="zh-CN" altLang="en-US"/>
          </a:p>
        </p:txBody>
      </p:sp>
    </p:spTree>
    <p:extLst>
      <p:ext uri="{BB962C8B-B14F-4D97-AF65-F5344CB8AC3E}">
        <p14:creationId xmlns:p14="http://schemas.microsoft.com/office/powerpoint/2010/main" val="1505847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4737755" y="1720421"/>
            <a:ext cx="3715722" cy="3305888"/>
            <a:chOff x="5076520" y="1395708"/>
            <a:chExt cx="2653187" cy="4007386"/>
          </a:xfrm>
        </p:grpSpPr>
        <p:sp>
          <p:nvSpPr>
            <p:cNvPr id="3" name="矩形 2"/>
            <p:cNvSpPr/>
            <p:nvPr/>
          </p:nvSpPr>
          <p:spPr>
            <a:xfrm>
              <a:off x="5076520" y="2499350"/>
              <a:ext cx="2074277" cy="2201206"/>
            </a:xfrm>
            <a:prstGeom prst="rect">
              <a:avLst/>
            </a:prstGeom>
          </p:spPr>
          <p:txBody>
            <a:bodyPr wrap="square">
              <a:spAutoFit/>
            </a:bodyPr>
            <a:lstStyle/>
            <a:p>
              <a:r>
                <a:rPr lang="zh-CN" altLang="en-US" sz="4000" b="1" spc="300" dirty="0">
                  <a:solidFill>
                    <a:srgbClr val="FF3F3F"/>
                  </a:solidFill>
                  <a:latin typeface="微软雅黑" panose="020B0503020204020204" pitchFamily="34" charset="-122"/>
                  <a:ea typeface="微软雅黑" panose="020B0503020204020204" pitchFamily="34" charset="-122"/>
                  <a:cs typeface="Aharoni" panose="02010803020104030203" pitchFamily="2" charset="-79"/>
                </a:rPr>
                <a:t>道路识别</a:t>
              </a:r>
              <a:endParaRPr lang="en-US" altLang="zh-CN" sz="4000" b="1" spc="300" dirty="0">
                <a:solidFill>
                  <a:srgbClr val="FF3F3F"/>
                </a:solidFill>
                <a:latin typeface="微软雅黑" panose="020B0503020204020204" pitchFamily="34" charset="-122"/>
                <a:ea typeface="微软雅黑" panose="020B0503020204020204" pitchFamily="34" charset="-122"/>
                <a:cs typeface="Aharoni" panose="02010803020104030203" pitchFamily="2" charset="-79"/>
              </a:endParaRPr>
            </a:p>
            <a:p>
              <a:r>
                <a:rPr lang="zh-CN" altLang="en-US" sz="2400" b="1" spc="300" dirty="0">
                  <a:latin typeface="微软雅黑" panose="020B0503020204020204" pitchFamily="34" charset="-122"/>
                  <a:ea typeface="微软雅黑" panose="020B0503020204020204" pitchFamily="34" charset="-122"/>
                  <a:cs typeface="Aharoni" panose="02010803020104030203" pitchFamily="2" charset="-79"/>
                </a:rPr>
                <a:t>的</a:t>
              </a:r>
              <a:endParaRPr lang="en-US" altLang="zh-CN" sz="2400" b="1" spc="300" dirty="0">
                <a:latin typeface="微软雅黑" panose="020B0503020204020204" pitchFamily="34" charset="-122"/>
                <a:ea typeface="微软雅黑" panose="020B0503020204020204" pitchFamily="34" charset="-122"/>
                <a:cs typeface="Aharoni" panose="02010803020104030203" pitchFamily="2" charset="-79"/>
              </a:endParaRPr>
            </a:p>
            <a:p>
              <a:r>
                <a:rPr lang="zh-CN" altLang="en-US" sz="4800" b="1" spc="300" dirty="0">
                  <a:solidFill>
                    <a:srgbClr val="FF3F3F"/>
                  </a:solidFill>
                  <a:latin typeface="微软雅黑" panose="020B0503020204020204" pitchFamily="34" charset="-122"/>
                  <a:ea typeface="微软雅黑" panose="020B0503020204020204" pitchFamily="34" charset="-122"/>
                  <a:cs typeface="Aharoni" panose="02010803020104030203" pitchFamily="2" charset="-79"/>
                </a:rPr>
                <a:t>赛车游戏</a:t>
              </a:r>
              <a:endParaRPr lang="zh-CN" altLang="en-US" sz="4800" b="1" spc="300" dirty="0">
                <a:solidFill>
                  <a:srgbClr val="FF3F3F"/>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5078766" y="1395708"/>
              <a:ext cx="2029976" cy="1119257"/>
            </a:xfrm>
            <a:prstGeom prst="rect">
              <a:avLst/>
            </a:prstGeom>
            <a:noFill/>
          </p:spPr>
          <p:txBody>
            <a:bodyPr wrap="square" rtlCol="0">
              <a:spAutoFit/>
            </a:bodyPr>
            <a:lstStyle/>
            <a:p>
              <a:r>
                <a:rPr lang="zh-CN" altLang="en-US" sz="5400" b="1" spc="300" dirty="0">
                  <a:latin typeface="微软雅黑" panose="020B0503020204020204" pitchFamily="34" charset="-122"/>
                  <a:ea typeface="微软雅黑" panose="020B0503020204020204" pitchFamily="34" charset="-122"/>
                  <a:cs typeface="Aharoni" panose="02010803020104030203" pitchFamily="2" charset="-79"/>
                </a:rPr>
                <a:t>基于</a:t>
              </a:r>
              <a:endParaRPr lang="zh-CN" altLang="en-US" sz="5400" b="1" dirty="0">
                <a:latin typeface="微软雅黑" panose="020B0503020204020204" pitchFamily="34" charset="-122"/>
                <a:ea typeface="微软雅黑" panose="020B0503020204020204" pitchFamily="34" charset="-122"/>
                <a:cs typeface="Segoe UI Black" panose="020B0A02040204020203" pitchFamily="34" charset="0"/>
              </a:endParaRPr>
            </a:p>
          </p:txBody>
        </p:sp>
        <p:sp>
          <p:nvSpPr>
            <p:cNvPr id="7" name="矩形 6"/>
            <p:cNvSpPr/>
            <p:nvPr/>
          </p:nvSpPr>
          <p:spPr>
            <a:xfrm>
              <a:off x="5695239" y="4302102"/>
              <a:ext cx="2034468" cy="1100992"/>
            </a:xfrm>
            <a:prstGeom prst="rect">
              <a:avLst/>
            </a:prstGeom>
          </p:spPr>
          <p:txBody>
            <a:bodyPr wrap="square">
              <a:spAutoFit/>
            </a:bodyPr>
            <a:lstStyle/>
            <a:p>
              <a:pPr>
                <a:lnSpc>
                  <a:spcPts val="7520"/>
                </a:lnSpc>
              </a:pPr>
              <a:r>
                <a:rPr lang="zh-CN" altLang="en-US" sz="3200" b="1" spc="300" dirty="0">
                  <a:latin typeface="微软雅黑" panose="020B0503020204020204" pitchFamily="34" charset="-122"/>
                  <a:ea typeface="微软雅黑" panose="020B0503020204020204" pitchFamily="34" charset="-122"/>
                  <a:cs typeface="Aharoni" panose="02010803020104030203" pitchFamily="2" charset="-79"/>
                </a:rPr>
                <a:t>辅助工具</a:t>
              </a:r>
              <a:endParaRPr lang="zh-CN" altLang="en-US" sz="3200" b="1" dirty="0">
                <a:latin typeface="微软雅黑" panose="020B0503020204020204" pitchFamily="34" charset="-122"/>
                <a:ea typeface="微软雅黑" panose="020B0503020204020204" pitchFamily="34" charset="-122"/>
                <a:sym typeface="Impact" panose="020B0806030902050204" pitchFamily="34" charset="0"/>
              </a:endParaRPr>
            </a:p>
          </p:txBody>
        </p:sp>
      </p:grpSp>
      <p:sp>
        <p:nvSpPr>
          <p:cNvPr id="9" name="椭圆 8"/>
          <p:cNvSpPr/>
          <p:nvPr/>
        </p:nvSpPr>
        <p:spPr>
          <a:xfrm>
            <a:off x="3582761" y="915761"/>
            <a:ext cx="5026479" cy="5026479"/>
          </a:xfrm>
          <a:prstGeom prst="ellipse">
            <a:avLst/>
          </a:prstGeom>
          <a:noFill/>
          <a:ln w="304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844266" y="3138267"/>
            <a:ext cx="1194595" cy="119459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602050" y="3500558"/>
            <a:ext cx="470011" cy="47001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3075369" y="3039232"/>
            <a:ext cx="198070" cy="19807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033572" y="2986693"/>
            <a:ext cx="773344" cy="77334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70393" y="3636528"/>
            <a:ext cx="198070" cy="19807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3344882" y="4134792"/>
            <a:ext cx="198070" cy="19807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8331987" y="2586900"/>
            <a:ext cx="773344" cy="77334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3337261" y="4641633"/>
            <a:ext cx="1674415" cy="167441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latin typeface="微软雅黑" panose="020B0503020204020204" pitchFamily="34" charset="-122"/>
              <a:ea typeface="微软雅黑" panose="020B0503020204020204" pitchFamily="34" charset="-122"/>
            </a:endParaRPr>
          </a:p>
        </p:txBody>
      </p:sp>
      <p:sp>
        <p:nvSpPr>
          <p:cNvPr id="35" name="椭圆 34"/>
          <p:cNvSpPr/>
          <p:nvPr/>
        </p:nvSpPr>
        <p:spPr>
          <a:xfrm>
            <a:off x="10868131" y="3197225"/>
            <a:ext cx="773344" cy="77334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274057" y="4364099"/>
            <a:ext cx="470011" cy="47001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026882" y="3322927"/>
            <a:ext cx="470011" cy="47001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955830" y="3385827"/>
            <a:ext cx="198070" cy="19807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744068" y="2586900"/>
            <a:ext cx="198070" cy="19807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xmlns="" id="{1B79D3A5-92BB-41A5-9ECA-EE2D7A8D1148}"/>
              </a:ext>
            </a:extLst>
          </p:cNvPr>
          <p:cNvSpPr txBox="1"/>
          <p:nvPr/>
        </p:nvSpPr>
        <p:spPr>
          <a:xfrm>
            <a:off x="2663479" y="4804868"/>
            <a:ext cx="2241177" cy="1712135"/>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06016339 </a:t>
            </a:r>
            <a:r>
              <a:rPr lang="zh-CN" altLang="en-US" dirty="0">
                <a:latin typeface="微软雅黑" panose="020B0503020204020204" pitchFamily="34" charset="-122"/>
                <a:ea typeface="微软雅黑" panose="020B0503020204020204" pitchFamily="34" charset="-122"/>
              </a:rPr>
              <a:t>叶重荫</a:t>
            </a:r>
            <a:endParaRPr lang="en-US" altLang="zh-CN" dirty="0">
              <a:latin typeface="微软雅黑" panose="020B0503020204020204" pitchFamily="34" charset="-122"/>
              <a:ea typeface="微软雅黑" panose="020B0503020204020204" pitchFamily="34" charset="-122"/>
              <a:cs typeface="Segoe UI Semilight" panose="020B0402040204020203" pitchFamily="34" charset="0"/>
            </a:endParaRPr>
          </a:p>
          <a:p>
            <a:pPr>
              <a:lnSpc>
                <a:spcPct val="150000"/>
              </a:lnSpc>
            </a:pPr>
            <a:r>
              <a:rPr lang="en-US" altLang="zh-CN" dirty="0">
                <a:latin typeface="微软雅黑" panose="020B0503020204020204" pitchFamily="34" charset="-122"/>
                <a:ea typeface="微软雅黑" panose="020B0503020204020204" pitchFamily="34" charset="-122"/>
              </a:rPr>
              <a:t>06016404 </a:t>
            </a:r>
            <a:r>
              <a:rPr lang="zh-CN" altLang="en-US" dirty="0">
                <a:latin typeface="微软雅黑" panose="020B0503020204020204" pitchFamily="34" charset="-122"/>
                <a:ea typeface="微软雅黑" panose="020B0503020204020204" pitchFamily="34" charset="-122"/>
              </a:rPr>
              <a:t>洪思劼</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06016428 </a:t>
            </a:r>
            <a:r>
              <a:rPr lang="zh-CN" altLang="en-US" dirty="0">
                <a:latin typeface="微软雅黑" panose="020B0503020204020204" pitchFamily="34" charset="-122"/>
                <a:ea typeface="微软雅黑" panose="020B0503020204020204" pitchFamily="34" charset="-122"/>
              </a:rPr>
              <a:t>郭宇</a:t>
            </a:r>
            <a:endParaRPr lang="en-US" altLang="zh-CN" dirty="0">
              <a:latin typeface="微软雅黑" panose="020B0503020204020204" pitchFamily="34" charset="-122"/>
              <a:ea typeface="微软雅黑" panose="020B0503020204020204" pitchFamily="34" charset="-122"/>
            </a:endParaRPr>
          </a:p>
          <a:p>
            <a:pPr>
              <a:lnSpc>
                <a:spcPct val="150000"/>
              </a:lnSpc>
            </a:pPr>
            <a:endParaRPr lang="zh-CN" altLang="en-US" dirty="0"/>
          </a:p>
        </p:txBody>
      </p:sp>
    </p:spTree>
    <p:extLst>
      <p:ext uri="{BB962C8B-B14F-4D97-AF65-F5344CB8AC3E}">
        <p14:creationId xmlns:p14="http://schemas.microsoft.com/office/powerpoint/2010/main" val="1792347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438423"/>
            <a:ext cx="1054100" cy="744733"/>
            <a:chOff x="11137900" y="860547"/>
            <a:chExt cx="1054100" cy="744733"/>
          </a:xfrm>
          <a:solidFill>
            <a:schemeClr val="tx1"/>
          </a:solidFill>
        </p:grpSpPr>
        <p:sp>
          <p:nvSpPr>
            <p:cNvPr id="15" name="矩形 14"/>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矩形 16"/>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矩形 17"/>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矩形 18"/>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 name="文本框 2"/>
          <p:cNvSpPr txBox="1"/>
          <p:nvPr/>
        </p:nvSpPr>
        <p:spPr>
          <a:xfrm>
            <a:off x="1134533" y="633009"/>
            <a:ext cx="8610600" cy="830997"/>
          </a:xfrm>
          <a:prstGeom prst="rect">
            <a:avLst/>
          </a:prstGeom>
          <a:noFill/>
        </p:spPr>
        <p:txBody>
          <a:bodyPr wrap="square" rtlCol="0">
            <a:spAutoFit/>
          </a:bodyPr>
          <a:lstStyle/>
          <a:p>
            <a:r>
              <a:rPr lang="zh-CN" altLang="en-US" sz="2800" dirty="0" smtClean="0"/>
              <a:t>透视变换</a:t>
            </a:r>
            <a:r>
              <a:rPr lang="zh-CN" altLang="en-US" sz="2400" dirty="0" smtClean="0"/>
              <a:t>：</a:t>
            </a:r>
            <a:r>
              <a:rPr lang="zh-CN" altLang="en-US" sz="2000" dirty="0" smtClean="0"/>
              <a:t>使车道变成鸟瞰图，左右车道分离的更加明显，方便比较赛道左右信息差别</a:t>
            </a:r>
            <a:endParaRPr lang="zh-CN" altLang="en-US" sz="20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299" y="1686153"/>
            <a:ext cx="4233897" cy="3285066"/>
          </a:xfrm>
          <a:prstGeom prst="rect">
            <a:avLst/>
          </a:prstGeom>
        </p:spPr>
      </p:pic>
      <p:pic>
        <p:nvPicPr>
          <p:cNvPr id="20" name="图片 19"/>
          <p:cNvPicPr>
            <a:picLocks noChangeAspect="1"/>
          </p:cNvPicPr>
          <p:nvPr/>
        </p:nvPicPr>
        <p:blipFill>
          <a:blip r:embed="rId3"/>
          <a:stretch>
            <a:fillRect/>
          </a:stretch>
        </p:blipFill>
        <p:spPr>
          <a:xfrm>
            <a:off x="5832893" y="1999420"/>
            <a:ext cx="5097573" cy="3216048"/>
          </a:xfrm>
          <a:prstGeom prst="rect">
            <a:avLst/>
          </a:prstGeom>
        </p:spPr>
      </p:pic>
    </p:spTree>
    <p:extLst>
      <p:ext uri="{BB962C8B-B14F-4D97-AF65-F5344CB8AC3E}">
        <p14:creationId xmlns:p14="http://schemas.microsoft.com/office/powerpoint/2010/main" val="2869579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998" y="1227909"/>
            <a:ext cx="5074290" cy="3944982"/>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242" y="1288415"/>
            <a:ext cx="5001449" cy="3884476"/>
          </a:xfrm>
          <a:prstGeom prst="rect">
            <a:avLst/>
          </a:prstGeom>
        </p:spPr>
      </p:pic>
      <p:grpSp>
        <p:nvGrpSpPr>
          <p:cNvPr id="4" name="组合 3"/>
          <p:cNvGrpSpPr/>
          <p:nvPr/>
        </p:nvGrpSpPr>
        <p:grpSpPr>
          <a:xfrm>
            <a:off x="0" y="252157"/>
            <a:ext cx="1054100" cy="744733"/>
            <a:chOff x="11137900" y="860547"/>
            <a:chExt cx="1054100" cy="744733"/>
          </a:xfrm>
          <a:solidFill>
            <a:schemeClr val="tx1"/>
          </a:solidFill>
        </p:grpSpPr>
        <p:sp>
          <p:nvSpPr>
            <p:cNvPr id="5" name="矩形 4"/>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矩形 6"/>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9" name="文本框 8"/>
          <p:cNvSpPr txBox="1"/>
          <p:nvPr/>
        </p:nvSpPr>
        <p:spPr>
          <a:xfrm>
            <a:off x="1054100" y="410635"/>
            <a:ext cx="1549400" cy="461665"/>
          </a:xfrm>
          <a:prstGeom prst="rect">
            <a:avLst/>
          </a:prstGeom>
          <a:noFill/>
        </p:spPr>
        <p:txBody>
          <a:bodyPr wrap="square" rtlCol="0">
            <a:spAutoFit/>
          </a:bodyPr>
          <a:lstStyle/>
          <a:p>
            <a:r>
              <a:rPr lang="zh-CN" altLang="en-US" sz="2400" dirty="0" smtClean="0"/>
              <a:t>图像差分：</a:t>
            </a:r>
            <a:endParaRPr lang="zh-CN" altLang="en-US" sz="2400" dirty="0"/>
          </a:p>
        </p:txBody>
      </p:sp>
    </p:spTree>
    <p:extLst>
      <p:ext uri="{BB962C8B-B14F-4D97-AF65-F5344CB8AC3E}">
        <p14:creationId xmlns:p14="http://schemas.microsoft.com/office/powerpoint/2010/main" val="42286295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337042" y="557755"/>
            <a:ext cx="4389251" cy="1114564"/>
            <a:chOff x="1919747" y="2789447"/>
            <a:chExt cx="4389251" cy="1114564"/>
          </a:xfrm>
        </p:grpSpPr>
        <p:grpSp>
          <p:nvGrpSpPr>
            <p:cNvPr id="19" name="组合 18"/>
            <p:cNvGrpSpPr/>
            <p:nvPr/>
          </p:nvGrpSpPr>
          <p:grpSpPr>
            <a:xfrm rot="16200000">
              <a:off x="3602429" y="1106766"/>
              <a:ext cx="1023887" cy="4389250"/>
              <a:chOff x="4114026" y="1618352"/>
              <a:chExt cx="1023887" cy="4389250"/>
            </a:xfrm>
          </p:grpSpPr>
          <p:sp>
            <p:nvSpPr>
              <p:cNvPr id="21" name="矩形 20"/>
              <p:cNvSpPr/>
              <p:nvPr/>
            </p:nvSpPr>
            <p:spPr>
              <a:xfrm>
                <a:off x="4114026" y="1618352"/>
                <a:ext cx="591957" cy="4389250"/>
              </a:xfrm>
              <a:prstGeom prst="rect">
                <a:avLst/>
              </a:prstGeom>
            </p:spPr>
            <p:txBody>
              <a:bodyPr vert="eaVert" wrap="square" anchor="ctr">
                <a:spAutoFit/>
              </a:bodyPr>
              <a:lstStyle/>
              <a:p>
                <a:pPr>
                  <a:lnSpc>
                    <a:spcPct val="150000"/>
                  </a:lnSpc>
                </a:pPr>
                <a:r>
                  <a:rPr lang="zh-CN" altLang="en-US" sz="2000" b="1" kern="100" dirty="0" smtClean="0">
                    <a:solidFill>
                      <a:srgbClr val="FF3F3F"/>
                    </a:solidFill>
                    <a:latin typeface="微软雅黑" panose="020B0503020204020204" pitchFamily="34" charset="-122"/>
                    <a:ea typeface="微软雅黑" panose="020B0503020204020204" pitchFamily="34" charset="-122"/>
                    <a:cs typeface="Times New Roman" panose="02020603050405020304" pitchFamily="18" charset="0"/>
                  </a:rPr>
                  <a:t>速度检测</a:t>
                </a:r>
                <a:r>
                  <a:rPr lang="en-US" altLang="zh-CN" sz="2000" b="1" kern="100" dirty="0" smtClean="0">
                    <a:solidFill>
                      <a:srgbClr val="FF3F3F"/>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kern="100" dirty="0" smtClean="0">
                    <a:solidFill>
                      <a:srgbClr val="FF3F3F"/>
                    </a:solidFill>
                    <a:latin typeface="微软雅黑" panose="020B0503020204020204" pitchFamily="34" charset="-122"/>
                    <a:ea typeface="微软雅黑" panose="020B0503020204020204" pitchFamily="34" charset="-122"/>
                    <a:cs typeface="Times New Roman" panose="02020603050405020304" pitchFamily="18" charset="0"/>
                  </a:rPr>
                  <a:t>数字识别</a:t>
                </a:r>
                <a:endParaRPr lang="zh-CN" altLang="en-US" sz="2000" b="1" kern="100" dirty="0">
                  <a:solidFill>
                    <a:srgbClr val="FF3F3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 name="矩形 21"/>
              <p:cNvSpPr/>
              <p:nvPr/>
            </p:nvSpPr>
            <p:spPr>
              <a:xfrm>
                <a:off x="4522360" y="1618364"/>
                <a:ext cx="615553" cy="2989418"/>
              </a:xfrm>
              <a:prstGeom prst="rect">
                <a:avLst/>
              </a:prstGeom>
            </p:spPr>
            <p:txBody>
              <a:bodyPr vert="eaVert" wrap="square">
                <a:spAutoFit/>
              </a:bodyPr>
              <a:lstStyle/>
              <a:p>
                <a:r>
                  <a:rPr lang="zh-CN" altLang="en-US" sz="2800" kern="100" dirty="0">
                    <a:latin typeface="微软雅黑 Light" panose="020B0502040204020203" pitchFamily="34" charset="-122"/>
                    <a:ea typeface="微软雅黑 Light" panose="020B0502040204020203" pitchFamily="34" charset="-122"/>
                    <a:cs typeface="Times New Roman" panose="02020603050405020304" pitchFamily="18" charset="0"/>
                  </a:rPr>
                  <a:t>图像</a:t>
                </a:r>
                <a:r>
                  <a:rPr lang="zh-CN" altLang="en-US" sz="2800" kern="100" dirty="0" smtClean="0">
                    <a:latin typeface="微软雅黑 Light" panose="020B0502040204020203" pitchFamily="34" charset="-122"/>
                    <a:ea typeface="微软雅黑 Light" panose="020B0502040204020203" pitchFamily="34" charset="-122"/>
                    <a:cs typeface="Times New Roman" panose="02020603050405020304" pitchFamily="18" charset="0"/>
                  </a:rPr>
                  <a:t>识别部分</a:t>
                </a:r>
                <a:endParaRPr lang="zh-CN" altLang="en-US" sz="2800" dirty="0">
                  <a:latin typeface="微软雅黑 Light" panose="020B0502040204020203" pitchFamily="34" charset="-122"/>
                  <a:ea typeface="微软雅黑 Light" panose="020B0502040204020203" pitchFamily="34" charset="-122"/>
                </a:endParaRPr>
              </a:p>
            </p:txBody>
          </p:sp>
        </p:grpSp>
        <p:cxnSp>
          <p:nvCxnSpPr>
            <p:cNvPr id="20" name="直接连接符 19"/>
            <p:cNvCxnSpPr>
              <a:cxnSpLocks/>
            </p:cNvCxnSpPr>
            <p:nvPr/>
          </p:nvCxnSpPr>
          <p:spPr>
            <a:xfrm>
              <a:off x="1919747" y="3904011"/>
              <a:ext cx="24326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0" y="800942"/>
            <a:ext cx="1054100" cy="744733"/>
            <a:chOff x="11137900" y="860547"/>
            <a:chExt cx="1054100" cy="744733"/>
          </a:xfrm>
          <a:solidFill>
            <a:schemeClr val="tx1"/>
          </a:solidFill>
        </p:grpSpPr>
        <p:sp>
          <p:nvSpPr>
            <p:cNvPr id="24" name="矩形 23"/>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矩形 24"/>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矩形 25"/>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矩形 26"/>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 name="文本框 1"/>
          <p:cNvSpPr txBox="1"/>
          <p:nvPr/>
        </p:nvSpPr>
        <p:spPr>
          <a:xfrm>
            <a:off x="687111" y="2394744"/>
            <a:ext cx="3141825" cy="1200329"/>
          </a:xfrm>
          <a:prstGeom prst="rect">
            <a:avLst/>
          </a:prstGeom>
          <a:noFill/>
        </p:spPr>
        <p:txBody>
          <a:bodyPr wrap="square" rtlCol="0">
            <a:spAutoFit/>
          </a:bodyPr>
          <a:lstStyle/>
          <a:p>
            <a:r>
              <a:rPr lang="zh-CN" altLang="en-US" dirty="0" smtClean="0"/>
              <a:t>由于训练模型需要大量时间，而本项目数字形态固定。因此采用</a:t>
            </a:r>
            <a:r>
              <a:rPr lang="zh-CN" altLang="en-US" b="1" u="sng" dirty="0" smtClean="0"/>
              <a:t>轮廓匹配</a:t>
            </a:r>
            <a:r>
              <a:rPr lang="zh-CN" altLang="en-US" dirty="0" smtClean="0"/>
              <a:t>的方法来匹配数字。</a:t>
            </a:r>
            <a:endParaRPr lang="zh-CN" altLang="en-US" dirty="0"/>
          </a:p>
        </p:txBody>
      </p:sp>
      <p:pic>
        <p:nvPicPr>
          <p:cNvPr id="3" name="图片 2"/>
          <p:cNvPicPr>
            <a:picLocks noChangeAspect="1"/>
          </p:cNvPicPr>
          <p:nvPr/>
        </p:nvPicPr>
        <p:blipFill>
          <a:blip r:embed="rId2"/>
          <a:stretch>
            <a:fillRect/>
          </a:stretch>
        </p:blipFill>
        <p:spPr>
          <a:xfrm>
            <a:off x="4137285" y="2032000"/>
            <a:ext cx="7168739" cy="2105106"/>
          </a:xfrm>
          <a:prstGeom prst="rect">
            <a:avLst/>
          </a:prstGeom>
        </p:spPr>
      </p:pic>
      <p:sp>
        <p:nvSpPr>
          <p:cNvPr id="28" name="文本框 27"/>
          <p:cNvSpPr txBox="1"/>
          <p:nvPr/>
        </p:nvSpPr>
        <p:spPr>
          <a:xfrm>
            <a:off x="687111" y="4524510"/>
            <a:ext cx="4068262" cy="923330"/>
          </a:xfrm>
          <a:prstGeom prst="rect">
            <a:avLst/>
          </a:prstGeom>
          <a:noFill/>
        </p:spPr>
        <p:txBody>
          <a:bodyPr wrap="square" rtlCol="0">
            <a:spAutoFit/>
          </a:bodyPr>
          <a:lstStyle/>
          <a:p>
            <a:r>
              <a:rPr lang="zh-CN" altLang="en-US" dirty="0" smtClean="0"/>
              <a:t>截取速度图像，求出其轮廓信息，与事先准备好的数字进行比较，得出最匹配的图像。</a:t>
            </a:r>
            <a:endParaRPr lang="zh-CN" altLang="en-US" dirty="0"/>
          </a:p>
        </p:txBody>
      </p:sp>
      <p:sp>
        <p:nvSpPr>
          <p:cNvPr id="29" name="文本框 28"/>
          <p:cNvSpPr txBox="1"/>
          <p:nvPr/>
        </p:nvSpPr>
        <p:spPr>
          <a:xfrm>
            <a:off x="6038045" y="4730763"/>
            <a:ext cx="4487333" cy="646331"/>
          </a:xfrm>
          <a:prstGeom prst="rect">
            <a:avLst/>
          </a:prstGeom>
          <a:noFill/>
        </p:spPr>
        <p:txBody>
          <a:bodyPr wrap="square" rtlCol="0">
            <a:spAutoFit/>
          </a:bodyPr>
          <a:lstStyle/>
          <a:p>
            <a:r>
              <a:rPr lang="zh-CN" altLang="en-US" dirty="0" smtClean="0"/>
              <a:t>为了不影响车道检验的帧数，数字识别程序单独运行，将结果反馈给车道检测程序。</a:t>
            </a:r>
            <a:endParaRPr lang="zh-CN" altLang="en-US" dirty="0"/>
          </a:p>
        </p:txBody>
      </p:sp>
    </p:spTree>
    <p:extLst>
      <p:ext uri="{BB962C8B-B14F-4D97-AF65-F5344CB8AC3E}">
        <p14:creationId xmlns:p14="http://schemas.microsoft.com/office/powerpoint/2010/main" val="13159035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76368" y="594836"/>
            <a:ext cx="3676661" cy="584775"/>
          </a:xfrm>
          <a:prstGeom prst="rect">
            <a:avLst/>
          </a:prstGeom>
          <a:noFill/>
        </p:spPr>
        <p:txBody>
          <a:bodyPr wrap="square" rtlCol="0">
            <a:spAutoFit/>
          </a:bodyPr>
          <a:lstStyle/>
          <a:p>
            <a:r>
              <a:rPr lang="zh-CN" altLang="en-US" sz="3200" b="1" dirty="0">
                <a:solidFill>
                  <a:srgbClr val="FF3F3F"/>
                </a:solidFill>
                <a:latin typeface="微软雅黑" panose="020B0503020204020204" pitchFamily="34" charset="-122"/>
                <a:ea typeface="微软雅黑" panose="020B0503020204020204" pitchFamily="34" charset="-122"/>
              </a:rPr>
              <a:t>人机交互</a:t>
            </a:r>
            <a:r>
              <a:rPr lang="zh-CN" altLang="en-US" sz="3200" dirty="0">
                <a:latin typeface="微软雅黑" panose="020B0503020204020204" pitchFamily="34" charset="-122"/>
                <a:ea typeface="微软雅黑" panose="020B0503020204020204" pitchFamily="34" charset="-122"/>
              </a:rPr>
              <a:t>部分</a:t>
            </a:r>
            <a:endParaRPr lang="en-US" altLang="zh-CN" sz="3200"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0" y="700890"/>
            <a:ext cx="1054100" cy="744733"/>
            <a:chOff x="11137900" y="860547"/>
            <a:chExt cx="1054100" cy="744733"/>
          </a:xfrm>
          <a:solidFill>
            <a:schemeClr val="tx1"/>
          </a:solidFill>
        </p:grpSpPr>
        <p:sp>
          <p:nvSpPr>
            <p:cNvPr id="4" name="矩形 3"/>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矩形 4"/>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矩形 6"/>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17" name="直接连接符 16"/>
          <p:cNvCxnSpPr>
            <a:cxnSpLocks/>
          </p:cNvCxnSpPr>
          <p:nvPr/>
        </p:nvCxnSpPr>
        <p:spPr>
          <a:xfrm>
            <a:off x="607380" y="3282499"/>
            <a:ext cx="251276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2458019" y="3211742"/>
            <a:ext cx="667182" cy="84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44414" y="2750002"/>
            <a:ext cx="1976572" cy="523220"/>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录音</a:t>
            </a:r>
          </a:p>
        </p:txBody>
      </p:sp>
      <p:sp>
        <p:nvSpPr>
          <p:cNvPr id="20" name="正文"/>
          <p:cNvSpPr/>
          <p:nvPr/>
        </p:nvSpPr>
        <p:spPr>
          <a:xfrm>
            <a:off x="544414" y="3406937"/>
            <a:ext cx="2439480" cy="1158459"/>
          </a:xfrm>
          <a:prstGeom prst="rect">
            <a:avLst/>
          </a:prstGeom>
        </p:spPr>
        <p:txBody>
          <a:bodyPr wrap="square">
            <a:spAutoFit/>
          </a:bodyPr>
          <a:lstStyle/>
          <a:p>
            <a:pPr>
              <a:lnSpc>
                <a:spcPct val="150000"/>
              </a:lnSpc>
            </a:pPr>
            <a:r>
              <a:rPr lang="zh-CN" altLang="en-US" sz="1600" kern="0" dirty="0">
                <a:solidFill>
                  <a:srgbClr val="646464"/>
                </a:solidFill>
                <a:latin typeface="微软雅黑 Light" panose="020B0502040204020203" pitchFamily="34" charset="-122"/>
                <a:ea typeface="微软雅黑 Light" panose="020B0502040204020203" pitchFamily="34" charset="-122"/>
              </a:rPr>
              <a:t>使用</a:t>
            </a:r>
            <a:r>
              <a:rPr lang="en-US" altLang="zh-CN" sz="1600" kern="0" dirty="0" err="1">
                <a:solidFill>
                  <a:srgbClr val="646464"/>
                </a:solidFill>
                <a:latin typeface="微软雅黑 Light" panose="020B0502040204020203" pitchFamily="34" charset="-122"/>
                <a:ea typeface="微软雅黑 Light" panose="020B0502040204020203" pitchFamily="34" charset="-122"/>
              </a:rPr>
              <a:t>Pyaudio</a:t>
            </a:r>
            <a:r>
              <a:rPr lang="zh-CN" altLang="en-US" sz="1600" kern="0" dirty="0">
                <a:solidFill>
                  <a:srgbClr val="646464"/>
                </a:solidFill>
                <a:latin typeface="微软雅黑 Light" panose="020B0502040204020203" pitchFamily="34" charset="-122"/>
                <a:ea typeface="微软雅黑 Light" panose="020B0502040204020203" pitchFamily="34" charset="-122"/>
              </a:rPr>
              <a:t>库开启麦克风录音并生成对应</a:t>
            </a:r>
            <a:r>
              <a:rPr lang="en-US" altLang="zh-CN" sz="1600" kern="0" dirty="0">
                <a:solidFill>
                  <a:srgbClr val="646464"/>
                </a:solidFill>
                <a:latin typeface="微软雅黑 Light" panose="020B0502040204020203" pitchFamily="34" charset="-122"/>
                <a:ea typeface="微软雅黑 Light" panose="020B0502040204020203" pitchFamily="34" charset="-122"/>
              </a:rPr>
              <a:t>wav</a:t>
            </a:r>
            <a:r>
              <a:rPr lang="zh-CN" altLang="en-US" sz="1600" kern="0" dirty="0">
                <a:solidFill>
                  <a:srgbClr val="646464"/>
                </a:solidFill>
                <a:latin typeface="微软雅黑 Light" panose="020B0502040204020203" pitchFamily="34" charset="-122"/>
                <a:ea typeface="微软雅黑 Light" panose="020B0502040204020203" pitchFamily="34" charset="-122"/>
              </a:rPr>
              <a:t>音频文件。</a:t>
            </a:r>
            <a:endParaRPr lang="en-GB" altLang="zh-CN" sz="1600" kern="0" dirty="0">
              <a:solidFill>
                <a:srgbClr val="646464"/>
              </a:solidFill>
              <a:latin typeface="微软雅黑 Light" panose="020B0502040204020203" pitchFamily="34" charset="-122"/>
              <a:ea typeface="微软雅黑 Light" panose="020B0502040204020203" pitchFamily="34" charset="-122"/>
            </a:endParaRPr>
          </a:p>
        </p:txBody>
      </p:sp>
      <p:sp>
        <p:nvSpPr>
          <p:cNvPr id="26" name="任意多边形: 形状 25"/>
          <p:cNvSpPr/>
          <p:nvPr/>
        </p:nvSpPr>
        <p:spPr>
          <a:xfrm>
            <a:off x="607380" y="2219539"/>
            <a:ext cx="426437" cy="473149"/>
          </a:xfrm>
          <a:custGeom>
            <a:avLst/>
            <a:gdLst/>
            <a:ahLst/>
            <a:cxnLst/>
            <a:rect l="l" t="t" r="r" b="b"/>
            <a:pathLst>
              <a:path w="714327" h="792575">
                <a:moveTo>
                  <a:pt x="661321" y="0"/>
                </a:moveTo>
                <a:lnTo>
                  <a:pt x="714327" y="85820"/>
                </a:lnTo>
                <a:cubicBezTo>
                  <a:pt x="584756" y="149764"/>
                  <a:pt x="519970" y="296164"/>
                  <a:pt x="519970" y="525018"/>
                </a:cubicBezTo>
                <a:lnTo>
                  <a:pt x="666369" y="525018"/>
                </a:lnTo>
                <a:lnTo>
                  <a:pt x="666369" y="792575"/>
                </a:lnTo>
                <a:lnTo>
                  <a:pt x="403860" y="792575"/>
                </a:lnTo>
                <a:lnTo>
                  <a:pt x="403860" y="545211"/>
                </a:lnTo>
                <a:cubicBezTo>
                  <a:pt x="403860" y="425735"/>
                  <a:pt x="426156" y="315515"/>
                  <a:pt x="470749" y="214550"/>
                </a:cubicBezTo>
                <a:cubicBezTo>
                  <a:pt x="515342" y="113585"/>
                  <a:pt x="578866" y="42068"/>
                  <a:pt x="661321" y="0"/>
                </a:cubicBezTo>
                <a:close/>
                <a:moveTo>
                  <a:pt x="257461" y="0"/>
                </a:moveTo>
                <a:lnTo>
                  <a:pt x="310467" y="85820"/>
                </a:lnTo>
                <a:cubicBezTo>
                  <a:pt x="180896" y="149764"/>
                  <a:pt x="116110" y="296164"/>
                  <a:pt x="116110" y="525018"/>
                </a:cubicBezTo>
                <a:lnTo>
                  <a:pt x="262509" y="525018"/>
                </a:lnTo>
                <a:lnTo>
                  <a:pt x="262509" y="792575"/>
                </a:lnTo>
                <a:lnTo>
                  <a:pt x="0" y="792575"/>
                </a:lnTo>
                <a:lnTo>
                  <a:pt x="0" y="545211"/>
                </a:lnTo>
                <a:cubicBezTo>
                  <a:pt x="0" y="425735"/>
                  <a:pt x="22296" y="315515"/>
                  <a:pt x="66889" y="214550"/>
                </a:cubicBezTo>
                <a:cubicBezTo>
                  <a:pt x="111482" y="113585"/>
                  <a:pt x="175006" y="42068"/>
                  <a:pt x="257461" y="0"/>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7" name="矩形 26">
            <a:extLst>
              <a:ext uri="{FF2B5EF4-FFF2-40B4-BE49-F238E27FC236}">
                <a16:creationId xmlns:a16="http://schemas.microsoft.com/office/drawing/2014/main" xmlns="" id="{E91A4B86-D716-4302-B22A-7E474F1683E2}"/>
              </a:ext>
            </a:extLst>
          </p:cNvPr>
          <p:cNvSpPr/>
          <p:nvPr/>
        </p:nvSpPr>
        <p:spPr>
          <a:xfrm>
            <a:off x="2286000" y="1218513"/>
            <a:ext cx="2260078" cy="400110"/>
          </a:xfrm>
          <a:prstGeom prst="rect">
            <a:avLst/>
          </a:prstGeom>
          <a:solidFill>
            <a:schemeClr val="tx1"/>
          </a:solidFill>
        </p:spPr>
        <p:txBody>
          <a:bodyPr wrap="square">
            <a:spAutoFit/>
          </a:bodyPr>
          <a:lstStyle/>
          <a:p>
            <a:pPr algn="r"/>
            <a:r>
              <a:rPr lang="zh-CN" altLang="en-US" sz="2000" kern="0" dirty="0">
                <a:solidFill>
                  <a:schemeClr val="bg1"/>
                </a:solidFill>
                <a:latin typeface="微软雅黑" panose="020B0503020204020204" pitchFamily="34" charset="-122"/>
                <a:ea typeface="微软雅黑" panose="020B0503020204020204" pitchFamily="34" charset="-122"/>
                <a:cs typeface="Arial Unicode MS" pitchFamily="34" charset="-122"/>
              </a:rPr>
              <a:t>语音识别</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33" name="直接连接符 32">
            <a:extLst>
              <a:ext uri="{FF2B5EF4-FFF2-40B4-BE49-F238E27FC236}">
                <a16:creationId xmlns:a16="http://schemas.microsoft.com/office/drawing/2014/main" xmlns="" id="{2B782927-80B1-4563-96B5-962719A179FD}"/>
              </a:ext>
            </a:extLst>
          </p:cNvPr>
          <p:cNvCxnSpPr>
            <a:cxnSpLocks/>
          </p:cNvCxnSpPr>
          <p:nvPr/>
        </p:nvCxnSpPr>
        <p:spPr>
          <a:xfrm>
            <a:off x="3389304" y="3477694"/>
            <a:ext cx="251276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xmlns="" id="{57112716-7C72-4E09-B2A9-2B6B7471F3BD}"/>
              </a:ext>
            </a:extLst>
          </p:cNvPr>
          <p:cNvSpPr/>
          <p:nvPr/>
        </p:nvSpPr>
        <p:spPr>
          <a:xfrm>
            <a:off x="5239943" y="3406937"/>
            <a:ext cx="667182" cy="84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xmlns="" id="{17E690C7-95B0-42D4-9CE2-6FBB8A861847}"/>
              </a:ext>
            </a:extLst>
          </p:cNvPr>
          <p:cNvSpPr/>
          <p:nvPr/>
        </p:nvSpPr>
        <p:spPr>
          <a:xfrm>
            <a:off x="3326338" y="2945197"/>
            <a:ext cx="1976572" cy="523220"/>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格式转换</a:t>
            </a:r>
          </a:p>
        </p:txBody>
      </p:sp>
      <p:sp>
        <p:nvSpPr>
          <p:cNvPr id="36" name="正文">
            <a:extLst>
              <a:ext uri="{FF2B5EF4-FFF2-40B4-BE49-F238E27FC236}">
                <a16:creationId xmlns:a16="http://schemas.microsoft.com/office/drawing/2014/main" xmlns="" id="{62A3A2A5-FC7E-4D66-93FC-B916C5FD9A3B}"/>
              </a:ext>
            </a:extLst>
          </p:cNvPr>
          <p:cNvSpPr/>
          <p:nvPr/>
        </p:nvSpPr>
        <p:spPr>
          <a:xfrm>
            <a:off x="3326338" y="3602132"/>
            <a:ext cx="2439480" cy="1897122"/>
          </a:xfrm>
          <a:prstGeom prst="rect">
            <a:avLst/>
          </a:prstGeom>
        </p:spPr>
        <p:txBody>
          <a:bodyPr wrap="square">
            <a:spAutoFit/>
          </a:bodyPr>
          <a:lstStyle/>
          <a:p>
            <a:pPr>
              <a:lnSpc>
                <a:spcPct val="150000"/>
              </a:lnSpc>
            </a:pPr>
            <a:r>
              <a:rPr lang="zh-CN" altLang="en-US" sz="1600" kern="0" dirty="0">
                <a:solidFill>
                  <a:srgbClr val="646464"/>
                </a:solidFill>
                <a:latin typeface="微软雅黑 Light" panose="020B0502040204020203" pitchFamily="34" charset="-122"/>
                <a:ea typeface="微软雅黑 Light" panose="020B0502040204020203" pitchFamily="34" charset="-122"/>
              </a:rPr>
              <a:t>因所使用的</a:t>
            </a:r>
            <a:r>
              <a:rPr lang="en-US" altLang="zh-CN" sz="1600" kern="0" dirty="0" err="1">
                <a:solidFill>
                  <a:srgbClr val="646464"/>
                </a:solidFill>
                <a:latin typeface="微软雅黑 Light" panose="020B0502040204020203" pitchFamily="34" charset="-122"/>
                <a:ea typeface="微软雅黑 Light" panose="020B0502040204020203" pitchFamily="34" charset="-122"/>
              </a:rPr>
              <a:t>baidu</a:t>
            </a:r>
            <a:r>
              <a:rPr lang="en-US" altLang="zh-CN" sz="1600" kern="0" dirty="0">
                <a:solidFill>
                  <a:srgbClr val="646464"/>
                </a:solidFill>
                <a:latin typeface="微软雅黑 Light" panose="020B0502040204020203" pitchFamily="34" charset="-122"/>
                <a:ea typeface="微软雅黑 Light" panose="020B0502040204020203" pitchFamily="34" charset="-122"/>
              </a:rPr>
              <a:t> </a:t>
            </a:r>
            <a:r>
              <a:rPr lang="en-US" altLang="zh-CN" sz="1600" kern="0" dirty="0" err="1">
                <a:solidFill>
                  <a:srgbClr val="646464"/>
                </a:solidFill>
                <a:latin typeface="微软雅黑 Light" panose="020B0502040204020203" pitchFamily="34" charset="-122"/>
                <a:ea typeface="微软雅黑 Light" panose="020B0502040204020203" pitchFamily="34" charset="-122"/>
              </a:rPr>
              <a:t>api</a:t>
            </a:r>
            <a:r>
              <a:rPr lang="zh-CN" altLang="en-US" sz="1600" kern="0" dirty="0">
                <a:solidFill>
                  <a:srgbClr val="646464"/>
                </a:solidFill>
                <a:latin typeface="微软雅黑 Light" panose="020B0502040204020203" pitchFamily="34" charset="-122"/>
                <a:ea typeface="微软雅黑 Light" panose="020B0502040204020203" pitchFamily="34" charset="-122"/>
              </a:rPr>
              <a:t>更推荐使用</a:t>
            </a:r>
            <a:r>
              <a:rPr lang="en-US" altLang="zh-CN" sz="1600" kern="0" dirty="0">
                <a:solidFill>
                  <a:srgbClr val="646464"/>
                </a:solidFill>
                <a:latin typeface="微软雅黑 Light" panose="020B0502040204020203" pitchFamily="34" charset="-122"/>
                <a:ea typeface="微软雅黑 Light" panose="020B0502040204020203" pitchFamily="34" charset="-122"/>
              </a:rPr>
              <a:t>pcm</a:t>
            </a:r>
            <a:r>
              <a:rPr lang="zh-CN" altLang="en-US" sz="1600" kern="0" dirty="0">
                <a:solidFill>
                  <a:srgbClr val="646464"/>
                </a:solidFill>
                <a:latin typeface="微软雅黑 Light" panose="020B0502040204020203" pitchFamily="34" charset="-122"/>
                <a:ea typeface="微软雅黑 Light" panose="020B0502040204020203" pitchFamily="34" charset="-122"/>
              </a:rPr>
              <a:t>格式音频文件，所以将录音所得</a:t>
            </a:r>
            <a:r>
              <a:rPr lang="en-US" altLang="zh-CN" sz="1600" kern="0" dirty="0">
                <a:solidFill>
                  <a:srgbClr val="646464"/>
                </a:solidFill>
                <a:latin typeface="微软雅黑 Light" panose="020B0502040204020203" pitchFamily="34" charset="-122"/>
                <a:ea typeface="微软雅黑 Light" panose="020B0502040204020203" pitchFamily="34" charset="-122"/>
              </a:rPr>
              <a:t>wav</a:t>
            </a:r>
            <a:r>
              <a:rPr lang="zh-CN" altLang="en-US" sz="1600" kern="0" dirty="0">
                <a:solidFill>
                  <a:srgbClr val="646464"/>
                </a:solidFill>
                <a:latin typeface="微软雅黑 Light" panose="020B0502040204020203" pitchFamily="34" charset="-122"/>
                <a:ea typeface="微软雅黑 Light" panose="020B0502040204020203" pitchFamily="34" charset="-122"/>
              </a:rPr>
              <a:t>文件通过</a:t>
            </a:r>
            <a:r>
              <a:rPr lang="en-US" altLang="zh-CN" sz="1600" kern="0" dirty="0" err="1">
                <a:solidFill>
                  <a:srgbClr val="646464"/>
                </a:solidFill>
                <a:latin typeface="微软雅黑 Light" panose="020B0502040204020203" pitchFamily="34" charset="-122"/>
                <a:ea typeface="微软雅黑 Light" panose="020B0502040204020203" pitchFamily="34" charset="-122"/>
              </a:rPr>
              <a:t>ffmpeg</a:t>
            </a:r>
            <a:r>
              <a:rPr lang="zh-CN" altLang="en-US" sz="1600" kern="0" dirty="0">
                <a:solidFill>
                  <a:srgbClr val="646464"/>
                </a:solidFill>
                <a:latin typeface="微软雅黑 Light" panose="020B0502040204020203" pitchFamily="34" charset="-122"/>
                <a:ea typeface="微软雅黑 Light" panose="020B0502040204020203" pitchFamily="34" charset="-122"/>
              </a:rPr>
              <a:t>转换为</a:t>
            </a:r>
            <a:r>
              <a:rPr lang="en-US" altLang="zh-CN" sz="1600" kern="0" dirty="0">
                <a:solidFill>
                  <a:srgbClr val="646464"/>
                </a:solidFill>
                <a:latin typeface="微软雅黑 Light" panose="020B0502040204020203" pitchFamily="34" charset="-122"/>
                <a:ea typeface="微软雅黑 Light" panose="020B0502040204020203" pitchFamily="34" charset="-122"/>
              </a:rPr>
              <a:t>pcm</a:t>
            </a:r>
            <a:r>
              <a:rPr lang="zh-CN" altLang="en-US" sz="1600" kern="0" dirty="0">
                <a:solidFill>
                  <a:srgbClr val="646464"/>
                </a:solidFill>
                <a:latin typeface="微软雅黑 Light" panose="020B0502040204020203" pitchFamily="34" charset="-122"/>
                <a:ea typeface="微软雅黑 Light" panose="020B0502040204020203" pitchFamily="34" charset="-122"/>
              </a:rPr>
              <a:t>文件。</a:t>
            </a:r>
            <a:endParaRPr lang="en-GB" altLang="zh-CN" sz="1600" kern="0" dirty="0">
              <a:solidFill>
                <a:srgbClr val="646464"/>
              </a:solidFill>
              <a:latin typeface="微软雅黑 Light" panose="020B0502040204020203" pitchFamily="34" charset="-122"/>
              <a:ea typeface="微软雅黑 Light" panose="020B0502040204020203" pitchFamily="34" charset="-122"/>
            </a:endParaRPr>
          </a:p>
        </p:txBody>
      </p:sp>
      <p:sp>
        <p:nvSpPr>
          <p:cNvPr id="37" name="任意多边形: 形状 36">
            <a:extLst>
              <a:ext uri="{FF2B5EF4-FFF2-40B4-BE49-F238E27FC236}">
                <a16:creationId xmlns:a16="http://schemas.microsoft.com/office/drawing/2014/main" xmlns="" id="{D9D94DBB-2604-47DB-A3A2-DE28715909AA}"/>
              </a:ext>
            </a:extLst>
          </p:cNvPr>
          <p:cNvSpPr/>
          <p:nvPr/>
        </p:nvSpPr>
        <p:spPr>
          <a:xfrm>
            <a:off x="3389304" y="2414734"/>
            <a:ext cx="426437" cy="473149"/>
          </a:xfrm>
          <a:custGeom>
            <a:avLst/>
            <a:gdLst/>
            <a:ahLst/>
            <a:cxnLst/>
            <a:rect l="l" t="t" r="r" b="b"/>
            <a:pathLst>
              <a:path w="714327" h="792575">
                <a:moveTo>
                  <a:pt x="661321" y="0"/>
                </a:moveTo>
                <a:lnTo>
                  <a:pt x="714327" y="85820"/>
                </a:lnTo>
                <a:cubicBezTo>
                  <a:pt x="584756" y="149764"/>
                  <a:pt x="519970" y="296164"/>
                  <a:pt x="519970" y="525018"/>
                </a:cubicBezTo>
                <a:lnTo>
                  <a:pt x="666369" y="525018"/>
                </a:lnTo>
                <a:lnTo>
                  <a:pt x="666369" y="792575"/>
                </a:lnTo>
                <a:lnTo>
                  <a:pt x="403860" y="792575"/>
                </a:lnTo>
                <a:lnTo>
                  <a:pt x="403860" y="545211"/>
                </a:lnTo>
                <a:cubicBezTo>
                  <a:pt x="403860" y="425735"/>
                  <a:pt x="426156" y="315515"/>
                  <a:pt x="470749" y="214550"/>
                </a:cubicBezTo>
                <a:cubicBezTo>
                  <a:pt x="515342" y="113585"/>
                  <a:pt x="578866" y="42068"/>
                  <a:pt x="661321" y="0"/>
                </a:cubicBezTo>
                <a:close/>
                <a:moveTo>
                  <a:pt x="257461" y="0"/>
                </a:moveTo>
                <a:lnTo>
                  <a:pt x="310467" y="85820"/>
                </a:lnTo>
                <a:cubicBezTo>
                  <a:pt x="180896" y="149764"/>
                  <a:pt x="116110" y="296164"/>
                  <a:pt x="116110" y="525018"/>
                </a:cubicBezTo>
                <a:lnTo>
                  <a:pt x="262509" y="525018"/>
                </a:lnTo>
                <a:lnTo>
                  <a:pt x="262509" y="792575"/>
                </a:lnTo>
                <a:lnTo>
                  <a:pt x="0" y="792575"/>
                </a:lnTo>
                <a:lnTo>
                  <a:pt x="0" y="545211"/>
                </a:lnTo>
                <a:cubicBezTo>
                  <a:pt x="0" y="425735"/>
                  <a:pt x="22296" y="315515"/>
                  <a:pt x="66889" y="214550"/>
                </a:cubicBezTo>
                <a:cubicBezTo>
                  <a:pt x="111482" y="113585"/>
                  <a:pt x="175006" y="42068"/>
                  <a:pt x="257461" y="0"/>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cxnSp>
        <p:nvCxnSpPr>
          <p:cNvPr id="38" name="直接连接符 37">
            <a:extLst>
              <a:ext uri="{FF2B5EF4-FFF2-40B4-BE49-F238E27FC236}">
                <a16:creationId xmlns:a16="http://schemas.microsoft.com/office/drawing/2014/main" xmlns="" id="{1EA3EA69-5BEE-489E-B02D-29148570F05E}"/>
              </a:ext>
            </a:extLst>
          </p:cNvPr>
          <p:cNvCxnSpPr>
            <a:cxnSpLocks/>
          </p:cNvCxnSpPr>
          <p:nvPr/>
        </p:nvCxnSpPr>
        <p:spPr>
          <a:xfrm>
            <a:off x="6288326" y="3672730"/>
            <a:ext cx="251276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xmlns="" id="{2199B5C3-C6D3-47C2-B039-50E70B5CA4A2}"/>
              </a:ext>
            </a:extLst>
          </p:cNvPr>
          <p:cNvSpPr/>
          <p:nvPr/>
        </p:nvSpPr>
        <p:spPr>
          <a:xfrm>
            <a:off x="8138965" y="3601973"/>
            <a:ext cx="667182" cy="84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xmlns="" id="{43EC189A-4D3E-4D14-BD05-821380A37241}"/>
              </a:ext>
            </a:extLst>
          </p:cNvPr>
          <p:cNvSpPr/>
          <p:nvPr/>
        </p:nvSpPr>
        <p:spPr>
          <a:xfrm>
            <a:off x="6225360" y="3140233"/>
            <a:ext cx="1976572" cy="523220"/>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语音识别</a:t>
            </a:r>
          </a:p>
        </p:txBody>
      </p:sp>
      <p:sp>
        <p:nvSpPr>
          <p:cNvPr id="41" name="正文">
            <a:extLst>
              <a:ext uri="{FF2B5EF4-FFF2-40B4-BE49-F238E27FC236}">
                <a16:creationId xmlns:a16="http://schemas.microsoft.com/office/drawing/2014/main" xmlns="" id="{1179ADED-708B-4DBA-9766-841BBFFC4F7F}"/>
              </a:ext>
            </a:extLst>
          </p:cNvPr>
          <p:cNvSpPr/>
          <p:nvPr/>
        </p:nvSpPr>
        <p:spPr>
          <a:xfrm>
            <a:off x="6225360" y="3797168"/>
            <a:ext cx="2439480" cy="1527791"/>
          </a:xfrm>
          <a:prstGeom prst="rect">
            <a:avLst/>
          </a:prstGeom>
        </p:spPr>
        <p:txBody>
          <a:bodyPr wrap="square">
            <a:spAutoFit/>
          </a:bodyPr>
          <a:lstStyle/>
          <a:p>
            <a:pPr>
              <a:lnSpc>
                <a:spcPct val="150000"/>
              </a:lnSpc>
            </a:pPr>
            <a:r>
              <a:rPr lang="zh-CN" altLang="en-US" sz="1600" kern="0" dirty="0">
                <a:solidFill>
                  <a:srgbClr val="646464"/>
                </a:solidFill>
                <a:latin typeface="微软雅黑 Light" panose="020B0502040204020203" pitchFamily="34" charset="-122"/>
                <a:ea typeface="微软雅黑 Light" panose="020B0502040204020203" pitchFamily="34" charset="-122"/>
              </a:rPr>
              <a:t>本项目使用百度语音识别标准版 </a:t>
            </a:r>
            <a:r>
              <a:rPr lang="en-US" altLang="zh-CN" sz="1600" kern="0" dirty="0">
                <a:solidFill>
                  <a:srgbClr val="646464"/>
                </a:solidFill>
                <a:latin typeface="微软雅黑 Light" panose="020B0502040204020203" pitchFamily="34" charset="-122"/>
                <a:ea typeface="微软雅黑 Light" panose="020B0502040204020203" pitchFamily="34" charset="-122"/>
              </a:rPr>
              <a:t>API</a:t>
            </a:r>
            <a:r>
              <a:rPr lang="zh-CN" altLang="en-US" sz="1600" kern="0" dirty="0">
                <a:solidFill>
                  <a:srgbClr val="646464"/>
                </a:solidFill>
                <a:latin typeface="微软雅黑 Light" panose="020B0502040204020203" pitchFamily="34" charset="-122"/>
                <a:ea typeface="微软雅黑 Light" panose="020B0502040204020203" pitchFamily="34" charset="-122"/>
              </a:rPr>
              <a:t>，支持长短句普通话语音。</a:t>
            </a:r>
            <a:endParaRPr lang="en-US" altLang="zh-CN" sz="1600" kern="0" dirty="0">
              <a:solidFill>
                <a:srgbClr val="646464"/>
              </a:solidFill>
              <a:latin typeface="微软雅黑 Light" panose="020B0502040204020203" pitchFamily="34" charset="-122"/>
              <a:ea typeface="微软雅黑 Light" panose="020B0502040204020203" pitchFamily="34" charset="-122"/>
            </a:endParaRPr>
          </a:p>
          <a:p>
            <a:pPr>
              <a:lnSpc>
                <a:spcPct val="150000"/>
              </a:lnSpc>
            </a:pPr>
            <a:endParaRPr lang="en-GB" altLang="zh-CN" sz="1600" kern="0" dirty="0">
              <a:solidFill>
                <a:srgbClr val="646464"/>
              </a:solidFill>
              <a:latin typeface="微软雅黑 Light" panose="020B0502040204020203" pitchFamily="34" charset="-122"/>
              <a:ea typeface="微软雅黑 Light" panose="020B0502040204020203" pitchFamily="34" charset="-122"/>
            </a:endParaRPr>
          </a:p>
        </p:txBody>
      </p:sp>
      <p:sp>
        <p:nvSpPr>
          <p:cNvPr id="42" name="任意多边形: 形状 41">
            <a:extLst>
              <a:ext uri="{FF2B5EF4-FFF2-40B4-BE49-F238E27FC236}">
                <a16:creationId xmlns:a16="http://schemas.microsoft.com/office/drawing/2014/main" xmlns="" id="{11102E15-BBDA-406B-BE91-85FD5C1078CD}"/>
              </a:ext>
            </a:extLst>
          </p:cNvPr>
          <p:cNvSpPr/>
          <p:nvPr/>
        </p:nvSpPr>
        <p:spPr>
          <a:xfrm>
            <a:off x="6288326" y="2609770"/>
            <a:ext cx="426437" cy="473149"/>
          </a:xfrm>
          <a:custGeom>
            <a:avLst/>
            <a:gdLst/>
            <a:ahLst/>
            <a:cxnLst/>
            <a:rect l="l" t="t" r="r" b="b"/>
            <a:pathLst>
              <a:path w="714327" h="792575">
                <a:moveTo>
                  <a:pt x="661321" y="0"/>
                </a:moveTo>
                <a:lnTo>
                  <a:pt x="714327" y="85820"/>
                </a:lnTo>
                <a:cubicBezTo>
                  <a:pt x="584756" y="149764"/>
                  <a:pt x="519970" y="296164"/>
                  <a:pt x="519970" y="525018"/>
                </a:cubicBezTo>
                <a:lnTo>
                  <a:pt x="666369" y="525018"/>
                </a:lnTo>
                <a:lnTo>
                  <a:pt x="666369" y="792575"/>
                </a:lnTo>
                <a:lnTo>
                  <a:pt x="403860" y="792575"/>
                </a:lnTo>
                <a:lnTo>
                  <a:pt x="403860" y="545211"/>
                </a:lnTo>
                <a:cubicBezTo>
                  <a:pt x="403860" y="425735"/>
                  <a:pt x="426156" y="315515"/>
                  <a:pt x="470749" y="214550"/>
                </a:cubicBezTo>
                <a:cubicBezTo>
                  <a:pt x="515342" y="113585"/>
                  <a:pt x="578866" y="42068"/>
                  <a:pt x="661321" y="0"/>
                </a:cubicBezTo>
                <a:close/>
                <a:moveTo>
                  <a:pt x="257461" y="0"/>
                </a:moveTo>
                <a:lnTo>
                  <a:pt x="310467" y="85820"/>
                </a:lnTo>
                <a:cubicBezTo>
                  <a:pt x="180896" y="149764"/>
                  <a:pt x="116110" y="296164"/>
                  <a:pt x="116110" y="525018"/>
                </a:cubicBezTo>
                <a:lnTo>
                  <a:pt x="262509" y="525018"/>
                </a:lnTo>
                <a:lnTo>
                  <a:pt x="262509" y="792575"/>
                </a:lnTo>
                <a:lnTo>
                  <a:pt x="0" y="792575"/>
                </a:lnTo>
                <a:lnTo>
                  <a:pt x="0" y="545211"/>
                </a:lnTo>
                <a:cubicBezTo>
                  <a:pt x="0" y="425735"/>
                  <a:pt x="22296" y="315515"/>
                  <a:pt x="66889" y="214550"/>
                </a:cubicBezTo>
                <a:cubicBezTo>
                  <a:pt x="111482" y="113585"/>
                  <a:pt x="175006" y="42068"/>
                  <a:pt x="257461" y="0"/>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cxnSp>
        <p:nvCxnSpPr>
          <p:cNvPr id="43" name="直接连接符 42">
            <a:extLst>
              <a:ext uri="{FF2B5EF4-FFF2-40B4-BE49-F238E27FC236}">
                <a16:creationId xmlns:a16="http://schemas.microsoft.com/office/drawing/2014/main" xmlns="" id="{7565BE46-723D-4D15-AE20-2A1AD5EE2CFE}"/>
              </a:ext>
            </a:extLst>
          </p:cNvPr>
          <p:cNvCxnSpPr>
            <a:cxnSpLocks/>
          </p:cNvCxnSpPr>
          <p:nvPr/>
        </p:nvCxnSpPr>
        <p:spPr>
          <a:xfrm>
            <a:off x="9133216" y="3866752"/>
            <a:ext cx="251276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xmlns="" id="{73E98D35-6F32-43BF-AC88-CB5794F20E78}"/>
              </a:ext>
            </a:extLst>
          </p:cNvPr>
          <p:cNvSpPr/>
          <p:nvPr/>
        </p:nvSpPr>
        <p:spPr>
          <a:xfrm>
            <a:off x="10983855" y="3795995"/>
            <a:ext cx="667182" cy="84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xmlns="" id="{A17AA387-47BF-4CF0-A785-8079C179A41C}"/>
              </a:ext>
            </a:extLst>
          </p:cNvPr>
          <p:cNvSpPr/>
          <p:nvPr/>
        </p:nvSpPr>
        <p:spPr>
          <a:xfrm>
            <a:off x="9070250" y="3334255"/>
            <a:ext cx="1976572" cy="523220"/>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语音控制</a:t>
            </a:r>
          </a:p>
        </p:txBody>
      </p:sp>
      <p:sp>
        <p:nvSpPr>
          <p:cNvPr id="46" name="正文">
            <a:extLst>
              <a:ext uri="{FF2B5EF4-FFF2-40B4-BE49-F238E27FC236}">
                <a16:creationId xmlns:a16="http://schemas.microsoft.com/office/drawing/2014/main" xmlns="" id="{3F1CB0B4-477F-49D2-A25E-7902DEB3F911}"/>
              </a:ext>
            </a:extLst>
          </p:cNvPr>
          <p:cNvSpPr/>
          <p:nvPr/>
        </p:nvSpPr>
        <p:spPr>
          <a:xfrm>
            <a:off x="9070250" y="3991190"/>
            <a:ext cx="2439480" cy="1527791"/>
          </a:xfrm>
          <a:prstGeom prst="rect">
            <a:avLst/>
          </a:prstGeom>
        </p:spPr>
        <p:txBody>
          <a:bodyPr wrap="square">
            <a:spAutoFit/>
          </a:bodyPr>
          <a:lstStyle/>
          <a:p>
            <a:pPr>
              <a:lnSpc>
                <a:spcPct val="150000"/>
              </a:lnSpc>
            </a:pPr>
            <a:r>
              <a:rPr lang="zh-CN" altLang="en-US" sz="1600" kern="0" dirty="0">
                <a:solidFill>
                  <a:srgbClr val="646464"/>
                </a:solidFill>
                <a:latin typeface="微软雅黑 Light" panose="020B0502040204020203" pitchFamily="34" charset="-122"/>
                <a:ea typeface="微软雅黑 Light" panose="020B0502040204020203" pitchFamily="34" charset="-122"/>
              </a:rPr>
              <a:t>使用</a:t>
            </a:r>
            <a:r>
              <a:rPr lang="en-US" altLang="zh-CN" sz="1600" kern="0" dirty="0" err="1">
                <a:solidFill>
                  <a:srgbClr val="646464"/>
                </a:solidFill>
                <a:latin typeface="微软雅黑 Light" panose="020B0502040204020203" pitchFamily="34" charset="-122"/>
                <a:ea typeface="微软雅黑 Light" panose="020B0502040204020203" pitchFamily="34" charset="-122"/>
              </a:rPr>
              <a:t>PyUserInput</a:t>
            </a:r>
            <a:r>
              <a:rPr lang="zh-CN" altLang="en-US" sz="1600" kern="0" dirty="0">
                <a:solidFill>
                  <a:srgbClr val="646464"/>
                </a:solidFill>
                <a:latin typeface="微软雅黑 Light" panose="020B0502040204020203" pitchFamily="34" charset="-122"/>
                <a:ea typeface="微软雅黑 Light" panose="020B0502040204020203" pitchFamily="34" charset="-122"/>
              </a:rPr>
              <a:t>库，根据语音识别的不同结果对鼠标和键盘实现控制。</a:t>
            </a:r>
            <a:endParaRPr lang="en-US" altLang="zh-CN" sz="1600" kern="0" dirty="0">
              <a:solidFill>
                <a:srgbClr val="646464"/>
              </a:solidFill>
              <a:latin typeface="微软雅黑 Light" panose="020B0502040204020203" pitchFamily="34" charset="-122"/>
              <a:ea typeface="微软雅黑 Light" panose="020B0502040204020203" pitchFamily="34" charset="-122"/>
            </a:endParaRPr>
          </a:p>
          <a:p>
            <a:pPr>
              <a:lnSpc>
                <a:spcPct val="150000"/>
              </a:lnSpc>
            </a:pPr>
            <a:endParaRPr lang="en-GB" altLang="zh-CN" sz="1600" kern="0" dirty="0">
              <a:solidFill>
                <a:srgbClr val="646464"/>
              </a:solidFill>
              <a:latin typeface="微软雅黑 Light" panose="020B0502040204020203" pitchFamily="34" charset="-122"/>
              <a:ea typeface="微软雅黑 Light" panose="020B0502040204020203" pitchFamily="34" charset="-122"/>
            </a:endParaRPr>
          </a:p>
        </p:txBody>
      </p:sp>
      <p:sp>
        <p:nvSpPr>
          <p:cNvPr id="47" name="任意多边形: 形状 46">
            <a:extLst>
              <a:ext uri="{FF2B5EF4-FFF2-40B4-BE49-F238E27FC236}">
                <a16:creationId xmlns:a16="http://schemas.microsoft.com/office/drawing/2014/main" xmlns="" id="{AAACA08D-AD91-4DBE-A12A-7F8C086EE63F}"/>
              </a:ext>
            </a:extLst>
          </p:cNvPr>
          <p:cNvSpPr/>
          <p:nvPr/>
        </p:nvSpPr>
        <p:spPr>
          <a:xfrm>
            <a:off x="9133216" y="2803792"/>
            <a:ext cx="426437" cy="473149"/>
          </a:xfrm>
          <a:custGeom>
            <a:avLst/>
            <a:gdLst/>
            <a:ahLst/>
            <a:cxnLst/>
            <a:rect l="l" t="t" r="r" b="b"/>
            <a:pathLst>
              <a:path w="714327" h="792575">
                <a:moveTo>
                  <a:pt x="661321" y="0"/>
                </a:moveTo>
                <a:lnTo>
                  <a:pt x="714327" y="85820"/>
                </a:lnTo>
                <a:cubicBezTo>
                  <a:pt x="584756" y="149764"/>
                  <a:pt x="519970" y="296164"/>
                  <a:pt x="519970" y="525018"/>
                </a:cubicBezTo>
                <a:lnTo>
                  <a:pt x="666369" y="525018"/>
                </a:lnTo>
                <a:lnTo>
                  <a:pt x="666369" y="792575"/>
                </a:lnTo>
                <a:lnTo>
                  <a:pt x="403860" y="792575"/>
                </a:lnTo>
                <a:lnTo>
                  <a:pt x="403860" y="545211"/>
                </a:lnTo>
                <a:cubicBezTo>
                  <a:pt x="403860" y="425735"/>
                  <a:pt x="426156" y="315515"/>
                  <a:pt x="470749" y="214550"/>
                </a:cubicBezTo>
                <a:cubicBezTo>
                  <a:pt x="515342" y="113585"/>
                  <a:pt x="578866" y="42068"/>
                  <a:pt x="661321" y="0"/>
                </a:cubicBezTo>
                <a:close/>
                <a:moveTo>
                  <a:pt x="257461" y="0"/>
                </a:moveTo>
                <a:lnTo>
                  <a:pt x="310467" y="85820"/>
                </a:lnTo>
                <a:cubicBezTo>
                  <a:pt x="180896" y="149764"/>
                  <a:pt x="116110" y="296164"/>
                  <a:pt x="116110" y="525018"/>
                </a:cubicBezTo>
                <a:lnTo>
                  <a:pt x="262509" y="525018"/>
                </a:lnTo>
                <a:lnTo>
                  <a:pt x="262509" y="792575"/>
                </a:lnTo>
                <a:lnTo>
                  <a:pt x="0" y="792575"/>
                </a:lnTo>
                <a:lnTo>
                  <a:pt x="0" y="545211"/>
                </a:lnTo>
                <a:cubicBezTo>
                  <a:pt x="0" y="425735"/>
                  <a:pt x="22296" y="315515"/>
                  <a:pt x="66889" y="214550"/>
                </a:cubicBezTo>
                <a:cubicBezTo>
                  <a:pt x="111482" y="113585"/>
                  <a:pt x="175006" y="42068"/>
                  <a:pt x="257461" y="0"/>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8070889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48414" y="1762125"/>
            <a:ext cx="5080237" cy="2215991"/>
          </a:xfrm>
          <a:prstGeom prst="rect">
            <a:avLst/>
          </a:prstGeom>
          <a:noFill/>
        </p:spPr>
        <p:txBody>
          <a:bodyPr vert="horz" wrap="none" rtlCol="0">
            <a:spAutoFit/>
          </a:bodyPr>
          <a:lstStyle/>
          <a:p>
            <a:r>
              <a:rPr lang="en-US" altLang="zh-CN" sz="13800" dirty="0">
                <a:solidFill>
                  <a:srgbClr val="94A4BE"/>
                </a:solidFill>
                <a:latin typeface="微软雅黑 Light" panose="020B0502040204020203" pitchFamily="34" charset="-122"/>
                <a:ea typeface="微软雅黑 Light" panose="020B0502040204020203" pitchFamily="34" charset="-122"/>
              </a:rPr>
              <a:t>Demo</a:t>
            </a:r>
            <a:endParaRPr lang="zh-CN" altLang="en-US" sz="13800" dirty="0">
              <a:solidFill>
                <a:srgbClr val="94A4BE"/>
              </a:solidFill>
              <a:latin typeface="微软雅黑 Light" panose="020B0502040204020203" pitchFamily="34" charset="-122"/>
              <a:ea typeface="微软雅黑 Light" panose="020B0502040204020203" pitchFamily="34" charset="-122"/>
            </a:endParaRPr>
          </a:p>
        </p:txBody>
      </p:sp>
      <p:sp>
        <p:nvSpPr>
          <p:cNvPr id="3" name="矩形 2"/>
          <p:cNvSpPr/>
          <p:nvPr/>
        </p:nvSpPr>
        <p:spPr>
          <a:xfrm>
            <a:off x="1373413" y="4076987"/>
            <a:ext cx="4855238" cy="1077218"/>
          </a:xfrm>
          <a:prstGeom prst="rect">
            <a:avLst/>
          </a:prstGeom>
          <a:solidFill>
            <a:schemeClr val="bg1">
              <a:lumMod val="95000"/>
            </a:schemeClr>
          </a:solidFill>
        </p:spPr>
        <p:txBody>
          <a:bodyPr wrap="square">
            <a:spAutoFit/>
          </a:bodyPr>
          <a:lstStyle/>
          <a:p>
            <a:pPr algn="r"/>
            <a:r>
              <a:rPr lang="zh-CN" altLang="en-US" sz="3200" kern="0" dirty="0">
                <a:latin typeface="微软雅黑 Light" panose="020B0502040204020203" pitchFamily="34" charset="-122"/>
                <a:ea typeface="微软雅黑 Light" panose="020B0502040204020203" pitchFamily="34" charset="-122"/>
              </a:rPr>
              <a:t>演示</a:t>
            </a:r>
            <a:endParaRPr lang="en-US" altLang="zh-CN" sz="3200" kern="0" dirty="0">
              <a:latin typeface="微软雅黑 Light" panose="020B0502040204020203" pitchFamily="34" charset="-122"/>
              <a:ea typeface="微软雅黑 Light" panose="020B0502040204020203" pitchFamily="34" charset="-122"/>
            </a:endParaRPr>
          </a:p>
          <a:p>
            <a:endParaRPr lang="zh-CN" altLang="en-US" sz="3200" dirty="0">
              <a:latin typeface="微软雅黑 Light" panose="020B0502040204020203" pitchFamily="34" charset="-122"/>
              <a:ea typeface="微软雅黑 Light" panose="020B0502040204020203" pitchFamily="34" charset="-122"/>
            </a:endParaRPr>
          </a:p>
        </p:txBody>
      </p:sp>
      <p:sp>
        <p:nvSpPr>
          <p:cNvPr id="4" name="任意多边形: 形状 3"/>
          <p:cNvSpPr/>
          <p:nvPr/>
        </p:nvSpPr>
        <p:spPr>
          <a:xfrm>
            <a:off x="1373413" y="5545176"/>
            <a:ext cx="714327" cy="792575"/>
          </a:xfrm>
          <a:custGeom>
            <a:avLst/>
            <a:gdLst/>
            <a:ahLst/>
            <a:cxnLst/>
            <a:rect l="l" t="t" r="r" b="b"/>
            <a:pathLst>
              <a:path w="714327" h="792575">
                <a:moveTo>
                  <a:pt x="661321" y="0"/>
                </a:moveTo>
                <a:lnTo>
                  <a:pt x="714327" y="85820"/>
                </a:lnTo>
                <a:cubicBezTo>
                  <a:pt x="584756" y="149764"/>
                  <a:pt x="519970" y="296164"/>
                  <a:pt x="519970" y="525018"/>
                </a:cubicBezTo>
                <a:lnTo>
                  <a:pt x="666369" y="525018"/>
                </a:lnTo>
                <a:lnTo>
                  <a:pt x="666369" y="792575"/>
                </a:lnTo>
                <a:lnTo>
                  <a:pt x="403860" y="792575"/>
                </a:lnTo>
                <a:lnTo>
                  <a:pt x="403860" y="545211"/>
                </a:lnTo>
                <a:cubicBezTo>
                  <a:pt x="403860" y="425735"/>
                  <a:pt x="426156" y="315515"/>
                  <a:pt x="470749" y="214550"/>
                </a:cubicBezTo>
                <a:cubicBezTo>
                  <a:pt x="515342" y="113585"/>
                  <a:pt x="578866" y="42068"/>
                  <a:pt x="661321" y="0"/>
                </a:cubicBezTo>
                <a:close/>
                <a:moveTo>
                  <a:pt x="257461" y="0"/>
                </a:moveTo>
                <a:lnTo>
                  <a:pt x="310467" y="85820"/>
                </a:lnTo>
                <a:cubicBezTo>
                  <a:pt x="180896" y="149764"/>
                  <a:pt x="116110" y="296164"/>
                  <a:pt x="116110" y="525018"/>
                </a:cubicBezTo>
                <a:lnTo>
                  <a:pt x="262509" y="525018"/>
                </a:lnTo>
                <a:lnTo>
                  <a:pt x="262509" y="792575"/>
                </a:lnTo>
                <a:lnTo>
                  <a:pt x="0" y="792575"/>
                </a:lnTo>
                <a:lnTo>
                  <a:pt x="0" y="545211"/>
                </a:lnTo>
                <a:cubicBezTo>
                  <a:pt x="0" y="425735"/>
                  <a:pt x="22296" y="315515"/>
                  <a:pt x="66889" y="214550"/>
                </a:cubicBezTo>
                <a:cubicBezTo>
                  <a:pt x="111482" y="113585"/>
                  <a:pt x="175006" y="42068"/>
                  <a:pt x="257461" y="0"/>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6" name="矩形 5"/>
          <p:cNvSpPr/>
          <p:nvPr/>
        </p:nvSpPr>
        <p:spPr>
          <a:xfrm>
            <a:off x="1373413" y="0"/>
            <a:ext cx="1055462" cy="1829895"/>
          </a:xfrm>
          <a:prstGeom prst="rect">
            <a:avLst/>
          </a:prstGeom>
          <a:solidFill>
            <a:srgbClr val="F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1520144" y="953047"/>
            <a:ext cx="762000" cy="762000"/>
            <a:chOff x="2895600" y="953047"/>
            <a:chExt cx="762000" cy="762000"/>
          </a:xfrm>
        </p:grpSpPr>
        <p:sp>
          <p:nvSpPr>
            <p:cNvPr id="9" name="椭圆 8"/>
            <p:cNvSpPr/>
            <p:nvPr/>
          </p:nvSpPr>
          <p:spPr>
            <a:xfrm>
              <a:off x="2895600" y="953047"/>
              <a:ext cx="762000" cy="76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048813" y="980104"/>
              <a:ext cx="455574" cy="707886"/>
            </a:xfrm>
            <a:prstGeom prst="rect">
              <a:avLst/>
            </a:prstGeom>
            <a:noFill/>
          </p:spPr>
          <p:txBody>
            <a:bodyPr wrap="none" rtlCol="0">
              <a:spAutoFit/>
            </a:bodyPr>
            <a:lstStyle/>
            <a:p>
              <a:r>
                <a:rPr lang="en-US" altLang="zh-CN" sz="4000" dirty="0">
                  <a:solidFill>
                    <a:srgbClr val="FF3F3F"/>
                  </a:solidFill>
                </a:rPr>
                <a:t>3</a:t>
              </a:r>
              <a:endParaRPr lang="zh-CN" altLang="en-US" sz="4000" dirty="0">
                <a:solidFill>
                  <a:srgbClr val="FF3F3F"/>
                </a:solidFill>
              </a:endParaRPr>
            </a:p>
          </p:txBody>
        </p:sp>
      </p:grpSp>
      <p:sp>
        <p:nvSpPr>
          <p:cNvPr id="12" name="椭圆 11"/>
          <p:cNvSpPr/>
          <p:nvPr/>
        </p:nvSpPr>
        <p:spPr>
          <a:xfrm>
            <a:off x="2524920" y="1318904"/>
            <a:ext cx="546100" cy="5461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07168" y="5420763"/>
            <a:ext cx="1041400" cy="10414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740820" y="1558296"/>
            <a:ext cx="963442" cy="963442"/>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97230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48414" y="1762125"/>
            <a:ext cx="9033242" cy="2215991"/>
          </a:xfrm>
          <a:prstGeom prst="rect">
            <a:avLst/>
          </a:prstGeom>
          <a:noFill/>
        </p:spPr>
        <p:txBody>
          <a:bodyPr vert="horz" wrap="none" rtlCol="0">
            <a:spAutoFit/>
          </a:bodyPr>
          <a:lstStyle/>
          <a:p>
            <a:r>
              <a:rPr lang="zh-CN" altLang="en-US" sz="13800" dirty="0">
                <a:solidFill>
                  <a:srgbClr val="94A4BE"/>
                </a:solidFill>
                <a:latin typeface="微软雅黑 Light" panose="020B0502040204020203" pitchFamily="34" charset="-122"/>
                <a:ea typeface="微软雅黑 Light" panose="020B0502040204020203" pitchFamily="34" charset="-122"/>
              </a:rPr>
              <a:t>总结与思考</a:t>
            </a:r>
          </a:p>
        </p:txBody>
      </p:sp>
      <p:sp>
        <p:nvSpPr>
          <p:cNvPr id="3" name="矩形 2"/>
          <p:cNvSpPr/>
          <p:nvPr/>
        </p:nvSpPr>
        <p:spPr>
          <a:xfrm>
            <a:off x="1373413" y="4076987"/>
            <a:ext cx="4722587" cy="1077218"/>
          </a:xfrm>
          <a:prstGeom prst="rect">
            <a:avLst/>
          </a:prstGeom>
          <a:solidFill>
            <a:schemeClr val="bg1">
              <a:lumMod val="95000"/>
            </a:schemeClr>
          </a:solidFill>
        </p:spPr>
        <p:txBody>
          <a:bodyPr wrap="square">
            <a:spAutoFit/>
          </a:bodyPr>
          <a:lstStyle/>
          <a:p>
            <a:endParaRPr lang="en-US" altLang="zh-CN" sz="3200" kern="0" dirty="0">
              <a:latin typeface="微软雅黑 Light" panose="020B0502040204020203" pitchFamily="34" charset="-122"/>
              <a:ea typeface="微软雅黑 Light" panose="020B0502040204020203" pitchFamily="34" charset="-122"/>
              <a:cs typeface="Arial Unicode MS" pitchFamily="34" charset="-122"/>
            </a:endParaRPr>
          </a:p>
          <a:p>
            <a:endParaRPr lang="en-US" altLang="zh-CN" sz="3200" kern="0" dirty="0">
              <a:latin typeface="微软雅黑 Light" panose="020B0502040204020203" pitchFamily="34" charset="-122"/>
              <a:ea typeface="微软雅黑 Light" panose="020B0502040204020203" pitchFamily="34" charset="-122"/>
              <a:cs typeface="Arial Unicode MS" pitchFamily="34" charset="-122"/>
            </a:endParaRPr>
          </a:p>
        </p:txBody>
      </p:sp>
      <p:sp>
        <p:nvSpPr>
          <p:cNvPr id="4" name="任意多边形: 形状 3"/>
          <p:cNvSpPr/>
          <p:nvPr/>
        </p:nvSpPr>
        <p:spPr>
          <a:xfrm>
            <a:off x="1373413" y="5545176"/>
            <a:ext cx="714327" cy="792575"/>
          </a:xfrm>
          <a:custGeom>
            <a:avLst/>
            <a:gdLst/>
            <a:ahLst/>
            <a:cxnLst/>
            <a:rect l="l" t="t" r="r" b="b"/>
            <a:pathLst>
              <a:path w="714327" h="792575">
                <a:moveTo>
                  <a:pt x="661321" y="0"/>
                </a:moveTo>
                <a:lnTo>
                  <a:pt x="714327" y="85820"/>
                </a:lnTo>
                <a:cubicBezTo>
                  <a:pt x="584756" y="149764"/>
                  <a:pt x="519970" y="296164"/>
                  <a:pt x="519970" y="525018"/>
                </a:cubicBezTo>
                <a:lnTo>
                  <a:pt x="666369" y="525018"/>
                </a:lnTo>
                <a:lnTo>
                  <a:pt x="666369" y="792575"/>
                </a:lnTo>
                <a:lnTo>
                  <a:pt x="403860" y="792575"/>
                </a:lnTo>
                <a:lnTo>
                  <a:pt x="403860" y="545211"/>
                </a:lnTo>
                <a:cubicBezTo>
                  <a:pt x="403860" y="425735"/>
                  <a:pt x="426156" y="315515"/>
                  <a:pt x="470749" y="214550"/>
                </a:cubicBezTo>
                <a:cubicBezTo>
                  <a:pt x="515342" y="113585"/>
                  <a:pt x="578866" y="42068"/>
                  <a:pt x="661321" y="0"/>
                </a:cubicBezTo>
                <a:close/>
                <a:moveTo>
                  <a:pt x="257461" y="0"/>
                </a:moveTo>
                <a:lnTo>
                  <a:pt x="310467" y="85820"/>
                </a:lnTo>
                <a:cubicBezTo>
                  <a:pt x="180896" y="149764"/>
                  <a:pt x="116110" y="296164"/>
                  <a:pt x="116110" y="525018"/>
                </a:cubicBezTo>
                <a:lnTo>
                  <a:pt x="262509" y="525018"/>
                </a:lnTo>
                <a:lnTo>
                  <a:pt x="262509" y="792575"/>
                </a:lnTo>
                <a:lnTo>
                  <a:pt x="0" y="792575"/>
                </a:lnTo>
                <a:lnTo>
                  <a:pt x="0" y="545211"/>
                </a:lnTo>
                <a:cubicBezTo>
                  <a:pt x="0" y="425735"/>
                  <a:pt x="22296" y="315515"/>
                  <a:pt x="66889" y="214550"/>
                </a:cubicBezTo>
                <a:cubicBezTo>
                  <a:pt x="111482" y="113585"/>
                  <a:pt x="175006" y="42068"/>
                  <a:pt x="257461" y="0"/>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6" name="矩形 5"/>
          <p:cNvSpPr/>
          <p:nvPr/>
        </p:nvSpPr>
        <p:spPr>
          <a:xfrm>
            <a:off x="1373413" y="0"/>
            <a:ext cx="1055462" cy="1829895"/>
          </a:xfrm>
          <a:prstGeom prst="rect">
            <a:avLst/>
          </a:prstGeom>
          <a:solidFill>
            <a:srgbClr val="F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1520144" y="953047"/>
            <a:ext cx="762000" cy="762000"/>
            <a:chOff x="2895600" y="953047"/>
            <a:chExt cx="762000" cy="762000"/>
          </a:xfrm>
        </p:grpSpPr>
        <p:sp>
          <p:nvSpPr>
            <p:cNvPr id="9" name="椭圆 8"/>
            <p:cNvSpPr/>
            <p:nvPr/>
          </p:nvSpPr>
          <p:spPr>
            <a:xfrm>
              <a:off x="2895600" y="953047"/>
              <a:ext cx="762000" cy="76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048813" y="980104"/>
              <a:ext cx="455574" cy="707886"/>
            </a:xfrm>
            <a:prstGeom prst="rect">
              <a:avLst/>
            </a:prstGeom>
            <a:noFill/>
          </p:spPr>
          <p:txBody>
            <a:bodyPr wrap="none" rtlCol="0">
              <a:spAutoFit/>
            </a:bodyPr>
            <a:lstStyle/>
            <a:p>
              <a:r>
                <a:rPr lang="en-US" altLang="zh-CN" sz="4000" dirty="0">
                  <a:solidFill>
                    <a:srgbClr val="FF3F3F"/>
                  </a:solidFill>
                </a:rPr>
                <a:t>4</a:t>
              </a:r>
              <a:endParaRPr lang="zh-CN" altLang="en-US" sz="4000" dirty="0">
                <a:solidFill>
                  <a:srgbClr val="FF3F3F"/>
                </a:solidFill>
              </a:endParaRPr>
            </a:p>
          </p:txBody>
        </p:sp>
      </p:grpSp>
      <p:sp>
        <p:nvSpPr>
          <p:cNvPr id="77" name="椭圆 76"/>
          <p:cNvSpPr/>
          <p:nvPr/>
        </p:nvSpPr>
        <p:spPr>
          <a:xfrm>
            <a:off x="2524920" y="1318904"/>
            <a:ext cx="546100" cy="5461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07168" y="5420763"/>
            <a:ext cx="1041400" cy="10414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2740820" y="1558296"/>
            <a:ext cx="963442" cy="963442"/>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4076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4747030" y="974982"/>
            <a:ext cx="2697939" cy="738664"/>
            <a:chOff x="1919751" y="2727893"/>
            <a:chExt cx="2697939" cy="738664"/>
          </a:xfrm>
        </p:grpSpPr>
        <p:sp>
          <p:nvSpPr>
            <p:cNvPr id="19" name="矩形 18"/>
            <p:cNvSpPr/>
            <p:nvPr/>
          </p:nvSpPr>
          <p:spPr>
            <a:xfrm rot="16200000">
              <a:off x="2899389" y="1748255"/>
              <a:ext cx="738664" cy="2697939"/>
            </a:xfrm>
            <a:prstGeom prst="rect">
              <a:avLst/>
            </a:prstGeom>
          </p:spPr>
          <p:txBody>
            <a:bodyPr vert="eaVert" wrap="square">
              <a:spAutoFit/>
            </a:bodyPr>
            <a:lstStyle/>
            <a:p>
              <a:r>
                <a:rPr lang="zh-CN" altLang="en-US" sz="3600" kern="100" dirty="0">
                  <a:latin typeface="微软雅黑 Light" panose="020B0502040204020203" pitchFamily="34" charset="-122"/>
                  <a:ea typeface="微软雅黑 Light" panose="020B0502040204020203" pitchFamily="34" charset="-122"/>
                  <a:cs typeface="Times New Roman" panose="02020603050405020304" pitchFamily="18" charset="0"/>
                </a:rPr>
                <a:t>总结</a:t>
              </a:r>
              <a:endParaRPr lang="zh-CN" altLang="en-US" sz="3600" dirty="0">
                <a:latin typeface="微软雅黑 Light" panose="020B0502040204020203" pitchFamily="34" charset="-122"/>
                <a:ea typeface="微软雅黑 Light" panose="020B0502040204020203" pitchFamily="34" charset="-122"/>
              </a:endParaRPr>
            </a:p>
          </p:txBody>
        </p:sp>
        <p:cxnSp>
          <p:nvCxnSpPr>
            <p:cNvPr id="16" name="直接连接符 15"/>
            <p:cNvCxnSpPr>
              <a:cxnSpLocks/>
            </p:cNvCxnSpPr>
            <p:nvPr/>
          </p:nvCxnSpPr>
          <p:spPr>
            <a:xfrm>
              <a:off x="1980687" y="3426919"/>
              <a:ext cx="24326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0" y="1118950"/>
            <a:ext cx="1054100" cy="744733"/>
            <a:chOff x="11137900" y="860547"/>
            <a:chExt cx="1054100" cy="744733"/>
          </a:xfrm>
          <a:solidFill>
            <a:schemeClr val="tx1"/>
          </a:solidFill>
        </p:grpSpPr>
        <p:sp>
          <p:nvSpPr>
            <p:cNvPr id="22" name="矩形 21"/>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3" name="矩形 22"/>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4" name="矩形 23"/>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5" name="矩形 24"/>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sp>
        <p:nvSpPr>
          <p:cNvPr id="26" name="正文"/>
          <p:cNvSpPr/>
          <p:nvPr/>
        </p:nvSpPr>
        <p:spPr>
          <a:xfrm>
            <a:off x="4807966" y="1952153"/>
            <a:ext cx="6067058" cy="3000821"/>
          </a:xfrm>
          <a:prstGeom prst="rect">
            <a:avLst/>
          </a:prstGeom>
        </p:spPr>
        <p:txBody>
          <a:bodyPr wrap="square">
            <a:spAutoFit/>
          </a:bodyPr>
          <a:lstStyle/>
          <a:p>
            <a:pPr>
              <a:lnSpc>
                <a:spcPct val="150000"/>
              </a:lnSpc>
            </a:pPr>
            <a:r>
              <a:rPr lang="zh-CN" altLang="en-US" kern="0" dirty="0">
                <a:solidFill>
                  <a:srgbClr val="646464"/>
                </a:solidFill>
                <a:latin typeface="微软雅黑 Light" panose="020B0502040204020203" pitchFamily="34" charset="-122"/>
                <a:ea typeface="微软雅黑 Light" panose="020B0502040204020203" pitchFamily="34" charset="-122"/>
              </a:rPr>
              <a:t>本项目基本实现了赛车游戏中自动驾驶的功能但仍有可以提升的地方</a:t>
            </a:r>
            <a:r>
              <a:rPr lang="zh-CN" altLang="en-US" kern="0" dirty="0" smtClean="0">
                <a:solidFill>
                  <a:srgbClr val="646464"/>
                </a:solidFill>
                <a:latin typeface="微软雅黑 Light" panose="020B0502040204020203" pitchFamily="34" charset="-122"/>
                <a:ea typeface="微软雅黑 Light" panose="020B0502040204020203" pitchFamily="34" charset="-122"/>
              </a:rPr>
              <a:t>：</a:t>
            </a:r>
            <a:endParaRPr lang="en-US" altLang="zh-CN" kern="0" dirty="0">
              <a:solidFill>
                <a:srgbClr val="646464"/>
              </a:solidFill>
              <a:latin typeface="微软雅黑 Light" panose="020B0502040204020203" pitchFamily="34" charset="-122"/>
              <a:ea typeface="微软雅黑 Light" panose="020B0502040204020203" pitchFamily="34" charset="-122"/>
            </a:endParaRPr>
          </a:p>
          <a:p>
            <a:pPr marL="285750" indent="-285750">
              <a:lnSpc>
                <a:spcPct val="150000"/>
              </a:lnSpc>
              <a:buFont typeface="Arial" panose="020B0604020202020204" pitchFamily="34" charset="0"/>
              <a:buChar char="•"/>
            </a:pPr>
            <a:r>
              <a:rPr lang="zh-CN" altLang="en-US" kern="0" dirty="0">
                <a:solidFill>
                  <a:srgbClr val="646464"/>
                </a:solidFill>
                <a:latin typeface="微软雅黑 Light" panose="020B0502040204020203" pitchFamily="34" charset="-122"/>
                <a:ea typeface="微软雅黑 Light" panose="020B0502040204020203" pitchFamily="34" charset="-122"/>
              </a:rPr>
              <a:t>程序对</a:t>
            </a:r>
            <a:r>
              <a:rPr lang="zh-CN" altLang="en-US" kern="0" dirty="0" smtClean="0">
                <a:solidFill>
                  <a:srgbClr val="646464"/>
                </a:solidFill>
                <a:latin typeface="微软雅黑 Light" panose="020B0502040204020203" pitchFamily="34" charset="-122"/>
                <a:ea typeface="微软雅黑 Light" panose="020B0502040204020203" pitchFamily="34" charset="-122"/>
              </a:rPr>
              <a:t>游戏环境的</a:t>
            </a:r>
            <a:r>
              <a:rPr lang="zh-CN" altLang="en-US" kern="0" dirty="0">
                <a:solidFill>
                  <a:srgbClr val="646464"/>
                </a:solidFill>
                <a:latin typeface="微软雅黑 Light" panose="020B0502040204020203" pitchFamily="34" charset="-122"/>
                <a:ea typeface="微软雅黑 Light" panose="020B0502040204020203" pitchFamily="34" charset="-122"/>
              </a:rPr>
              <a:t>要求较高，需要比较清晰的赛道</a:t>
            </a:r>
            <a:r>
              <a:rPr lang="zh-CN" altLang="en-US" kern="0" dirty="0" smtClean="0">
                <a:solidFill>
                  <a:srgbClr val="646464"/>
                </a:solidFill>
                <a:latin typeface="微软雅黑 Light" panose="020B0502040204020203" pitchFamily="34" charset="-122"/>
                <a:ea typeface="微软雅黑 Light" panose="020B0502040204020203" pitchFamily="34" charset="-122"/>
              </a:rPr>
              <a:t>边缘，和简洁的赛道环境。</a:t>
            </a:r>
            <a:endParaRPr lang="en-US" altLang="zh-CN" kern="0" dirty="0">
              <a:solidFill>
                <a:srgbClr val="646464"/>
              </a:solidFill>
              <a:latin typeface="微软雅黑 Light" panose="020B0502040204020203" pitchFamily="34" charset="-122"/>
              <a:ea typeface="微软雅黑 Light" panose="020B0502040204020203" pitchFamily="34" charset="-122"/>
            </a:endParaRPr>
          </a:p>
          <a:p>
            <a:pPr marL="285750" indent="-285750">
              <a:lnSpc>
                <a:spcPct val="150000"/>
              </a:lnSpc>
              <a:buFont typeface="Arial" panose="020B0604020202020204" pitchFamily="34" charset="0"/>
              <a:buChar char="•"/>
            </a:pPr>
            <a:r>
              <a:rPr lang="zh-CN" altLang="en-US" kern="0" dirty="0" smtClean="0">
                <a:solidFill>
                  <a:srgbClr val="646464"/>
                </a:solidFill>
                <a:latin typeface="微软雅黑 Light" panose="020B0502040204020203" pitchFamily="34" charset="-122"/>
                <a:ea typeface="微软雅黑 Light" panose="020B0502040204020203" pitchFamily="34" charset="-122"/>
              </a:rPr>
              <a:t>未实现赛道上路标的识别</a:t>
            </a:r>
            <a:r>
              <a:rPr lang="zh-CN" altLang="en-US" kern="0" dirty="0">
                <a:solidFill>
                  <a:srgbClr val="646464"/>
                </a:solidFill>
                <a:latin typeface="微软雅黑 Light" panose="020B0502040204020203" pitchFamily="34" charset="-122"/>
                <a:ea typeface="微软雅黑 Light" panose="020B0502040204020203" pitchFamily="34" charset="-122"/>
              </a:rPr>
              <a:t>和</a:t>
            </a:r>
            <a:r>
              <a:rPr lang="zh-CN" altLang="en-US" kern="0" dirty="0" smtClean="0">
                <a:solidFill>
                  <a:srgbClr val="646464"/>
                </a:solidFill>
                <a:latin typeface="微软雅黑 Light" panose="020B0502040204020203" pitchFamily="34" charset="-122"/>
                <a:ea typeface="微软雅黑 Light" panose="020B0502040204020203" pitchFamily="34" charset="-122"/>
              </a:rPr>
              <a:t>判断，以及超车避障。</a:t>
            </a:r>
            <a:endParaRPr lang="en-US" altLang="zh-CN" kern="0" dirty="0">
              <a:solidFill>
                <a:srgbClr val="646464"/>
              </a:solidFill>
              <a:latin typeface="微软雅黑 Light" panose="020B0502040204020203" pitchFamily="34" charset="-122"/>
              <a:ea typeface="微软雅黑 Light" panose="020B0502040204020203" pitchFamily="34" charset="-122"/>
            </a:endParaRPr>
          </a:p>
          <a:p>
            <a:pPr marL="285750" indent="-285750">
              <a:lnSpc>
                <a:spcPct val="150000"/>
              </a:lnSpc>
              <a:buFont typeface="Arial" panose="020B0604020202020204" pitchFamily="34" charset="0"/>
              <a:buChar char="•"/>
            </a:pPr>
            <a:r>
              <a:rPr lang="zh-CN" altLang="en-US" kern="0" dirty="0" smtClean="0">
                <a:solidFill>
                  <a:srgbClr val="646464"/>
                </a:solidFill>
                <a:latin typeface="微软雅黑 Light" panose="020B0502040204020203" pitchFamily="34" charset="-122"/>
                <a:ea typeface="微软雅黑 Light" panose="020B0502040204020203" pitchFamily="34" charset="-122"/>
              </a:rPr>
              <a:t>数字识别在运动过程中效果较差。</a:t>
            </a:r>
            <a:endParaRPr lang="en-US" altLang="zh-CN" kern="0" dirty="0">
              <a:solidFill>
                <a:srgbClr val="646464"/>
              </a:solidFill>
              <a:latin typeface="微软雅黑 Light" panose="020B0502040204020203" pitchFamily="34" charset="-122"/>
              <a:ea typeface="微软雅黑 Light" panose="020B0502040204020203" pitchFamily="34" charset="-122"/>
            </a:endParaRPr>
          </a:p>
          <a:p>
            <a:pPr marL="285750" indent="-285750">
              <a:lnSpc>
                <a:spcPct val="150000"/>
              </a:lnSpc>
              <a:buFont typeface="Arial" panose="020B0604020202020204" pitchFamily="34" charset="0"/>
              <a:buChar char="•"/>
            </a:pPr>
            <a:r>
              <a:rPr lang="zh-CN" altLang="en-US" kern="0" dirty="0">
                <a:solidFill>
                  <a:srgbClr val="646464"/>
                </a:solidFill>
                <a:latin typeface="微软雅黑 Light" panose="020B0502040204020203" pitchFamily="34" charset="-122"/>
                <a:ea typeface="微软雅黑 Light" panose="020B0502040204020203" pitchFamily="34" charset="-122"/>
              </a:rPr>
              <a:t>语音</a:t>
            </a:r>
            <a:r>
              <a:rPr lang="zh-CN" altLang="en-US" kern="0" dirty="0" smtClean="0">
                <a:solidFill>
                  <a:srgbClr val="646464"/>
                </a:solidFill>
                <a:latin typeface="微软雅黑 Light" panose="020B0502040204020203" pitchFamily="34" charset="-122"/>
                <a:ea typeface="微软雅黑 Light" panose="020B0502040204020203" pitchFamily="34" charset="-122"/>
              </a:rPr>
              <a:t>控制指令识别速度较慢。</a:t>
            </a:r>
            <a:endParaRPr lang="en-GB" altLang="zh-CN" kern="0" dirty="0">
              <a:solidFill>
                <a:srgbClr val="646464"/>
              </a:solidFill>
              <a:latin typeface="微软雅黑 Light" panose="020B0502040204020203" pitchFamily="34" charset="-122"/>
              <a:ea typeface="微软雅黑 Light" panose="020B0502040204020203" pitchFamily="34" charset="-122"/>
            </a:endParaRPr>
          </a:p>
        </p:txBody>
      </p:sp>
      <p:pic>
        <p:nvPicPr>
          <p:cNvPr id="28" name="图片 27">
            <a:extLst>
              <a:ext uri="{FF2B5EF4-FFF2-40B4-BE49-F238E27FC236}">
                <a16:creationId xmlns:a16="http://schemas.microsoft.com/office/drawing/2014/main" xmlns="" id="{86BBDFC9-3817-421F-871B-B5FE854ED185}"/>
              </a:ext>
            </a:extLst>
          </p:cNvPr>
          <p:cNvPicPr>
            <a:picLocks noChangeAspect="1"/>
          </p:cNvPicPr>
          <p:nvPr/>
        </p:nvPicPr>
        <p:blipFill rotWithShape="1">
          <a:blip r:embed="rId2">
            <a:grayscl/>
          </a:blip>
          <a:srcRect l="35919" r="28531" b="7206"/>
          <a:stretch/>
        </p:blipFill>
        <p:spPr>
          <a:xfrm>
            <a:off x="1523509" y="1118950"/>
            <a:ext cx="2754111" cy="4759024"/>
          </a:xfrm>
          <a:prstGeom prst="rect">
            <a:avLst/>
          </a:prstGeom>
        </p:spPr>
      </p:pic>
    </p:spTree>
    <p:extLst>
      <p:ext uri="{BB962C8B-B14F-4D97-AF65-F5344CB8AC3E}">
        <p14:creationId xmlns:p14="http://schemas.microsoft.com/office/powerpoint/2010/main" val="1601501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19158" y="1967740"/>
            <a:ext cx="3570208" cy="1107996"/>
          </a:xfrm>
          <a:prstGeom prst="rect">
            <a:avLst/>
          </a:prstGeom>
          <a:noFill/>
        </p:spPr>
        <p:txBody>
          <a:bodyPr vert="horz" wrap="none" rtlCol="0">
            <a:spAutoFit/>
          </a:bodyPr>
          <a:lstStyle/>
          <a:p>
            <a:r>
              <a:rPr lang="zh-CN" altLang="en-US" sz="6600" dirty="0" smtClean="0">
                <a:solidFill>
                  <a:srgbClr val="94A4BE"/>
                </a:solidFill>
                <a:latin typeface="微软雅黑 Light" panose="020B0502040204020203" pitchFamily="34" charset="-122"/>
                <a:ea typeface="微软雅黑 Light" panose="020B0502040204020203" pitchFamily="34" charset="-122"/>
              </a:rPr>
              <a:t>小组分工</a:t>
            </a:r>
            <a:endParaRPr lang="zh-CN" altLang="en-US" sz="6600" dirty="0">
              <a:solidFill>
                <a:srgbClr val="94A4BE"/>
              </a:solidFill>
              <a:latin typeface="微软雅黑 Light" panose="020B0502040204020203" pitchFamily="34" charset="-122"/>
              <a:ea typeface="微软雅黑 Light" panose="020B0502040204020203" pitchFamily="34" charset="-122"/>
            </a:endParaRPr>
          </a:p>
        </p:txBody>
      </p:sp>
      <p:sp>
        <p:nvSpPr>
          <p:cNvPr id="4" name="任意多边形: 形状 3"/>
          <p:cNvSpPr/>
          <p:nvPr/>
        </p:nvSpPr>
        <p:spPr>
          <a:xfrm>
            <a:off x="1373413" y="5545176"/>
            <a:ext cx="714327" cy="792575"/>
          </a:xfrm>
          <a:custGeom>
            <a:avLst/>
            <a:gdLst/>
            <a:ahLst/>
            <a:cxnLst/>
            <a:rect l="l" t="t" r="r" b="b"/>
            <a:pathLst>
              <a:path w="714327" h="792575">
                <a:moveTo>
                  <a:pt x="661321" y="0"/>
                </a:moveTo>
                <a:lnTo>
                  <a:pt x="714327" y="85820"/>
                </a:lnTo>
                <a:cubicBezTo>
                  <a:pt x="584756" y="149764"/>
                  <a:pt x="519970" y="296164"/>
                  <a:pt x="519970" y="525018"/>
                </a:cubicBezTo>
                <a:lnTo>
                  <a:pt x="666369" y="525018"/>
                </a:lnTo>
                <a:lnTo>
                  <a:pt x="666369" y="792575"/>
                </a:lnTo>
                <a:lnTo>
                  <a:pt x="403860" y="792575"/>
                </a:lnTo>
                <a:lnTo>
                  <a:pt x="403860" y="545211"/>
                </a:lnTo>
                <a:cubicBezTo>
                  <a:pt x="403860" y="425735"/>
                  <a:pt x="426156" y="315515"/>
                  <a:pt x="470749" y="214550"/>
                </a:cubicBezTo>
                <a:cubicBezTo>
                  <a:pt x="515342" y="113585"/>
                  <a:pt x="578866" y="42068"/>
                  <a:pt x="661321" y="0"/>
                </a:cubicBezTo>
                <a:close/>
                <a:moveTo>
                  <a:pt x="257461" y="0"/>
                </a:moveTo>
                <a:lnTo>
                  <a:pt x="310467" y="85820"/>
                </a:lnTo>
                <a:cubicBezTo>
                  <a:pt x="180896" y="149764"/>
                  <a:pt x="116110" y="296164"/>
                  <a:pt x="116110" y="525018"/>
                </a:cubicBezTo>
                <a:lnTo>
                  <a:pt x="262509" y="525018"/>
                </a:lnTo>
                <a:lnTo>
                  <a:pt x="262509" y="792575"/>
                </a:lnTo>
                <a:lnTo>
                  <a:pt x="0" y="792575"/>
                </a:lnTo>
                <a:lnTo>
                  <a:pt x="0" y="545211"/>
                </a:lnTo>
                <a:cubicBezTo>
                  <a:pt x="0" y="425735"/>
                  <a:pt x="22296" y="315515"/>
                  <a:pt x="66889" y="214550"/>
                </a:cubicBezTo>
                <a:cubicBezTo>
                  <a:pt x="111482" y="113585"/>
                  <a:pt x="175006" y="42068"/>
                  <a:pt x="257461" y="0"/>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6" name="矩形 5"/>
          <p:cNvSpPr/>
          <p:nvPr/>
        </p:nvSpPr>
        <p:spPr>
          <a:xfrm>
            <a:off x="1373413" y="0"/>
            <a:ext cx="1055462" cy="1829895"/>
          </a:xfrm>
          <a:prstGeom prst="rect">
            <a:avLst/>
          </a:prstGeom>
          <a:solidFill>
            <a:srgbClr val="F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1520144" y="953047"/>
            <a:ext cx="762000" cy="762000"/>
            <a:chOff x="2895600" y="953047"/>
            <a:chExt cx="762000" cy="762000"/>
          </a:xfrm>
        </p:grpSpPr>
        <p:sp>
          <p:nvSpPr>
            <p:cNvPr id="9" name="椭圆 8"/>
            <p:cNvSpPr/>
            <p:nvPr/>
          </p:nvSpPr>
          <p:spPr>
            <a:xfrm>
              <a:off x="2895600" y="953047"/>
              <a:ext cx="762000" cy="76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048813" y="980104"/>
              <a:ext cx="455574" cy="707886"/>
            </a:xfrm>
            <a:prstGeom prst="rect">
              <a:avLst/>
            </a:prstGeom>
            <a:noFill/>
          </p:spPr>
          <p:txBody>
            <a:bodyPr wrap="none" rtlCol="0">
              <a:spAutoFit/>
            </a:bodyPr>
            <a:lstStyle/>
            <a:p>
              <a:r>
                <a:rPr lang="en-US" altLang="zh-CN" sz="4000" dirty="0">
                  <a:solidFill>
                    <a:srgbClr val="FF3F3F"/>
                  </a:solidFill>
                </a:rPr>
                <a:t>5</a:t>
              </a:r>
              <a:endParaRPr lang="zh-CN" altLang="en-US" sz="4000" dirty="0">
                <a:solidFill>
                  <a:srgbClr val="FF3F3F"/>
                </a:solidFill>
              </a:endParaRPr>
            </a:p>
          </p:txBody>
        </p:sp>
      </p:grpSp>
      <p:sp>
        <p:nvSpPr>
          <p:cNvPr id="77" name="椭圆 76"/>
          <p:cNvSpPr/>
          <p:nvPr/>
        </p:nvSpPr>
        <p:spPr>
          <a:xfrm>
            <a:off x="2524920" y="1318904"/>
            <a:ext cx="546100" cy="5461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07168" y="5420763"/>
            <a:ext cx="1041400" cy="10414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2740820" y="1558296"/>
            <a:ext cx="963442" cy="963442"/>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587067" y="2880925"/>
            <a:ext cx="4207933"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叶重荫：赛道识别</a:t>
            </a: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zh-CN" altLang="en-US" dirty="0"/>
              <a:t>洪思</a:t>
            </a:r>
            <a:r>
              <a:rPr lang="zh-CN" altLang="en-US" dirty="0" smtClean="0"/>
              <a:t>劼：语音识别</a:t>
            </a: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zh-CN" altLang="en-US" dirty="0" smtClean="0"/>
              <a:t>郭宇：赛道和数字识别，模块整合</a:t>
            </a:r>
            <a:endParaRPr lang="zh-CN" altLang="en-US" dirty="0"/>
          </a:p>
        </p:txBody>
      </p:sp>
    </p:spTree>
    <p:extLst>
      <p:ext uri="{BB962C8B-B14F-4D97-AF65-F5344CB8AC3E}">
        <p14:creationId xmlns:p14="http://schemas.microsoft.com/office/powerpoint/2010/main" val="4252284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569622" y="1592847"/>
            <a:ext cx="5763116" cy="3046988"/>
          </a:xfrm>
          <a:prstGeom prst="rect">
            <a:avLst/>
          </a:prstGeom>
          <a:solidFill>
            <a:schemeClr val="bg1">
              <a:lumMod val="95000"/>
            </a:schemeClr>
          </a:solidFill>
        </p:spPr>
        <p:txBody>
          <a:bodyPr wrap="square">
            <a:spAutoFit/>
          </a:bodyPr>
          <a:lstStyle/>
          <a:p>
            <a:endParaRPr lang="en-US" altLang="zh-CN" sz="3200" dirty="0">
              <a:latin typeface="微软雅黑 Light" panose="020B0502040204020203" pitchFamily="34" charset="-122"/>
              <a:ea typeface="微软雅黑 Light" panose="020B0502040204020203" pitchFamily="34" charset="-122"/>
            </a:endParaRPr>
          </a:p>
          <a:p>
            <a:endParaRPr lang="en-US" altLang="zh-CN" sz="3200" dirty="0">
              <a:latin typeface="微软雅黑 Light" panose="020B0502040204020203" pitchFamily="34" charset="-122"/>
              <a:ea typeface="微软雅黑 Light" panose="020B0502040204020203" pitchFamily="34" charset="-122"/>
            </a:endParaRPr>
          </a:p>
          <a:p>
            <a:endParaRPr lang="en-US" altLang="zh-CN" sz="3200" dirty="0">
              <a:latin typeface="微软雅黑 Light" panose="020B0502040204020203" pitchFamily="34" charset="-122"/>
              <a:ea typeface="微软雅黑 Light" panose="020B0502040204020203" pitchFamily="34" charset="-122"/>
            </a:endParaRPr>
          </a:p>
          <a:p>
            <a:endParaRPr lang="en-US" altLang="zh-CN" sz="3200" dirty="0">
              <a:latin typeface="微软雅黑 Light" panose="020B0502040204020203" pitchFamily="34" charset="-122"/>
              <a:ea typeface="微软雅黑 Light" panose="020B0502040204020203" pitchFamily="34" charset="-122"/>
            </a:endParaRPr>
          </a:p>
          <a:p>
            <a:endParaRPr lang="en-US" altLang="zh-CN" sz="3200" dirty="0">
              <a:latin typeface="微软雅黑 Light" panose="020B0502040204020203" pitchFamily="34" charset="-122"/>
              <a:ea typeface="微软雅黑 Light" panose="020B0502040204020203" pitchFamily="34" charset="-122"/>
            </a:endParaRPr>
          </a:p>
          <a:p>
            <a:r>
              <a:rPr lang="zh-CN" altLang="en-US" sz="3200" dirty="0">
                <a:latin typeface="微软雅黑 Light" panose="020B0502040204020203" pitchFamily="34" charset="-122"/>
                <a:ea typeface="微软雅黑 Light" panose="020B0502040204020203" pitchFamily="34" charset="-122"/>
              </a:rPr>
              <a:t>                        </a:t>
            </a:r>
          </a:p>
        </p:txBody>
      </p:sp>
      <p:sp>
        <p:nvSpPr>
          <p:cNvPr id="2" name="文本框 1"/>
          <p:cNvSpPr txBox="1"/>
          <p:nvPr/>
        </p:nvSpPr>
        <p:spPr>
          <a:xfrm>
            <a:off x="2087740" y="2548262"/>
            <a:ext cx="7263527" cy="2215991"/>
          </a:xfrm>
          <a:prstGeom prst="rect">
            <a:avLst/>
          </a:prstGeom>
          <a:noFill/>
        </p:spPr>
        <p:txBody>
          <a:bodyPr vert="horz" wrap="none" rtlCol="0">
            <a:spAutoFit/>
          </a:bodyPr>
          <a:lstStyle/>
          <a:p>
            <a:r>
              <a:rPr lang="zh-CN" altLang="en-US" sz="13800" dirty="0">
                <a:solidFill>
                  <a:srgbClr val="94A4BE"/>
                </a:solidFill>
                <a:latin typeface="微软雅黑 Light" panose="020B0502040204020203" pitchFamily="34" charset="-122"/>
                <a:ea typeface="微软雅黑 Light" panose="020B0502040204020203" pitchFamily="34" charset="-122"/>
              </a:rPr>
              <a:t>谢谢观看</a:t>
            </a:r>
          </a:p>
        </p:txBody>
      </p:sp>
      <p:sp>
        <p:nvSpPr>
          <p:cNvPr id="4" name="任意多边形: 形状 3"/>
          <p:cNvSpPr/>
          <p:nvPr/>
        </p:nvSpPr>
        <p:spPr>
          <a:xfrm>
            <a:off x="1373413" y="5545176"/>
            <a:ext cx="714327" cy="792575"/>
          </a:xfrm>
          <a:custGeom>
            <a:avLst/>
            <a:gdLst/>
            <a:ahLst/>
            <a:cxnLst/>
            <a:rect l="l" t="t" r="r" b="b"/>
            <a:pathLst>
              <a:path w="714327" h="792575">
                <a:moveTo>
                  <a:pt x="661321" y="0"/>
                </a:moveTo>
                <a:lnTo>
                  <a:pt x="714327" y="85820"/>
                </a:lnTo>
                <a:cubicBezTo>
                  <a:pt x="584756" y="149764"/>
                  <a:pt x="519970" y="296164"/>
                  <a:pt x="519970" y="525018"/>
                </a:cubicBezTo>
                <a:lnTo>
                  <a:pt x="666369" y="525018"/>
                </a:lnTo>
                <a:lnTo>
                  <a:pt x="666369" y="792575"/>
                </a:lnTo>
                <a:lnTo>
                  <a:pt x="403860" y="792575"/>
                </a:lnTo>
                <a:lnTo>
                  <a:pt x="403860" y="545211"/>
                </a:lnTo>
                <a:cubicBezTo>
                  <a:pt x="403860" y="425735"/>
                  <a:pt x="426156" y="315515"/>
                  <a:pt x="470749" y="214550"/>
                </a:cubicBezTo>
                <a:cubicBezTo>
                  <a:pt x="515342" y="113585"/>
                  <a:pt x="578866" y="42068"/>
                  <a:pt x="661321" y="0"/>
                </a:cubicBezTo>
                <a:close/>
                <a:moveTo>
                  <a:pt x="257461" y="0"/>
                </a:moveTo>
                <a:lnTo>
                  <a:pt x="310467" y="85820"/>
                </a:lnTo>
                <a:cubicBezTo>
                  <a:pt x="180896" y="149764"/>
                  <a:pt x="116110" y="296164"/>
                  <a:pt x="116110" y="525018"/>
                </a:cubicBezTo>
                <a:lnTo>
                  <a:pt x="262509" y="525018"/>
                </a:lnTo>
                <a:lnTo>
                  <a:pt x="262509" y="792575"/>
                </a:lnTo>
                <a:lnTo>
                  <a:pt x="0" y="792575"/>
                </a:lnTo>
                <a:lnTo>
                  <a:pt x="0" y="545211"/>
                </a:lnTo>
                <a:cubicBezTo>
                  <a:pt x="0" y="425735"/>
                  <a:pt x="22296" y="315515"/>
                  <a:pt x="66889" y="214550"/>
                </a:cubicBezTo>
                <a:cubicBezTo>
                  <a:pt x="111482" y="113585"/>
                  <a:pt x="175006" y="42068"/>
                  <a:pt x="257461" y="0"/>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77" name="椭圆 76"/>
          <p:cNvSpPr/>
          <p:nvPr/>
        </p:nvSpPr>
        <p:spPr>
          <a:xfrm>
            <a:off x="641208" y="1266079"/>
            <a:ext cx="546100" cy="546100"/>
          </a:xfrm>
          <a:prstGeom prst="ellipse">
            <a:avLst/>
          </a:prstGeom>
          <a:noFill/>
          <a:ln>
            <a:solidFill>
              <a:srgbClr val="8686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8686"/>
              </a:solidFill>
            </a:endParaRPr>
          </a:p>
        </p:txBody>
      </p:sp>
      <p:sp>
        <p:nvSpPr>
          <p:cNvPr id="78" name="椭圆 77"/>
          <p:cNvSpPr/>
          <p:nvPr/>
        </p:nvSpPr>
        <p:spPr>
          <a:xfrm>
            <a:off x="-207168" y="5420763"/>
            <a:ext cx="1041400" cy="10414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857108" y="1505471"/>
            <a:ext cx="963442" cy="963442"/>
          </a:xfrm>
          <a:prstGeom prst="ellipse">
            <a:avLst/>
          </a:prstGeom>
          <a:noFill/>
          <a:ln>
            <a:solidFill>
              <a:srgbClr val="8686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8686"/>
              </a:solidFill>
            </a:endParaRPr>
          </a:p>
        </p:txBody>
      </p:sp>
    </p:spTree>
    <p:extLst>
      <p:ext uri="{BB962C8B-B14F-4D97-AF65-F5344CB8AC3E}">
        <p14:creationId xmlns:p14="http://schemas.microsoft.com/office/powerpoint/2010/main" val="2281947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48414" y="1762125"/>
            <a:ext cx="7263527" cy="2215991"/>
          </a:xfrm>
          <a:prstGeom prst="rect">
            <a:avLst/>
          </a:prstGeom>
          <a:noFill/>
        </p:spPr>
        <p:txBody>
          <a:bodyPr vert="horz" wrap="none" rtlCol="0">
            <a:spAutoFit/>
          </a:bodyPr>
          <a:lstStyle/>
          <a:p>
            <a:r>
              <a:rPr lang="zh-CN" altLang="en-US" sz="13800" dirty="0">
                <a:solidFill>
                  <a:srgbClr val="94A4BE"/>
                </a:solidFill>
                <a:latin typeface="微软雅黑 Light" panose="020B0502040204020203" pitchFamily="34" charset="-122"/>
                <a:ea typeface="微软雅黑 Light" panose="020B0502040204020203" pitchFamily="34" charset="-122"/>
              </a:rPr>
              <a:t>项目简介</a:t>
            </a:r>
          </a:p>
        </p:txBody>
      </p:sp>
      <p:sp>
        <p:nvSpPr>
          <p:cNvPr id="3" name="矩形 2"/>
          <p:cNvSpPr/>
          <p:nvPr/>
        </p:nvSpPr>
        <p:spPr>
          <a:xfrm>
            <a:off x="1373413" y="4076987"/>
            <a:ext cx="4883952" cy="1077218"/>
          </a:xfrm>
          <a:prstGeom prst="rect">
            <a:avLst/>
          </a:prstGeom>
          <a:solidFill>
            <a:schemeClr val="bg1">
              <a:lumMod val="95000"/>
            </a:schemeClr>
          </a:solidFill>
        </p:spPr>
        <p:txBody>
          <a:bodyPr wrap="square">
            <a:spAutoFit/>
          </a:bodyPr>
          <a:lstStyle/>
          <a:p>
            <a:endParaRPr lang="en-US" altLang="zh-CN" sz="3200" dirty="0">
              <a:latin typeface="微软雅黑 Light" panose="020B0502040204020203" pitchFamily="34" charset="-122"/>
              <a:ea typeface="微软雅黑 Light" panose="020B0502040204020203" pitchFamily="34" charset="-122"/>
            </a:endParaRPr>
          </a:p>
          <a:p>
            <a:endParaRPr lang="zh-CN" altLang="en-US" sz="3200" dirty="0">
              <a:latin typeface="微软雅黑 Light" panose="020B0502040204020203" pitchFamily="34" charset="-122"/>
              <a:ea typeface="微软雅黑 Light" panose="020B0502040204020203" pitchFamily="34" charset="-122"/>
            </a:endParaRPr>
          </a:p>
        </p:txBody>
      </p:sp>
      <p:sp>
        <p:nvSpPr>
          <p:cNvPr id="4" name="任意多边形: 形状 3"/>
          <p:cNvSpPr/>
          <p:nvPr/>
        </p:nvSpPr>
        <p:spPr>
          <a:xfrm>
            <a:off x="1373413" y="5545176"/>
            <a:ext cx="714327" cy="792575"/>
          </a:xfrm>
          <a:custGeom>
            <a:avLst/>
            <a:gdLst/>
            <a:ahLst/>
            <a:cxnLst/>
            <a:rect l="l" t="t" r="r" b="b"/>
            <a:pathLst>
              <a:path w="714327" h="792575">
                <a:moveTo>
                  <a:pt x="661321" y="0"/>
                </a:moveTo>
                <a:lnTo>
                  <a:pt x="714327" y="85820"/>
                </a:lnTo>
                <a:cubicBezTo>
                  <a:pt x="584756" y="149764"/>
                  <a:pt x="519970" y="296164"/>
                  <a:pt x="519970" y="525018"/>
                </a:cubicBezTo>
                <a:lnTo>
                  <a:pt x="666369" y="525018"/>
                </a:lnTo>
                <a:lnTo>
                  <a:pt x="666369" y="792575"/>
                </a:lnTo>
                <a:lnTo>
                  <a:pt x="403860" y="792575"/>
                </a:lnTo>
                <a:lnTo>
                  <a:pt x="403860" y="545211"/>
                </a:lnTo>
                <a:cubicBezTo>
                  <a:pt x="403860" y="425735"/>
                  <a:pt x="426156" y="315515"/>
                  <a:pt x="470749" y="214550"/>
                </a:cubicBezTo>
                <a:cubicBezTo>
                  <a:pt x="515342" y="113585"/>
                  <a:pt x="578866" y="42068"/>
                  <a:pt x="661321" y="0"/>
                </a:cubicBezTo>
                <a:close/>
                <a:moveTo>
                  <a:pt x="257461" y="0"/>
                </a:moveTo>
                <a:lnTo>
                  <a:pt x="310467" y="85820"/>
                </a:lnTo>
                <a:cubicBezTo>
                  <a:pt x="180896" y="149764"/>
                  <a:pt x="116110" y="296164"/>
                  <a:pt x="116110" y="525018"/>
                </a:cubicBezTo>
                <a:lnTo>
                  <a:pt x="262509" y="525018"/>
                </a:lnTo>
                <a:lnTo>
                  <a:pt x="262509" y="792575"/>
                </a:lnTo>
                <a:lnTo>
                  <a:pt x="0" y="792575"/>
                </a:lnTo>
                <a:lnTo>
                  <a:pt x="0" y="545211"/>
                </a:lnTo>
                <a:cubicBezTo>
                  <a:pt x="0" y="425735"/>
                  <a:pt x="22296" y="315515"/>
                  <a:pt x="66889" y="214550"/>
                </a:cubicBezTo>
                <a:cubicBezTo>
                  <a:pt x="111482" y="113585"/>
                  <a:pt x="175006" y="42068"/>
                  <a:pt x="257461" y="0"/>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6" name="矩形 5"/>
          <p:cNvSpPr/>
          <p:nvPr/>
        </p:nvSpPr>
        <p:spPr>
          <a:xfrm>
            <a:off x="1373413" y="0"/>
            <a:ext cx="1055462" cy="1829895"/>
          </a:xfrm>
          <a:prstGeom prst="rect">
            <a:avLst/>
          </a:prstGeom>
          <a:solidFill>
            <a:srgbClr val="F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3F3F"/>
              </a:solidFill>
            </a:endParaRPr>
          </a:p>
        </p:txBody>
      </p:sp>
      <p:grpSp>
        <p:nvGrpSpPr>
          <p:cNvPr id="10" name="组合 9"/>
          <p:cNvGrpSpPr/>
          <p:nvPr/>
        </p:nvGrpSpPr>
        <p:grpSpPr>
          <a:xfrm>
            <a:off x="1520144" y="953047"/>
            <a:ext cx="762000" cy="762000"/>
            <a:chOff x="2895600" y="953047"/>
            <a:chExt cx="762000" cy="762000"/>
          </a:xfrm>
        </p:grpSpPr>
        <p:sp>
          <p:nvSpPr>
            <p:cNvPr id="9" name="椭圆 8"/>
            <p:cNvSpPr/>
            <p:nvPr/>
          </p:nvSpPr>
          <p:spPr>
            <a:xfrm>
              <a:off x="2895600" y="953047"/>
              <a:ext cx="762000" cy="76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048813" y="980104"/>
              <a:ext cx="455574" cy="707886"/>
            </a:xfrm>
            <a:prstGeom prst="rect">
              <a:avLst/>
            </a:prstGeom>
            <a:noFill/>
          </p:spPr>
          <p:txBody>
            <a:bodyPr wrap="none" rtlCol="0">
              <a:spAutoFit/>
            </a:bodyPr>
            <a:lstStyle/>
            <a:p>
              <a:r>
                <a:rPr lang="en-US" altLang="zh-CN" sz="4000" dirty="0">
                  <a:solidFill>
                    <a:srgbClr val="FF3F3F"/>
                  </a:solidFill>
                </a:rPr>
                <a:t>1</a:t>
              </a:r>
              <a:endParaRPr lang="zh-CN" altLang="en-US" sz="4000" dirty="0">
                <a:solidFill>
                  <a:srgbClr val="FF3F3F"/>
                </a:solidFill>
              </a:endParaRPr>
            </a:p>
          </p:txBody>
        </p:sp>
      </p:grpSp>
      <p:sp>
        <p:nvSpPr>
          <p:cNvPr id="77" name="椭圆 76"/>
          <p:cNvSpPr/>
          <p:nvPr/>
        </p:nvSpPr>
        <p:spPr>
          <a:xfrm>
            <a:off x="2524920" y="1318904"/>
            <a:ext cx="546100" cy="5461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07168" y="5420763"/>
            <a:ext cx="1041400" cy="10414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2740820" y="1558296"/>
            <a:ext cx="963442" cy="963442"/>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598969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14630" y="605530"/>
            <a:ext cx="8229103" cy="662554"/>
          </a:xfrm>
          <a:prstGeom prst="rect">
            <a:avLst/>
          </a:prstGeom>
        </p:spPr>
        <p:txBody>
          <a:bodyPr wrap="square">
            <a:spAutoFit/>
          </a:bodyPr>
          <a:lstStyle/>
          <a:p>
            <a:pPr>
              <a:lnSpc>
                <a:spcPct val="150000"/>
              </a:lnSpc>
            </a:pPr>
            <a:r>
              <a:rPr lang="zh-CN" altLang="en-US" sz="2800" dirty="0">
                <a:solidFill>
                  <a:srgbClr val="FF3F3F"/>
                </a:solidFill>
                <a:latin typeface="微软雅黑" panose="020B0503020204020204" pitchFamily="34" charset="-122"/>
                <a:ea typeface="微软雅黑" panose="020B0503020204020204" pitchFamily="34" charset="-122"/>
              </a:rPr>
              <a:t>赛车游戏</a:t>
            </a:r>
            <a:r>
              <a:rPr lang="zh-CN" altLang="en-US" sz="2800" dirty="0" smtClean="0">
                <a:solidFill>
                  <a:srgbClr val="FF3F3F"/>
                </a:solidFill>
                <a:latin typeface="微软雅黑" panose="020B0503020204020204" pitchFamily="34" charset="-122"/>
                <a:ea typeface="微软雅黑" panose="020B0503020204020204" pitchFamily="34" charset="-122"/>
              </a:rPr>
              <a:t>助手</a:t>
            </a:r>
            <a:endParaRPr lang="en-US" altLang="zh-CN" sz="2800" dirty="0">
              <a:solidFill>
                <a:srgbClr val="FF3F3F"/>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1337047" y="748258"/>
            <a:ext cx="4591800" cy="1356970"/>
            <a:chOff x="1919752" y="2789450"/>
            <a:chExt cx="4591800" cy="1356970"/>
          </a:xfrm>
        </p:grpSpPr>
        <p:grpSp>
          <p:nvGrpSpPr>
            <p:cNvPr id="25" name="组合 24"/>
            <p:cNvGrpSpPr/>
            <p:nvPr/>
          </p:nvGrpSpPr>
          <p:grpSpPr>
            <a:xfrm rot="16200000">
              <a:off x="3435892" y="1273310"/>
              <a:ext cx="1356970" cy="4389250"/>
              <a:chOff x="3780940" y="1618357"/>
              <a:chExt cx="1356970" cy="4389250"/>
            </a:xfrm>
          </p:grpSpPr>
          <p:sp>
            <p:nvSpPr>
              <p:cNvPr id="27" name="矩形 26"/>
              <p:cNvSpPr/>
              <p:nvPr/>
            </p:nvSpPr>
            <p:spPr>
              <a:xfrm>
                <a:off x="3780940" y="1618357"/>
                <a:ext cx="999248" cy="4389250"/>
              </a:xfrm>
              <a:prstGeom prst="rect">
                <a:avLst/>
              </a:prstGeom>
            </p:spPr>
            <p:txBody>
              <a:bodyPr vert="eaVert" wrap="square" anchor="ctr">
                <a:spAutoFit/>
              </a:bodyPr>
              <a:lstStyle/>
              <a:p>
                <a:pPr algn="dist">
                  <a:lnSpc>
                    <a:spcPct val="150000"/>
                  </a:lnSpc>
                </a:pPr>
                <a:endParaRPr lang="zh-CN" altLang="en-US" sz="4000" b="1" kern="100" dirty="0">
                  <a:solidFill>
                    <a:srgbClr val="FF3F3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 name="矩形 28"/>
              <p:cNvSpPr/>
              <p:nvPr/>
            </p:nvSpPr>
            <p:spPr>
              <a:xfrm>
                <a:off x="4522357" y="1618360"/>
                <a:ext cx="615553" cy="2697939"/>
              </a:xfrm>
              <a:prstGeom prst="rect">
                <a:avLst/>
              </a:prstGeom>
            </p:spPr>
            <p:txBody>
              <a:bodyPr vert="eaVert" wrap="square">
                <a:spAutoFit/>
              </a:bodyPr>
              <a:lstStyle/>
              <a:p>
                <a:r>
                  <a:rPr lang="zh-CN" altLang="en-US" sz="2800" kern="100" dirty="0">
                    <a:latin typeface="微软雅黑 Light" panose="020B0502040204020203" pitchFamily="34" charset="-122"/>
                    <a:ea typeface="微软雅黑 Light" panose="020B0502040204020203" pitchFamily="34" charset="-122"/>
                    <a:cs typeface="Times New Roman" panose="02020603050405020304" pitchFamily="18" charset="0"/>
                  </a:rPr>
                  <a:t>项目简介</a:t>
                </a:r>
                <a:endParaRPr lang="zh-CN" altLang="en-US" sz="2800" dirty="0">
                  <a:latin typeface="微软雅黑 Light" panose="020B0502040204020203" pitchFamily="34" charset="-122"/>
                  <a:ea typeface="微软雅黑 Light" panose="020B0502040204020203" pitchFamily="34" charset="-122"/>
                </a:endParaRPr>
              </a:p>
            </p:txBody>
          </p:sp>
        </p:grpSp>
        <p:cxnSp>
          <p:nvCxnSpPr>
            <p:cNvPr id="26" name="直接连接符 25"/>
            <p:cNvCxnSpPr>
              <a:cxnSpLocks/>
            </p:cNvCxnSpPr>
            <p:nvPr/>
          </p:nvCxnSpPr>
          <p:spPr>
            <a:xfrm>
              <a:off x="1992966" y="3444559"/>
              <a:ext cx="45185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23253" y="748257"/>
            <a:ext cx="1054100" cy="744733"/>
            <a:chOff x="11137900" y="860547"/>
            <a:chExt cx="1054100" cy="744733"/>
          </a:xfrm>
          <a:solidFill>
            <a:schemeClr val="tx1"/>
          </a:solidFill>
        </p:grpSpPr>
        <p:sp>
          <p:nvSpPr>
            <p:cNvPr id="32" name="矩形 31"/>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3" name="矩形 32"/>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4" name="矩形 33"/>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5" name="矩形 34"/>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pic>
        <p:nvPicPr>
          <p:cNvPr id="16" name="图片 15" descr="图片包含 游戏机, 播放器, 标志&#10;&#10;描述已自动生成">
            <a:extLst>
              <a:ext uri="{FF2B5EF4-FFF2-40B4-BE49-F238E27FC236}">
                <a16:creationId xmlns:a16="http://schemas.microsoft.com/office/drawing/2014/main" xmlns="" id="{165FCF8B-3178-4A5A-91F9-49CE06DF197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6930"/>
          <a:stretch/>
        </p:blipFill>
        <p:spPr>
          <a:xfrm>
            <a:off x="550303" y="4001853"/>
            <a:ext cx="3055869" cy="2283854"/>
          </a:xfrm>
          <a:prstGeom prst="rect">
            <a:avLst/>
          </a:prstGeom>
        </p:spPr>
      </p:pic>
      <p:pic>
        <p:nvPicPr>
          <p:cNvPr id="3" name="图片 2"/>
          <p:cNvPicPr>
            <a:picLocks noChangeAspect="1"/>
          </p:cNvPicPr>
          <p:nvPr/>
        </p:nvPicPr>
        <p:blipFill>
          <a:blip r:embed="rId3"/>
          <a:stretch>
            <a:fillRect/>
          </a:stretch>
        </p:blipFill>
        <p:spPr>
          <a:xfrm>
            <a:off x="4002537" y="4160672"/>
            <a:ext cx="3309255" cy="2017738"/>
          </a:xfrm>
          <a:prstGeom prst="rect">
            <a:avLst/>
          </a:prstGeom>
        </p:spPr>
      </p:pic>
      <p:sp>
        <p:nvSpPr>
          <p:cNvPr id="5" name="矩形 4"/>
          <p:cNvSpPr/>
          <p:nvPr/>
        </p:nvSpPr>
        <p:spPr>
          <a:xfrm>
            <a:off x="1574800" y="1678396"/>
            <a:ext cx="6096000" cy="1754326"/>
          </a:xfrm>
          <a:prstGeom prst="rect">
            <a:avLst/>
          </a:prstGeom>
        </p:spPr>
        <p:txBody>
          <a:bodyPr>
            <a:spAutoFit/>
          </a:bodyPr>
          <a:lstStyle/>
          <a:p>
            <a:pPr>
              <a:lnSpc>
                <a:spcPct val="150000"/>
              </a:lnSpc>
            </a:pPr>
            <a:r>
              <a:rPr lang="zh-CN" altLang="en-US" dirty="0">
                <a:latin typeface="微软雅黑" panose="020B0503020204020204" pitchFamily="34" charset="-122"/>
                <a:ea typeface="微软雅黑" panose="020B0503020204020204" pitchFamily="34" charset="-122"/>
              </a:rPr>
              <a:t>通过</a:t>
            </a:r>
            <a:r>
              <a:rPr lang="zh-CN" altLang="en-US" dirty="0" smtClean="0">
                <a:latin typeface="微软雅黑" panose="020B0503020204020204" pitchFamily="34" charset="-122"/>
                <a:ea typeface="微软雅黑" panose="020B0503020204020204" pitchFamily="34" charset="-122"/>
              </a:rPr>
              <a:t>实时</a:t>
            </a:r>
            <a:r>
              <a:rPr lang="zh-CN" altLang="en-US" dirty="0">
                <a:latin typeface="微软雅黑" panose="020B0503020204020204" pitchFamily="34" charset="-122"/>
                <a:ea typeface="微软雅黑" panose="020B0503020204020204" pitchFamily="34" charset="-122"/>
              </a:rPr>
              <a:t>截取</a:t>
            </a:r>
            <a:r>
              <a:rPr lang="zh-CN" altLang="en-US" dirty="0" smtClean="0">
                <a:latin typeface="微软雅黑" panose="020B0503020204020204" pitchFamily="34" charset="-122"/>
                <a:ea typeface="微软雅黑" panose="020B0503020204020204" pitchFamily="34" charset="-122"/>
              </a:rPr>
              <a:t>并</a:t>
            </a:r>
            <a:r>
              <a:rPr lang="zh-CN" altLang="en-US" dirty="0">
                <a:latin typeface="微软雅黑" panose="020B0503020204020204" pitchFamily="34" charset="-122"/>
                <a:ea typeface="微软雅黑" panose="020B0503020204020204" pitchFamily="34" charset="-122"/>
              </a:rPr>
              <a:t>识别游戏中赛道环境，</a:t>
            </a:r>
            <a:r>
              <a:rPr lang="zh-CN" altLang="en-US" dirty="0" smtClean="0">
                <a:latin typeface="微软雅黑" panose="020B0503020204020204" pitchFamily="34" charset="-122"/>
                <a:ea typeface="微软雅黑" panose="020B0503020204020204" pitchFamily="34" charset="-122"/>
              </a:rPr>
              <a:t>实现赛车</a:t>
            </a:r>
            <a:r>
              <a:rPr lang="zh-CN" altLang="en-US" dirty="0">
                <a:latin typeface="微软雅黑" panose="020B0503020204020204" pitchFamily="34" charset="-122"/>
                <a:ea typeface="微软雅黑" panose="020B0503020204020204" pitchFamily="34" charset="-122"/>
              </a:rPr>
              <a:t>的自动</a:t>
            </a:r>
            <a:r>
              <a:rPr lang="zh-CN" altLang="en-US" dirty="0" smtClean="0">
                <a:latin typeface="微软雅黑" panose="020B0503020204020204" pitchFamily="34" charset="-122"/>
                <a:ea typeface="微软雅黑" panose="020B0503020204020204" pitchFamily="34" charset="-122"/>
              </a:rPr>
              <a:t>驾驶，并且能够通过语音来进行一些控制。</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代码：</a:t>
            </a:r>
            <a:r>
              <a:rPr lang="en-US" altLang="zh-CN" dirty="0" err="1" smtClean="0">
                <a:latin typeface="微软雅黑" panose="020B0503020204020204" pitchFamily="34" charset="-122"/>
                <a:ea typeface="微软雅黑" panose="020B0503020204020204" pitchFamily="34" charset="-122"/>
              </a:rPr>
              <a:t>python+opencv</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游戏环境：</a:t>
            </a:r>
            <a:r>
              <a:rPr lang="en-US" altLang="zh-CN" dirty="0" err="1" smtClean="0">
                <a:latin typeface="微软雅黑" panose="020B0503020204020204" pitchFamily="34" charset="-122"/>
                <a:ea typeface="微软雅黑" panose="020B0503020204020204" pitchFamily="34" charset="-122"/>
              </a:rPr>
              <a:t>Torcs</a:t>
            </a:r>
            <a:endParaRPr lang="en-US" altLang="zh-CN"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70800" y="4053375"/>
            <a:ext cx="2971364" cy="2232332"/>
          </a:xfrm>
          <a:prstGeom prst="rect">
            <a:avLst/>
          </a:prstGeom>
        </p:spPr>
      </p:pic>
    </p:spTree>
    <p:extLst>
      <p:ext uri="{BB962C8B-B14F-4D97-AF65-F5344CB8AC3E}">
        <p14:creationId xmlns:p14="http://schemas.microsoft.com/office/powerpoint/2010/main" val="29794944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55719" y="849803"/>
            <a:ext cx="3676661"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功能实现：</a:t>
            </a:r>
            <a:endParaRPr lang="en-US" altLang="zh-CN" sz="3200" dirty="0">
              <a:latin typeface="微软雅黑" panose="020B0503020204020204" pitchFamily="34" charset="-122"/>
              <a:ea typeface="微软雅黑" panose="020B0503020204020204" pitchFamily="34" charset="-122"/>
            </a:endParaRPr>
          </a:p>
        </p:txBody>
      </p:sp>
      <p:sp>
        <p:nvSpPr>
          <p:cNvPr id="17" name="正文"/>
          <p:cNvSpPr/>
          <p:nvPr/>
        </p:nvSpPr>
        <p:spPr>
          <a:xfrm>
            <a:off x="1286230" y="2506431"/>
            <a:ext cx="9647232" cy="2092881"/>
          </a:xfrm>
          <a:prstGeom prst="rect">
            <a:avLst/>
          </a:prstGeom>
        </p:spPr>
        <p:txBody>
          <a:bodyPr wrap="square">
            <a:spAutoFit/>
          </a:bodyPr>
          <a:lstStyle/>
          <a:p>
            <a:pPr marL="285750" indent="-285750">
              <a:lnSpc>
                <a:spcPts val="2600"/>
              </a:lnSpc>
              <a:buFont typeface="Arial" panose="020B0604020202020204" pitchFamily="34" charset="0"/>
              <a:buChar char="•"/>
            </a:pPr>
            <a:r>
              <a:rPr lang="zh-CN" altLang="en-US" kern="0" dirty="0" smtClean="0">
                <a:solidFill>
                  <a:srgbClr val="646464"/>
                </a:solidFill>
                <a:latin typeface="微软雅黑 Light" panose="020B0502040204020203" pitchFamily="34" charset="-122"/>
                <a:ea typeface="微软雅黑 Light" panose="020B0502040204020203" pitchFamily="34" charset="-122"/>
              </a:rPr>
              <a:t>赛道，车速的检测</a:t>
            </a:r>
            <a:endParaRPr lang="en-US" altLang="zh-CN" kern="0" dirty="0">
              <a:solidFill>
                <a:srgbClr val="646464"/>
              </a:solidFill>
              <a:latin typeface="微软雅黑 Light" panose="020B0502040204020203" pitchFamily="34" charset="-122"/>
              <a:ea typeface="微软雅黑 Light" panose="020B0502040204020203" pitchFamily="34" charset="-122"/>
            </a:endParaRPr>
          </a:p>
          <a:p>
            <a:pPr>
              <a:lnSpc>
                <a:spcPts val="2600"/>
              </a:lnSpc>
            </a:pPr>
            <a:r>
              <a:rPr lang="zh-CN" altLang="en-US" kern="0" dirty="0" smtClean="0">
                <a:solidFill>
                  <a:srgbClr val="646464"/>
                </a:solidFill>
                <a:latin typeface="微软雅黑 Light" panose="020B0502040204020203" pitchFamily="34" charset="-122"/>
                <a:ea typeface="微软雅黑 Light" panose="020B0502040204020203" pitchFamily="34" charset="-122"/>
              </a:rPr>
              <a:t>    赛车方向和速度控制</a:t>
            </a:r>
            <a:endParaRPr lang="en-US" altLang="zh-CN" kern="0" dirty="0">
              <a:solidFill>
                <a:srgbClr val="646464"/>
              </a:solidFill>
              <a:latin typeface="微软雅黑 Light" panose="020B0502040204020203" pitchFamily="34" charset="-122"/>
              <a:ea typeface="微软雅黑 Light" panose="020B0502040204020203" pitchFamily="34" charset="-122"/>
            </a:endParaRPr>
          </a:p>
          <a:p>
            <a:pPr marL="285750" indent="-285750">
              <a:lnSpc>
                <a:spcPts val="2600"/>
              </a:lnSpc>
              <a:buFont typeface="Arial" panose="020B0604020202020204" pitchFamily="34" charset="0"/>
              <a:buChar char="•"/>
            </a:pPr>
            <a:endParaRPr lang="zh-CN" altLang="en-US" kern="0" dirty="0">
              <a:solidFill>
                <a:srgbClr val="646464"/>
              </a:solidFill>
              <a:latin typeface="微软雅黑 Light" panose="020B0502040204020203" pitchFamily="34" charset="-122"/>
              <a:ea typeface="微软雅黑 Light" panose="020B0502040204020203" pitchFamily="34" charset="-122"/>
            </a:endParaRPr>
          </a:p>
          <a:p>
            <a:pPr marL="285750" indent="-285750">
              <a:lnSpc>
                <a:spcPts val="2600"/>
              </a:lnSpc>
              <a:buFont typeface="Arial" panose="020B0604020202020204" pitchFamily="34" charset="0"/>
              <a:buChar char="•"/>
            </a:pPr>
            <a:r>
              <a:rPr lang="zh-CN" altLang="en-US" kern="0" dirty="0">
                <a:solidFill>
                  <a:srgbClr val="646464"/>
                </a:solidFill>
                <a:latin typeface="微软雅黑 Light" panose="020B0502040204020203" pitchFamily="34" charset="-122"/>
                <a:ea typeface="微软雅黑 Light" panose="020B0502040204020203" pitchFamily="34" charset="-122"/>
              </a:rPr>
              <a:t>语音控制菜单选择</a:t>
            </a:r>
            <a:endParaRPr lang="en-US" altLang="zh-CN" kern="0" dirty="0">
              <a:solidFill>
                <a:srgbClr val="646464"/>
              </a:solidFill>
              <a:latin typeface="微软雅黑 Light" panose="020B0502040204020203" pitchFamily="34" charset="-122"/>
              <a:ea typeface="微软雅黑 Light" panose="020B0502040204020203" pitchFamily="34" charset="-122"/>
            </a:endParaRPr>
          </a:p>
          <a:p>
            <a:pPr>
              <a:lnSpc>
                <a:spcPts val="2600"/>
              </a:lnSpc>
            </a:pPr>
            <a:r>
              <a:rPr lang="en-US" altLang="zh-CN" kern="0" dirty="0">
                <a:solidFill>
                  <a:srgbClr val="646464"/>
                </a:solidFill>
                <a:latin typeface="微软雅黑 Light" panose="020B0502040204020203" pitchFamily="34" charset="-122"/>
                <a:ea typeface="微软雅黑 Light" panose="020B0502040204020203" pitchFamily="34" charset="-122"/>
              </a:rPr>
              <a:t>	    </a:t>
            </a:r>
            <a:r>
              <a:rPr lang="zh-CN" altLang="en-US" kern="0" dirty="0">
                <a:solidFill>
                  <a:srgbClr val="646464"/>
                </a:solidFill>
                <a:latin typeface="微软雅黑 Light" panose="020B0502040204020203" pitchFamily="34" charset="-122"/>
                <a:ea typeface="微软雅黑 Light" panose="020B0502040204020203" pitchFamily="34" charset="-122"/>
              </a:rPr>
              <a:t>车辆启停</a:t>
            </a:r>
            <a:endParaRPr lang="en-US" altLang="zh-CN" kern="0" dirty="0">
              <a:solidFill>
                <a:srgbClr val="646464"/>
              </a:solidFill>
              <a:latin typeface="微软雅黑 Light" panose="020B0502040204020203" pitchFamily="34" charset="-122"/>
              <a:ea typeface="微软雅黑 Light" panose="020B0502040204020203" pitchFamily="34" charset="-122"/>
            </a:endParaRPr>
          </a:p>
          <a:p>
            <a:pPr>
              <a:lnSpc>
                <a:spcPts val="2600"/>
              </a:lnSpc>
            </a:pPr>
            <a:r>
              <a:rPr lang="en-US" altLang="zh-CN" kern="0" dirty="0">
                <a:solidFill>
                  <a:srgbClr val="646464"/>
                </a:solidFill>
                <a:latin typeface="微软雅黑 Light" panose="020B0502040204020203" pitchFamily="34" charset="-122"/>
                <a:ea typeface="微软雅黑 Light" panose="020B0502040204020203" pitchFamily="34" charset="-122"/>
              </a:rPr>
              <a:t>	    </a:t>
            </a:r>
            <a:r>
              <a:rPr lang="zh-CN" altLang="en-US" kern="0" dirty="0">
                <a:solidFill>
                  <a:srgbClr val="646464"/>
                </a:solidFill>
                <a:latin typeface="微软雅黑 Light" panose="020B0502040204020203" pitchFamily="34" charset="-122"/>
                <a:ea typeface="微软雅黑 Light" panose="020B0502040204020203" pitchFamily="34" charset="-122"/>
              </a:rPr>
              <a:t>加</a:t>
            </a:r>
            <a:r>
              <a:rPr lang="zh-CN" altLang="en-US" kern="0" dirty="0" smtClean="0">
                <a:solidFill>
                  <a:srgbClr val="646464"/>
                </a:solidFill>
                <a:latin typeface="微软雅黑 Light" panose="020B0502040204020203" pitchFamily="34" charset="-122"/>
                <a:ea typeface="微软雅黑 Light" panose="020B0502040204020203" pitchFamily="34" charset="-122"/>
              </a:rPr>
              <a:t>减速和速度上限</a:t>
            </a:r>
            <a:endParaRPr lang="en-US" altLang="zh-CN" kern="0" dirty="0" smtClean="0">
              <a:solidFill>
                <a:srgbClr val="646464"/>
              </a:solidFill>
              <a:latin typeface="微软雅黑 Light" panose="020B0502040204020203" pitchFamily="34" charset="-122"/>
              <a:ea typeface="微软雅黑 Light" panose="020B0502040204020203" pitchFamily="34" charset="-122"/>
            </a:endParaRPr>
          </a:p>
        </p:txBody>
      </p:sp>
      <p:grpSp>
        <p:nvGrpSpPr>
          <p:cNvPr id="27" name="组合 26"/>
          <p:cNvGrpSpPr/>
          <p:nvPr/>
        </p:nvGrpSpPr>
        <p:grpSpPr>
          <a:xfrm>
            <a:off x="0" y="796449"/>
            <a:ext cx="1054100" cy="744733"/>
            <a:chOff x="11137900" y="860547"/>
            <a:chExt cx="1054100" cy="744733"/>
          </a:xfrm>
          <a:solidFill>
            <a:schemeClr val="tx1"/>
          </a:solidFill>
        </p:grpSpPr>
        <p:sp>
          <p:nvSpPr>
            <p:cNvPr id="28" name="矩形 27"/>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9" name="矩形 28"/>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0" name="矩形 29"/>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1" name="矩形 30"/>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sp>
        <p:nvSpPr>
          <p:cNvPr id="32" name="矩形 31"/>
          <p:cNvSpPr/>
          <p:nvPr/>
        </p:nvSpPr>
        <p:spPr>
          <a:xfrm>
            <a:off x="5334000" y="838201"/>
            <a:ext cx="5401733" cy="2775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5334000" y="1275170"/>
            <a:ext cx="3352800" cy="2660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0735733" y="759627"/>
            <a:ext cx="1210588" cy="400110"/>
          </a:xfrm>
          <a:prstGeom prst="rect">
            <a:avLst/>
          </a:prstGeom>
        </p:spPr>
        <p:txBody>
          <a:bodyPr wrap="none">
            <a:spAutoFit/>
          </a:bodyPr>
          <a:lstStyle/>
          <a:p>
            <a:pPr algn="ctr" hangingPunct="0"/>
            <a:r>
              <a:rPr lang="zh-CN" altLang="en-US" sz="2000" b="1" dirty="0">
                <a:latin typeface="微软雅黑" panose="020B0503020204020204" pitchFamily="34" charset="-122"/>
                <a:ea typeface="微软雅黑" panose="020B0503020204020204" pitchFamily="34" charset="-122"/>
                <a:sym typeface="Calibri"/>
              </a:rPr>
              <a:t>图像处理</a:t>
            </a:r>
          </a:p>
        </p:txBody>
      </p:sp>
      <p:sp>
        <p:nvSpPr>
          <p:cNvPr id="35" name="矩形 34"/>
          <p:cNvSpPr/>
          <p:nvPr/>
        </p:nvSpPr>
        <p:spPr>
          <a:xfrm>
            <a:off x="8686801" y="1194973"/>
            <a:ext cx="1210588" cy="400110"/>
          </a:xfrm>
          <a:prstGeom prst="rect">
            <a:avLst/>
          </a:prstGeom>
        </p:spPr>
        <p:txBody>
          <a:bodyPr wrap="none">
            <a:spAutoFit/>
          </a:bodyPr>
          <a:lstStyle/>
          <a:p>
            <a:pPr algn="ctr" hangingPunct="0"/>
            <a:r>
              <a:rPr lang="zh-CN" altLang="en-US" sz="2000" b="1" dirty="0" smtClean="0">
                <a:latin typeface="微软雅黑" panose="020B0503020204020204" pitchFamily="34" charset="-122"/>
                <a:ea typeface="微软雅黑" panose="020B0503020204020204" pitchFamily="34" charset="-122"/>
                <a:sym typeface="Calibri"/>
              </a:rPr>
              <a:t>语音识别</a:t>
            </a:r>
            <a:endParaRPr lang="zh-CN" altLang="en-US" sz="2000" b="1" dirty="0">
              <a:latin typeface="微软雅黑" panose="020B0503020204020204" pitchFamily="34" charset="-122"/>
              <a:ea typeface="微软雅黑" panose="020B0503020204020204" pitchFamily="34" charset="-122"/>
              <a:sym typeface="Calibri"/>
            </a:endParaRPr>
          </a:p>
        </p:txBody>
      </p:sp>
      <p:sp>
        <p:nvSpPr>
          <p:cNvPr id="42" name="椭圆 41"/>
          <p:cNvSpPr/>
          <p:nvPr/>
        </p:nvSpPr>
        <p:spPr>
          <a:xfrm>
            <a:off x="10065629" y="720290"/>
            <a:ext cx="546100" cy="5461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0281529" y="959682"/>
            <a:ext cx="963442" cy="963442"/>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49627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48414" y="1762125"/>
            <a:ext cx="7263527" cy="2215991"/>
          </a:xfrm>
          <a:prstGeom prst="rect">
            <a:avLst/>
          </a:prstGeom>
          <a:noFill/>
        </p:spPr>
        <p:txBody>
          <a:bodyPr vert="horz" wrap="none" rtlCol="0">
            <a:spAutoFit/>
          </a:bodyPr>
          <a:lstStyle/>
          <a:p>
            <a:r>
              <a:rPr lang="zh-CN" altLang="en-US" sz="13800" dirty="0">
                <a:solidFill>
                  <a:srgbClr val="94A4BE"/>
                </a:solidFill>
                <a:latin typeface="微软雅黑 Light" panose="020B0502040204020203" pitchFamily="34" charset="-122"/>
                <a:ea typeface="微软雅黑 Light" panose="020B0502040204020203" pitchFamily="34" charset="-122"/>
              </a:rPr>
              <a:t>实现方法</a:t>
            </a:r>
          </a:p>
        </p:txBody>
      </p:sp>
      <p:sp>
        <p:nvSpPr>
          <p:cNvPr id="3" name="矩形 2"/>
          <p:cNvSpPr/>
          <p:nvPr/>
        </p:nvSpPr>
        <p:spPr>
          <a:xfrm>
            <a:off x="1373413" y="4076987"/>
            <a:ext cx="4722587" cy="1077218"/>
          </a:xfrm>
          <a:prstGeom prst="rect">
            <a:avLst/>
          </a:prstGeom>
          <a:solidFill>
            <a:schemeClr val="bg1">
              <a:lumMod val="95000"/>
            </a:schemeClr>
          </a:solidFill>
        </p:spPr>
        <p:txBody>
          <a:bodyPr wrap="square">
            <a:spAutoFit/>
          </a:bodyPr>
          <a:lstStyle/>
          <a:p>
            <a:r>
              <a:rPr lang="en-US" altLang="zh-CN" sz="3200" kern="0" dirty="0">
                <a:latin typeface="微软雅黑 Light" panose="020B0502040204020203" pitchFamily="34" charset="-122"/>
                <a:ea typeface="微软雅黑 Light" panose="020B0502040204020203" pitchFamily="34" charset="-122"/>
                <a:cs typeface="Arial Unicode MS" pitchFamily="34" charset="-122"/>
              </a:rPr>
              <a:t> </a:t>
            </a:r>
          </a:p>
          <a:p>
            <a:endParaRPr lang="zh-CN" altLang="en-US" sz="3200" dirty="0">
              <a:latin typeface="微软雅黑 Light" panose="020B0502040204020203" pitchFamily="34" charset="-122"/>
              <a:ea typeface="微软雅黑 Light" panose="020B0502040204020203" pitchFamily="34" charset="-122"/>
            </a:endParaRPr>
          </a:p>
        </p:txBody>
      </p:sp>
      <p:sp>
        <p:nvSpPr>
          <p:cNvPr id="4" name="任意多边形: 形状 3"/>
          <p:cNvSpPr/>
          <p:nvPr/>
        </p:nvSpPr>
        <p:spPr>
          <a:xfrm>
            <a:off x="1373413" y="5545176"/>
            <a:ext cx="714327" cy="792575"/>
          </a:xfrm>
          <a:custGeom>
            <a:avLst/>
            <a:gdLst/>
            <a:ahLst/>
            <a:cxnLst/>
            <a:rect l="l" t="t" r="r" b="b"/>
            <a:pathLst>
              <a:path w="714327" h="792575">
                <a:moveTo>
                  <a:pt x="661321" y="0"/>
                </a:moveTo>
                <a:lnTo>
                  <a:pt x="714327" y="85820"/>
                </a:lnTo>
                <a:cubicBezTo>
                  <a:pt x="584756" y="149764"/>
                  <a:pt x="519970" y="296164"/>
                  <a:pt x="519970" y="525018"/>
                </a:cubicBezTo>
                <a:lnTo>
                  <a:pt x="666369" y="525018"/>
                </a:lnTo>
                <a:lnTo>
                  <a:pt x="666369" y="792575"/>
                </a:lnTo>
                <a:lnTo>
                  <a:pt x="403860" y="792575"/>
                </a:lnTo>
                <a:lnTo>
                  <a:pt x="403860" y="545211"/>
                </a:lnTo>
                <a:cubicBezTo>
                  <a:pt x="403860" y="425735"/>
                  <a:pt x="426156" y="315515"/>
                  <a:pt x="470749" y="214550"/>
                </a:cubicBezTo>
                <a:cubicBezTo>
                  <a:pt x="515342" y="113585"/>
                  <a:pt x="578866" y="42068"/>
                  <a:pt x="661321" y="0"/>
                </a:cubicBezTo>
                <a:close/>
                <a:moveTo>
                  <a:pt x="257461" y="0"/>
                </a:moveTo>
                <a:lnTo>
                  <a:pt x="310467" y="85820"/>
                </a:lnTo>
                <a:cubicBezTo>
                  <a:pt x="180896" y="149764"/>
                  <a:pt x="116110" y="296164"/>
                  <a:pt x="116110" y="525018"/>
                </a:cubicBezTo>
                <a:lnTo>
                  <a:pt x="262509" y="525018"/>
                </a:lnTo>
                <a:lnTo>
                  <a:pt x="262509" y="792575"/>
                </a:lnTo>
                <a:lnTo>
                  <a:pt x="0" y="792575"/>
                </a:lnTo>
                <a:lnTo>
                  <a:pt x="0" y="545211"/>
                </a:lnTo>
                <a:cubicBezTo>
                  <a:pt x="0" y="425735"/>
                  <a:pt x="22296" y="315515"/>
                  <a:pt x="66889" y="214550"/>
                </a:cubicBezTo>
                <a:cubicBezTo>
                  <a:pt x="111482" y="113585"/>
                  <a:pt x="175006" y="42068"/>
                  <a:pt x="257461" y="0"/>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6" name="矩形 5"/>
          <p:cNvSpPr/>
          <p:nvPr/>
        </p:nvSpPr>
        <p:spPr>
          <a:xfrm>
            <a:off x="1373413" y="0"/>
            <a:ext cx="1055462" cy="1829895"/>
          </a:xfrm>
          <a:prstGeom prst="rect">
            <a:avLst/>
          </a:prstGeom>
          <a:solidFill>
            <a:srgbClr val="F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1520144" y="953047"/>
            <a:ext cx="762000" cy="762000"/>
            <a:chOff x="2895600" y="953047"/>
            <a:chExt cx="762000" cy="762000"/>
          </a:xfrm>
        </p:grpSpPr>
        <p:sp>
          <p:nvSpPr>
            <p:cNvPr id="9" name="椭圆 8"/>
            <p:cNvSpPr/>
            <p:nvPr/>
          </p:nvSpPr>
          <p:spPr>
            <a:xfrm>
              <a:off x="2895600" y="953047"/>
              <a:ext cx="762000" cy="76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048813" y="980104"/>
              <a:ext cx="455574" cy="707886"/>
            </a:xfrm>
            <a:prstGeom prst="rect">
              <a:avLst/>
            </a:prstGeom>
            <a:noFill/>
          </p:spPr>
          <p:txBody>
            <a:bodyPr wrap="none" rtlCol="0">
              <a:spAutoFit/>
            </a:bodyPr>
            <a:lstStyle/>
            <a:p>
              <a:r>
                <a:rPr lang="en-US" altLang="zh-CN" sz="4000" dirty="0">
                  <a:solidFill>
                    <a:srgbClr val="FF3F3F"/>
                  </a:solidFill>
                </a:rPr>
                <a:t>2</a:t>
              </a:r>
              <a:endParaRPr lang="zh-CN" altLang="en-US" sz="4000" dirty="0">
                <a:solidFill>
                  <a:srgbClr val="FF3F3F"/>
                </a:solidFill>
              </a:endParaRPr>
            </a:p>
          </p:txBody>
        </p:sp>
      </p:grpSp>
      <p:sp>
        <p:nvSpPr>
          <p:cNvPr id="77" name="椭圆 76"/>
          <p:cNvSpPr/>
          <p:nvPr/>
        </p:nvSpPr>
        <p:spPr>
          <a:xfrm>
            <a:off x="2524920" y="1318904"/>
            <a:ext cx="546100" cy="5461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07168" y="5420763"/>
            <a:ext cx="1041400" cy="10414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2740820" y="1558296"/>
            <a:ext cx="963442" cy="963442"/>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958660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0" y="670372"/>
            <a:ext cx="1054100" cy="744733"/>
            <a:chOff x="11137900" y="860547"/>
            <a:chExt cx="1054100" cy="744733"/>
          </a:xfrm>
          <a:solidFill>
            <a:schemeClr val="tx1"/>
          </a:solidFill>
        </p:grpSpPr>
        <p:sp>
          <p:nvSpPr>
            <p:cNvPr id="38" name="矩形 37"/>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9" name="矩形 38"/>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0" name="矩形 39"/>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1" name="矩形 40"/>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sp>
        <p:nvSpPr>
          <p:cNvPr id="3" name="椭圆 2"/>
          <p:cNvSpPr/>
          <p:nvPr/>
        </p:nvSpPr>
        <p:spPr>
          <a:xfrm>
            <a:off x="4944763" y="2219187"/>
            <a:ext cx="1976082" cy="197608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rot="2435459">
            <a:off x="709505" y="1768312"/>
            <a:ext cx="1363662" cy="136366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椭圆 56"/>
          <p:cNvSpPr/>
          <p:nvPr/>
        </p:nvSpPr>
        <p:spPr>
          <a:xfrm rot="3995834">
            <a:off x="982356" y="4027895"/>
            <a:ext cx="1522724" cy="152272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rot="21159551">
            <a:off x="9484958" y="1586996"/>
            <a:ext cx="1643409" cy="164340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1216836">
            <a:off x="8327630" y="3401083"/>
            <a:ext cx="1215232" cy="121523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椭圆 60"/>
          <p:cNvSpPr/>
          <p:nvPr/>
        </p:nvSpPr>
        <p:spPr>
          <a:xfrm rot="1222350">
            <a:off x="2574761" y="2702538"/>
            <a:ext cx="1091005" cy="109100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a:cxnSpLocks/>
            <a:stCxn id="3" idx="2"/>
            <a:endCxn id="61" idx="7"/>
          </p:cNvCxnSpPr>
          <p:nvPr/>
        </p:nvCxnSpPr>
        <p:spPr>
          <a:xfrm flipH="1" flipV="1">
            <a:off x="3616145" y="3020720"/>
            <a:ext cx="1328618" cy="18650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cxnSpLocks/>
            <a:stCxn id="57" idx="7"/>
            <a:endCxn id="61" idx="4"/>
          </p:cNvCxnSpPr>
          <p:nvPr/>
        </p:nvCxnSpPr>
        <p:spPr>
          <a:xfrm flipV="1">
            <a:off x="2451628" y="3759422"/>
            <a:ext cx="478734" cy="131007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cxnSpLocks/>
            <a:stCxn id="57" idx="3"/>
            <a:endCxn id="18" idx="4"/>
          </p:cNvCxnSpPr>
          <p:nvPr/>
        </p:nvCxnSpPr>
        <p:spPr>
          <a:xfrm flipH="1" flipV="1">
            <a:off x="947699" y="2967908"/>
            <a:ext cx="88109" cy="154110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cxnSpLocks/>
            <a:stCxn id="59" idx="0"/>
            <a:endCxn id="58" idx="3"/>
          </p:cNvCxnSpPr>
          <p:nvPr/>
        </p:nvCxnSpPr>
        <p:spPr>
          <a:xfrm flipV="1">
            <a:off x="9145857" y="3059210"/>
            <a:ext cx="658775" cy="37954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cxnSpLocks/>
            <a:stCxn id="59" idx="2"/>
            <a:endCxn id="3" idx="6"/>
          </p:cNvCxnSpPr>
          <p:nvPr/>
        </p:nvCxnSpPr>
        <p:spPr>
          <a:xfrm flipH="1" flipV="1">
            <a:off x="6920845" y="3207228"/>
            <a:ext cx="1444453" cy="59086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80" name="组合 79"/>
          <p:cNvGrpSpPr/>
          <p:nvPr/>
        </p:nvGrpSpPr>
        <p:grpSpPr>
          <a:xfrm>
            <a:off x="1337046" y="496201"/>
            <a:ext cx="2697939" cy="812300"/>
            <a:chOff x="1919751" y="2727893"/>
            <a:chExt cx="2697939" cy="812300"/>
          </a:xfrm>
        </p:grpSpPr>
        <p:sp>
          <p:nvSpPr>
            <p:cNvPr id="85" name="矩形 84"/>
            <p:cNvSpPr/>
            <p:nvPr/>
          </p:nvSpPr>
          <p:spPr>
            <a:xfrm rot="16200000">
              <a:off x="2899389" y="1748255"/>
              <a:ext cx="738664" cy="2697939"/>
            </a:xfrm>
            <a:prstGeom prst="rect">
              <a:avLst/>
            </a:prstGeom>
          </p:spPr>
          <p:txBody>
            <a:bodyPr vert="eaVert" wrap="square">
              <a:spAutoFit/>
            </a:bodyPr>
            <a:lstStyle/>
            <a:p>
              <a:r>
                <a:rPr lang="zh-CN" altLang="en-US" sz="3600" kern="100" dirty="0">
                  <a:latin typeface="微软雅黑 Light" panose="020B0502040204020203" pitchFamily="34" charset="-122"/>
                  <a:ea typeface="微软雅黑 Light" panose="020B0502040204020203" pitchFamily="34" charset="-122"/>
                  <a:cs typeface="Times New Roman" panose="02020603050405020304" pitchFamily="18" charset="0"/>
                </a:rPr>
                <a:t>实现方法</a:t>
              </a:r>
              <a:endParaRPr lang="zh-CN" altLang="en-US" sz="3600" dirty="0">
                <a:latin typeface="微软雅黑 Light" panose="020B0502040204020203" pitchFamily="34" charset="-122"/>
                <a:ea typeface="微软雅黑 Light" panose="020B0502040204020203" pitchFamily="34" charset="-122"/>
              </a:endParaRPr>
            </a:p>
          </p:txBody>
        </p:sp>
        <p:cxnSp>
          <p:nvCxnSpPr>
            <p:cNvPr id="82" name="直接连接符 81"/>
            <p:cNvCxnSpPr>
              <a:cxnSpLocks/>
            </p:cNvCxnSpPr>
            <p:nvPr/>
          </p:nvCxnSpPr>
          <p:spPr>
            <a:xfrm>
              <a:off x="1992967" y="3540193"/>
              <a:ext cx="24326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2" name="文本框 101"/>
          <p:cNvSpPr txBox="1"/>
          <p:nvPr/>
        </p:nvSpPr>
        <p:spPr>
          <a:xfrm>
            <a:off x="5184319" y="2529813"/>
            <a:ext cx="1468087" cy="954107"/>
          </a:xfrm>
          <a:prstGeom prst="rect">
            <a:avLst/>
          </a:prstGeom>
          <a:noFill/>
        </p:spPr>
        <p:txBody>
          <a:bodyPr wrap="square" rtlCol="0">
            <a:spAutoFit/>
          </a:bodyPr>
          <a:lstStyle/>
          <a:p>
            <a:pPr algn="ctr"/>
            <a:r>
              <a:rPr lang="zh-CN" altLang="en-US" sz="2800" dirty="0" smtClean="0">
                <a:solidFill>
                  <a:schemeClr val="bg1"/>
                </a:solidFill>
                <a:latin typeface="+mj-ea"/>
                <a:ea typeface="+mj-ea"/>
              </a:rPr>
              <a:t>模拟键盘</a:t>
            </a:r>
            <a:r>
              <a:rPr lang="zh-CN" altLang="en-US" sz="2800" dirty="0">
                <a:solidFill>
                  <a:schemeClr val="bg1"/>
                </a:solidFill>
                <a:latin typeface="+mj-ea"/>
                <a:ea typeface="+mj-ea"/>
              </a:rPr>
              <a:t>操作</a:t>
            </a:r>
          </a:p>
        </p:txBody>
      </p:sp>
      <p:sp>
        <p:nvSpPr>
          <p:cNvPr id="104" name="文本框 103"/>
          <p:cNvSpPr txBox="1"/>
          <p:nvPr/>
        </p:nvSpPr>
        <p:spPr>
          <a:xfrm>
            <a:off x="1052241" y="4304830"/>
            <a:ext cx="1345112" cy="1015663"/>
          </a:xfrm>
          <a:prstGeom prst="rect">
            <a:avLst/>
          </a:prstGeom>
          <a:noFill/>
        </p:spPr>
        <p:txBody>
          <a:bodyPr wrap="square" rtlCol="0">
            <a:spAutoFit/>
          </a:bodyPr>
          <a:lstStyle/>
          <a:p>
            <a:pPr algn="ctr"/>
            <a:r>
              <a:rPr lang="zh-CN" altLang="en-US" sz="2000" dirty="0">
                <a:latin typeface="+mj-ea"/>
                <a:ea typeface="+mj-ea"/>
              </a:rPr>
              <a:t>对所选区域进行图像处理</a:t>
            </a:r>
          </a:p>
        </p:txBody>
      </p:sp>
      <p:sp>
        <p:nvSpPr>
          <p:cNvPr id="113" name="文本框 112"/>
          <p:cNvSpPr txBox="1"/>
          <p:nvPr/>
        </p:nvSpPr>
        <p:spPr>
          <a:xfrm>
            <a:off x="2493167" y="2899144"/>
            <a:ext cx="1254192" cy="646331"/>
          </a:xfrm>
          <a:prstGeom prst="rect">
            <a:avLst/>
          </a:prstGeom>
          <a:noFill/>
        </p:spPr>
        <p:txBody>
          <a:bodyPr wrap="square" rtlCol="0">
            <a:spAutoFit/>
          </a:bodyPr>
          <a:lstStyle/>
          <a:p>
            <a:pPr algn="ctr"/>
            <a:r>
              <a:rPr lang="zh-CN" altLang="en-US" dirty="0">
                <a:latin typeface="+mj-ea"/>
                <a:ea typeface="+mj-ea"/>
              </a:rPr>
              <a:t>检测目前道路状况</a:t>
            </a:r>
          </a:p>
        </p:txBody>
      </p:sp>
      <p:sp>
        <p:nvSpPr>
          <p:cNvPr id="116" name="文本框 115"/>
          <p:cNvSpPr txBox="1"/>
          <p:nvPr/>
        </p:nvSpPr>
        <p:spPr>
          <a:xfrm>
            <a:off x="9558066" y="1947081"/>
            <a:ext cx="1476655" cy="1015663"/>
          </a:xfrm>
          <a:prstGeom prst="rect">
            <a:avLst/>
          </a:prstGeom>
          <a:noFill/>
        </p:spPr>
        <p:txBody>
          <a:bodyPr wrap="square" rtlCol="0">
            <a:spAutoFit/>
          </a:bodyPr>
          <a:lstStyle/>
          <a:p>
            <a:pPr algn="ctr"/>
            <a:r>
              <a:rPr lang="zh-CN" altLang="en-US" sz="2000" dirty="0">
                <a:latin typeface="+mj-ea"/>
                <a:ea typeface="+mj-ea"/>
              </a:rPr>
              <a:t>通过麦克风录制当前声音</a:t>
            </a:r>
          </a:p>
        </p:txBody>
      </p:sp>
      <p:sp>
        <p:nvSpPr>
          <p:cNvPr id="52" name="文本框 51">
            <a:extLst>
              <a:ext uri="{FF2B5EF4-FFF2-40B4-BE49-F238E27FC236}">
                <a16:creationId xmlns:a16="http://schemas.microsoft.com/office/drawing/2014/main" xmlns="" id="{771C6BC9-7FEC-4A0E-AD38-41FCEA51F317}"/>
              </a:ext>
            </a:extLst>
          </p:cNvPr>
          <p:cNvSpPr txBox="1"/>
          <p:nvPr/>
        </p:nvSpPr>
        <p:spPr>
          <a:xfrm>
            <a:off x="742583" y="2096200"/>
            <a:ext cx="1345112" cy="1015663"/>
          </a:xfrm>
          <a:prstGeom prst="rect">
            <a:avLst/>
          </a:prstGeom>
          <a:noFill/>
        </p:spPr>
        <p:txBody>
          <a:bodyPr wrap="square" rtlCol="0">
            <a:spAutoFit/>
          </a:bodyPr>
          <a:lstStyle/>
          <a:p>
            <a:pPr algn="ctr"/>
            <a:r>
              <a:rPr lang="zh-CN" altLang="en-US" sz="2000" dirty="0" smtClean="0">
                <a:latin typeface="+mj-ea"/>
                <a:ea typeface="+mj-ea"/>
              </a:rPr>
              <a:t>实时截取选定区域屏幕</a:t>
            </a:r>
            <a:r>
              <a:rPr lang="zh-CN" altLang="en-US" sz="2000" dirty="0">
                <a:latin typeface="+mj-ea"/>
                <a:ea typeface="+mj-ea"/>
              </a:rPr>
              <a:t>图像</a:t>
            </a:r>
          </a:p>
        </p:txBody>
      </p:sp>
      <p:sp>
        <p:nvSpPr>
          <p:cNvPr id="87" name="文本框 86">
            <a:extLst>
              <a:ext uri="{FF2B5EF4-FFF2-40B4-BE49-F238E27FC236}">
                <a16:creationId xmlns:a16="http://schemas.microsoft.com/office/drawing/2014/main" xmlns="" id="{AAF8546E-2A91-4922-88F4-C6C482F8246B}"/>
              </a:ext>
            </a:extLst>
          </p:cNvPr>
          <p:cNvSpPr txBox="1"/>
          <p:nvPr/>
        </p:nvSpPr>
        <p:spPr>
          <a:xfrm>
            <a:off x="8196918" y="3788239"/>
            <a:ext cx="1476655" cy="400110"/>
          </a:xfrm>
          <a:prstGeom prst="rect">
            <a:avLst/>
          </a:prstGeom>
          <a:noFill/>
        </p:spPr>
        <p:txBody>
          <a:bodyPr wrap="square" rtlCol="0">
            <a:spAutoFit/>
          </a:bodyPr>
          <a:lstStyle/>
          <a:p>
            <a:pPr algn="ctr"/>
            <a:r>
              <a:rPr lang="zh-CN" altLang="en-US" sz="2000" dirty="0">
                <a:latin typeface="+mj-ea"/>
                <a:ea typeface="+mj-ea"/>
              </a:rPr>
              <a:t>语音识别</a:t>
            </a:r>
          </a:p>
        </p:txBody>
      </p:sp>
      <p:sp>
        <p:nvSpPr>
          <p:cNvPr id="100" name="椭圆 99">
            <a:extLst>
              <a:ext uri="{FF2B5EF4-FFF2-40B4-BE49-F238E27FC236}">
                <a16:creationId xmlns:a16="http://schemas.microsoft.com/office/drawing/2014/main" xmlns="" id="{AC421BE4-2DD3-4000-B1E4-6A8E783C8AF1}"/>
              </a:ext>
            </a:extLst>
          </p:cNvPr>
          <p:cNvSpPr/>
          <p:nvPr/>
        </p:nvSpPr>
        <p:spPr>
          <a:xfrm rot="21197541">
            <a:off x="4398040" y="4784210"/>
            <a:ext cx="1475182" cy="147518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文本框 104">
            <a:extLst>
              <a:ext uri="{FF2B5EF4-FFF2-40B4-BE49-F238E27FC236}">
                <a16:creationId xmlns:a16="http://schemas.microsoft.com/office/drawing/2014/main" xmlns="" id="{FC452E5F-9366-4887-9962-C8DFCBE13B69}"/>
              </a:ext>
            </a:extLst>
          </p:cNvPr>
          <p:cNvSpPr txBox="1"/>
          <p:nvPr/>
        </p:nvSpPr>
        <p:spPr>
          <a:xfrm>
            <a:off x="4625776" y="4921636"/>
            <a:ext cx="1019709" cy="1200329"/>
          </a:xfrm>
          <a:prstGeom prst="rect">
            <a:avLst/>
          </a:prstGeom>
          <a:noFill/>
        </p:spPr>
        <p:txBody>
          <a:bodyPr wrap="square" rtlCol="0">
            <a:spAutoFit/>
          </a:bodyPr>
          <a:lstStyle/>
          <a:p>
            <a:pPr algn="ctr"/>
            <a:r>
              <a:rPr lang="zh-CN" altLang="en-US" sz="2400" dirty="0">
                <a:solidFill>
                  <a:schemeClr val="bg1"/>
                </a:solidFill>
                <a:latin typeface="+mj-ea"/>
                <a:ea typeface="+mj-ea"/>
              </a:rPr>
              <a:t>控制赛车移动</a:t>
            </a:r>
          </a:p>
        </p:txBody>
      </p:sp>
      <p:sp>
        <p:nvSpPr>
          <p:cNvPr id="106" name="椭圆 105">
            <a:extLst>
              <a:ext uri="{FF2B5EF4-FFF2-40B4-BE49-F238E27FC236}">
                <a16:creationId xmlns:a16="http://schemas.microsoft.com/office/drawing/2014/main" xmlns="" id="{42E1EF9D-4ABF-40CA-BB28-DB01048E78C0}"/>
              </a:ext>
            </a:extLst>
          </p:cNvPr>
          <p:cNvSpPr/>
          <p:nvPr/>
        </p:nvSpPr>
        <p:spPr>
          <a:xfrm rot="21197541">
            <a:off x="6356398" y="4784209"/>
            <a:ext cx="1475182" cy="147518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文本框 106">
            <a:extLst>
              <a:ext uri="{FF2B5EF4-FFF2-40B4-BE49-F238E27FC236}">
                <a16:creationId xmlns:a16="http://schemas.microsoft.com/office/drawing/2014/main" xmlns="" id="{C7DEAFC4-FCA0-4BBA-B8D0-7F409E68F406}"/>
              </a:ext>
            </a:extLst>
          </p:cNvPr>
          <p:cNvSpPr txBox="1"/>
          <p:nvPr/>
        </p:nvSpPr>
        <p:spPr>
          <a:xfrm>
            <a:off x="6551693" y="4903994"/>
            <a:ext cx="1084592" cy="1200329"/>
          </a:xfrm>
          <a:prstGeom prst="rect">
            <a:avLst/>
          </a:prstGeom>
          <a:noFill/>
        </p:spPr>
        <p:txBody>
          <a:bodyPr wrap="square" rtlCol="0">
            <a:spAutoFit/>
          </a:bodyPr>
          <a:lstStyle/>
          <a:p>
            <a:pPr algn="ctr"/>
            <a:r>
              <a:rPr lang="zh-CN" altLang="en-US" sz="2400" dirty="0">
                <a:solidFill>
                  <a:schemeClr val="bg1"/>
                </a:solidFill>
                <a:latin typeface="+mj-ea"/>
                <a:ea typeface="+mj-ea"/>
              </a:rPr>
              <a:t>控制菜单选择</a:t>
            </a:r>
          </a:p>
        </p:txBody>
      </p:sp>
      <p:cxnSp>
        <p:nvCxnSpPr>
          <p:cNvPr id="95" name="直接连接符 94">
            <a:extLst>
              <a:ext uri="{FF2B5EF4-FFF2-40B4-BE49-F238E27FC236}">
                <a16:creationId xmlns:a16="http://schemas.microsoft.com/office/drawing/2014/main" xmlns="" id="{621A5A8A-9717-4C29-8956-2D02DFA16D8F}"/>
              </a:ext>
            </a:extLst>
          </p:cNvPr>
          <p:cNvCxnSpPr>
            <a:cxnSpLocks/>
            <a:stCxn id="3" idx="3"/>
            <a:endCxn id="100" idx="0"/>
          </p:cNvCxnSpPr>
          <p:nvPr/>
        </p:nvCxnSpPr>
        <p:spPr>
          <a:xfrm flipH="1">
            <a:off x="5049478" y="3905878"/>
            <a:ext cx="184676" cy="8833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接连接符 107">
            <a:extLst>
              <a:ext uri="{FF2B5EF4-FFF2-40B4-BE49-F238E27FC236}">
                <a16:creationId xmlns:a16="http://schemas.microsoft.com/office/drawing/2014/main" xmlns="" id="{5979DF9E-F707-40D6-B6AA-B923CBCFB1C2}"/>
              </a:ext>
            </a:extLst>
          </p:cNvPr>
          <p:cNvCxnSpPr>
            <a:cxnSpLocks/>
            <a:stCxn id="3" idx="5"/>
            <a:endCxn id="106" idx="0"/>
          </p:cNvCxnSpPr>
          <p:nvPr/>
        </p:nvCxnSpPr>
        <p:spPr>
          <a:xfrm>
            <a:off x="6631454" y="3905878"/>
            <a:ext cx="376382" cy="883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0205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1337042" y="557755"/>
            <a:ext cx="4389251" cy="1114564"/>
            <a:chOff x="1919747" y="2789447"/>
            <a:chExt cx="4389251" cy="1114564"/>
          </a:xfrm>
        </p:grpSpPr>
        <p:grpSp>
          <p:nvGrpSpPr>
            <p:cNvPr id="22" name="组合 21"/>
            <p:cNvGrpSpPr/>
            <p:nvPr/>
          </p:nvGrpSpPr>
          <p:grpSpPr>
            <a:xfrm rot="16200000">
              <a:off x="3602429" y="1106766"/>
              <a:ext cx="1023887" cy="4389250"/>
              <a:chOff x="4114026" y="1618352"/>
              <a:chExt cx="1023887" cy="4389250"/>
            </a:xfrm>
          </p:grpSpPr>
          <p:sp>
            <p:nvSpPr>
              <p:cNvPr id="24" name="矩形 23"/>
              <p:cNvSpPr/>
              <p:nvPr/>
            </p:nvSpPr>
            <p:spPr>
              <a:xfrm>
                <a:off x="4114026" y="1618352"/>
                <a:ext cx="591957" cy="4389250"/>
              </a:xfrm>
              <a:prstGeom prst="rect">
                <a:avLst/>
              </a:prstGeom>
            </p:spPr>
            <p:txBody>
              <a:bodyPr vert="eaVert" wrap="square" anchor="ctr">
                <a:spAutoFit/>
              </a:bodyPr>
              <a:lstStyle/>
              <a:p>
                <a:pPr>
                  <a:lnSpc>
                    <a:spcPct val="150000"/>
                  </a:lnSpc>
                </a:pPr>
                <a:r>
                  <a:rPr lang="zh-CN" altLang="en-US" sz="2000" b="1" kern="100" dirty="0">
                    <a:solidFill>
                      <a:srgbClr val="FF3F3F"/>
                    </a:solidFill>
                    <a:latin typeface="微软雅黑" panose="020B0503020204020204" pitchFamily="34" charset="-122"/>
                    <a:ea typeface="微软雅黑" panose="020B0503020204020204" pitchFamily="34" charset="-122"/>
                    <a:cs typeface="Times New Roman" panose="02020603050405020304" pitchFamily="18" charset="0"/>
                  </a:rPr>
                  <a:t>赛道检测</a:t>
                </a:r>
              </a:p>
            </p:txBody>
          </p:sp>
          <p:sp>
            <p:nvSpPr>
              <p:cNvPr id="26" name="矩形 25"/>
              <p:cNvSpPr/>
              <p:nvPr/>
            </p:nvSpPr>
            <p:spPr>
              <a:xfrm>
                <a:off x="4522360" y="1618364"/>
                <a:ext cx="615553" cy="2989418"/>
              </a:xfrm>
              <a:prstGeom prst="rect">
                <a:avLst/>
              </a:prstGeom>
            </p:spPr>
            <p:txBody>
              <a:bodyPr vert="eaVert" wrap="square">
                <a:spAutoFit/>
              </a:bodyPr>
              <a:lstStyle/>
              <a:p>
                <a:r>
                  <a:rPr lang="zh-CN" altLang="en-US" sz="2800" kern="100" dirty="0">
                    <a:latin typeface="微软雅黑 Light" panose="020B0502040204020203" pitchFamily="34" charset="-122"/>
                    <a:ea typeface="微软雅黑 Light" panose="020B0502040204020203" pitchFamily="34" charset="-122"/>
                    <a:cs typeface="Times New Roman" panose="02020603050405020304" pitchFamily="18" charset="0"/>
                  </a:rPr>
                  <a:t>图像</a:t>
                </a:r>
                <a:r>
                  <a:rPr lang="zh-CN" altLang="en-US" sz="2800" kern="100" dirty="0" smtClean="0">
                    <a:latin typeface="微软雅黑 Light" panose="020B0502040204020203" pitchFamily="34" charset="-122"/>
                    <a:ea typeface="微软雅黑 Light" panose="020B0502040204020203" pitchFamily="34" charset="-122"/>
                    <a:cs typeface="Times New Roman" panose="02020603050405020304" pitchFamily="18" charset="0"/>
                  </a:rPr>
                  <a:t>识别部分</a:t>
                </a:r>
                <a:endParaRPr lang="zh-CN" altLang="en-US" sz="2800" dirty="0">
                  <a:latin typeface="微软雅黑 Light" panose="020B0502040204020203" pitchFamily="34" charset="-122"/>
                  <a:ea typeface="微软雅黑 Light" panose="020B0502040204020203" pitchFamily="34" charset="-122"/>
                </a:endParaRPr>
              </a:p>
            </p:txBody>
          </p:sp>
        </p:grpSp>
        <p:cxnSp>
          <p:nvCxnSpPr>
            <p:cNvPr id="23" name="直接连接符 22"/>
            <p:cNvCxnSpPr>
              <a:cxnSpLocks/>
            </p:cNvCxnSpPr>
            <p:nvPr/>
          </p:nvCxnSpPr>
          <p:spPr>
            <a:xfrm>
              <a:off x="1919747" y="3904011"/>
              <a:ext cx="24326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p:nvGrpSpPr>
        <p:grpSpPr>
          <a:xfrm>
            <a:off x="0" y="670372"/>
            <a:ext cx="1054100" cy="744733"/>
            <a:chOff x="11137900" y="860547"/>
            <a:chExt cx="1054100" cy="744733"/>
          </a:xfrm>
          <a:solidFill>
            <a:schemeClr val="tx1"/>
          </a:solidFill>
        </p:grpSpPr>
        <p:sp>
          <p:nvSpPr>
            <p:cNvPr id="31" name="矩形 30"/>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1" name="矩形 40"/>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2" name="矩形 41"/>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3" name="矩形 42"/>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sp>
        <p:nvSpPr>
          <p:cNvPr id="2" name="文本框 1"/>
          <p:cNvSpPr txBox="1"/>
          <p:nvPr/>
        </p:nvSpPr>
        <p:spPr>
          <a:xfrm>
            <a:off x="1702333" y="2633663"/>
            <a:ext cx="3233200" cy="461665"/>
          </a:xfrm>
          <a:prstGeom prst="rect">
            <a:avLst/>
          </a:prstGeom>
          <a:noFill/>
        </p:spPr>
        <p:txBody>
          <a:bodyPr wrap="square" rtlCol="0">
            <a:spAutoFit/>
          </a:bodyPr>
          <a:lstStyle/>
          <a:p>
            <a:r>
              <a:rPr lang="zh-CN" altLang="en-US" sz="2400" dirty="0" smtClean="0"/>
              <a:t>边缘检测</a:t>
            </a:r>
            <a:r>
              <a:rPr lang="en-US" altLang="zh-CN" sz="2400" dirty="0" smtClean="0"/>
              <a:t>+</a:t>
            </a:r>
            <a:r>
              <a:rPr lang="zh-CN" altLang="en-US" sz="2400" dirty="0" smtClean="0"/>
              <a:t>霍夫变换</a:t>
            </a:r>
            <a:endParaRPr lang="zh-CN" altLang="en-US" sz="2400" dirty="0"/>
          </a:p>
        </p:txBody>
      </p:sp>
      <p:sp>
        <p:nvSpPr>
          <p:cNvPr id="3" name="文本框 2"/>
          <p:cNvSpPr txBox="1"/>
          <p:nvPr/>
        </p:nvSpPr>
        <p:spPr>
          <a:xfrm>
            <a:off x="6764867" y="2633662"/>
            <a:ext cx="2929466" cy="830997"/>
          </a:xfrm>
          <a:prstGeom prst="rect">
            <a:avLst/>
          </a:prstGeom>
          <a:noFill/>
        </p:spPr>
        <p:txBody>
          <a:bodyPr wrap="square" rtlCol="0">
            <a:spAutoFit/>
          </a:bodyPr>
          <a:lstStyle/>
          <a:p>
            <a:r>
              <a:rPr lang="zh-CN" altLang="en-US" sz="2400" dirty="0" smtClean="0"/>
              <a:t>二值化</a:t>
            </a:r>
            <a:r>
              <a:rPr lang="en-US" altLang="zh-CN" sz="2400" dirty="0" smtClean="0"/>
              <a:t>+</a:t>
            </a:r>
            <a:r>
              <a:rPr lang="zh-CN" altLang="en-US" sz="2400" dirty="0" smtClean="0"/>
              <a:t>透视变换</a:t>
            </a:r>
            <a:r>
              <a:rPr lang="en-US" altLang="zh-CN" sz="2400" dirty="0" smtClean="0"/>
              <a:t>+</a:t>
            </a:r>
            <a:r>
              <a:rPr lang="zh-CN" altLang="en-US" sz="2400" dirty="0" smtClean="0"/>
              <a:t>图像差分</a:t>
            </a:r>
            <a:endParaRPr lang="zh-CN" altLang="en-US" sz="2400" dirty="0"/>
          </a:p>
        </p:txBody>
      </p:sp>
      <p:sp>
        <p:nvSpPr>
          <p:cNvPr id="4" name="文本框 3"/>
          <p:cNvSpPr txBox="1"/>
          <p:nvPr/>
        </p:nvSpPr>
        <p:spPr>
          <a:xfrm>
            <a:off x="1702333" y="3503662"/>
            <a:ext cx="3064400"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优点：赛道边缘细节丰富，分界明确。</a:t>
            </a:r>
            <a:endParaRPr lang="en-US" altLang="zh-CN" dirty="0" smtClean="0"/>
          </a:p>
          <a:p>
            <a:pPr marL="285750" indent="-285750">
              <a:buFont typeface="Arial" panose="020B0604020202020204" pitchFamily="34" charset="0"/>
              <a:buChar char="•"/>
            </a:pPr>
            <a:r>
              <a:rPr lang="zh-CN" altLang="en-US" dirty="0" smtClean="0"/>
              <a:t>缺点：动态效果差；处理较慢；受赛道环境影响大</a:t>
            </a:r>
            <a:endParaRPr lang="zh-CN" altLang="en-US" dirty="0"/>
          </a:p>
        </p:txBody>
      </p:sp>
      <p:sp>
        <p:nvSpPr>
          <p:cNvPr id="5" name="文本框 4"/>
          <p:cNvSpPr txBox="1"/>
          <p:nvPr/>
        </p:nvSpPr>
        <p:spPr>
          <a:xfrm>
            <a:off x="6595533" y="3581400"/>
            <a:ext cx="3107267"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优点：动态处理速度更快，异常变换少</a:t>
            </a:r>
            <a:endParaRPr lang="en-US" altLang="zh-CN" dirty="0" smtClean="0"/>
          </a:p>
          <a:p>
            <a:pPr marL="285750" indent="-285750">
              <a:buFont typeface="Arial" panose="020B0604020202020204" pitchFamily="34" charset="0"/>
              <a:buChar char="•"/>
            </a:pPr>
            <a:r>
              <a:rPr lang="zh-CN" altLang="en-US" dirty="0" smtClean="0"/>
              <a:t>缺点：路线检测不够精准</a:t>
            </a:r>
            <a:endParaRPr lang="zh-CN" altLang="en-US" dirty="0"/>
          </a:p>
        </p:txBody>
      </p:sp>
    </p:spTree>
    <p:extLst>
      <p:ext uri="{BB962C8B-B14F-4D97-AF65-F5344CB8AC3E}">
        <p14:creationId xmlns:p14="http://schemas.microsoft.com/office/powerpoint/2010/main" val="3273112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79545" y="451592"/>
            <a:ext cx="6481388" cy="646331"/>
          </a:xfrm>
          <a:prstGeom prst="rect">
            <a:avLst/>
          </a:prstGeom>
          <a:noFill/>
        </p:spPr>
        <p:txBody>
          <a:bodyPr wrap="square" rtlCol="0">
            <a:spAutoFit/>
          </a:bodyPr>
          <a:lstStyle/>
          <a:p>
            <a:r>
              <a:rPr lang="zh-CN" altLang="en-US" dirty="0" smtClean="0"/>
              <a:t>边缘检测：先截取赛车前方视野，通过</a:t>
            </a:r>
            <a:r>
              <a:rPr lang="en-US" altLang="zh-CN" dirty="0" smtClean="0"/>
              <a:t>canny</a:t>
            </a:r>
            <a:r>
              <a:rPr lang="zh-CN" altLang="en-US" dirty="0" smtClean="0"/>
              <a:t>算子获取该区域边缘信息</a:t>
            </a:r>
            <a:endParaRPr lang="zh-CN" altLang="en-US" dirty="0"/>
          </a:p>
        </p:txBody>
      </p:sp>
      <p:pic>
        <p:nvPicPr>
          <p:cNvPr id="4" name="图片 3"/>
          <p:cNvPicPr>
            <a:picLocks noChangeAspect="1"/>
          </p:cNvPicPr>
          <p:nvPr/>
        </p:nvPicPr>
        <p:blipFill>
          <a:blip r:embed="rId2"/>
          <a:stretch>
            <a:fillRect/>
          </a:stretch>
        </p:blipFill>
        <p:spPr>
          <a:xfrm>
            <a:off x="887044" y="1254983"/>
            <a:ext cx="4391367" cy="2134999"/>
          </a:xfrm>
          <a:prstGeom prst="rect">
            <a:avLst/>
          </a:prstGeom>
        </p:spPr>
      </p:pic>
      <p:pic>
        <p:nvPicPr>
          <p:cNvPr id="5" name="图片 4"/>
          <p:cNvPicPr>
            <a:picLocks noChangeAspect="1"/>
          </p:cNvPicPr>
          <p:nvPr/>
        </p:nvPicPr>
        <p:blipFill>
          <a:blip r:embed="rId3"/>
          <a:stretch>
            <a:fillRect/>
          </a:stretch>
        </p:blipFill>
        <p:spPr>
          <a:xfrm>
            <a:off x="5488830" y="1234735"/>
            <a:ext cx="6027942" cy="2141406"/>
          </a:xfrm>
          <a:prstGeom prst="rect">
            <a:avLst/>
          </a:prstGeom>
        </p:spPr>
      </p:pic>
      <p:pic>
        <p:nvPicPr>
          <p:cNvPr id="6" name="图片 5"/>
          <p:cNvPicPr>
            <a:picLocks noChangeAspect="1"/>
          </p:cNvPicPr>
          <p:nvPr/>
        </p:nvPicPr>
        <p:blipFill>
          <a:blip r:embed="rId4"/>
          <a:stretch>
            <a:fillRect/>
          </a:stretch>
        </p:blipFill>
        <p:spPr>
          <a:xfrm>
            <a:off x="683843" y="4407927"/>
            <a:ext cx="5008886" cy="1674325"/>
          </a:xfrm>
          <a:prstGeom prst="rect">
            <a:avLst/>
          </a:prstGeom>
        </p:spPr>
      </p:pic>
      <p:pic>
        <p:nvPicPr>
          <p:cNvPr id="7" name="图片 6"/>
          <p:cNvPicPr>
            <a:picLocks noChangeAspect="1"/>
          </p:cNvPicPr>
          <p:nvPr/>
        </p:nvPicPr>
        <p:blipFill>
          <a:blip r:embed="rId5"/>
          <a:stretch>
            <a:fillRect/>
          </a:stretch>
        </p:blipFill>
        <p:spPr>
          <a:xfrm>
            <a:off x="6206648" y="4404742"/>
            <a:ext cx="4910085" cy="1677510"/>
          </a:xfrm>
          <a:prstGeom prst="rect">
            <a:avLst/>
          </a:prstGeom>
        </p:spPr>
      </p:pic>
      <p:sp>
        <p:nvSpPr>
          <p:cNvPr id="8" name="矩形 7"/>
          <p:cNvSpPr/>
          <p:nvPr/>
        </p:nvSpPr>
        <p:spPr>
          <a:xfrm>
            <a:off x="1214581" y="3656022"/>
            <a:ext cx="9097820" cy="646331"/>
          </a:xfrm>
          <a:prstGeom prst="rect">
            <a:avLst/>
          </a:prstGeom>
        </p:spPr>
        <p:txBody>
          <a:bodyPr wrap="square">
            <a:spAutoFit/>
          </a:bodyPr>
          <a:lstStyle/>
          <a:p>
            <a:r>
              <a:rPr lang="zh-CN" altLang="en-US" dirty="0"/>
              <a:t>通过</a:t>
            </a:r>
            <a:r>
              <a:rPr lang="zh-CN" altLang="en-US" dirty="0" smtClean="0"/>
              <a:t>霍夫变换求出边缘中直线，筛去边缘中长度和间隔没有达到阈值的线段。根据斜率分出左右车道，并通过迭代计算移除斜率与均值相差较大的线段。</a:t>
            </a:r>
            <a:endParaRPr lang="zh-CN" altLang="en-US" dirty="0"/>
          </a:p>
        </p:txBody>
      </p:sp>
      <p:grpSp>
        <p:nvGrpSpPr>
          <p:cNvPr id="9" name="组合 8"/>
          <p:cNvGrpSpPr/>
          <p:nvPr/>
        </p:nvGrpSpPr>
        <p:grpSpPr>
          <a:xfrm>
            <a:off x="14976" y="343145"/>
            <a:ext cx="1054100" cy="744733"/>
            <a:chOff x="11137900" y="860547"/>
            <a:chExt cx="1054100" cy="744733"/>
          </a:xfrm>
          <a:solidFill>
            <a:schemeClr val="tx1"/>
          </a:solidFill>
        </p:grpSpPr>
        <p:sp>
          <p:nvSpPr>
            <p:cNvPr id="10" name="矩形 9"/>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矩形 10"/>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矩形 11"/>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矩形 12"/>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7678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50968" y="541534"/>
            <a:ext cx="3676661" cy="892552"/>
          </a:xfrm>
          <a:prstGeom prst="rect">
            <a:avLst/>
          </a:prstGeom>
          <a:noFill/>
        </p:spPr>
        <p:txBody>
          <a:bodyPr wrap="square" rtlCol="0">
            <a:spAutoFit/>
          </a:bodyPr>
          <a:lstStyle/>
          <a:p>
            <a:r>
              <a:rPr lang="zh-CN" altLang="en-US" sz="3200" i="1" dirty="0" smtClean="0">
                <a:latin typeface="华文细黑" panose="02010600040101010101" pitchFamily="2" charset="-122"/>
                <a:ea typeface="华文细黑" panose="02010600040101010101" pitchFamily="2" charset="-122"/>
              </a:rPr>
              <a:t>二值化：</a:t>
            </a:r>
            <a:endParaRPr lang="en-US" altLang="zh-CN" sz="3200" i="1" dirty="0" smtClean="0">
              <a:latin typeface="华文细黑" panose="02010600040101010101" pitchFamily="2" charset="-122"/>
              <a:ea typeface="华文细黑" panose="02010600040101010101" pitchFamily="2" charset="-122"/>
            </a:endParaRPr>
          </a:p>
          <a:p>
            <a:r>
              <a:rPr lang="zh-CN" altLang="en-US" sz="2000" i="1" dirty="0">
                <a:latin typeface="华文细黑" panose="02010600040101010101" pitchFamily="2" charset="-122"/>
                <a:ea typeface="华文细黑" panose="02010600040101010101" pitchFamily="2" charset="-122"/>
              </a:rPr>
              <a:t>效果对比</a:t>
            </a:r>
            <a:endParaRPr lang="en-US" altLang="zh-CN" sz="2000" i="1" dirty="0">
              <a:latin typeface="华文细黑" panose="02010600040101010101" pitchFamily="2" charset="-122"/>
              <a:ea typeface="华文细黑" panose="02010600040101010101" pitchFamily="2" charset="-122"/>
            </a:endParaRPr>
          </a:p>
        </p:txBody>
      </p:sp>
      <p:grpSp>
        <p:nvGrpSpPr>
          <p:cNvPr id="3" name="组合 2"/>
          <p:cNvGrpSpPr/>
          <p:nvPr/>
        </p:nvGrpSpPr>
        <p:grpSpPr>
          <a:xfrm>
            <a:off x="0" y="700890"/>
            <a:ext cx="1054100" cy="744733"/>
            <a:chOff x="11137900" y="860547"/>
            <a:chExt cx="1054100" cy="744733"/>
          </a:xfrm>
          <a:solidFill>
            <a:schemeClr val="tx1"/>
          </a:solidFill>
        </p:grpSpPr>
        <p:sp>
          <p:nvSpPr>
            <p:cNvPr id="4" name="矩形 3"/>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矩形 4"/>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矩形 6"/>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文本框 7"/>
          <p:cNvSpPr txBox="1"/>
          <p:nvPr/>
        </p:nvSpPr>
        <p:spPr>
          <a:xfrm>
            <a:off x="977900" y="2035201"/>
            <a:ext cx="1490134" cy="369332"/>
          </a:xfrm>
          <a:prstGeom prst="rect">
            <a:avLst/>
          </a:prstGeom>
          <a:noFill/>
        </p:spPr>
        <p:txBody>
          <a:bodyPr wrap="square" rtlCol="0">
            <a:spAutoFit/>
          </a:bodyPr>
          <a:lstStyle/>
          <a:p>
            <a:r>
              <a:rPr lang="zh-CN" altLang="en-US" dirty="0" smtClean="0"/>
              <a:t>一般二值化</a:t>
            </a:r>
            <a:endParaRPr lang="zh-CN" altLang="en-US" dirty="0"/>
          </a:p>
        </p:txBody>
      </p:sp>
      <p:sp>
        <p:nvSpPr>
          <p:cNvPr id="9" name="文本框 8"/>
          <p:cNvSpPr txBox="1"/>
          <p:nvPr/>
        </p:nvSpPr>
        <p:spPr>
          <a:xfrm>
            <a:off x="4247091" y="2055335"/>
            <a:ext cx="2861733" cy="369332"/>
          </a:xfrm>
          <a:prstGeom prst="rect">
            <a:avLst/>
          </a:prstGeom>
          <a:noFill/>
        </p:spPr>
        <p:txBody>
          <a:bodyPr wrap="square" rtlCol="0">
            <a:spAutoFit/>
          </a:bodyPr>
          <a:lstStyle/>
          <a:p>
            <a:r>
              <a:rPr lang="zh-CN" altLang="en-US" dirty="0" smtClean="0"/>
              <a:t>自适应阈值二值化</a:t>
            </a:r>
            <a:endParaRPr lang="zh-CN" altLang="en-US" dirty="0"/>
          </a:p>
        </p:txBody>
      </p:sp>
      <p:sp>
        <p:nvSpPr>
          <p:cNvPr id="10" name="文本框 9"/>
          <p:cNvSpPr txBox="1"/>
          <p:nvPr/>
        </p:nvSpPr>
        <p:spPr>
          <a:xfrm>
            <a:off x="8481481" y="2035201"/>
            <a:ext cx="2887134" cy="369332"/>
          </a:xfrm>
          <a:prstGeom prst="rect">
            <a:avLst/>
          </a:prstGeom>
          <a:noFill/>
        </p:spPr>
        <p:txBody>
          <a:bodyPr wrap="square" rtlCol="0">
            <a:spAutoFit/>
          </a:bodyPr>
          <a:lstStyle/>
          <a:p>
            <a:r>
              <a:rPr lang="en-US" altLang="zh-CN" dirty="0" smtClean="0"/>
              <a:t>Sobel</a:t>
            </a:r>
            <a:r>
              <a:rPr lang="zh-CN" altLang="en-US" dirty="0" smtClean="0"/>
              <a:t>算子求变化梯度</a:t>
            </a:r>
            <a:endParaRPr lang="zh-CN" altLang="en-US" dirty="0"/>
          </a:p>
        </p:txBody>
      </p:sp>
      <p:pic>
        <p:nvPicPr>
          <p:cNvPr id="11" name="图片 10"/>
          <p:cNvPicPr>
            <a:picLocks noChangeAspect="1"/>
          </p:cNvPicPr>
          <p:nvPr/>
        </p:nvPicPr>
        <p:blipFill>
          <a:blip r:embed="rId2"/>
          <a:stretch>
            <a:fillRect/>
          </a:stretch>
        </p:blipFill>
        <p:spPr>
          <a:xfrm>
            <a:off x="232304" y="3117843"/>
            <a:ext cx="3241306" cy="861135"/>
          </a:xfrm>
          <a:prstGeom prst="rect">
            <a:avLst/>
          </a:prstGeom>
        </p:spPr>
      </p:pic>
      <p:pic>
        <p:nvPicPr>
          <p:cNvPr id="12" name="图片 11"/>
          <p:cNvPicPr>
            <a:picLocks noChangeAspect="1"/>
          </p:cNvPicPr>
          <p:nvPr/>
        </p:nvPicPr>
        <p:blipFill>
          <a:blip r:embed="rId3"/>
          <a:stretch>
            <a:fillRect/>
          </a:stretch>
        </p:blipFill>
        <p:spPr>
          <a:xfrm>
            <a:off x="3815446" y="3116943"/>
            <a:ext cx="3644742" cy="1028789"/>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6113" y="3027068"/>
            <a:ext cx="4097867" cy="871574"/>
          </a:xfrm>
          <a:prstGeom prst="rect">
            <a:avLst/>
          </a:prstGeom>
        </p:spPr>
      </p:pic>
      <p:pic>
        <p:nvPicPr>
          <p:cNvPr id="14" name="图片 13"/>
          <p:cNvPicPr>
            <a:picLocks noChangeAspect="1"/>
          </p:cNvPicPr>
          <p:nvPr/>
        </p:nvPicPr>
        <p:blipFill>
          <a:blip r:embed="rId5"/>
          <a:stretch>
            <a:fillRect/>
          </a:stretch>
        </p:blipFill>
        <p:spPr>
          <a:xfrm>
            <a:off x="3352802" y="640807"/>
            <a:ext cx="4248026" cy="921388"/>
          </a:xfrm>
          <a:prstGeom prst="rect">
            <a:avLst/>
          </a:prstGeom>
        </p:spPr>
      </p:pic>
      <p:pic>
        <p:nvPicPr>
          <p:cNvPr id="15" name="图片 14"/>
          <p:cNvPicPr>
            <a:picLocks noChangeAspect="1"/>
          </p:cNvPicPr>
          <p:nvPr/>
        </p:nvPicPr>
        <p:blipFill>
          <a:blip r:embed="rId6"/>
          <a:stretch>
            <a:fillRect/>
          </a:stretch>
        </p:blipFill>
        <p:spPr>
          <a:xfrm>
            <a:off x="8187793" y="641551"/>
            <a:ext cx="3474509" cy="835973"/>
          </a:xfrm>
          <a:prstGeom prst="rect">
            <a:avLst/>
          </a:prstGeom>
        </p:spPr>
      </p:pic>
      <p:pic>
        <p:nvPicPr>
          <p:cNvPr id="16" name="图片 15"/>
          <p:cNvPicPr>
            <a:picLocks noChangeAspect="1"/>
          </p:cNvPicPr>
          <p:nvPr/>
        </p:nvPicPr>
        <p:blipFill>
          <a:blip r:embed="rId7"/>
          <a:stretch>
            <a:fillRect/>
          </a:stretch>
        </p:blipFill>
        <p:spPr>
          <a:xfrm>
            <a:off x="3727788" y="4893594"/>
            <a:ext cx="4046476" cy="752000"/>
          </a:xfrm>
          <a:prstGeom prst="rect">
            <a:avLst/>
          </a:prstGeom>
        </p:spPr>
      </p:pic>
      <p:pic>
        <p:nvPicPr>
          <p:cNvPr id="27" name="图片 26"/>
          <p:cNvPicPr>
            <a:picLocks noChangeAspect="1"/>
          </p:cNvPicPr>
          <p:nvPr/>
        </p:nvPicPr>
        <p:blipFill>
          <a:blip r:embed="rId8"/>
          <a:stretch>
            <a:fillRect/>
          </a:stretch>
        </p:blipFill>
        <p:spPr>
          <a:xfrm>
            <a:off x="160228" y="4795175"/>
            <a:ext cx="3385458" cy="934823"/>
          </a:xfrm>
          <a:prstGeom prst="rect">
            <a:avLst/>
          </a:prstGeom>
        </p:spPr>
      </p:pic>
      <p:sp>
        <p:nvSpPr>
          <p:cNvPr id="28" name="文本框 27"/>
          <p:cNvSpPr txBox="1"/>
          <p:nvPr/>
        </p:nvSpPr>
        <p:spPr>
          <a:xfrm>
            <a:off x="5027629" y="2641695"/>
            <a:ext cx="1303867" cy="369332"/>
          </a:xfrm>
          <a:prstGeom prst="rect">
            <a:avLst/>
          </a:prstGeom>
          <a:noFill/>
        </p:spPr>
        <p:txBody>
          <a:bodyPr wrap="square" rtlCol="0">
            <a:spAutoFit/>
          </a:bodyPr>
          <a:lstStyle/>
          <a:p>
            <a:r>
              <a:rPr lang="zh-CN" altLang="en-US" dirty="0" smtClean="0"/>
              <a:t>白天</a:t>
            </a:r>
            <a:endParaRPr lang="zh-CN" altLang="en-US" dirty="0"/>
          </a:p>
        </p:txBody>
      </p:sp>
      <p:sp>
        <p:nvSpPr>
          <p:cNvPr id="29" name="文本框 28"/>
          <p:cNvSpPr txBox="1"/>
          <p:nvPr/>
        </p:nvSpPr>
        <p:spPr>
          <a:xfrm>
            <a:off x="9203267" y="177800"/>
            <a:ext cx="1303867" cy="369332"/>
          </a:xfrm>
          <a:prstGeom prst="rect">
            <a:avLst/>
          </a:prstGeom>
          <a:noFill/>
        </p:spPr>
        <p:txBody>
          <a:bodyPr wrap="square" rtlCol="0">
            <a:spAutoFit/>
          </a:bodyPr>
          <a:lstStyle/>
          <a:p>
            <a:r>
              <a:rPr lang="zh-CN" altLang="en-US" dirty="0" smtClean="0"/>
              <a:t>夜晚</a:t>
            </a:r>
            <a:endParaRPr lang="zh-CN" altLang="en-US" dirty="0"/>
          </a:p>
        </p:txBody>
      </p:sp>
      <p:sp>
        <p:nvSpPr>
          <p:cNvPr id="30" name="文本框 29"/>
          <p:cNvSpPr txBox="1"/>
          <p:nvPr/>
        </p:nvSpPr>
        <p:spPr>
          <a:xfrm>
            <a:off x="1305784" y="2613863"/>
            <a:ext cx="1303867" cy="369332"/>
          </a:xfrm>
          <a:prstGeom prst="rect">
            <a:avLst/>
          </a:prstGeom>
          <a:noFill/>
        </p:spPr>
        <p:txBody>
          <a:bodyPr wrap="square" rtlCol="0">
            <a:spAutoFit/>
          </a:bodyPr>
          <a:lstStyle/>
          <a:p>
            <a:r>
              <a:rPr lang="zh-CN" altLang="en-US" dirty="0" smtClean="0"/>
              <a:t>白天</a:t>
            </a:r>
            <a:endParaRPr lang="zh-CN" altLang="en-US" dirty="0"/>
          </a:p>
        </p:txBody>
      </p:sp>
      <p:sp>
        <p:nvSpPr>
          <p:cNvPr id="31" name="文本框 30"/>
          <p:cNvSpPr txBox="1"/>
          <p:nvPr/>
        </p:nvSpPr>
        <p:spPr>
          <a:xfrm>
            <a:off x="4962660" y="279104"/>
            <a:ext cx="1303867" cy="369332"/>
          </a:xfrm>
          <a:prstGeom prst="rect">
            <a:avLst/>
          </a:prstGeom>
          <a:noFill/>
        </p:spPr>
        <p:txBody>
          <a:bodyPr wrap="square" rtlCol="0">
            <a:spAutoFit/>
          </a:bodyPr>
          <a:lstStyle/>
          <a:p>
            <a:r>
              <a:rPr lang="zh-CN" altLang="en-US" dirty="0" smtClean="0"/>
              <a:t>白天</a:t>
            </a:r>
            <a:endParaRPr lang="zh-CN" altLang="en-US" dirty="0"/>
          </a:p>
        </p:txBody>
      </p:sp>
      <p:sp>
        <p:nvSpPr>
          <p:cNvPr id="32" name="文本框 31"/>
          <p:cNvSpPr txBox="1"/>
          <p:nvPr/>
        </p:nvSpPr>
        <p:spPr>
          <a:xfrm>
            <a:off x="1350968" y="4227810"/>
            <a:ext cx="1303867" cy="369332"/>
          </a:xfrm>
          <a:prstGeom prst="rect">
            <a:avLst/>
          </a:prstGeom>
          <a:noFill/>
        </p:spPr>
        <p:txBody>
          <a:bodyPr wrap="square" rtlCol="0">
            <a:spAutoFit/>
          </a:bodyPr>
          <a:lstStyle/>
          <a:p>
            <a:r>
              <a:rPr lang="zh-CN" altLang="en-US" dirty="0" smtClean="0"/>
              <a:t>夜晚</a:t>
            </a:r>
            <a:endParaRPr lang="zh-CN" altLang="en-US" dirty="0"/>
          </a:p>
        </p:txBody>
      </p:sp>
      <p:sp>
        <p:nvSpPr>
          <p:cNvPr id="33" name="文本框 32"/>
          <p:cNvSpPr txBox="1"/>
          <p:nvPr/>
        </p:nvSpPr>
        <p:spPr>
          <a:xfrm>
            <a:off x="5099092" y="4410291"/>
            <a:ext cx="1303867" cy="369332"/>
          </a:xfrm>
          <a:prstGeom prst="rect">
            <a:avLst/>
          </a:prstGeom>
          <a:noFill/>
        </p:spPr>
        <p:txBody>
          <a:bodyPr wrap="square" rtlCol="0">
            <a:spAutoFit/>
          </a:bodyPr>
          <a:lstStyle/>
          <a:p>
            <a:r>
              <a:rPr lang="zh-CN" altLang="en-US" dirty="0" smtClean="0"/>
              <a:t>夜晚</a:t>
            </a:r>
            <a:endParaRPr lang="zh-CN" altLang="en-US" dirty="0"/>
          </a:p>
        </p:txBody>
      </p:sp>
    </p:spTree>
    <p:extLst>
      <p:ext uri="{BB962C8B-B14F-4D97-AF65-F5344CB8AC3E}">
        <p14:creationId xmlns:p14="http://schemas.microsoft.com/office/powerpoint/2010/main" val="229010550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TotalTime>
  <Words>548</Words>
  <Application>Microsoft Office PowerPoint</Application>
  <PresentationFormat>宽屏</PresentationFormat>
  <Paragraphs>101</Paragraphs>
  <Slides>18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Aharoni</vt:lpstr>
      <vt:lpstr>Arial Unicode MS</vt:lpstr>
      <vt:lpstr>等线</vt:lpstr>
      <vt:lpstr>等线 Light</vt:lpstr>
      <vt:lpstr>华文细黑</vt:lpstr>
      <vt:lpstr>微软雅黑</vt:lpstr>
      <vt:lpstr>微软雅黑 Light</vt:lpstr>
      <vt:lpstr>Arial</vt:lpstr>
      <vt:lpstr>Calibri</vt:lpstr>
      <vt:lpstr>Impact</vt:lpstr>
      <vt:lpstr>Segoe UI Black</vt:lpstr>
      <vt:lpstr>Segoe UI Semilight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李益达</dc:creator>
  <cp:lastModifiedBy>郭 宇</cp:lastModifiedBy>
  <cp:revision>27</cp:revision>
  <dcterms:created xsi:type="dcterms:W3CDTF">2017-06-15T09:31:05Z</dcterms:created>
  <dcterms:modified xsi:type="dcterms:W3CDTF">2019-11-04T02:00:17Z</dcterms:modified>
</cp:coreProperties>
</file>