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85" r:id="rId3"/>
    <p:sldId id="258" r:id="rId4"/>
    <p:sldId id="268" r:id="rId5"/>
    <p:sldId id="280" r:id="rId6"/>
    <p:sldId id="286" r:id="rId7"/>
    <p:sldId id="271" r:id="rId8"/>
    <p:sldId id="267" r:id="rId9"/>
    <p:sldId id="266" r:id="rId10"/>
    <p:sldId id="281" r:id="rId11"/>
    <p:sldId id="287" r:id="rId12"/>
    <p:sldId id="276" r:id="rId13"/>
    <p:sldId id="272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18D8E-F535-4100-8283-92139F2816B6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E245B-04D6-4B0F-B184-43A24177F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7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82F6-CAAE-4346-8525-DD196AC90C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2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6A55-1CF7-4A50-848D-774538E647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9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4C77-7963-42F6-9AC0-15E9499862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9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7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0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82F6-CAAE-4346-8525-DD196AC90C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4C77-7963-42F6-9AC0-15E9499862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2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4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82F6-CAAE-4346-8525-DD196AC90C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0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A09E-9116-4DEC-805E-6D2EE1A8B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F6088A-DAC1-4B64-B316-20FFC44E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CDE16-26C3-4D65-BDAE-3E89CE39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BF6A4-4E80-45ED-841D-2566140E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19115-C119-4C9E-9520-64A70B1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4F6C-6864-4DDC-95B1-00BA3545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D1524-4A3C-46E5-957F-044916735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4248E-3C3B-46D8-9A2A-35179412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67A3B-3845-44FB-A035-A75DC75D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E4873-D751-46D7-9986-7B39D92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01FAD4-D6C1-443E-B76C-78EEE978B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F2E2C-6035-4B2C-B24E-027317D1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BB914-6B19-454A-A43C-B8AC88F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6F1B3-F458-4DB7-9B4A-3B1C955E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7642-E129-48BB-8F58-3E30698D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6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912492" y="2229567"/>
            <a:ext cx="2516130" cy="2278504"/>
          </a:xfrm>
          <a:custGeom>
            <a:avLst/>
            <a:gdLst>
              <a:gd name="connsiteX0" fmla="*/ 0 w 2516130"/>
              <a:gd name="connsiteY0" fmla="*/ 0 h 2278504"/>
              <a:gd name="connsiteX1" fmla="*/ 2516130 w 2516130"/>
              <a:gd name="connsiteY1" fmla="*/ 0 h 2278504"/>
              <a:gd name="connsiteX2" fmla="*/ 2516130 w 2516130"/>
              <a:gd name="connsiteY2" fmla="*/ 2278504 h 2278504"/>
              <a:gd name="connsiteX3" fmla="*/ 0 w 2516130"/>
              <a:gd name="connsiteY3" fmla="*/ 2278504 h 227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130" h="2278504">
                <a:moveTo>
                  <a:pt x="0" y="0"/>
                </a:moveTo>
                <a:lnTo>
                  <a:pt x="2516130" y="0"/>
                </a:lnTo>
                <a:lnTo>
                  <a:pt x="2516130" y="2278504"/>
                </a:lnTo>
                <a:lnTo>
                  <a:pt x="0" y="22785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32371" y="2229567"/>
            <a:ext cx="2516129" cy="2278504"/>
          </a:xfrm>
          <a:custGeom>
            <a:avLst/>
            <a:gdLst>
              <a:gd name="connsiteX0" fmla="*/ 0 w 2516129"/>
              <a:gd name="connsiteY0" fmla="*/ 0 h 2278504"/>
              <a:gd name="connsiteX1" fmla="*/ 2516129 w 2516129"/>
              <a:gd name="connsiteY1" fmla="*/ 0 h 2278504"/>
              <a:gd name="connsiteX2" fmla="*/ 2516129 w 2516129"/>
              <a:gd name="connsiteY2" fmla="*/ 2278504 h 2278504"/>
              <a:gd name="connsiteX3" fmla="*/ 0 w 2516129"/>
              <a:gd name="connsiteY3" fmla="*/ 2278504 h 227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129" h="2278504">
                <a:moveTo>
                  <a:pt x="0" y="0"/>
                </a:moveTo>
                <a:lnTo>
                  <a:pt x="2516129" y="0"/>
                </a:lnTo>
                <a:lnTo>
                  <a:pt x="2516129" y="2278504"/>
                </a:lnTo>
                <a:lnTo>
                  <a:pt x="0" y="22785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152250" y="2229567"/>
            <a:ext cx="2516129" cy="2278504"/>
          </a:xfrm>
          <a:custGeom>
            <a:avLst/>
            <a:gdLst>
              <a:gd name="connsiteX0" fmla="*/ 0 w 2516129"/>
              <a:gd name="connsiteY0" fmla="*/ 0 h 2278504"/>
              <a:gd name="connsiteX1" fmla="*/ 2516129 w 2516129"/>
              <a:gd name="connsiteY1" fmla="*/ 0 h 2278504"/>
              <a:gd name="connsiteX2" fmla="*/ 2516129 w 2516129"/>
              <a:gd name="connsiteY2" fmla="*/ 2278504 h 2278504"/>
              <a:gd name="connsiteX3" fmla="*/ 0 w 2516129"/>
              <a:gd name="connsiteY3" fmla="*/ 2278504 h 227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129" h="2278504">
                <a:moveTo>
                  <a:pt x="0" y="0"/>
                </a:moveTo>
                <a:lnTo>
                  <a:pt x="2516129" y="0"/>
                </a:lnTo>
                <a:lnTo>
                  <a:pt x="2516129" y="2278504"/>
                </a:lnTo>
                <a:lnTo>
                  <a:pt x="0" y="22785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772129" y="2229567"/>
            <a:ext cx="2516130" cy="2278504"/>
          </a:xfrm>
          <a:custGeom>
            <a:avLst/>
            <a:gdLst>
              <a:gd name="connsiteX0" fmla="*/ 0 w 2516130"/>
              <a:gd name="connsiteY0" fmla="*/ 0 h 2278504"/>
              <a:gd name="connsiteX1" fmla="*/ 2516130 w 2516130"/>
              <a:gd name="connsiteY1" fmla="*/ 0 h 2278504"/>
              <a:gd name="connsiteX2" fmla="*/ 2516130 w 2516130"/>
              <a:gd name="connsiteY2" fmla="*/ 2278504 h 2278504"/>
              <a:gd name="connsiteX3" fmla="*/ 0 w 2516130"/>
              <a:gd name="connsiteY3" fmla="*/ 2278504 h 227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130" h="2278504">
                <a:moveTo>
                  <a:pt x="0" y="0"/>
                </a:moveTo>
                <a:lnTo>
                  <a:pt x="2516130" y="0"/>
                </a:lnTo>
                <a:lnTo>
                  <a:pt x="2516130" y="2278504"/>
                </a:lnTo>
                <a:lnTo>
                  <a:pt x="0" y="22785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18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180081" y="2803738"/>
            <a:ext cx="2996986" cy="2996986"/>
          </a:xfrm>
          <a:custGeom>
            <a:avLst/>
            <a:gdLst>
              <a:gd name="connsiteX0" fmla="*/ 0 w 2996986"/>
              <a:gd name="connsiteY0" fmla="*/ 0 h 2996986"/>
              <a:gd name="connsiteX1" fmla="*/ 2996986 w 2996986"/>
              <a:gd name="connsiteY1" fmla="*/ 0 h 2996986"/>
              <a:gd name="connsiteX2" fmla="*/ 2996986 w 2996986"/>
              <a:gd name="connsiteY2" fmla="*/ 2996986 h 2996986"/>
              <a:gd name="connsiteX3" fmla="*/ 0 w 2996986"/>
              <a:gd name="connsiteY3" fmla="*/ 2996986 h 29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986" h="2996986">
                <a:moveTo>
                  <a:pt x="0" y="0"/>
                </a:moveTo>
                <a:lnTo>
                  <a:pt x="2996986" y="0"/>
                </a:lnTo>
                <a:lnTo>
                  <a:pt x="2996986" y="2996986"/>
                </a:lnTo>
                <a:lnTo>
                  <a:pt x="0" y="2996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4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200399" y="2426302"/>
            <a:ext cx="3162302" cy="2726122"/>
          </a:xfrm>
          <a:custGeom>
            <a:avLst/>
            <a:gdLst>
              <a:gd name="connsiteX0" fmla="*/ 681531 w 3162302"/>
              <a:gd name="connsiteY0" fmla="*/ 0 h 2726122"/>
              <a:gd name="connsiteX1" fmla="*/ 2480771 w 3162302"/>
              <a:gd name="connsiteY1" fmla="*/ 0 h 2726122"/>
              <a:gd name="connsiteX2" fmla="*/ 3162302 w 3162302"/>
              <a:gd name="connsiteY2" fmla="*/ 1363061 h 2726122"/>
              <a:gd name="connsiteX3" fmla="*/ 2480771 w 3162302"/>
              <a:gd name="connsiteY3" fmla="*/ 2726122 h 2726122"/>
              <a:gd name="connsiteX4" fmla="*/ 681531 w 3162302"/>
              <a:gd name="connsiteY4" fmla="*/ 2726122 h 2726122"/>
              <a:gd name="connsiteX5" fmla="*/ 0 w 3162302"/>
              <a:gd name="connsiteY5" fmla="*/ 1363061 h 272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2302" h="2726122">
                <a:moveTo>
                  <a:pt x="681531" y="0"/>
                </a:moveTo>
                <a:lnTo>
                  <a:pt x="2480771" y="0"/>
                </a:lnTo>
                <a:lnTo>
                  <a:pt x="3162302" y="1363061"/>
                </a:lnTo>
                <a:lnTo>
                  <a:pt x="2480771" y="2726122"/>
                </a:lnTo>
                <a:lnTo>
                  <a:pt x="681531" y="2726122"/>
                </a:lnTo>
                <a:lnTo>
                  <a:pt x="0" y="1363061"/>
                </a:lnTo>
                <a:close/>
              </a:path>
            </a:pathLst>
          </a:custGeom>
          <a:ln w="571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8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58861" y="4441228"/>
            <a:ext cx="2854097" cy="1295888"/>
          </a:xfrm>
          <a:custGeom>
            <a:avLst/>
            <a:gdLst>
              <a:gd name="connsiteX0" fmla="*/ 0 w 2854097"/>
              <a:gd name="connsiteY0" fmla="*/ 0 h 1295888"/>
              <a:gd name="connsiteX1" fmla="*/ 2854097 w 2854097"/>
              <a:gd name="connsiteY1" fmla="*/ 0 h 1295888"/>
              <a:gd name="connsiteX2" fmla="*/ 2854097 w 2854097"/>
              <a:gd name="connsiteY2" fmla="*/ 1295888 h 1295888"/>
              <a:gd name="connsiteX3" fmla="*/ 0 w 2854097"/>
              <a:gd name="connsiteY3" fmla="*/ 1295888 h 12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4097" h="1295888">
                <a:moveTo>
                  <a:pt x="0" y="0"/>
                </a:moveTo>
                <a:lnTo>
                  <a:pt x="2854097" y="0"/>
                </a:lnTo>
                <a:lnTo>
                  <a:pt x="2854097" y="1295888"/>
                </a:lnTo>
                <a:lnTo>
                  <a:pt x="0" y="1295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70218" y="4441228"/>
            <a:ext cx="2854097" cy="1295888"/>
          </a:xfrm>
          <a:custGeom>
            <a:avLst/>
            <a:gdLst>
              <a:gd name="connsiteX0" fmla="*/ 0 w 2854097"/>
              <a:gd name="connsiteY0" fmla="*/ 0 h 1295888"/>
              <a:gd name="connsiteX1" fmla="*/ 2854097 w 2854097"/>
              <a:gd name="connsiteY1" fmla="*/ 0 h 1295888"/>
              <a:gd name="connsiteX2" fmla="*/ 2854097 w 2854097"/>
              <a:gd name="connsiteY2" fmla="*/ 1295888 h 1295888"/>
              <a:gd name="connsiteX3" fmla="*/ 0 w 2854097"/>
              <a:gd name="connsiteY3" fmla="*/ 1295888 h 12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4097" h="1295888">
                <a:moveTo>
                  <a:pt x="0" y="0"/>
                </a:moveTo>
                <a:lnTo>
                  <a:pt x="2854097" y="0"/>
                </a:lnTo>
                <a:lnTo>
                  <a:pt x="2854097" y="1295888"/>
                </a:lnTo>
                <a:lnTo>
                  <a:pt x="0" y="1295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781575" y="4441228"/>
            <a:ext cx="2854097" cy="1295888"/>
          </a:xfrm>
          <a:custGeom>
            <a:avLst/>
            <a:gdLst>
              <a:gd name="connsiteX0" fmla="*/ 0 w 2854097"/>
              <a:gd name="connsiteY0" fmla="*/ 0 h 1295888"/>
              <a:gd name="connsiteX1" fmla="*/ 2854097 w 2854097"/>
              <a:gd name="connsiteY1" fmla="*/ 0 h 1295888"/>
              <a:gd name="connsiteX2" fmla="*/ 2854097 w 2854097"/>
              <a:gd name="connsiteY2" fmla="*/ 1295888 h 1295888"/>
              <a:gd name="connsiteX3" fmla="*/ 0 w 2854097"/>
              <a:gd name="connsiteY3" fmla="*/ 1295888 h 12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4097" h="1295888">
                <a:moveTo>
                  <a:pt x="0" y="0"/>
                </a:moveTo>
                <a:lnTo>
                  <a:pt x="2854097" y="0"/>
                </a:lnTo>
                <a:lnTo>
                  <a:pt x="2854097" y="1295888"/>
                </a:lnTo>
                <a:lnTo>
                  <a:pt x="0" y="1295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9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0797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23FD6-9D14-4644-A295-2176BEEF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438A4-37D7-4704-A70B-0A531141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BD617-301B-49D3-8C0D-E7247338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E7BA5-F157-42CA-9E1F-18D9DBD7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31D5B-4C64-45B3-9D7C-4C9661DF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5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0DCD4-6E99-42A4-810D-B77561B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064D2-97D6-44CE-AEC7-FD9BF684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D1530-79C5-4338-BAEA-5E778E9D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C2E35-0394-492F-9F05-693B09F1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4BD20-D710-4B8F-907C-1ACC4961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4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7D797-1DA4-4670-9F14-F4621F4A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7EBDB-172C-41C9-8E2F-BD19DA43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1D66-2DB6-49A1-8E02-2BBA1966C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7B3AC-5D5F-4C9D-9C58-6D02D294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9E45B-9E85-459C-AB24-6FFE0329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E4AD7-1F6A-4987-8947-A73D2058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8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D5ED-86C2-4AF3-B11F-B8B918D8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3FE62-09C1-4E44-A133-9AED266E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79813-6ACB-406B-92A4-9CCE6215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86375-5281-4DF9-AC4C-5CE548161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9E244-4EFB-4043-B2F7-DFD5E9E05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03435-3974-4240-8AB8-249B34D4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FCDDF1-3C08-41F8-A7E4-9736EB66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920CF-4B2C-4C73-B986-95A17B5E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4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1576E-1845-420F-B498-FC4AC80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23C5E-559E-404E-8A19-4AED8930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3A979A-3AF0-486A-B083-1506A2D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47C46F-F6DA-4DB4-A689-CBFFD9A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DC3C2-ADF0-4348-8BDD-86E9D571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58C7F-5655-40FF-9C79-572455C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FBE35-FE57-475B-91F2-BBE57BEC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D4ADD-4D90-4667-B587-DFE2616E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BDA24-FF23-4448-A8F6-7D084712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A9205-9EA1-45AF-8313-37153254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3157F-F737-4900-8A90-9956CA0F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1BF15-DB0F-40B3-AF34-3726B165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54F30-E53C-48F4-B52F-321B5E4D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66CD0-C046-40BC-B2B1-3AB725AF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169186-C4DE-4D82-BD34-7B1F433D3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D3E96-CE20-4214-AB35-93B029C4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D1759-01E6-4BDA-95CA-7BC52207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A50A7-7D73-4666-9C12-E8A525AA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38E0B-6F81-450A-923A-3C4511CF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3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62C55-822B-4112-AD3D-F46359AB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14627-1172-4FE6-ACF4-7382AEBE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E8C18-5465-47C1-A0B0-6E807CACF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1FF7-CFBD-4262-9BCB-853F1F13E62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C65D4-0EA7-4E2A-9664-3A70E469F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13DDA-2032-4C55-A18D-2CFED8A0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9D3C-CA18-4FBF-8984-00FF4E3C4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3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0BDE3B0-50A9-4FAE-B3D2-0609FF20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258"/>
            <a:ext cx="12192000" cy="61534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80FB71-1AB0-458B-B813-8CE5A53921D6}"/>
              </a:ext>
            </a:extLst>
          </p:cNvPr>
          <p:cNvSpPr/>
          <p:nvPr/>
        </p:nvSpPr>
        <p:spPr>
          <a:xfrm>
            <a:off x="0" y="352258"/>
            <a:ext cx="12192000" cy="6153483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2DEAD2-3FB0-4A89-944E-B6DA6FC0F71F}"/>
              </a:ext>
            </a:extLst>
          </p:cNvPr>
          <p:cNvSpPr/>
          <p:nvPr/>
        </p:nvSpPr>
        <p:spPr>
          <a:xfrm>
            <a:off x="1880683" y="0"/>
            <a:ext cx="1481082" cy="2635624"/>
          </a:xfrm>
          <a:prstGeom prst="rect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FF3C54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53EC67-983F-4ED9-8A74-8D1FAF97B993}"/>
              </a:ext>
            </a:extLst>
          </p:cNvPr>
          <p:cNvSpPr/>
          <p:nvPr/>
        </p:nvSpPr>
        <p:spPr>
          <a:xfrm>
            <a:off x="3034557" y="1785443"/>
            <a:ext cx="1116104" cy="135498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4452203" y="1468000"/>
            <a:ext cx="5602816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spc="-300" dirty="0">
                <a:solidFill>
                  <a:srgbClr val="FFC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星云数据</a:t>
            </a:r>
            <a:endParaRPr lang="en-US" sz="9600" b="1" spc="-300" dirty="0">
              <a:solidFill>
                <a:srgbClr val="FFC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5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商业需求文档</a:t>
            </a:r>
            <a:r>
              <a:rPr lang="en-US" altLang="zh-CN" sz="55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BRD</a:t>
            </a:r>
            <a:endParaRPr lang="zh-CN" altLang="en-US" sz="55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FA6553-E2CD-457F-8C4B-A874F1BE6E45}"/>
              </a:ext>
            </a:extLst>
          </p:cNvPr>
          <p:cNvSpPr/>
          <p:nvPr/>
        </p:nvSpPr>
        <p:spPr>
          <a:xfrm>
            <a:off x="4659635" y="4697229"/>
            <a:ext cx="4877317" cy="60511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solidFill>
                  <a:schemeClr val="bg1"/>
                </a:solidFill>
                <a:ea typeface="微软雅黑 Light" panose="020B0502040204020203" pitchFamily="34" charset="-122"/>
              </a:rPr>
              <a:t>汇报：</a:t>
            </a:r>
            <a:r>
              <a:rPr lang="en-US" altLang="zh-CN" noProof="1">
                <a:solidFill>
                  <a:schemeClr val="bg1"/>
                </a:solidFill>
                <a:ea typeface="微软雅黑 Light" panose="020B0502040204020203" pitchFamily="34" charset="-122"/>
              </a:rPr>
              <a:t>SenYi          </a:t>
            </a:r>
            <a:r>
              <a:rPr lang="zh-CN" altLang="en-US" noProof="1">
                <a:solidFill>
                  <a:schemeClr val="bg1"/>
                </a:solidFill>
                <a:ea typeface="微软雅黑 Light" panose="020B0502040204020203" pitchFamily="34" charset="-122"/>
              </a:rPr>
              <a:t>汇报时间：</a:t>
            </a:r>
            <a:r>
              <a:rPr lang="en-US" altLang="zh-CN" noProof="1">
                <a:solidFill>
                  <a:schemeClr val="bg1"/>
                </a:solidFill>
                <a:ea typeface="微软雅黑 Light" panose="020B0502040204020203" pitchFamily="34" charset="-122"/>
              </a:rPr>
              <a:t>2018</a:t>
            </a:r>
            <a:r>
              <a:rPr lang="zh-CN" altLang="en-US" noProof="1">
                <a:solidFill>
                  <a:schemeClr val="bg1"/>
                </a:solidFill>
                <a:ea typeface="微软雅黑 Light" panose="020B0502040204020203" pitchFamily="34" charset="-122"/>
              </a:rPr>
              <a:t>年</a:t>
            </a:r>
            <a:r>
              <a:rPr lang="en-US" altLang="zh-CN" noProof="1">
                <a:solidFill>
                  <a:schemeClr val="bg1"/>
                </a:solidFill>
                <a:ea typeface="微软雅黑 Light" panose="020B0502040204020203" pitchFamily="34" charset="-122"/>
              </a:rPr>
              <a:t>11</a:t>
            </a:r>
            <a:r>
              <a:rPr lang="zh-CN" altLang="en-US" noProof="1">
                <a:solidFill>
                  <a:schemeClr val="bg1"/>
                </a:solidFill>
                <a:ea typeface="微软雅黑 Light" panose="020B0502040204020203" pitchFamily="34" charset="-122"/>
              </a:rPr>
              <a:t>月</a:t>
            </a:r>
            <a:endParaRPr lang="zh-CN" altLang="en-US" strike="noStrike" noProof="1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36A6FA06-34B6-4B97-B3E2-7798257FA474}"/>
              </a:ext>
            </a:extLst>
          </p:cNvPr>
          <p:cNvSpPr txBox="1"/>
          <p:nvPr/>
        </p:nvSpPr>
        <p:spPr>
          <a:xfrm>
            <a:off x="1853166" y="887359"/>
            <a:ext cx="14478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en-US" sz="4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 83"/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49"/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椭圆 50"/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54">
            <a:extLst>
              <a:ext uri="{FF2B5EF4-FFF2-40B4-BE49-F238E27FC236}">
                <a16:creationId xmlns:a16="http://schemas.microsoft.com/office/drawing/2014/main" id="{C4E0E490-5F51-47E5-AC26-B4EAFA9847BD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9">
            <a:extLst>
              <a:ext uri="{FF2B5EF4-FFF2-40B4-BE49-F238E27FC236}">
                <a16:creationId xmlns:a16="http://schemas.microsoft.com/office/drawing/2014/main" id="{3F7CD0C5-3F61-40A5-9F4B-70709F5998CE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50">
            <a:extLst>
              <a:ext uri="{FF2B5EF4-FFF2-40B4-BE49-F238E27FC236}">
                <a16:creationId xmlns:a16="http://schemas.microsoft.com/office/drawing/2014/main" id="{9C8216CC-3D75-4245-953C-2454FFFF66D9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任意多边形 58">
            <a:extLst>
              <a:ext uri="{FF2B5EF4-FFF2-40B4-BE49-F238E27FC236}">
                <a16:creationId xmlns:a16="http://schemas.microsoft.com/office/drawing/2014/main" id="{324D637D-A84A-4306-857D-57FDA059DD27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5">
            <a:extLst>
              <a:ext uri="{FF2B5EF4-FFF2-40B4-BE49-F238E27FC236}">
                <a16:creationId xmlns:a16="http://schemas.microsoft.com/office/drawing/2014/main" id="{0CE7FE3E-8670-4005-B2DE-74174DB0C1B7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405EBA6-F098-4C08-9F62-F5D40F826643}"/>
              </a:ext>
            </a:extLst>
          </p:cNvPr>
          <p:cNvGrpSpPr/>
          <p:nvPr/>
        </p:nvGrpSpPr>
        <p:grpSpPr>
          <a:xfrm>
            <a:off x="2242370" y="458879"/>
            <a:ext cx="6623625" cy="796582"/>
            <a:chOff x="2204270" y="458879"/>
            <a:chExt cx="6623625" cy="79658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DF99153-F6EC-4B11-B410-32CDFFE57B3D}"/>
                </a:ext>
              </a:extLst>
            </p:cNvPr>
            <p:cNvSpPr txBox="1"/>
            <p:nvPr/>
          </p:nvSpPr>
          <p:spPr>
            <a:xfrm>
              <a:off x="2204270" y="458879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收益与成本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评估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B648A51-43FD-46AD-9A3A-842773CEB18B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289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基础对投入与产出进行估算和衡量的方法。它是一种是预先作出的计划方案。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56" name="椭圆 15">
            <a:extLst>
              <a:ext uri="{FF2B5EF4-FFF2-40B4-BE49-F238E27FC236}">
                <a16:creationId xmlns:a16="http://schemas.microsoft.com/office/drawing/2014/main" id="{3BB892AE-C472-4E7F-B37B-C05CA9C378F3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BA603ED-4B6F-46EC-AC1C-54084923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455" y="1885697"/>
            <a:ext cx="7346491" cy="3509110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8013B550-6055-4B7C-B87C-EF13E0DCC57C}"/>
              </a:ext>
            </a:extLst>
          </p:cNvPr>
          <p:cNvSpPr/>
          <p:nvPr/>
        </p:nvSpPr>
        <p:spPr>
          <a:xfrm>
            <a:off x="1742215" y="5536496"/>
            <a:ext cx="4057556" cy="2886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服务器以及数据存储均参考“阿里云”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F898DDB-FDF1-4625-9A29-377C59D45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6"/>
            <a:ext cx="12192000" cy="6861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06575" y="1707515"/>
            <a:ext cx="8579485" cy="3442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5944235" y="2085340"/>
            <a:ext cx="304165" cy="304165"/>
          </a:xfrm>
          <a:prstGeom prst="diamond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6848" y="2583815"/>
            <a:ext cx="4218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PART THREE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62324" y="3429000"/>
            <a:ext cx="5466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  <a:sym typeface="+mn-ea"/>
              </a:rPr>
              <a:t>风险与对策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738495" y="3324225"/>
            <a:ext cx="714375" cy="0"/>
          </a:xfrm>
          <a:prstGeom prst="line">
            <a:avLst/>
          </a:prstGeom>
          <a:ln w="50800" cmpd="sng">
            <a:solidFill>
              <a:srgbClr val="FFCC0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016000" y="1979411"/>
            <a:ext cx="10160001" cy="1869432"/>
            <a:chOff x="1016000" y="1979411"/>
            <a:chExt cx="10160001" cy="1869432"/>
          </a:xfrm>
        </p:grpSpPr>
        <p:sp>
          <p:nvSpPr>
            <p:cNvPr id="3" name="is1ide-Rectangle 21"/>
            <p:cNvSpPr/>
            <p:nvPr/>
          </p:nvSpPr>
          <p:spPr>
            <a:xfrm>
              <a:off x="1268915" y="1979412"/>
              <a:ext cx="4855803" cy="1869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is1ide-Rectangle 22"/>
            <p:cNvSpPr/>
            <p:nvPr/>
          </p:nvSpPr>
          <p:spPr>
            <a:xfrm>
              <a:off x="6320198" y="1979412"/>
              <a:ext cx="4855803" cy="1869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is1ide-Rectangle: Rounded Corners 31"/>
            <p:cNvSpPr/>
            <p:nvPr/>
          </p:nvSpPr>
          <p:spPr>
            <a:xfrm rot="16200000">
              <a:off x="309960" y="2685451"/>
              <a:ext cx="1869431" cy="457352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vert="eaVert" wrap="none" lIns="25400" tIns="25400" rIns="25400" bIns="2540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854651" y="2110683"/>
              <a:ext cx="9191009" cy="1531668"/>
              <a:chOff x="1854651" y="2110683"/>
              <a:chExt cx="9191009" cy="153166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854651" y="2610839"/>
                <a:ext cx="3888767" cy="1031512"/>
                <a:chOff x="7805427" y="3341205"/>
                <a:chExt cx="3888767" cy="1031512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805427" y="3660855"/>
                  <a:ext cx="3888767" cy="711862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marL="171450" indent="-171450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海量数据的市场安全风险</a:t>
                  </a:r>
                  <a:endPara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  <a:p>
                  <a:pPr marL="171450" indent="-171450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快速发展的情况下，会有大量同行涌入，抢占先机</a:t>
                  </a:r>
                  <a:endPara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  <a:p>
                  <a:pPr marL="171450" indent="-171450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存在如果无法抢占市场容易被模仿，超越</a:t>
                  </a: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7805427" y="3341205"/>
                  <a:ext cx="2050552" cy="403316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市场风险</a:t>
                  </a: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794951" y="2610839"/>
                <a:ext cx="3888767" cy="1031512"/>
                <a:chOff x="7805427" y="3341205"/>
                <a:chExt cx="3888767" cy="103151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7805427" y="3660855"/>
                  <a:ext cx="3888767" cy="711862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marL="171450" indent="-171450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技术人员的流失对公司战略有重大打击</a:t>
                  </a:r>
                  <a:endPara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  <a:p>
                  <a:pPr marL="171450" indent="-171450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竞品公司通过各种手段提前推出新技术</a:t>
                  </a:r>
                  <a:endPara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  <a:p>
                  <a:pPr>
                    <a:lnSpc>
                      <a:spcPct val="125000"/>
                    </a:lnSpc>
                  </a:pPr>
                  <a:endParaRPr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7805427" y="3341205"/>
                  <a:ext cx="2050552" cy="403316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技术风险</a:t>
                  </a:r>
                  <a:endPara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48" name="椭圆 43"/>
              <p:cNvSpPr/>
              <p:nvPr/>
            </p:nvSpPr>
            <p:spPr>
              <a:xfrm>
                <a:off x="5470376" y="2110683"/>
                <a:ext cx="546084" cy="545278"/>
              </a:xfrm>
              <a:custGeom>
                <a:avLst/>
                <a:gdLst>
                  <a:gd name="connsiteX0" fmla="*/ 414666 w 606487"/>
                  <a:gd name="connsiteY0" fmla="*/ 244368 h 605592"/>
                  <a:gd name="connsiteX1" fmla="*/ 440469 w 606487"/>
                  <a:gd name="connsiteY1" fmla="*/ 270042 h 605592"/>
                  <a:gd name="connsiteX2" fmla="*/ 440469 w 606487"/>
                  <a:gd name="connsiteY2" fmla="*/ 381912 h 605592"/>
                  <a:gd name="connsiteX3" fmla="*/ 414666 w 606487"/>
                  <a:gd name="connsiteY3" fmla="*/ 407586 h 605592"/>
                  <a:gd name="connsiteX4" fmla="*/ 388956 w 606487"/>
                  <a:gd name="connsiteY4" fmla="*/ 381912 h 605592"/>
                  <a:gd name="connsiteX5" fmla="*/ 388956 w 606487"/>
                  <a:gd name="connsiteY5" fmla="*/ 270042 h 605592"/>
                  <a:gd name="connsiteX6" fmla="*/ 414666 w 606487"/>
                  <a:gd name="connsiteY6" fmla="*/ 244368 h 605592"/>
                  <a:gd name="connsiteX7" fmla="*/ 302702 w 606487"/>
                  <a:gd name="connsiteY7" fmla="*/ 167240 h 605592"/>
                  <a:gd name="connsiteX8" fmla="*/ 328412 w 606487"/>
                  <a:gd name="connsiteY8" fmla="*/ 192915 h 605592"/>
                  <a:gd name="connsiteX9" fmla="*/ 328412 w 606487"/>
                  <a:gd name="connsiteY9" fmla="*/ 381911 h 605592"/>
                  <a:gd name="connsiteX10" fmla="*/ 302702 w 606487"/>
                  <a:gd name="connsiteY10" fmla="*/ 407586 h 605592"/>
                  <a:gd name="connsiteX11" fmla="*/ 276899 w 606487"/>
                  <a:gd name="connsiteY11" fmla="*/ 381911 h 605592"/>
                  <a:gd name="connsiteX12" fmla="*/ 276899 w 606487"/>
                  <a:gd name="connsiteY12" fmla="*/ 192915 h 605592"/>
                  <a:gd name="connsiteX13" fmla="*/ 302702 w 606487"/>
                  <a:gd name="connsiteY13" fmla="*/ 167240 h 605592"/>
                  <a:gd name="connsiteX14" fmla="*/ 190632 w 606487"/>
                  <a:gd name="connsiteY14" fmla="*/ 107965 h 605592"/>
                  <a:gd name="connsiteX15" fmla="*/ 216353 w 606487"/>
                  <a:gd name="connsiteY15" fmla="*/ 133737 h 605592"/>
                  <a:gd name="connsiteX16" fmla="*/ 216353 w 606487"/>
                  <a:gd name="connsiteY16" fmla="*/ 381907 h 605592"/>
                  <a:gd name="connsiteX17" fmla="*/ 190632 w 606487"/>
                  <a:gd name="connsiteY17" fmla="*/ 407586 h 605592"/>
                  <a:gd name="connsiteX18" fmla="*/ 164911 w 606487"/>
                  <a:gd name="connsiteY18" fmla="*/ 381907 h 605592"/>
                  <a:gd name="connsiteX19" fmla="*/ 164911 w 606487"/>
                  <a:gd name="connsiteY19" fmla="*/ 133737 h 605592"/>
                  <a:gd name="connsiteX20" fmla="*/ 190632 w 606487"/>
                  <a:gd name="connsiteY20" fmla="*/ 107965 h 605592"/>
                  <a:gd name="connsiteX21" fmla="*/ 86256 w 606487"/>
                  <a:gd name="connsiteY21" fmla="*/ 51447 h 605592"/>
                  <a:gd name="connsiteX22" fmla="*/ 86256 w 606487"/>
                  <a:gd name="connsiteY22" fmla="*/ 464229 h 605592"/>
                  <a:gd name="connsiteX23" fmla="*/ 517724 w 606487"/>
                  <a:gd name="connsiteY23" fmla="*/ 464229 h 605592"/>
                  <a:gd name="connsiteX24" fmla="*/ 517724 w 606487"/>
                  <a:gd name="connsiteY24" fmla="*/ 51447 h 605592"/>
                  <a:gd name="connsiteX25" fmla="*/ 25719 w 606487"/>
                  <a:gd name="connsiteY25" fmla="*/ 0 h 605592"/>
                  <a:gd name="connsiteX26" fmla="*/ 580861 w 606487"/>
                  <a:gd name="connsiteY26" fmla="*/ 0 h 605592"/>
                  <a:gd name="connsiteX27" fmla="*/ 606487 w 606487"/>
                  <a:gd name="connsiteY27" fmla="*/ 25677 h 605592"/>
                  <a:gd name="connsiteX28" fmla="*/ 579468 w 606487"/>
                  <a:gd name="connsiteY28" fmla="*/ 51447 h 605592"/>
                  <a:gd name="connsiteX29" fmla="*/ 569162 w 606487"/>
                  <a:gd name="connsiteY29" fmla="*/ 51447 h 605592"/>
                  <a:gd name="connsiteX30" fmla="*/ 569162 w 606487"/>
                  <a:gd name="connsiteY30" fmla="*/ 488608 h 605592"/>
                  <a:gd name="connsiteX31" fmla="*/ 543443 w 606487"/>
                  <a:gd name="connsiteY31" fmla="*/ 514285 h 605592"/>
                  <a:gd name="connsiteX32" fmla="*/ 476499 w 606487"/>
                  <a:gd name="connsiteY32" fmla="*/ 514285 h 605592"/>
                  <a:gd name="connsiteX33" fmla="*/ 476499 w 606487"/>
                  <a:gd name="connsiteY33" fmla="*/ 579915 h 605592"/>
                  <a:gd name="connsiteX34" fmla="*/ 450687 w 606487"/>
                  <a:gd name="connsiteY34" fmla="*/ 605592 h 605592"/>
                  <a:gd name="connsiteX35" fmla="*/ 424968 w 606487"/>
                  <a:gd name="connsiteY35" fmla="*/ 579915 h 605592"/>
                  <a:gd name="connsiteX36" fmla="*/ 424968 w 606487"/>
                  <a:gd name="connsiteY36" fmla="*/ 514285 h 605592"/>
                  <a:gd name="connsiteX37" fmla="*/ 180219 w 606487"/>
                  <a:gd name="connsiteY37" fmla="*/ 514285 h 605592"/>
                  <a:gd name="connsiteX38" fmla="*/ 180219 w 606487"/>
                  <a:gd name="connsiteY38" fmla="*/ 579915 h 605592"/>
                  <a:gd name="connsiteX39" fmla="*/ 154500 w 606487"/>
                  <a:gd name="connsiteY39" fmla="*/ 605592 h 605592"/>
                  <a:gd name="connsiteX40" fmla="*/ 128688 w 606487"/>
                  <a:gd name="connsiteY40" fmla="*/ 579915 h 605592"/>
                  <a:gd name="connsiteX41" fmla="*/ 128688 w 606487"/>
                  <a:gd name="connsiteY41" fmla="*/ 514285 h 605592"/>
                  <a:gd name="connsiteX42" fmla="*/ 61744 w 606487"/>
                  <a:gd name="connsiteY42" fmla="*/ 514285 h 605592"/>
                  <a:gd name="connsiteX43" fmla="*/ 36025 w 606487"/>
                  <a:gd name="connsiteY43" fmla="*/ 488608 h 605592"/>
                  <a:gd name="connsiteX44" fmla="*/ 36025 w 606487"/>
                  <a:gd name="connsiteY44" fmla="*/ 51447 h 605592"/>
                  <a:gd name="connsiteX45" fmla="*/ 25719 w 606487"/>
                  <a:gd name="connsiteY45" fmla="*/ 51447 h 605592"/>
                  <a:gd name="connsiteX46" fmla="*/ 0 w 606487"/>
                  <a:gd name="connsiteY46" fmla="*/ 25677 h 605592"/>
                  <a:gd name="connsiteX47" fmla="*/ 25719 w 606487"/>
                  <a:gd name="connsiteY47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6487" h="605592">
                    <a:moveTo>
                      <a:pt x="414666" y="244368"/>
                    </a:moveTo>
                    <a:cubicBezTo>
                      <a:pt x="428774" y="244368"/>
                      <a:pt x="440469" y="255954"/>
                      <a:pt x="440469" y="270042"/>
                    </a:cubicBezTo>
                    <a:lnTo>
                      <a:pt x="440469" y="381912"/>
                    </a:lnTo>
                    <a:cubicBezTo>
                      <a:pt x="439170" y="396000"/>
                      <a:pt x="428774" y="407586"/>
                      <a:pt x="414666" y="407586"/>
                    </a:cubicBezTo>
                    <a:cubicBezTo>
                      <a:pt x="400465" y="407586"/>
                      <a:pt x="388956" y="396000"/>
                      <a:pt x="388956" y="381912"/>
                    </a:cubicBezTo>
                    <a:lnTo>
                      <a:pt x="388956" y="270042"/>
                    </a:lnTo>
                    <a:cubicBezTo>
                      <a:pt x="388956" y="255954"/>
                      <a:pt x="400558" y="244368"/>
                      <a:pt x="414666" y="244368"/>
                    </a:cubicBezTo>
                    <a:close/>
                    <a:moveTo>
                      <a:pt x="302702" y="167240"/>
                    </a:moveTo>
                    <a:cubicBezTo>
                      <a:pt x="316810" y="167240"/>
                      <a:pt x="328412" y="178826"/>
                      <a:pt x="328412" y="192915"/>
                    </a:cubicBezTo>
                    <a:lnTo>
                      <a:pt x="328412" y="381911"/>
                    </a:lnTo>
                    <a:cubicBezTo>
                      <a:pt x="328412" y="396000"/>
                      <a:pt x="316810" y="407586"/>
                      <a:pt x="302702" y="407586"/>
                    </a:cubicBezTo>
                    <a:cubicBezTo>
                      <a:pt x="288408" y="407586"/>
                      <a:pt x="276899" y="396000"/>
                      <a:pt x="276899" y="381911"/>
                    </a:cubicBezTo>
                    <a:lnTo>
                      <a:pt x="276899" y="192915"/>
                    </a:lnTo>
                    <a:cubicBezTo>
                      <a:pt x="276899" y="178826"/>
                      <a:pt x="288594" y="167240"/>
                      <a:pt x="302702" y="167240"/>
                    </a:cubicBezTo>
                    <a:close/>
                    <a:moveTo>
                      <a:pt x="190632" y="107965"/>
                    </a:moveTo>
                    <a:cubicBezTo>
                      <a:pt x="204746" y="107965"/>
                      <a:pt x="216353" y="119646"/>
                      <a:pt x="216353" y="133737"/>
                    </a:cubicBezTo>
                    <a:lnTo>
                      <a:pt x="216353" y="381907"/>
                    </a:lnTo>
                    <a:cubicBezTo>
                      <a:pt x="216353" y="395998"/>
                      <a:pt x="204746" y="407586"/>
                      <a:pt x="190632" y="407586"/>
                    </a:cubicBezTo>
                    <a:cubicBezTo>
                      <a:pt x="176425" y="407586"/>
                      <a:pt x="164911" y="395998"/>
                      <a:pt x="164911" y="381907"/>
                    </a:cubicBezTo>
                    <a:lnTo>
                      <a:pt x="164911" y="133737"/>
                    </a:lnTo>
                    <a:cubicBezTo>
                      <a:pt x="164911" y="119646"/>
                      <a:pt x="176518" y="107965"/>
                      <a:pt x="190632" y="107965"/>
                    </a:cubicBezTo>
                    <a:close/>
                    <a:moveTo>
                      <a:pt x="86256" y="51447"/>
                    </a:moveTo>
                    <a:lnTo>
                      <a:pt x="86256" y="464229"/>
                    </a:lnTo>
                    <a:lnTo>
                      <a:pt x="517724" y="464229"/>
                    </a:lnTo>
                    <a:lnTo>
                      <a:pt x="517724" y="51447"/>
                    </a:lnTo>
                    <a:close/>
                    <a:moveTo>
                      <a:pt x="25719" y="0"/>
                    </a:moveTo>
                    <a:lnTo>
                      <a:pt x="580861" y="0"/>
                    </a:lnTo>
                    <a:cubicBezTo>
                      <a:pt x="594974" y="0"/>
                      <a:pt x="606580" y="11587"/>
                      <a:pt x="606487" y="25677"/>
                    </a:cubicBezTo>
                    <a:cubicBezTo>
                      <a:pt x="606487" y="39767"/>
                      <a:pt x="593581" y="51447"/>
                      <a:pt x="579468" y="51447"/>
                    </a:cubicBezTo>
                    <a:lnTo>
                      <a:pt x="569162" y="51447"/>
                    </a:lnTo>
                    <a:lnTo>
                      <a:pt x="569162" y="488608"/>
                    </a:lnTo>
                    <a:cubicBezTo>
                      <a:pt x="569162" y="503996"/>
                      <a:pt x="557556" y="514285"/>
                      <a:pt x="543443" y="514285"/>
                    </a:cubicBezTo>
                    <a:lnTo>
                      <a:pt x="476499" y="514285"/>
                    </a:lnTo>
                    <a:lnTo>
                      <a:pt x="476499" y="579915"/>
                    </a:lnTo>
                    <a:cubicBezTo>
                      <a:pt x="476499" y="594005"/>
                      <a:pt x="464800" y="605592"/>
                      <a:pt x="450687" y="605592"/>
                    </a:cubicBezTo>
                    <a:cubicBezTo>
                      <a:pt x="436574" y="605592"/>
                      <a:pt x="424968" y="594005"/>
                      <a:pt x="424968" y="579915"/>
                    </a:cubicBezTo>
                    <a:lnTo>
                      <a:pt x="424968" y="514285"/>
                    </a:lnTo>
                    <a:lnTo>
                      <a:pt x="180219" y="514285"/>
                    </a:lnTo>
                    <a:lnTo>
                      <a:pt x="180219" y="579915"/>
                    </a:lnTo>
                    <a:cubicBezTo>
                      <a:pt x="180219" y="594005"/>
                      <a:pt x="168613" y="605592"/>
                      <a:pt x="154500" y="605592"/>
                    </a:cubicBezTo>
                    <a:cubicBezTo>
                      <a:pt x="140387" y="605592"/>
                      <a:pt x="128688" y="594005"/>
                      <a:pt x="128688" y="579915"/>
                    </a:cubicBezTo>
                    <a:lnTo>
                      <a:pt x="128688" y="514285"/>
                    </a:lnTo>
                    <a:lnTo>
                      <a:pt x="61744" y="514285"/>
                    </a:lnTo>
                    <a:cubicBezTo>
                      <a:pt x="47631" y="514285"/>
                      <a:pt x="36025" y="502698"/>
                      <a:pt x="36025" y="488608"/>
                    </a:cubicBezTo>
                    <a:lnTo>
                      <a:pt x="36025" y="51447"/>
                    </a:lnTo>
                    <a:lnTo>
                      <a:pt x="25719" y="51447"/>
                    </a:lnTo>
                    <a:cubicBezTo>
                      <a:pt x="11606" y="51447"/>
                      <a:pt x="0" y="39767"/>
                      <a:pt x="0" y="25677"/>
                    </a:cubicBezTo>
                    <a:cubicBezTo>
                      <a:pt x="0" y="11587"/>
                      <a:pt x="11606" y="0"/>
                      <a:pt x="25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椭圆 44"/>
              <p:cNvSpPr/>
              <p:nvPr/>
            </p:nvSpPr>
            <p:spPr>
              <a:xfrm>
                <a:off x="10499576" y="2118184"/>
                <a:ext cx="546084" cy="530275"/>
              </a:xfrm>
              <a:custGeom>
                <a:avLst/>
                <a:gdLst>
                  <a:gd name="connsiteX0" fmla="*/ 402703 w 581831"/>
                  <a:gd name="connsiteY0" fmla="*/ 478705 h 564988"/>
                  <a:gd name="connsiteX1" fmla="*/ 430122 w 581831"/>
                  <a:gd name="connsiteY1" fmla="*/ 523802 h 564988"/>
                  <a:gd name="connsiteX2" fmla="*/ 375284 w 581831"/>
                  <a:gd name="connsiteY2" fmla="*/ 549571 h 564988"/>
                  <a:gd name="connsiteX3" fmla="*/ 358349 w 581831"/>
                  <a:gd name="connsiteY3" fmla="*/ 499643 h 564988"/>
                  <a:gd name="connsiteX4" fmla="*/ 402703 w 581831"/>
                  <a:gd name="connsiteY4" fmla="*/ 478705 h 564988"/>
                  <a:gd name="connsiteX5" fmla="*/ 306459 w 581831"/>
                  <a:gd name="connsiteY5" fmla="*/ 152485 h 564988"/>
                  <a:gd name="connsiteX6" fmla="*/ 326021 w 581831"/>
                  <a:gd name="connsiteY6" fmla="*/ 157925 h 564988"/>
                  <a:gd name="connsiteX7" fmla="*/ 357481 w 581831"/>
                  <a:gd name="connsiteY7" fmla="*/ 160342 h 564988"/>
                  <a:gd name="connsiteX8" fmla="*/ 346994 w 581831"/>
                  <a:gd name="connsiteY8" fmla="*/ 241734 h 564988"/>
                  <a:gd name="connsiteX9" fmla="*/ 327634 w 581831"/>
                  <a:gd name="connsiteY9" fmla="*/ 256240 h 564988"/>
                  <a:gd name="connsiteX10" fmla="*/ 366355 w 581831"/>
                  <a:gd name="connsiteY10" fmla="*/ 294115 h 564988"/>
                  <a:gd name="connsiteX11" fmla="*/ 384908 w 581831"/>
                  <a:gd name="connsiteY11" fmla="*/ 392430 h 564988"/>
                  <a:gd name="connsiteX12" fmla="*/ 374421 w 581831"/>
                  <a:gd name="connsiteY12" fmla="*/ 406936 h 564988"/>
                  <a:gd name="connsiteX13" fmla="*/ 280847 w 581831"/>
                  <a:gd name="connsiteY13" fmla="*/ 420635 h 564988"/>
                  <a:gd name="connsiteX14" fmla="*/ 166300 w 581831"/>
                  <a:gd name="connsiteY14" fmla="*/ 410159 h 564988"/>
                  <a:gd name="connsiteX15" fmla="*/ 154200 w 581831"/>
                  <a:gd name="connsiteY15" fmla="*/ 396459 h 564988"/>
                  <a:gd name="connsiteX16" fmla="*/ 167106 w 581831"/>
                  <a:gd name="connsiteY16" fmla="*/ 305397 h 564988"/>
                  <a:gd name="connsiteX17" fmla="*/ 243740 w 581831"/>
                  <a:gd name="connsiteY17" fmla="*/ 259463 h 564988"/>
                  <a:gd name="connsiteX18" fmla="*/ 250194 w 581831"/>
                  <a:gd name="connsiteY18" fmla="*/ 240122 h 564988"/>
                  <a:gd name="connsiteX19" fmla="*/ 263100 w 581831"/>
                  <a:gd name="connsiteY19" fmla="*/ 233676 h 564988"/>
                  <a:gd name="connsiteX20" fmla="*/ 263100 w 581831"/>
                  <a:gd name="connsiteY20" fmla="*/ 206276 h 564988"/>
                  <a:gd name="connsiteX21" fmla="*/ 259874 w 581831"/>
                  <a:gd name="connsiteY21" fmla="*/ 190965 h 564988"/>
                  <a:gd name="connsiteX22" fmla="*/ 277621 w 581831"/>
                  <a:gd name="connsiteY22" fmla="*/ 186936 h 564988"/>
                  <a:gd name="connsiteX23" fmla="*/ 292947 w 581831"/>
                  <a:gd name="connsiteY23" fmla="*/ 173236 h 564988"/>
                  <a:gd name="connsiteX24" fmla="*/ 297787 w 581831"/>
                  <a:gd name="connsiteY24" fmla="*/ 155507 h 564988"/>
                  <a:gd name="connsiteX25" fmla="*/ 306459 w 581831"/>
                  <a:gd name="connsiteY25" fmla="*/ 152485 h 564988"/>
                  <a:gd name="connsiteX26" fmla="*/ 269604 w 581831"/>
                  <a:gd name="connsiteY26" fmla="*/ 123336 h 564988"/>
                  <a:gd name="connsiteX27" fmla="*/ 290592 w 581831"/>
                  <a:gd name="connsiteY27" fmla="*/ 148314 h 564988"/>
                  <a:gd name="connsiteX28" fmla="*/ 289785 w 581831"/>
                  <a:gd name="connsiteY28" fmla="*/ 149119 h 564988"/>
                  <a:gd name="connsiteX29" fmla="*/ 281712 w 581831"/>
                  <a:gd name="connsiteY29" fmla="*/ 174097 h 564988"/>
                  <a:gd name="connsiteX30" fmla="*/ 280905 w 581831"/>
                  <a:gd name="connsiteY30" fmla="*/ 178931 h 564988"/>
                  <a:gd name="connsiteX31" fmla="*/ 276869 w 581831"/>
                  <a:gd name="connsiteY31" fmla="*/ 178931 h 564988"/>
                  <a:gd name="connsiteX32" fmla="*/ 266375 w 581831"/>
                  <a:gd name="connsiteY32" fmla="*/ 176514 h 564988"/>
                  <a:gd name="connsiteX33" fmla="*/ 253459 w 581831"/>
                  <a:gd name="connsiteY33" fmla="*/ 182154 h 564988"/>
                  <a:gd name="connsiteX34" fmla="*/ 269604 w 581831"/>
                  <a:gd name="connsiteY34" fmla="*/ 123336 h 564988"/>
                  <a:gd name="connsiteX35" fmla="*/ 305717 w 581831"/>
                  <a:gd name="connsiteY35" fmla="*/ 105370 h 564988"/>
                  <a:gd name="connsiteX36" fmla="*/ 322809 w 581831"/>
                  <a:gd name="connsiteY36" fmla="*/ 108060 h 564988"/>
                  <a:gd name="connsiteX37" fmla="*/ 358356 w 581831"/>
                  <a:gd name="connsiteY37" fmla="*/ 150693 h 564988"/>
                  <a:gd name="connsiteX38" fmla="*/ 351893 w 581831"/>
                  <a:gd name="connsiteY38" fmla="*/ 153107 h 564988"/>
                  <a:gd name="connsiteX39" fmla="*/ 343814 w 581831"/>
                  <a:gd name="connsiteY39" fmla="*/ 153911 h 564988"/>
                  <a:gd name="connsiteX40" fmla="*/ 325233 w 581831"/>
                  <a:gd name="connsiteY40" fmla="*/ 150693 h 564988"/>
                  <a:gd name="connsiteX41" fmla="*/ 301804 w 581831"/>
                  <a:gd name="connsiteY41" fmla="*/ 144258 h 564988"/>
                  <a:gd name="connsiteX42" fmla="*/ 299381 w 581831"/>
                  <a:gd name="connsiteY42" fmla="*/ 144258 h 564988"/>
                  <a:gd name="connsiteX43" fmla="*/ 275952 w 581831"/>
                  <a:gd name="connsiteY43" fmla="*/ 116908 h 564988"/>
                  <a:gd name="connsiteX44" fmla="*/ 305717 w 581831"/>
                  <a:gd name="connsiteY44" fmla="*/ 105370 h 564988"/>
                  <a:gd name="connsiteX45" fmla="*/ 283249 w 581831"/>
                  <a:gd name="connsiteY45" fmla="*/ 0 h 564988"/>
                  <a:gd name="connsiteX46" fmla="*/ 530184 w 581831"/>
                  <a:gd name="connsiteY46" fmla="*/ 144269 h 564988"/>
                  <a:gd name="connsiteX47" fmla="*/ 581831 w 581831"/>
                  <a:gd name="connsiteY47" fmla="*/ 131374 h 564988"/>
                  <a:gd name="connsiteX48" fmla="*/ 539868 w 581831"/>
                  <a:gd name="connsiteY48" fmla="*/ 282091 h 564988"/>
                  <a:gd name="connsiteX49" fmla="*/ 430119 w 581831"/>
                  <a:gd name="connsiteY49" fmla="*/ 170867 h 564988"/>
                  <a:gd name="connsiteX50" fmla="*/ 476924 w 581831"/>
                  <a:gd name="connsiteY50" fmla="*/ 158777 h 564988"/>
                  <a:gd name="connsiteX51" fmla="*/ 283249 w 581831"/>
                  <a:gd name="connsiteY51" fmla="*/ 52388 h 564988"/>
                  <a:gd name="connsiteX52" fmla="*/ 52454 w 581831"/>
                  <a:gd name="connsiteY52" fmla="*/ 282091 h 564988"/>
                  <a:gd name="connsiteX53" fmla="*/ 283249 w 581831"/>
                  <a:gd name="connsiteY53" fmla="*/ 512600 h 564988"/>
                  <a:gd name="connsiteX54" fmla="*/ 325212 w 581831"/>
                  <a:gd name="connsiteY54" fmla="*/ 508570 h 564988"/>
                  <a:gd name="connsiteX55" fmla="*/ 334896 w 581831"/>
                  <a:gd name="connsiteY55" fmla="*/ 560152 h 564988"/>
                  <a:gd name="connsiteX56" fmla="*/ 283249 w 581831"/>
                  <a:gd name="connsiteY56" fmla="*/ 564988 h 564988"/>
                  <a:gd name="connsiteX57" fmla="*/ 0 w 581831"/>
                  <a:gd name="connsiteY57" fmla="*/ 282091 h 564988"/>
                  <a:gd name="connsiteX58" fmla="*/ 283249 w 581831"/>
                  <a:gd name="connsiteY58" fmla="*/ 0 h 5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581831" h="564988">
                    <a:moveTo>
                      <a:pt x="402703" y="478705"/>
                    </a:moveTo>
                    <a:lnTo>
                      <a:pt x="430122" y="523802"/>
                    </a:lnTo>
                    <a:cubicBezTo>
                      <a:pt x="413187" y="534270"/>
                      <a:pt x="394639" y="543129"/>
                      <a:pt x="375284" y="549571"/>
                    </a:cubicBezTo>
                    <a:lnTo>
                      <a:pt x="358349" y="499643"/>
                    </a:lnTo>
                    <a:cubicBezTo>
                      <a:pt x="373671" y="494811"/>
                      <a:pt x="388994" y="487563"/>
                      <a:pt x="402703" y="478705"/>
                    </a:cubicBezTo>
                    <a:close/>
                    <a:moveTo>
                      <a:pt x="306459" y="152485"/>
                    </a:moveTo>
                    <a:cubicBezTo>
                      <a:pt x="310291" y="152888"/>
                      <a:pt x="315937" y="154702"/>
                      <a:pt x="326021" y="157925"/>
                    </a:cubicBezTo>
                    <a:cubicBezTo>
                      <a:pt x="345381" y="165177"/>
                      <a:pt x="357481" y="160342"/>
                      <a:pt x="357481" y="160342"/>
                    </a:cubicBezTo>
                    <a:cubicBezTo>
                      <a:pt x="359094" y="179683"/>
                      <a:pt x="352641" y="218364"/>
                      <a:pt x="346994" y="241734"/>
                    </a:cubicBezTo>
                    <a:cubicBezTo>
                      <a:pt x="341348" y="265910"/>
                      <a:pt x="327634" y="256240"/>
                      <a:pt x="327634" y="256240"/>
                    </a:cubicBezTo>
                    <a:cubicBezTo>
                      <a:pt x="330861" y="265910"/>
                      <a:pt x="347801" y="281221"/>
                      <a:pt x="366355" y="294115"/>
                    </a:cubicBezTo>
                    <a:cubicBezTo>
                      <a:pt x="381681" y="303785"/>
                      <a:pt x="384101" y="366643"/>
                      <a:pt x="384908" y="392430"/>
                    </a:cubicBezTo>
                    <a:cubicBezTo>
                      <a:pt x="384908" y="398877"/>
                      <a:pt x="380068" y="405324"/>
                      <a:pt x="374421" y="406936"/>
                    </a:cubicBezTo>
                    <a:cubicBezTo>
                      <a:pt x="359094" y="411771"/>
                      <a:pt x="326828" y="419829"/>
                      <a:pt x="280847" y="420635"/>
                    </a:cubicBezTo>
                    <a:cubicBezTo>
                      <a:pt x="231640" y="421441"/>
                      <a:pt x="186467" y="413382"/>
                      <a:pt x="166300" y="410159"/>
                    </a:cubicBezTo>
                    <a:cubicBezTo>
                      <a:pt x="159846" y="408547"/>
                      <a:pt x="155006" y="402906"/>
                      <a:pt x="154200" y="396459"/>
                    </a:cubicBezTo>
                    <a:cubicBezTo>
                      <a:pt x="153393" y="365837"/>
                      <a:pt x="160653" y="326349"/>
                      <a:pt x="167106" y="305397"/>
                    </a:cubicBezTo>
                    <a:cubicBezTo>
                      <a:pt x="175173" y="281221"/>
                      <a:pt x="243740" y="259463"/>
                      <a:pt x="243740" y="259463"/>
                    </a:cubicBezTo>
                    <a:cubicBezTo>
                      <a:pt x="243740" y="253016"/>
                      <a:pt x="246160" y="248987"/>
                      <a:pt x="250194" y="240122"/>
                    </a:cubicBezTo>
                    <a:cubicBezTo>
                      <a:pt x="255034" y="230452"/>
                      <a:pt x="263100" y="233676"/>
                      <a:pt x="263100" y="233676"/>
                    </a:cubicBezTo>
                    <a:lnTo>
                      <a:pt x="263100" y="206276"/>
                    </a:lnTo>
                    <a:cubicBezTo>
                      <a:pt x="263100" y="206276"/>
                      <a:pt x="255034" y="202247"/>
                      <a:pt x="259874" y="190965"/>
                    </a:cubicBezTo>
                    <a:cubicBezTo>
                      <a:pt x="265520" y="178877"/>
                      <a:pt x="277621" y="186936"/>
                      <a:pt x="277621" y="186936"/>
                    </a:cubicBezTo>
                    <a:cubicBezTo>
                      <a:pt x="295367" y="190965"/>
                      <a:pt x="292947" y="173236"/>
                      <a:pt x="292947" y="173236"/>
                    </a:cubicBezTo>
                    <a:cubicBezTo>
                      <a:pt x="292947" y="173236"/>
                      <a:pt x="290527" y="161954"/>
                      <a:pt x="297787" y="155507"/>
                    </a:cubicBezTo>
                    <a:cubicBezTo>
                      <a:pt x="300611" y="153090"/>
                      <a:pt x="302627" y="152082"/>
                      <a:pt x="306459" y="152485"/>
                    </a:cubicBezTo>
                    <a:close/>
                    <a:moveTo>
                      <a:pt x="269604" y="123336"/>
                    </a:moveTo>
                    <a:cubicBezTo>
                      <a:pt x="273640" y="130588"/>
                      <a:pt x="280098" y="140256"/>
                      <a:pt x="290592" y="148314"/>
                    </a:cubicBezTo>
                    <a:cubicBezTo>
                      <a:pt x="290592" y="148314"/>
                      <a:pt x="289785" y="148314"/>
                      <a:pt x="289785" y="149119"/>
                    </a:cubicBezTo>
                    <a:cubicBezTo>
                      <a:pt x="280905" y="156371"/>
                      <a:pt x="280905" y="168457"/>
                      <a:pt x="281712" y="174097"/>
                    </a:cubicBezTo>
                    <a:cubicBezTo>
                      <a:pt x="281712" y="174902"/>
                      <a:pt x="281712" y="178125"/>
                      <a:pt x="280905" y="178931"/>
                    </a:cubicBezTo>
                    <a:cubicBezTo>
                      <a:pt x="280905" y="178931"/>
                      <a:pt x="279291" y="179737"/>
                      <a:pt x="276869" y="178931"/>
                    </a:cubicBezTo>
                    <a:cubicBezTo>
                      <a:pt x="275255" y="178125"/>
                      <a:pt x="271218" y="176514"/>
                      <a:pt x="266375" y="176514"/>
                    </a:cubicBezTo>
                    <a:cubicBezTo>
                      <a:pt x="260724" y="176514"/>
                      <a:pt x="256688" y="178125"/>
                      <a:pt x="253459" y="182154"/>
                    </a:cubicBezTo>
                    <a:cubicBezTo>
                      <a:pt x="250230" y="167651"/>
                      <a:pt x="248616" y="141062"/>
                      <a:pt x="269604" y="123336"/>
                    </a:cubicBezTo>
                    <a:close/>
                    <a:moveTo>
                      <a:pt x="305717" y="105370"/>
                    </a:moveTo>
                    <a:cubicBezTo>
                      <a:pt x="310842" y="105295"/>
                      <a:pt x="316548" y="106049"/>
                      <a:pt x="322809" y="108060"/>
                    </a:cubicBezTo>
                    <a:cubicBezTo>
                      <a:pt x="359972" y="120126"/>
                      <a:pt x="361588" y="138627"/>
                      <a:pt x="358356" y="150693"/>
                    </a:cubicBezTo>
                    <a:lnTo>
                      <a:pt x="351893" y="153107"/>
                    </a:lnTo>
                    <a:cubicBezTo>
                      <a:pt x="351893" y="153107"/>
                      <a:pt x="348662" y="153911"/>
                      <a:pt x="343814" y="153911"/>
                    </a:cubicBezTo>
                    <a:cubicBezTo>
                      <a:pt x="338159" y="153911"/>
                      <a:pt x="331696" y="152302"/>
                      <a:pt x="325233" y="150693"/>
                    </a:cubicBezTo>
                    <a:cubicBezTo>
                      <a:pt x="313115" y="145867"/>
                      <a:pt x="307460" y="144258"/>
                      <a:pt x="301804" y="144258"/>
                    </a:cubicBezTo>
                    <a:cubicBezTo>
                      <a:pt x="300996" y="144258"/>
                      <a:pt x="300189" y="144258"/>
                      <a:pt x="299381" y="144258"/>
                    </a:cubicBezTo>
                    <a:cubicBezTo>
                      <a:pt x="285647" y="136214"/>
                      <a:pt x="279184" y="124952"/>
                      <a:pt x="275952" y="116908"/>
                    </a:cubicBezTo>
                    <a:cubicBezTo>
                      <a:pt x="280193" y="113289"/>
                      <a:pt x="290342" y="105597"/>
                      <a:pt x="305717" y="105370"/>
                    </a:cubicBezTo>
                    <a:close/>
                    <a:moveTo>
                      <a:pt x="283249" y="0"/>
                    </a:moveTo>
                    <a:cubicBezTo>
                      <a:pt x="385735" y="0"/>
                      <a:pt x="480152" y="56418"/>
                      <a:pt x="530184" y="144269"/>
                    </a:cubicBezTo>
                    <a:lnTo>
                      <a:pt x="581831" y="131374"/>
                    </a:lnTo>
                    <a:lnTo>
                      <a:pt x="539868" y="282091"/>
                    </a:lnTo>
                    <a:lnTo>
                      <a:pt x="430119" y="170867"/>
                    </a:lnTo>
                    <a:lnTo>
                      <a:pt x="476924" y="158777"/>
                    </a:lnTo>
                    <a:cubicBezTo>
                      <a:pt x="434961" y="92687"/>
                      <a:pt x="361526" y="52388"/>
                      <a:pt x="283249" y="52388"/>
                    </a:cubicBezTo>
                    <a:cubicBezTo>
                      <a:pt x="155747" y="52388"/>
                      <a:pt x="52454" y="155553"/>
                      <a:pt x="52454" y="282091"/>
                    </a:cubicBezTo>
                    <a:cubicBezTo>
                      <a:pt x="52454" y="409435"/>
                      <a:pt x="155747" y="512600"/>
                      <a:pt x="283249" y="512600"/>
                    </a:cubicBezTo>
                    <a:cubicBezTo>
                      <a:pt x="296968" y="512600"/>
                      <a:pt x="311493" y="510988"/>
                      <a:pt x="325212" y="508570"/>
                    </a:cubicBezTo>
                    <a:lnTo>
                      <a:pt x="334896" y="560152"/>
                    </a:lnTo>
                    <a:cubicBezTo>
                      <a:pt x="317949" y="563376"/>
                      <a:pt x="300196" y="564988"/>
                      <a:pt x="283249" y="564988"/>
                    </a:cubicBezTo>
                    <a:cubicBezTo>
                      <a:pt x="126696" y="564988"/>
                      <a:pt x="0" y="438450"/>
                      <a:pt x="0" y="282091"/>
                    </a:cubicBezTo>
                    <a:cubicBezTo>
                      <a:pt x="0" y="126538"/>
                      <a:pt x="126696" y="0"/>
                      <a:pt x="283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016000" y="4094658"/>
            <a:ext cx="10160001" cy="1869431"/>
            <a:chOff x="1016000" y="4094658"/>
            <a:chExt cx="10160001" cy="1869431"/>
          </a:xfrm>
        </p:grpSpPr>
        <p:sp>
          <p:nvSpPr>
            <p:cNvPr id="5" name="is1ide-Rectangle 23"/>
            <p:cNvSpPr/>
            <p:nvPr/>
          </p:nvSpPr>
          <p:spPr>
            <a:xfrm>
              <a:off x="1268915" y="4094659"/>
              <a:ext cx="4855803" cy="18694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is1ide-Rectangle 24"/>
            <p:cNvSpPr/>
            <p:nvPr/>
          </p:nvSpPr>
          <p:spPr>
            <a:xfrm>
              <a:off x="6320198" y="4094659"/>
              <a:ext cx="4855803" cy="18694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is1ide-Rectangle: Rounded Corners 33"/>
            <p:cNvSpPr/>
            <p:nvPr/>
          </p:nvSpPr>
          <p:spPr>
            <a:xfrm rot="16200000">
              <a:off x="309960" y="4800698"/>
              <a:ext cx="1869431" cy="457352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vert="eaVert" wrap="none" lIns="25400" tIns="25400" rIns="25400" bIns="2540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854651" y="4726086"/>
              <a:ext cx="3888767" cy="819915"/>
              <a:chOff x="7805427" y="3341205"/>
              <a:chExt cx="3888767" cy="819915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7805427" y="3660855"/>
                <a:ext cx="3888767" cy="50026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数据不具有</a:t>
                </a: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100%</a:t>
                </a:r>
                <a:r>
                  <a:rPr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真实性的参考，封闭数据使数据缺乏多样化，行为的背后看不见人且失去一定的真实参考意义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805427" y="3341205"/>
                <a:ext cx="2050552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数据风险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794951" y="4726086"/>
              <a:ext cx="3888767" cy="1031512"/>
              <a:chOff x="7805427" y="3341205"/>
              <a:chExt cx="3888767" cy="103151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805427" y="3660855"/>
                <a:ext cx="3888767" cy="71186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该平台前期需要投入较多的资金，这对财务是一个不小的压力，且前期运营盈利模式比较匮乏，盈利能力不足，对财务充满挑战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805427" y="3341205"/>
                <a:ext cx="2050552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财务风险</a:t>
                </a:r>
              </a:p>
            </p:txBody>
          </p:sp>
        </p:grpSp>
        <p:sp>
          <p:nvSpPr>
            <p:cNvPr id="51" name="椭圆 45"/>
            <p:cNvSpPr/>
            <p:nvPr/>
          </p:nvSpPr>
          <p:spPr>
            <a:xfrm>
              <a:off x="5477947" y="4225815"/>
              <a:ext cx="530943" cy="546084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椭圆 46"/>
            <p:cNvSpPr/>
            <p:nvPr/>
          </p:nvSpPr>
          <p:spPr>
            <a:xfrm>
              <a:off x="10507979" y="4225815"/>
              <a:ext cx="529280" cy="546084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9"/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50"/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4">
            <a:extLst>
              <a:ext uri="{FF2B5EF4-FFF2-40B4-BE49-F238E27FC236}">
                <a16:creationId xmlns:a16="http://schemas.microsoft.com/office/drawing/2014/main" id="{76B3507A-B662-42CD-810D-37B4A94143E5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5">
            <a:extLst>
              <a:ext uri="{FF2B5EF4-FFF2-40B4-BE49-F238E27FC236}">
                <a16:creationId xmlns:a16="http://schemas.microsoft.com/office/drawing/2014/main" id="{16ED6506-66F6-4C8B-B93D-C9E16DC1B2A6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49">
            <a:extLst>
              <a:ext uri="{FF2B5EF4-FFF2-40B4-BE49-F238E27FC236}">
                <a16:creationId xmlns:a16="http://schemas.microsoft.com/office/drawing/2014/main" id="{BFF9062B-53BB-435B-B3EF-0EAD3530A419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椭圆 50">
            <a:extLst>
              <a:ext uri="{FF2B5EF4-FFF2-40B4-BE49-F238E27FC236}">
                <a16:creationId xmlns:a16="http://schemas.microsoft.com/office/drawing/2014/main" id="{76416AB2-8580-459C-8987-3E89D8481131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任意多边形 58">
            <a:extLst>
              <a:ext uri="{FF2B5EF4-FFF2-40B4-BE49-F238E27FC236}">
                <a16:creationId xmlns:a16="http://schemas.microsoft.com/office/drawing/2014/main" id="{BD92CF42-A49F-407B-AF5D-3D3B8C65FD19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BCCBC41-C87A-452D-A1A9-18A49B401C49}"/>
              </a:ext>
            </a:extLst>
          </p:cNvPr>
          <p:cNvGrpSpPr/>
          <p:nvPr/>
        </p:nvGrpSpPr>
        <p:grpSpPr>
          <a:xfrm>
            <a:off x="2242370" y="458879"/>
            <a:ext cx="6623625" cy="796582"/>
            <a:chOff x="2204270" y="458879"/>
            <a:chExt cx="6623625" cy="796582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CA2867-01F7-4A7C-8581-3171347C2A47}"/>
                </a:ext>
              </a:extLst>
            </p:cNvPr>
            <p:cNvSpPr txBox="1"/>
            <p:nvPr/>
          </p:nvSpPr>
          <p:spPr>
            <a:xfrm>
              <a:off x="2204270" y="4588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了解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风险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1A34904-B63A-4D3E-9A36-8491FBFF9B7E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289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对机会的跟踪进度和对危机的对策的定义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67" name="椭圆 15">
            <a:extLst>
              <a:ext uri="{FF2B5EF4-FFF2-40B4-BE49-F238E27FC236}">
                <a16:creationId xmlns:a16="http://schemas.microsoft.com/office/drawing/2014/main" id="{63AF3F9B-8AE3-471B-8D39-C1571C59FDE9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2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254392" y="1908176"/>
            <a:ext cx="3683215" cy="3762374"/>
            <a:chOff x="4254392" y="1908176"/>
            <a:chExt cx="3683215" cy="3762374"/>
          </a:xfrm>
        </p:grpSpPr>
        <p:grpSp>
          <p:nvGrpSpPr>
            <p:cNvPr id="15" name="组合 14"/>
            <p:cNvGrpSpPr/>
            <p:nvPr/>
          </p:nvGrpSpPr>
          <p:grpSpPr>
            <a:xfrm>
              <a:off x="4475880" y="1908176"/>
              <a:ext cx="3461727" cy="3762374"/>
              <a:chOff x="4213224" y="1176338"/>
              <a:chExt cx="3838576" cy="4171950"/>
            </a:xfrm>
          </p:grpSpPr>
          <p:sp>
            <p:nvSpPr>
              <p:cNvPr id="29" name="îŝḷîḓé-任意多边形: 形状 51"/>
              <p:cNvSpPr/>
              <p:nvPr/>
            </p:nvSpPr>
            <p:spPr>
              <a:xfrm>
                <a:off x="4213224" y="1509712"/>
                <a:ext cx="3838576" cy="3838576"/>
              </a:xfrm>
              <a:custGeom>
                <a:avLst/>
                <a:gdLst>
                  <a:gd name="connsiteX0" fmla="*/ 1919288 w 3838576"/>
                  <a:gd name="connsiteY0" fmla="*/ 0 h 3838576"/>
                  <a:gd name="connsiteX1" fmla="*/ 3838576 w 3838576"/>
                  <a:gd name="connsiteY1" fmla="*/ 1919288 h 3838576"/>
                  <a:gd name="connsiteX2" fmla="*/ 1919288 w 3838576"/>
                  <a:gd name="connsiteY2" fmla="*/ 3838576 h 3838576"/>
                  <a:gd name="connsiteX3" fmla="*/ 0 w 3838576"/>
                  <a:gd name="connsiteY3" fmla="*/ 1919288 h 3838576"/>
                  <a:gd name="connsiteX4" fmla="*/ 959644 w 3838576"/>
                  <a:gd name="connsiteY4" fmla="*/ 1919288 h 3838576"/>
                  <a:gd name="connsiteX5" fmla="*/ 1919288 w 3838576"/>
                  <a:gd name="connsiteY5" fmla="*/ 2878932 h 3838576"/>
                  <a:gd name="connsiteX6" fmla="*/ 2878932 w 3838576"/>
                  <a:gd name="connsiteY6" fmla="*/ 1919288 h 3838576"/>
                  <a:gd name="connsiteX7" fmla="*/ 1919288 w 3838576"/>
                  <a:gd name="connsiteY7" fmla="*/ 959644 h 3838576"/>
                  <a:gd name="connsiteX8" fmla="*/ 1919288 w 3838576"/>
                  <a:gd name="connsiteY8" fmla="*/ 0 h 38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576" h="3838576">
                    <a:moveTo>
                      <a:pt x="1919288" y="0"/>
                    </a:moveTo>
                    <a:cubicBezTo>
                      <a:pt x="2979281" y="0"/>
                      <a:pt x="3838576" y="859295"/>
                      <a:pt x="3838576" y="1919288"/>
                    </a:cubicBezTo>
                    <a:cubicBezTo>
                      <a:pt x="3838576" y="2979281"/>
                      <a:pt x="2979281" y="3838576"/>
                      <a:pt x="1919288" y="3838576"/>
                    </a:cubicBezTo>
                    <a:cubicBezTo>
                      <a:pt x="859295" y="3838576"/>
                      <a:pt x="0" y="2979281"/>
                      <a:pt x="0" y="1919288"/>
                    </a:cubicBezTo>
                    <a:lnTo>
                      <a:pt x="959644" y="1919288"/>
                    </a:lnTo>
                    <a:cubicBezTo>
                      <a:pt x="959644" y="2449285"/>
                      <a:pt x="1389291" y="2878932"/>
                      <a:pt x="1919288" y="2878932"/>
                    </a:cubicBezTo>
                    <a:cubicBezTo>
                      <a:pt x="2449285" y="2878932"/>
                      <a:pt x="2878932" y="2449285"/>
                      <a:pt x="2878932" y="1919288"/>
                    </a:cubicBezTo>
                    <a:cubicBezTo>
                      <a:pt x="2878932" y="1389291"/>
                      <a:pt x="2449285" y="959644"/>
                      <a:pt x="1919288" y="959644"/>
                    </a:cubicBezTo>
                    <a:lnTo>
                      <a:pt x="191928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ŝḷîḓé-Isosceles Triangle 29"/>
              <p:cNvSpPr/>
              <p:nvPr/>
            </p:nvSpPr>
            <p:spPr>
              <a:xfrm rot="16200000">
                <a:off x="5028161" y="1691234"/>
                <a:ext cx="1619250" cy="5894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îŝḷîḓé-矩形: 圆角 49"/>
            <p:cNvSpPr/>
            <p:nvPr/>
          </p:nvSpPr>
          <p:spPr>
            <a:xfrm>
              <a:off x="4254392" y="2652475"/>
              <a:ext cx="1287210" cy="12872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矩形: 圆角 50"/>
            <p:cNvSpPr/>
            <p:nvPr/>
          </p:nvSpPr>
          <p:spPr>
            <a:xfrm>
              <a:off x="4334565" y="2732647"/>
              <a:ext cx="1126865" cy="1126866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ḷîḓé-Oval 16"/>
            <p:cNvSpPr/>
            <p:nvPr/>
          </p:nvSpPr>
          <p:spPr>
            <a:xfrm>
              <a:off x="6620206" y="2509852"/>
              <a:ext cx="635811" cy="635811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ŝḷîḓé-Oval 17"/>
            <p:cNvSpPr/>
            <p:nvPr/>
          </p:nvSpPr>
          <p:spPr>
            <a:xfrm>
              <a:off x="7187552" y="3621780"/>
              <a:ext cx="635811" cy="635811"/>
            </a:xfrm>
            <a:prstGeom prst="ellipse">
              <a:avLst/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ḷîḓé-Oval 18"/>
            <p:cNvSpPr/>
            <p:nvPr/>
          </p:nvSpPr>
          <p:spPr>
            <a:xfrm>
              <a:off x="4664699" y="4039661"/>
              <a:ext cx="635811" cy="635811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ŝḷîḓé-Oval 19"/>
            <p:cNvSpPr/>
            <p:nvPr/>
          </p:nvSpPr>
          <p:spPr>
            <a:xfrm>
              <a:off x="5461429" y="4835088"/>
              <a:ext cx="635811" cy="63581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ṥļîḑé-Oval 20"/>
            <p:cNvSpPr/>
            <p:nvPr/>
          </p:nvSpPr>
          <p:spPr>
            <a:xfrm>
              <a:off x="6699518" y="4646165"/>
              <a:ext cx="635811" cy="635811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ṥļîḑé-任意多边形: 形状 53"/>
            <p:cNvSpPr>
              <a:spLocks/>
            </p:cNvSpPr>
            <p:nvPr/>
          </p:nvSpPr>
          <p:spPr bwMode="auto">
            <a:xfrm>
              <a:off x="4530311" y="2985359"/>
              <a:ext cx="735372" cy="62144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ḷîḓé-Oval 16"/>
            <p:cNvSpPr/>
            <p:nvPr/>
          </p:nvSpPr>
          <p:spPr>
            <a:xfrm>
              <a:off x="6822280" y="2713565"/>
              <a:ext cx="231664" cy="228386"/>
            </a:xfrm>
            <a:custGeom>
              <a:avLst/>
              <a:gdLst>
                <a:gd name="connsiteX0" fmla="*/ 481576 w 607554"/>
                <a:gd name="connsiteY0" fmla="*/ 446886 h 598959"/>
                <a:gd name="connsiteX1" fmla="*/ 481576 w 607554"/>
                <a:gd name="connsiteY1" fmla="*/ 503769 h 598959"/>
                <a:gd name="connsiteX2" fmla="*/ 519134 w 607554"/>
                <a:gd name="connsiteY2" fmla="*/ 503769 h 598959"/>
                <a:gd name="connsiteX3" fmla="*/ 519134 w 607554"/>
                <a:gd name="connsiteY3" fmla="*/ 446886 h 598959"/>
                <a:gd name="connsiteX4" fmla="*/ 481576 w 607554"/>
                <a:gd name="connsiteY4" fmla="*/ 270994 h 598959"/>
                <a:gd name="connsiteX5" fmla="*/ 481576 w 607554"/>
                <a:gd name="connsiteY5" fmla="*/ 327877 h 598959"/>
                <a:gd name="connsiteX6" fmla="*/ 519134 w 607554"/>
                <a:gd name="connsiteY6" fmla="*/ 327877 h 598959"/>
                <a:gd name="connsiteX7" fmla="*/ 519134 w 607554"/>
                <a:gd name="connsiteY7" fmla="*/ 270994 h 598959"/>
                <a:gd name="connsiteX8" fmla="*/ 195909 w 607554"/>
                <a:gd name="connsiteY8" fmla="*/ 265961 h 598959"/>
                <a:gd name="connsiteX9" fmla="*/ 358877 w 607554"/>
                <a:gd name="connsiteY9" fmla="*/ 265961 h 598959"/>
                <a:gd name="connsiteX10" fmla="*/ 378725 w 607554"/>
                <a:gd name="connsiteY10" fmla="*/ 285870 h 598959"/>
                <a:gd name="connsiteX11" fmla="*/ 358877 w 607554"/>
                <a:gd name="connsiteY11" fmla="*/ 305689 h 598959"/>
                <a:gd name="connsiteX12" fmla="*/ 195909 w 607554"/>
                <a:gd name="connsiteY12" fmla="*/ 305689 h 598959"/>
                <a:gd name="connsiteX13" fmla="*/ 176061 w 607554"/>
                <a:gd name="connsiteY13" fmla="*/ 285870 h 598959"/>
                <a:gd name="connsiteX14" fmla="*/ 195909 w 607554"/>
                <a:gd name="connsiteY14" fmla="*/ 265961 h 598959"/>
                <a:gd name="connsiteX15" fmla="*/ 195909 w 607554"/>
                <a:gd name="connsiteY15" fmla="*/ 169145 h 598959"/>
                <a:gd name="connsiteX16" fmla="*/ 358877 w 607554"/>
                <a:gd name="connsiteY16" fmla="*/ 169145 h 598959"/>
                <a:gd name="connsiteX17" fmla="*/ 378725 w 607554"/>
                <a:gd name="connsiteY17" fmla="*/ 189053 h 598959"/>
                <a:gd name="connsiteX18" fmla="*/ 358877 w 607554"/>
                <a:gd name="connsiteY18" fmla="*/ 208873 h 598959"/>
                <a:gd name="connsiteX19" fmla="*/ 195909 w 607554"/>
                <a:gd name="connsiteY19" fmla="*/ 208873 h 598959"/>
                <a:gd name="connsiteX20" fmla="*/ 176061 w 607554"/>
                <a:gd name="connsiteY20" fmla="*/ 189053 h 598959"/>
                <a:gd name="connsiteX21" fmla="*/ 195909 w 607554"/>
                <a:gd name="connsiteY21" fmla="*/ 169145 h 598959"/>
                <a:gd name="connsiteX22" fmla="*/ 481576 w 607554"/>
                <a:gd name="connsiteY22" fmla="*/ 95190 h 598959"/>
                <a:gd name="connsiteX23" fmla="*/ 481576 w 607554"/>
                <a:gd name="connsiteY23" fmla="*/ 152073 h 598959"/>
                <a:gd name="connsiteX24" fmla="*/ 552954 w 607554"/>
                <a:gd name="connsiteY24" fmla="*/ 152073 h 598959"/>
                <a:gd name="connsiteX25" fmla="*/ 565858 w 607554"/>
                <a:gd name="connsiteY25" fmla="*/ 123631 h 598959"/>
                <a:gd name="connsiteX26" fmla="*/ 552954 w 607554"/>
                <a:gd name="connsiteY26" fmla="*/ 95190 h 598959"/>
                <a:gd name="connsiteX27" fmla="*/ 118547 w 607554"/>
                <a:gd name="connsiteY27" fmla="*/ 39640 h 598959"/>
                <a:gd name="connsiteX28" fmla="*/ 118547 w 607554"/>
                <a:gd name="connsiteY28" fmla="*/ 559230 h 598959"/>
                <a:gd name="connsiteX29" fmla="*/ 441793 w 607554"/>
                <a:gd name="connsiteY29" fmla="*/ 559230 h 598959"/>
                <a:gd name="connsiteX30" fmla="*/ 441793 w 607554"/>
                <a:gd name="connsiteY30" fmla="*/ 39640 h 598959"/>
                <a:gd name="connsiteX31" fmla="*/ 39783 w 607554"/>
                <a:gd name="connsiteY31" fmla="*/ 39640 h 598959"/>
                <a:gd name="connsiteX32" fmla="*/ 39783 w 607554"/>
                <a:gd name="connsiteY32" fmla="*/ 559230 h 598959"/>
                <a:gd name="connsiteX33" fmla="*/ 78764 w 607554"/>
                <a:gd name="connsiteY33" fmla="*/ 559230 h 598959"/>
                <a:gd name="connsiteX34" fmla="*/ 78764 w 607554"/>
                <a:gd name="connsiteY34" fmla="*/ 39640 h 598959"/>
                <a:gd name="connsiteX35" fmla="*/ 19847 w 607554"/>
                <a:gd name="connsiteY35" fmla="*/ 0 h 598959"/>
                <a:gd name="connsiteX36" fmla="*/ 461729 w 607554"/>
                <a:gd name="connsiteY36" fmla="*/ 0 h 598959"/>
                <a:gd name="connsiteX37" fmla="*/ 481576 w 607554"/>
                <a:gd name="connsiteY37" fmla="*/ 19820 h 598959"/>
                <a:gd name="connsiteX38" fmla="*/ 481576 w 607554"/>
                <a:gd name="connsiteY38" fmla="*/ 55461 h 598959"/>
                <a:gd name="connsiteX39" fmla="*/ 565769 w 607554"/>
                <a:gd name="connsiteY39" fmla="*/ 55461 h 598959"/>
                <a:gd name="connsiteX40" fmla="*/ 583836 w 607554"/>
                <a:gd name="connsiteY40" fmla="*/ 67104 h 598959"/>
                <a:gd name="connsiteX41" fmla="*/ 605819 w 607554"/>
                <a:gd name="connsiteY41" fmla="*/ 115454 h 598959"/>
                <a:gd name="connsiteX42" fmla="*/ 605819 w 607554"/>
                <a:gd name="connsiteY42" fmla="*/ 131808 h 598959"/>
                <a:gd name="connsiteX43" fmla="*/ 583836 w 607554"/>
                <a:gd name="connsiteY43" fmla="*/ 180159 h 598959"/>
                <a:gd name="connsiteX44" fmla="*/ 565769 w 607554"/>
                <a:gd name="connsiteY44" fmla="*/ 191802 h 598959"/>
                <a:gd name="connsiteX45" fmla="*/ 481576 w 607554"/>
                <a:gd name="connsiteY45" fmla="*/ 191802 h 598959"/>
                <a:gd name="connsiteX46" fmla="*/ 481576 w 607554"/>
                <a:gd name="connsiteY46" fmla="*/ 231264 h 598959"/>
                <a:gd name="connsiteX47" fmla="*/ 539070 w 607554"/>
                <a:gd name="connsiteY47" fmla="*/ 231264 h 598959"/>
                <a:gd name="connsiteX48" fmla="*/ 558916 w 607554"/>
                <a:gd name="connsiteY48" fmla="*/ 251173 h 598959"/>
                <a:gd name="connsiteX49" fmla="*/ 558916 w 607554"/>
                <a:gd name="connsiteY49" fmla="*/ 347786 h 598959"/>
                <a:gd name="connsiteX50" fmla="*/ 539070 w 607554"/>
                <a:gd name="connsiteY50" fmla="*/ 367606 h 598959"/>
                <a:gd name="connsiteX51" fmla="*/ 481576 w 607554"/>
                <a:gd name="connsiteY51" fmla="*/ 367606 h 598959"/>
                <a:gd name="connsiteX52" fmla="*/ 481576 w 607554"/>
                <a:gd name="connsiteY52" fmla="*/ 407157 h 598959"/>
                <a:gd name="connsiteX53" fmla="*/ 539070 w 607554"/>
                <a:gd name="connsiteY53" fmla="*/ 407157 h 598959"/>
                <a:gd name="connsiteX54" fmla="*/ 558916 w 607554"/>
                <a:gd name="connsiteY54" fmla="*/ 426977 h 598959"/>
                <a:gd name="connsiteX55" fmla="*/ 558916 w 607554"/>
                <a:gd name="connsiteY55" fmla="*/ 523589 h 598959"/>
                <a:gd name="connsiteX56" fmla="*/ 539070 w 607554"/>
                <a:gd name="connsiteY56" fmla="*/ 543498 h 598959"/>
                <a:gd name="connsiteX57" fmla="*/ 481576 w 607554"/>
                <a:gd name="connsiteY57" fmla="*/ 543498 h 598959"/>
                <a:gd name="connsiteX58" fmla="*/ 481576 w 607554"/>
                <a:gd name="connsiteY58" fmla="*/ 579139 h 598959"/>
                <a:gd name="connsiteX59" fmla="*/ 461729 w 607554"/>
                <a:gd name="connsiteY59" fmla="*/ 598959 h 598959"/>
                <a:gd name="connsiteX60" fmla="*/ 19847 w 607554"/>
                <a:gd name="connsiteY60" fmla="*/ 598959 h 598959"/>
                <a:gd name="connsiteX61" fmla="*/ 0 w 607554"/>
                <a:gd name="connsiteY61" fmla="*/ 579139 h 598959"/>
                <a:gd name="connsiteX62" fmla="*/ 0 w 607554"/>
                <a:gd name="connsiteY62" fmla="*/ 19820 h 598959"/>
                <a:gd name="connsiteX63" fmla="*/ 19847 w 607554"/>
                <a:gd name="connsiteY63" fmla="*/ 0 h 59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7554" h="598959">
                  <a:moveTo>
                    <a:pt x="481576" y="446886"/>
                  </a:moveTo>
                  <a:lnTo>
                    <a:pt x="481576" y="503769"/>
                  </a:lnTo>
                  <a:lnTo>
                    <a:pt x="519134" y="503769"/>
                  </a:lnTo>
                  <a:lnTo>
                    <a:pt x="519134" y="446886"/>
                  </a:lnTo>
                  <a:close/>
                  <a:moveTo>
                    <a:pt x="481576" y="270994"/>
                  </a:moveTo>
                  <a:lnTo>
                    <a:pt x="481576" y="327877"/>
                  </a:lnTo>
                  <a:lnTo>
                    <a:pt x="519134" y="327877"/>
                  </a:lnTo>
                  <a:lnTo>
                    <a:pt x="519134" y="270994"/>
                  </a:lnTo>
                  <a:close/>
                  <a:moveTo>
                    <a:pt x="195909" y="265961"/>
                  </a:moveTo>
                  <a:lnTo>
                    <a:pt x="358877" y="265961"/>
                  </a:lnTo>
                  <a:cubicBezTo>
                    <a:pt x="369825" y="265961"/>
                    <a:pt x="378725" y="274849"/>
                    <a:pt x="378725" y="285870"/>
                  </a:cubicBezTo>
                  <a:cubicBezTo>
                    <a:pt x="378725" y="296801"/>
                    <a:pt x="369825" y="305689"/>
                    <a:pt x="358877" y="305689"/>
                  </a:cubicBezTo>
                  <a:lnTo>
                    <a:pt x="195909" y="305689"/>
                  </a:lnTo>
                  <a:cubicBezTo>
                    <a:pt x="184962" y="305689"/>
                    <a:pt x="176061" y="296801"/>
                    <a:pt x="176061" y="285870"/>
                  </a:cubicBezTo>
                  <a:cubicBezTo>
                    <a:pt x="176061" y="274849"/>
                    <a:pt x="184962" y="265961"/>
                    <a:pt x="195909" y="265961"/>
                  </a:cubicBezTo>
                  <a:close/>
                  <a:moveTo>
                    <a:pt x="195909" y="169145"/>
                  </a:moveTo>
                  <a:lnTo>
                    <a:pt x="358877" y="169145"/>
                  </a:lnTo>
                  <a:cubicBezTo>
                    <a:pt x="369825" y="169145"/>
                    <a:pt x="378725" y="178033"/>
                    <a:pt x="378725" y="189053"/>
                  </a:cubicBezTo>
                  <a:cubicBezTo>
                    <a:pt x="378725" y="199985"/>
                    <a:pt x="369825" y="208873"/>
                    <a:pt x="358877" y="208873"/>
                  </a:cubicBezTo>
                  <a:lnTo>
                    <a:pt x="195909" y="208873"/>
                  </a:lnTo>
                  <a:cubicBezTo>
                    <a:pt x="184962" y="208873"/>
                    <a:pt x="176061" y="199985"/>
                    <a:pt x="176061" y="189053"/>
                  </a:cubicBezTo>
                  <a:cubicBezTo>
                    <a:pt x="176061" y="178033"/>
                    <a:pt x="184962" y="169145"/>
                    <a:pt x="195909" y="169145"/>
                  </a:cubicBezTo>
                  <a:close/>
                  <a:moveTo>
                    <a:pt x="481576" y="95190"/>
                  </a:moveTo>
                  <a:lnTo>
                    <a:pt x="481576" y="152073"/>
                  </a:lnTo>
                  <a:lnTo>
                    <a:pt x="552954" y="152073"/>
                  </a:lnTo>
                  <a:lnTo>
                    <a:pt x="565858" y="123631"/>
                  </a:lnTo>
                  <a:lnTo>
                    <a:pt x="552954" y="95190"/>
                  </a:lnTo>
                  <a:close/>
                  <a:moveTo>
                    <a:pt x="118547" y="39640"/>
                  </a:moveTo>
                  <a:lnTo>
                    <a:pt x="118547" y="559230"/>
                  </a:lnTo>
                  <a:lnTo>
                    <a:pt x="441793" y="559230"/>
                  </a:lnTo>
                  <a:lnTo>
                    <a:pt x="441793" y="39640"/>
                  </a:lnTo>
                  <a:close/>
                  <a:moveTo>
                    <a:pt x="39783" y="39640"/>
                  </a:moveTo>
                  <a:lnTo>
                    <a:pt x="39783" y="559230"/>
                  </a:lnTo>
                  <a:lnTo>
                    <a:pt x="78764" y="559230"/>
                  </a:lnTo>
                  <a:lnTo>
                    <a:pt x="78764" y="39640"/>
                  </a:lnTo>
                  <a:close/>
                  <a:moveTo>
                    <a:pt x="19847" y="0"/>
                  </a:moveTo>
                  <a:lnTo>
                    <a:pt x="461729" y="0"/>
                  </a:lnTo>
                  <a:cubicBezTo>
                    <a:pt x="472676" y="0"/>
                    <a:pt x="481576" y="8888"/>
                    <a:pt x="481576" y="19820"/>
                  </a:cubicBezTo>
                  <a:lnTo>
                    <a:pt x="481576" y="55461"/>
                  </a:lnTo>
                  <a:lnTo>
                    <a:pt x="565769" y="55461"/>
                  </a:lnTo>
                  <a:cubicBezTo>
                    <a:pt x="573512" y="55461"/>
                    <a:pt x="580632" y="59994"/>
                    <a:pt x="583836" y="67104"/>
                  </a:cubicBezTo>
                  <a:lnTo>
                    <a:pt x="605819" y="115454"/>
                  </a:lnTo>
                  <a:cubicBezTo>
                    <a:pt x="608133" y="120609"/>
                    <a:pt x="608133" y="126653"/>
                    <a:pt x="605819" y="131808"/>
                  </a:cubicBezTo>
                  <a:lnTo>
                    <a:pt x="583836" y="180159"/>
                  </a:lnTo>
                  <a:cubicBezTo>
                    <a:pt x="580632" y="187269"/>
                    <a:pt x="573512" y="191802"/>
                    <a:pt x="565769" y="191802"/>
                  </a:cubicBezTo>
                  <a:lnTo>
                    <a:pt x="481576" y="191802"/>
                  </a:lnTo>
                  <a:lnTo>
                    <a:pt x="481576" y="231264"/>
                  </a:lnTo>
                  <a:lnTo>
                    <a:pt x="539070" y="231264"/>
                  </a:lnTo>
                  <a:cubicBezTo>
                    <a:pt x="550017" y="231264"/>
                    <a:pt x="558916" y="240152"/>
                    <a:pt x="558916" y="251173"/>
                  </a:cubicBezTo>
                  <a:lnTo>
                    <a:pt x="558916" y="347786"/>
                  </a:lnTo>
                  <a:cubicBezTo>
                    <a:pt x="558916" y="358718"/>
                    <a:pt x="550017" y="367606"/>
                    <a:pt x="539070" y="367606"/>
                  </a:cubicBezTo>
                  <a:lnTo>
                    <a:pt x="481576" y="367606"/>
                  </a:lnTo>
                  <a:lnTo>
                    <a:pt x="481576" y="407157"/>
                  </a:lnTo>
                  <a:lnTo>
                    <a:pt x="539070" y="407157"/>
                  </a:lnTo>
                  <a:cubicBezTo>
                    <a:pt x="550017" y="407157"/>
                    <a:pt x="558916" y="416045"/>
                    <a:pt x="558916" y="426977"/>
                  </a:cubicBezTo>
                  <a:lnTo>
                    <a:pt x="558916" y="523589"/>
                  </a:lnTo>
                  <a:cubicBezTo>
                    <a:pt x="558916" y="534610"/>
                    <a:pt x="550017" y="543498"/>
                    <a:pt x="539070" y="543498"/>
                  </a:cubicBezTo>
                  <a:lnTo>
                    <a:pt x="481576" y="543498"/>
                  </a:lnTo>
                  <a:lnTo>
                    <a:pt x="481576" y="579139"/>
                  </a:lnTo>
                  <a:cubicBezTo>
                    <a:pt x="481576" y="590071"/>
                    <a:pt x="472676" y="598959"/>
                    <a:pt x="461729" y="598959"/>
                  </a:cubicBezTo>
                  <a:lnTo>
                    <a:pt x="19847" y="598959"/>
                  </a:lnTo>
                  <a:cubicBezTo>
                    <a:pt x="8900" y="598959"/>
                    <a:pt x="0" y="590071"/>
                    <a:pt x="0" y="579139"/>
                  </a:cubicBezTo>
                  <a:lnTo>
                    <a:pt x="0" y="19820"/>
                  </a:lnTo>
                  <a:cubicBezTo>
                    <a:pt x="0" y="8888"/>
                    <a:pt x="8900" y="0"/>
                    <a:pt x="1984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" name="îŝḷîḓé-Oval 17"/>
            <p:cNvSpPr/>
            <p:nvPr/>
          </p:nvSpPr>
          <p:spPr>
            <a:xfrm>
              <a:off x="7392146" y="3823854"/>
              <a:ext cx="226624" cy="231664"/>
            </a:xfrm>
            <a:custGeom>
              <a:avLst/>
              <a:gdLst>
                <a:gd name="connsiteX0" fmla="*/ 59789 w 593384"/>
                <a:gd name="connsiteY0" fmla="*/ 323835 h 606580"/>
                <a:gd name="connsiteX1" fmla="*/ 44670 w 593384"/>
                <a:gd name="connsiteY1" fmla="*/ 338857 h 606580"/>
                <a:gd name="connsiteX2" fmla="*/ 44670 w 593384"/>
                <a:gd name="connsiteY2" fmla="*/ 477027 h 606580"/>
                <a:gd name="connsiteX3" fmla="*/ 59713 w 593384"/>
                <a:gd name="connsiteY3" fmla="*/ 492048 h 606580"/>
                <a:gd name="connsiteX4" fmla="*/ 386834 w 593384"/>
                <a:gd name="connsiteY4" fmla="*/ 492048 h 606580"/>
                <a:gd name="connsiteX5" fmla="*/ 402946 w 593384"/>
                <a:gd name="connsiteY5" fmla="*/ 508138 h 606580"/>
                <a:gd name="connsiteX6" fmla="*/ 402946 w 593384"/>
                <a:gd name="connsiteY6" fmla="*/ 545959 h 606580"/>
                <a:gd name="connsiteX7" fmla="*/ 419058 w 593384"/>
                <a:gd name="connsiteY7" fmla="*/ 561972 h 606580"/>
                <a:gd name="connsiteX8" fmla="*/ 429137 w 593384"/>
                <a:gd name="connsiteY8" fmla="*/ 558388 h 606580"/>
                <a:gd name="connsiteX9" fmla="*/ 543981 w 593384"/>
                <a:gd name="connsiteY9" fmla="*/ 464369 h 606580"/>
                <a:gd name="connsiteX10" fmla="*/ 544897 w 593384"/>
                <a:gd name="connsiteY10" fmla="*/ 463606 h 606580"/>
                <a:gd name="connsiteX11" fmla="*/ 544897 w 593384"/>
                <a:gd name="connsiteY11" fmla="*/ 445000 h 606580"/>
                <a:gd name="connsiteX12" fmla="*/ 543904 w 593384"/>
                <a:gd name="connsiteY12" fmla="*/ 444162 h 606580"/>
                <a:gd name="connsiteX13" fmla="*/ 427533 w 593384"/>
                <a:gd name="connsiteY13" fmla="*/ 349990 h 606580"/>
                <a:gd name="connsiteX14" fmla="*/ 418065 w 593384"/>
                <a:gd name="connsiteY14" fmla="*/ 346634 h 606580"/>
                <a:gd name="connsiteX15" fmla="*/ 402946 w 593384"/>
                <a:gd name="connsiteY15" fmla="*/ 361656 h 606580"/>
                <a:gd name="connsiteX16" fmla="*/ 402946 w 593384"/>
                <a:gd name="connsiteY16" fmla="*/ 400469 h 606580"/>
                <a:gd name="connsiteX17" fmla="*/ 386834 w 593384"/>
                <a:gd name="connsiteY17" fmla="*/ 416482 h 606580"/>
                <a:gd name="connsiteX18" fmla="*/ 136453 w 593384"/>
                <a:gd name="connsiteY18" fmla="*/ 416482 h 606580"/>
                <a:gd name="connsiteX19" fmla="*/ 120342 w 593384"/>
                <a:gd name="connsiteY19" fmla="*/ 400469 h 606580"/>
                <a:gd name="connsiteX20" fmla="*/ 120342 w 593384"/>
                <a:gd name="connsiteY20" fmla="*/ 376602 h 606580"/>
                <a:gd name="connsiteX21" fmla="*/ 113469 w 593384"/>
                <a:gd name="connsiteY21" fmla="*/ 362342 h 606580"/>
                <a:gd name="connsiteX22" fmla="*/ 69105 w 593384"/>
                <a:gd name="connsiteY22" fmla="*/ 327114 h 606580"/>
                <a:gd name="connsiteX23" fmla="*/ 59789 w 593384"/>
                <a:gd name="connsiteY23" fmla="*/ 323835 h 606580"/>
                <a:gd name="connsiteX24" fmla="*/ 59757 w 593384"/>
                <a:gd name="connsiteY24" fmla="*/ 323324 h 606580"/>
                <a:gd name="connsiteX25" fmla="*/ 69379 w 593384"/>
                <a:gd name="connsiteY25" fmla="*/ 326755 h 606580"/>
                <a:gd name="connsiteX26" fmla="*/ 113750 w 593384"/>
                <a:gd name="connsiteY26" fmla="*/ 361977 h 606580"/>
                <a:gd name="connsiteX27" fmla="*/ 120852 w 593384"/>
                <a:gd name="connsiteY27" fmla="*/ 376615 h 606580"/>
                <a:gd name="connsiteX28" fmla="*/ 120852 w 593384"/>
                <a:gd name="connsiteY28" fmla="*/ 400477 h 606580"/>
                <a:gd name="connsiteX29" fmla="*/ 136431 w 593384"/>
                <a:gd name="connsiteY29" fmla="*/ 416030 h 606580"/>
                <a:gd name="connsiteX30" fmla="*/ 386846 w 593384"/>
                <a:gd name="connsiteY30" fmla="*/ 416030 h 606580"/>
                <a:gd name="connsiteX31" fmla="*/ 402425 w 593384"/>
                <a:gd name="connsiteY31" fmla="*/ 400477 h 606580"/>
                <a:gd name="connsiteX32" fmla="*/ 402425 w 593384"/>
                <a:gd name="connsiteY32" fmla="*/ 361672 h 606580"/>
                <a:gd name="connsiteX33" fmla="*/ 418081 w 593384"/>
                <a:gd name="connsiteY33" fmla="*/ 346119 h 606580"/>
                <a:gd name="connsiteX34" fmla="*/ 427856 w 593384"/>
                <a:gd name="connsiteY34" fmla="*/ 349626 h 606580"/>
                <a:gd name="connsiteX35" fmla="*/ 544319 w 593384"/>
                <a:gd name="connsiteY35" fmla="*/ 443781 h 606580"/>
                <a:gd name="connsiteX36" fmla="*/ 545312 w 593384"/>
                <a:gd name="connsiteY36" fmla="*/ 444696 h 606580"/>
                <a:gd name="connsiteX37" fmla="*/ 545236 w 593384"/>
                <a:gd name="connsiteY37" fmla="*/ 463908 h 606580"/>
                <a:gd name="connsiteX38" fmla="*/ 544319 w 593384"/>
                <a:gd name="connsiteY38" fmla="*/ 464746 h 606580"/>
                <a:gd name="connsiteX39" fmla="*/ 429460 w 593384"/>
                <a:gd name="connsiteY39" fmla="*/ 558748 h 606580"/>
                <a:gd name="connsiteX40" fmla="*/ 419074 w 593384"/>
                <a:gd name="connsiteY40" fmla="*/ 562484 h 606580"/>
                <a:gd name="connsiteX41" fmla="*/ 402425 w 593384"/>
                <a:gd name="connsiteY41" fmla="*/ 545940 h 606580"/>
                <a:gd name="connsiteX42" fmla="*/ 402425 w 593384"/>
                <a:gd name="connsiteY42" fmla="*/ 508126 h 606580"/>
                <a:gd name="connsiteX43" fmla="*/ 386846 w 593384"/>
                <a:gd name="connsiteY43" fmla="*/ 492573 h 606580"/>
                <a:gd name="connsiteX44" fmla="*/ 59680 w 593384"/>
                <a:gd name="connsiteY44" fmla="*/ 492573 h 606580"/>
                <a:gd name="connsiteX45" fmla="*/ 44101 w 593384"/>
                <a:gd name="connsiteY45" fmla="*/ 477021 h 606580"/>
                <a:gd name="connsiteX46" fmla="*/ 44101 w 593384"/>
                <a:gd name="connsiteY46" fmla="*/ 338877 h 606580"/>
                <a:gd name="connsiteX47" fmla="*/ 59757 w 593384"/>
                <a:gd name="connsiteY47" fmla="*/ 323324 h 606580"/>
                <a:gd name="connsiteX48" fmla="*/ 59789 w 593384"/>
                <a:gd name="connsiteY48" fmla="*/ 322767 h 606580"/>
                <a:gd name="connsiteX49" fmla="*/ 43677 w 593384"/>
                <a:gd name="connsiteY49" fmla="*/ 338857 h 606580"/>
                <a:gd name="connsiteX50" fmla="*/ 43677 w 593384"/>
                <a:gd name="connsiteY50" fmla="*/ 477027 h 606580"/>
                <a:gd name="connsiteX51" fmla="*/ 59713 w 593384"/>
                <a:gd name="connsiteY51" fmla="*/ 493116 h 606580"/>
                <a:gd name="connsiteX52" fmla="*/ 386834 w 593384"/>
                <a:gd name="connsiteY52" fmla="*/ 493116 h 606580"/>
                <a:gd name="connsiteX53" fmla="*/ 401953 w 593384"/>
                <a:gd name="connsiteY53" fmla="*/ 508138 h 606580"/>
                <a:gd name="connsiteX54" fmla="*/ 401953 w 593384"/>
                <a:gd name="connsiteY54" fmla="*/ 545959 h 606580"/>
                <a:gd name="connsiteX55" fmla="*/ 419058 w 593384"/>
                <a:gd name="connsiteY55" fmla="*/ 563040 h 606580"/>
                <a:gd name="connsiteX56" fmla="*/ 429748 w 593384"/>
                <a:gd name="connsiteY56" fmla="*/ 559151 h 606580"/>
                <a:gd name="connsiteX57" fmla="*/ 544592 w 593384"/>
                <a:gd name="connsiteY57" fmla="*/ 465131 h 606580"/>
                <a:gd name="connsiteX58" fmla="*/ 545584 w 593384"/>
                <a:gd name="connsiteY58" fmla="*/ 464292 h 606580"/>
                <a:gd name="connsiteX59" fmla="*/ 545584 w 593384"/>
                <a:gd name="connsiteY59" fmla="*/ 444314 h 606580"/>
                <a:gd name="connsiteX60" fmla="*/ 544592 w 593384"/>
                <a:gd name="connsiteY60" fmla="*/ 443399 h 606580"/>
                <a:gd name="connsiteX61" fmla="*/ 428144 w 593384"/>
                <a:gd name="connsiteY61" fmla="*/ 349227 h 606580"/>
                <a:gd name="connsiteX62" fmla="*/ 418065 w 593384"/>
                <a:gd name="connsiteY62" fmla="*/ 345567 h 606580"/>
                <a:gd name="connsiteX63" fmla="*/ 401953 w 593384"/>
                <a:gd name="connsiteY63" fmla="*/ 361656 h 606580"/>
                <a:gd name="connsiteX64" fmla="*/ 401953 w 593384"/>
                <a:gd name="connsiteY64" fmla="*/ 400469 h 606580"/>
                <a:gd name="connsiteX65" fmla="*/ 386834 w 593384"/>
                <a:gd name="connsiteY65" fmla="*/ 415491 h 606580"/>
                <a:gd name="connsiteX66" fmla="*/ 136453 w 593384"/>
                <a:gd name="connsiteY66" fmla="*/ 415491 h 606580"/>
                <a:gd name="connsiteX67" fmla="*/ 121334 w 593384"/>
                <a:gd name="connsiteY67" fmla="*/ 400469 h 606580"/>
                <a:gd name="connsiteX68" fmla="*/ 121334 w 593384"/>
                <a:gd name="connsiteY68" fmla="*/ 376602 h 606580"/>
                <a:gd name="connsiteX69" fmla="*/ 114080 w 593384"/>
                <a:gd name="connsiteY69" fmla="*/ 361580 h 606580"/>
                <a:gd name="connsiteX70" fmla="*/ 69716 w 593384"/>
                <a:gd name="connsiteY70" fmla="*/ 326351 h 606580"/>
                <a:gd name="connsiteX71" fmla="*/ 59789 w 593384"/>
                <a:gd name="connsiteY71" fmla="*/ 322767 h 606580"/>
                <a:gd name="connsiteX72" fmla="*/ 59789 w 593384"/>
                <a:gd name="connsiteY72" fmla="*/ 280218 h 606580"/>
                <a:gd name="connsiteX73" fmla="*/ 96289 w 593384"/>
                <a:gd name="connsiteY73" fmla="*/ 293029 h 606580"/>
                <a:gd name="connsiteX74" fmla="*/ 140653 w 593384"/>
                <a:gd name="connsiteY74" fmla="*/ 328258 h 606580"/>
                <a:gd name="connsiteX75" fmla="*/ 157834 w 593384"/>
                <a:gd name="connsiteY75" fmla="*/ 349761 h 606580"/>
                <a:gd name="connsiteX76" fmla="*/ 163790 w 593384"/>
                <a:gd name="connsiteY76" fmla="*/ 372484 h 606580"/>
                <a:gd name="connsiteX77" fmla="*/ 163866 w 593384"/>
                <a:gd name="connsiteY77" fmla="*/ 372942 h 606580"/>
                <a:gd name="connsiteX78" fmla="*/ 359345 w 593384"/>
                <a:gd name="connsiteY78" fmla="*/ 372942 h 606580"/>
                <a:gd name="connsiteX79" fmla="*/ 359345 w 593384"/>
                <a:gd name="connsiteY79" fmla="*/ 361656 h 606580"/>
                <a:gd name="connsiteX80" fmla="*/ 364308 w 593384"/>
                <a:gd name="connsiteY80" fmla="*/ 337942 h 606580"/>
                <a:gd name="connsiteX81" fmla="*/ 377671 w 593384"/>
                <a:gd name="connsiteY81" fmla="*/ 319107 h 606580"/>
                <a:gd name="connsiteX82" fmla="*/ 418065 w 593384"/>
                <a:gd name="connsiteY82" fmla="*/ 303018 h 606580"/>
                <a:gd name="connsiteX83" fmla="*/ 454946 w 593384"/>
                <a:gd name="connsiteY83" fmla="*/ 316133 h 606580"/>
                <a:gd name="connsiteX84" fmla="*/ 571393 w 593384"/>
                <a:gd name="connsiteY84" fmla="*/ 410305 h 606580"/>
                <a:gd name="connsiteX85" fmla="*/ 575822 w 593384"/>
                <a:gd name="connsiteY85" fmla="*/ 414271 h 606580"/>
                <a:gd name="connsiteX86" fmla="*/ 575670 w 593384"/>
                <a:gd name="connsiteY86" fmla="*/ 494412 h 606580"/>
                <a:gd name="connsiteX87" fmla="*/ 571623 w 593384"/>
                <a:gd name="connsiteY87" fmla="*/ 498072 h 606580"/>
                <a:gd name="connsiteX88" fmla="*/ 456779 w 593384"/>
                <a:gd name="connsiteY88" fmla="*/ 592016 h 606580"/>
                <a:gd name="connsiteX89" fmla="*/ 419058 w 593384"/>
                <a:gd name="connsiteY89" fmla="*/ 605589 h 606580"/>
                <a:gd name="connsiteX90" fmla="*/ 377976 w 593384"/>
                <a:gd name="connsiteY90" fmla="*/ 589271 h 606580"/>
                <a:gd name="connsiteX91" fmla="*/ 364385 w 593384"/>
                <a:gd name="connsiteY91" fmla="*/ 570131 h 606580"/>
                <a:gd name="connsiteX92" fmla="*/ 359345 w 593384"/>
                <a:gd name="connsiteY92" fmla="*/ 545959 h 606580"/>
                <a:gd name="connsiteX93" fmla="*/ 359345 w 593384"/>
                <a:gd name="connsiteY93" fmla="*/ 535665 h 606580"/>
                <a:gd name="connsiteX94" fmla="*/ 59713 w 593384"/>
                <a:gd name="connsiteY94" fmla="*/ 535665 h 606580"/>
                <a:gd name="connsiteX95" fmla="*/ 1069 w 593384"/>
                <a:gd name="connsiteY95" fmla="*/ 477027 h 606580"/>
                <a:gd name="connsiteX96" fmla="*/ 1069 w 593384"/>
                <a:gd name="connsiteY96" fmla="*/ 338857 h 606580"/>
                <a:gd name="connsiteX97" fmla="*/ 6032 w 593384"/>
                <a:gd name="connsiteY97" fmla="*/ 315142 h 606580"/>
                <a:gd name="connsiteX98" fmla="*/ 19395 w 593384"/>
                <a:gd name="connsiteY98" fmla="*/ 296308 h 606580"/>
                <a:gd name="connsiteX99" fmla="*/ 59789 w 593384"/>
                <a:gd name="connsiteY99" fmla="*/ 280218 h 606580"/>
                <a:gd name="connsiteX100" fmla="*/ 59757 w 593384"/>
                <a:gd name="connsiteY100" fmla="*/ 279792 h 606580"/>
                <a:gd name="connsiteX101" fmla="*/ 18975 w 593384"/>
                <a:gd name="connsiteY101" fmla="*/ 295955 h 606580"/>
                <a:gd name="connsiteX102" fmla="*/ 5534 w 593384"/>
                <a:gd name="connsiteY102" fmla="*/ 315014 h 606580"/>
                <a:gd name="connsiteX103" fmla="*/ 494 w 593384"/>
                <a:gd name="connsiteY103" fmla="*/ 338877 h 606580"/>
                <a:gd name="connsiteX104" fmla="*/ 494 w 593384"/>
                <a:gd name="connsiteY104" fmla="*/ 477021 h 606580"/>
                <a:gd name="connsiteX105" fmla="*/ 59680 w 593384"/>
                <a:gd name="connsiteY105" fmla="*/ 536105 h 606580"/>
                <a:gd name="connsiteX106" fmla="*/ 358818 w 593384"/>
                <a:gd name="connsiteY106" fmla="*/ 536105 h 606580"/>
                <a:gd name="connsiteX107" fmla="*/ 358818 w 593384"/>
                <a:gd name="connsiteY107" fmla="*/ 545940 h 606580"/>
                <a:gd name="connsiteX108" fmla="*/ 363935 w 593384"/>
                <a:gd name="connsiteY108" fmla="*/ 570260 h 606580"/>
                <a:gd name="connsiteX109" fmla="*/ 377605 w 593384"/>
                <a:gd name="connsiteY109" fmla="*/ 589625 h 606580"/>
                <a:gd name="connsiteX110" fmla="*/ 419074 w 593384"/>
                <a:gd name="connsiteY110" fmla="*/ 606016 h 606580"/>
                <a:gd name="connsiteX111" fmla="*/ 457106 w 593384"/>
                <a:gd name="connsiteY111" fmla="*/ 592446 h 606580"/>
                <a:gd name="connsiteX112" fmla="*/ 571965 w 593384"/>
                <a:gd name="connsiteY112" fmla="*/ 498444 h 606580"/>
                <a:gd name="connsiteX113" fmla="*/ 576089 w 593384"/>
                <a:gd name="connsiteY113" fmla="*/ 494784 h 606580"/>
                <a:gd name="connsiteX114" fmla="*/ 576165 w 593384"/>
                <a:gd name="connsiteY114" fmla="*/ 413895 h 606580"/>
                <a:gd name="connsiteX115" fmla="*/ 571736 w 593384"/>
                <a:gd name="connsiteY115" fmla="*/ 409931 h 606580"/>
                <a:gd name="connsiteX116" fmla="*/ 455273 w 593384"/>
                <a:gd name="connsiteY116" fmla="*/ 315777 h 606580"/>
                <a:gd name="connsiteX117" fmla="*/ 418081 w 593384"/>
                <a:gd name="connsiteY117" fmla="*/ 302587 h 606580"/>
                <a:gd name="connsiteX118" fmla="*/ 377300 w 593384"/>
                <a:gd name="connsiteY118" fmla="*/ 318750 h 606580"/>
                <a:gd name="connsiteX119" fmla="*/ 363859 w 593384"/>
                <a:gd name="connsiteY119" fmla="*/ 337733 h 606580"/>
                <a:gd name="connsiteX120" fmla="*/ 358818 w 593384"/>
                <a:gd name="connsiteY120" fmla="*/ 361672 h 606580"/>
                <a:gd name="connsiteX121" fmla="*/ 358818 w 593384"/>
                <a:gd name="connsiteY121" fmla="*/ 372422 h 606580"/>
                <a:gd name="connsiteX122" fmla="*/ 164306 w 593384"/>
                <a:gd name="connsiteY122" fmla="*/ 372422 h 606580"/>
                <a:gd name="connsiteX123" fmla="*/ 158273 w 593384"/>
                <a:gd name="connsiteY123" fmla="*/ 349550 h 606580"/>
                <a:gd name="connsiteX124" fmla="*/ 140937 w 593384"/>
                <a:gd name="connsiteY124" fmla="*/ 327898 h 606580"/>
                <a:gd name="connsiteX125" fmla="*/ 96566 w 593384"/>
                <a:gd name="connsiteY125" fmla="*/ 292676 h 606580"/>
                <a:gd name="connsiteX126" fmla="*/ 59757 w 593384"/>
                <a:gd name="connsiteY126" fmla="*/ 279792 h 606580"/>
                <a:gd name="connsiteX127" fmla="*/ 59789 w 593384"/>
                <a:gd name="connsiteY127" fmla="*/ 279227 h 606580"/>
                <a:gd name="connsiteX128" fmla="*/ 96899 w 593384"/>
                <a:gd name="connsiteY128" fmla="*/ 292266 h 606580"/>
                <a:gd name="connsiteX129" fmla="*/ 141264 w 593384"/>
                <a:gd name="connsiteY129" fmla="*/ 327495 h 606580"/>
                <a:gd name="connsiteX130" fmla="*/ 158750 w 593384"/>
                <a:gd name="connsiteY130" fmla="*/ 349303 h 606580"/>
                <a:gd name="connsiteX131" fmla="*/ 164782 w 593384"/>
                <a:gd name="connsiteY131" fmla="*/ 371950 h 606580"/>
                <a:gd name="connsiteX132" fmla="*/ 358276 w 593384"/>
                <a:gd name="connsiteY132" fmla="*/ 371950 h 606580"/>
                <a:gd name="connsiteX133" fmla="*/ 358276 w 593384"/>
                <a:gd name="connsiteY133" fmla="*/ 361656 h 606580"/>
                <a:gd name="connsiteX134" fmla="*/ 363392 w 593384"/>
                <a:gd name="connsiteY134" fmla="*/ 337560 h 606580"/>
                <a:gd name="connsiteX135" fmla="*/ 376984 w 593384"/>
                <a:gd name="connsiteY135" fmla="*/ 318345 h 606580"/>
                <a:gd name="connsiteX136" fmla="*/ 418065 w 593384"/>
                <a:gd name="connsiteY136" fmla="*/ 302027 h 606580"/>
                <a:gd name="connsiteX137" fmla="*/ 455557 w 593384"/>
                <a:gd name="connsiteY137" fmla="*/ 315371 h 606580"/>
                <a:gd name="connsiteX138" fmla="*/ 572004 w 593384"/>
                <a:gd name="connsiteY138" fmla="*/ 409543 h 606580"/>
                <a:gd name="connsiteX139" fmla="*/ 576510 w 593384"/>
                <a:gd name="connsiteY139" fmla="*/ 413584 h 606580"/>
                <a:gd name="connsiteX140" fmla="*/ 576357 w 593384"/>
                <a:gd name="connsiteY140" fmla="*/ 495099 h 606580"/>
                <a:gd name="connsiteX141" fmla="*/ 572233 w 593384"/>
                <a:gd name="connsiteY141" fmla="*/ 498835 h 606580"/>
                <a:gd name="connsiteX142" fmla="*/ 457390 w 593384"/>
                <a:gd name="connsiteY142" fmla="*/ 592855 h 606580"/>
                <a:gd name="connsiteX143" fmla="*/ 419058 w 593384"/>
                <a:gd name="connsiteY143" fmla="*/ 606580 h 606580"/>
                <a:gd name="connsiteX144" fmla="*/ 377289 w 593384"/>
                <a:gd name="connsiteY144" fmla="*/ 589957 h 606580"/>
                <a:gd name="connsiteX145" fmla="*/ 363468 w 593384"/>
                <a:gd name="connsiteY145" fmla="*/ 570512 h 606580"/>
                <a:gd name="connsiteX146" fmla="*/ 358276 w 593384"/>
                <a:gd name="connsiteY146" fmla="*/ 545959 h 606580"/>
                <a:gd name="connsiteX147" fmla="*/ 358276 w 593384"/>
                <a:gd name="connsiteY147" fmla="*/ 536656 h 606580"/>
                <a:gd name="connsiteX148" fmla="*/ 59713 w 593384"/>
                <a:gd name="connsiteY148" fmla="*/ 536656 h 606580"/>
                <a:gd name="connsiteX149" fmla="*/ 0 w 593384"/>
                <a:gd name="connsiteY149" fmla="*/ 477027 h 606580"/>
                <a:gd name="connsiteX150" fmla="*/ 0 w 593384"/>
                <a:gd name="connsiteY150" fmla="*/ 338857 h 606580"/>
                <a:gd name="connsiteX151" fmla="*/ 5116 w 593384"/>
                <a:gd name="connsiteY151" fmla="*/ 314761 h 606580"/>
                <a:gd name="connsiteX152" fmla="*/ 18632 w 593384"/>
                <a:gd name="connsiteY152" fmla="*/ 295621 h 606580"/>
                <a:gd name="connsiteX153" fmla="*/ 59789 w 593384"/>
                <a:gd name="connsiteY153" fmla="*/ 279227 h 606580"/>
                <a:gd name="connsiteX154" fmla="*/ 174327 w 593384"/>
                <a:gd name="connsiteY154" fmla="*/ 44608 h 606580"/>
                <a:gd name="connsiteX155" fmla="*/ 164247 w 593384"/>
                <a:gd name="connsiteY155" fmla="*/ 48192 h 606580"/>
                <a:gd name="connsiteX156" fmla="*/ 49403 w 593384"/>
                <a:gd name="connsiteY156" fmla="*/ 142211 h 606580"/>
                <a:gd name="connsiteX157" fmla="*/ 48487 w 593384"/>
                <a:gd name="connsiteY157" fmla="*/ 142974 h 606580"/>
                <a:gd name="connsiteX158" fmla="*/ 48487 w 593384"/>
                <a:gd name="connsiteY158" fmla="*/ 161580 h 606580"/>
                <a:gd name="connsiteX159" fmla="*/ 49480 w 593384"/>
                <a:gd name="connsiteY159" fmla="*/ 162418 h 606580"/>
                <a:gd name="connsiteX160" fmla="*/ 165851 w 593384"/>
                <a:gd name="connsiteY160" fmla="*/ 256590 h 606580"/>
                <a:gd name="connsiteX161" fmla="*/ 175319 w 593384"/>
                <a:gd name="connsiteY161" fmla="*/ 259946 h 606580"/>
                <a:gd name="connsiteX162" fmla="*/ 190438 w 593384"/>
                <a:gd name="connsiteY162" fmla="*/ 244924 h 606580"/>
                <a:gd name="connsiteX163" fmla="*/ 190438 w 593384"/>
                <a:gd name="connsiteY163" fmla="*/ 206111 h 606580"/>
                <a:gd name="connsiteX164" fmla="*/ 206550 w 593384"/>
                <a:gd name="connsiteY164" fmla="*/ 190098 h 606580"/>
                <a:gd name="connsiteX165" fmla="*/ 456931 w 593384"/>
                <a:gd name="connsiteY165" fmla="*/ 190098 h 606580"/>
                <a:gd name="connsiteX166" fmla="*/ 473042 w 593384"/>
                <a:gd name="connsiteY166" fmla="*/ 206111 h 606580"/>
                <a:gd name="connsiteX167" fmla="*/ 473042 w 593384"/>
                <a:gd name="connsiteY167" fmla="*/ 229978 h 606580"/>
                <a:gd name="connsiteX168" fmla="*/ 479915 w 593384"/>
                <a:gd name="connsiteY168" fmla="*/ 244238 h 606580"/>
                <a:gd name="connsiteX169" fmla="*/ 524279 w 593384"/>
                <a:gd name="connsiteY169" fmla="*/ 279466 h 606580"/>
                <a:gd name="connsiteX170" fmla="*/ 533595 w 593384"/>
                <a:gd name="connsiteY170" fmla="*/ 282745 h 606580"/>
                <a:gd name="connsiteX171" fmla="*/ 548714 w 593384"/>
                <a:gd name="connsiteY171" fmla="*/ 267723 h 606580"/>
                <a:gd name="connsiteX172" fmla="*/ 548714 w 593384"/>
                <a:gd name="connsiteY172" fmla="*/ 129553 h 606580"/>
                <a:gd name="connsiteX173" fmla="*/ 533671 w 593384"/>
                <a:gd name="connsiteY173" fmla="*/ 114532 h 606580"/>
                <a:gd name="connsiteX174" fmla="*/ 206550 w 593384"/>
                <a:gd name="connsiteY174" fmla="*/ 114532 h 606580"/>
                <a:gd name="connsiteX175" fmla="*/ 190438 w 593384"/>
                <a:gd name="connsiteY175" fmla="*/ 98442 h 606580"/>
                <a:gd name="connsiteX176" fmla="*/ 190438 w 593384"/>
                <a:gd name="connsiteY176" fmla="*/ 60621 h 606580"/>
                <a:gd name="connsiteX177" fmla="*/ 174327 w 593384"/>
                <a:gd name="connsiteY177" fmla="*/ 44608 h 606580"/>
                <a:gd name="connsiteX178" fmla="*/ 174289 w 593384"/>
                <a:gd name="connsiteY178" fmla="*/ 44097 h 606580"/>
                <a:gd name="connsiteX179" fmla="*/ 190936 w 593384"/>
                <a:gd name="connsiteY179" fmla="*/ 60641 h 606580"/>
                <a:gd name="connsiteX180" fmla="*/ 190936 w 593384"/>
                <a:gd name="connsiteY180" fmla="*/ 98455 h 606580"/>
                <a:gd name="connsiteX181" fmla="*/ 206513 w 593384"/>
                <a:gd name="connsiteY181" fmla="*/ 114008 h 606580"/>
                <a:gd name="connsiteX182" fmla="*/ 533641 w 593384"/>
                <a:gd name="connsiteY182" fmla="*/ 114008 h 606580"/>
                <a:gd name="connsiteX183" fmla="*/ 549218 w 593384"/>
                <a:gd name="connsiteY183" fmla="*/ 129560 h 606580"/>
                <a:gd name="connsiteX184" fmla="*/ 549218 w 593384"/>
                <a:gd name="connsiteY184" fmla="*/ 267704 h 606580"/>
                <a:gd name="connsiteX185" fmla="*/ 533564 w 593384"/>
                <a:gd name="connsiteY185" fmla="*/ 283257 h 606580"/>
                <a:gd name="connsiteX186" fmla="*/ 523943 w 593384"/>
                <a:gd name="connsiteY186" fmla="*/ 279826 h 606580"/>
                <a:gd name="connsiteX187" fmla="*/ 479578 w 593384"/>
                <a:gd name="connsiteY187" fmla="*/ 244604 h 606580"/>
                <a:gd name="connsiteX188" fmla="*/ 472476 w 593384"/>
                <a:gd name="connsiteY188" fmla="*/ 229966 h 606580"/>
                <a:gd name="connsiteX189" fmla="*/ 472476 w 593384"/>
                <a:gd name="connsiteY189" fmla="*/ 206104 h 606580"/>
                <a:gd name="connsiteX190" fmla="*/ 456899 w 593384"/>
                <a:gd name="connsiteY190" fmla="*/ 190551 h 606580"/>
                <a:gd name="connsiteX191" fmla="*/ 206513 w 593384"/>
                <a:gd name="connsiteY191" fmla="*/ 190551 h 606580"/>
                <a:gd name="connsiteX192" fmla="*/ 190936 w 593384"/>
                <a:gd name="connsiteY192" fmla="*/ 206104 h 606580"/>
                <a:gd name="connsiteX193" fmla="*/ 190936 w 593384"/>
                <a:gd name="connsiteY193" fmla="*/ 244909 h 606580"/>
                <a:gd name="connsiteX194" fmla="*/ 175282 w 593384"/>
                <a:gd name="connsiteY194" fmla="*/ 260462 h 606580"/>
                <a:gd name="connsiteX195" fmla="*/ 165508 w 593384"/>
                <a:gd name="connsiteY195" fmla="*/ 256955 h 606580"/>
                <a:gd name="connsiteX196" fmla="*/ 49058 w 593384"/>
                <a:gd name="connsiteY196" fmla="*/ 162800 h 606580"/>
                <a:gd name="connsiteX197" fmla="*/ 48066 w 593384"/>
                <a:gd name="connsiteY197" fmla="*/ 161885 h 606580"/>
                <a:gd name="connsiteX198" fmla="*/ 48142 w 593384"/>
                <a:gd name="connsiteY198" fmla="*/ 142673 h 606580"/>
                <a:gd name="connsiteX199" fmla="*/ 49058 w 593384"/>
                <a:gd name="connsiteY199" fmla="*/ 141835 h 606580"/>
                <a:gd name="connsiteX200" fmla="*/ 163904 w 593384"/>
                <a:gd name="connsiteY200" fmla="*/ 47833 h 606580"/>
                <a:gd name="connsiteX201" fmla="*/ 174289 w 593384"/>
                <a:gd name="connsiteY201" fmla="*/ 44097 h 606580"/>
                <a:gd name="connsiteX202" fmla="*/ 174327 w 593384"/>
                <a:gd name="connsiteY202" fmla="*/ 43540 h 606580"/>
                <a:gd name="connsiteX203" fmla="*/ 163636 w 593384"/>
                <a:gd name="connsiteY203" fmla="*/ 47429 h 606580"/>
                <a:gd name="connsiteX204" fmla="*/ 48793 w 593384"/>
                <a:gd name="connsiteY204" fmla="*/ 141449 h 606580"/>
                <a:gd name="connsiteX205" fmla="*/ 47800 w 593384"/>
                <a:gd name="connsiteY205" fmla="*/ 142288 h 606580"/>
                <a:gd name="connsiteX206" fmla="*/ 47800 w 593384"/>
                <a:gd name="connsiteY206" fmla="*/ 162266 h 606580"/>
                <a:gd name="connsiteX207" fmla="*/ 48793 w 593384"/>
                <a:gd name="connsiteY207" fmla="*/ 163181 h 606580"/>
                <a:gd name="connsiteX208" fmla="*/ 165240 w 593384"/>
                <a:gd name="connsiteY208" fmla="*/ 257353 h 606580"/>
                <a:gd name="connsiteX209" fmla="*/ 175319 w 593384"/>
                <a:gd name="connsiteY209" fmla="*/ 261013 h 606580"/>
                <a:gd name="connsiteX210" fmla="*/ 191431 w 593384"/>
                <a:gd name="connsiteY210" fmla="*/ 244924 h 606580"/>
                <a:gd name="connsiteX211" fmla="*/ 191431 w 593384"/>
                <a:gd name="connsiteY211" fmla="*/ 206111 h 606580"/>
                <a:gd name="connsiteX212" fmla="*/ 206550 w 593384"/>
                <a:gd name="connsiteY212" fmla="*/ 191089 h 606580"/>
                <a:gd name="connsiteX213" fmla="*/ 456931 w 593384"/>
                <a:gd name="connsiteY213" fmla="*/ 191089 h 606580"/>
                <a:gd name="connsiteX214" fmla="*/ 472050 w 593384"/>
                <a:gd name="connsiteY214" fmla="*/ 206111 h 606580"/>
                <a:gd name="connsiteX215" fmla="*/ 472050 w 593384"/>
                <a:gd name="connsiteY215" fmla="*/ 229978 h 606580"/>
                <a:gd name="connsiteX216" fmla="*/ 479304 w 593384"/>
                <a:gd name="connsiteY216" fmla="*/ 245000 h 606580"/>
                <a:gd name="connsiteX217" fmla="*/ 523668 w 593384"/>
                <a:gd name="connsiteY217" fmla="*/ 280229 h 606580"/>
                <a:gd name="connsiteX218" fmla="*/ 533595 w 593384"/>
                <a:gd name="connsiteY218" fmla="*/ 283813 h 606580"/>
                <a:gd name="connsiteX219" fmla="*/ 549707 w 593384"/>
                <a:gd name="connsiteY219" fmla="*/ 267723 h 606580"/>
                <a:gd name="connsiteX220" fmla="*/ 549707 w 593384"/>
                <a:gd name="connsiteY220" fmla="*/ 129553 h 606580"/>
                <a:gd name="connsiteX221" fmla="*/ 533671 w 593384"/>
                <a:gd name="connsiteY221" fmla="*/ 113464 h 606580"/>
                <a:gd name="connsiteX222" fmla="*/ 206550 w 593384"/>
                <a:gd name="connsiteY222" fmla="*/ 113464 h 606580"/>
                <a:gd name="connsiteX223" fmla="*/ 191431 w 593384"/>
                <a:gd name="connsiteY223" fmla="*/ 98442 h 606580"/>
                <a:gd name="connsiteX224" fmla="*/ 191431 w 593384"/>
                <a:gd name="connsiteY224" fmla="*/ 60621 h 606580"/>
                <a:gd name="connsiteX225" fmla="*/ 174327 w 593384"/>
                <a:gd name="connsiteY225" fmla="*/ 43540 h 606580"/>
                <a:gd name="connsiteX226" fmla="*/ 174327 w 593384"/>
                <a:gd name="connsiteY226" fmla="*/ 991 h 606580"/>
                <a:gd name="connsiteX227" fmla="*/ 215408 w 593384"/>
                <a:gd name="connsiteY227" fmla="*/ 17309 h 606580"/>
                <a:gd name="connsiteX228" fmla="*/ 228999 w 593384"/>
                <a:gd name="connsiteY228" fmla="*/ 36449 h 606580"/>
                <a:gd name="connsiteX229" fmla="*/ 234039 w 593384"/>
                <a:gd name="connsiteY229" fmla="*/ 60621 h 606580"/>
                <a:gd name="connsiteX230" fmla="*/ 234039 w 593384"/>
                <a:gd name="connsiteY230" fmla="*/ 70915 h 606580"/>
                <a:gd name="connsiteX231" fmla="*/ 533671 w 593384"/>
                <a:gd name="connsiteY231" fmla="*/ 70915 h 606580"/>
                <a:gd name="connsiteX232" fmla="*/ 592315 w 593384"/>
                <a:gd name="connsiteY232" fmla="*/ 129553 h 606580"/>
                <a:gd name="connsiteX233" fmla="*/ 592315 w 593384"/>
                <a:gd name="connsiteY233" fmla="*/ 267723 h 606580"/>
                <a:gd name="connsiteX234" fmla="*/ 587352 w 593384"/>
                <a:gd name="connsiteY234" fmla="*/ 291438 h 606580"/>
                <a:gd name="connsiteX235" fmla="*/ 573989 w 593384"/>
                <a:gd name="connsiteY235" fmla="*/ 310272 h 606580"/>
                <a:gd name="connsiteX236" fmla="*/ 533595 w 593384"/>
                <a:gd name="connsiteY236" fmla="*/ 326285 h 606580"/>
                <a:gd name="connsiteX237" fmla="*/ 497095 w 593384"/>
                <a:gd name="connsiteY237" fmla="*/ 313551 h 606580"/>
                <a:gd name="connsiteX238" fmla="*/ 452731 w 593384"/>
                <a:gd name="connsiteY238" fmla="*/ 278323 h 606580"/>
                <a:gd name="connsiteX239" fmla="*/ 435550 w 593384"/>
                <a:gd name="connsiteY239" fmla="*/ 256819 h 606580"/>
                <a:gd name="connsiteX240" fmla="*/ 429594 w 593384"/>
                <a:gd name="connsiteY240" fmla="*/ 234096 h 606580"/>
                <a:gd name="connsiteX241" fmla="*/ 429518 w 593384"/>
                <a:gd name="connsiteY241" fmla="*/ 233638 h 606580"/>
                <a:gd name="connsiteX242" fmla="*/ 234039 w 593384"/>
                <a:gd name="connsiteY242" fmla="*/ 233638 h 606580"/>
                <a:gd name="connsiteX243" fmla="*/ 234039 w 593384"/>
                <a:gd name="connsiteY243" fmla="*/ 244924 h 606580"/>
                <a:gd name="connsiteX244" fmla="*/ 229076 w 593384"/>
                <a:gd name="connsiteY244" fmla="*/ 268638 h 606580"/>
                <a:gd name="connsiteX245" fmla="*/ 215713 w 593384"/>
                <a:gd name="connsiteY245" fmla="*/ 287473 h 606580"/>
                <a:gd name="connsiteX246" fmla="*/ 175319 w 593384"/>
                <a:gd name="connsiteY246" fmla="*/ 303562 h 606580"/>
                <a:gd name="connsiteX247" fmla="*/ 138438 w 593384"/>
                <a:gd name="connsiteY247" fmla="*/ 290447 h 606580"/>
                <a:gd name="connsiteX248" fmla="*/ 21991 w 593384"/>
                <a:gd name="connsiteY248" fmla="*/ 196275 h 606580"/>
                <a:gd name="connsiteX249" fmla="*/ 17562 w 593384"/>
                <a:gd name="connsiteY249" fmla="*/ 192309 h 606580"/>
                <a:gd name="connsiteX250" fmla="*/ 17714 w 593384"/>
                <a:gd name="connsiteY250" fmla="*/ 112168 h 606580"/>
                <a:gd name="connsiteX251" fmla="*/ 21762 w 593384"/>
                <a:gd name="connsiteY251" fmla="*/ 108508 h 606580"/>
                <a:gd name="connsiteX252" fmla="*/ 136605 w 593384"/>
                <a:gd name="connsiteY252" fmla="*/ 14564 h 606580"/>
                <a:gd name="connsiteX253" fmla="*/ 174327 w 593384"/>
                <a:gd name="connsiteY253" fmla="*/ 991 h 606580"/>
                <a:gd name="connsiteX254" fmla="*/ 174289 w 593384"/>
                <a:gd name="connsiteY254" fmla="*/ 565 h 606580"/>
                <a:gd name="connsiteX255" fmla="*/ 136262 w 593384"/>
                <a:gd name="connsiteY255" fmla="*/ 14135 h 606580"/>
                <a:gd name="connsiteX256" fmla="*/ 21416 w 593384"/>
                <a:gd name="connsiteY256" fmla="*/ 108137 h 606580"/>
                <a:gd name="connsiteX257" fmla="*/ 17293 w 593384"/>
                <a:gd name="connsiteY257" fmla="*/ 111797 h 606580"/>
                <a:gd name="connsiteX258" fmla="*/ 17216 w 593384"/>
                <a:gd name="connsiteY258" fmla="*/ 192686 h 606580"/>
                <a:gd name="connsiteX259" fmla="*/ 21645 w 593384"/>
                <a:gd name="connsiteY259" fmla="*/ 196650 h 606580"/>
                <a:gd name="connsiteX260" fmla="*/ 138095 w 593384"/>
                <a:gd name="connsiteY260" fmla="*/ 290805 h 606580"/>
                <a:gd name="connsiteX261" fmla="*/ 175282 w 593384"/>
                <a:gd name="connsiteY261" fmla="*/ 303994 h 606580"/>
                <a:gd name="connsiteX262" fmla="*/ 216058 w 593384"/>
                <a:gd name="connsiteY262" fmla="*/ 287831 h 606580"/>
                <a:gd name="connsiteX263" fmla="*/ 229498 w 593384"/>
                <a:gd name="connsiteY263" fmla="*/ 268848 h 606580"/>
                <a:gd name="connsiteX264" fmla="*/ 234538 w 593384"/>
                <a:gd name="connsiteY264" fmla="*/ 244909 h 606580"/>
                <a:gd name="connsiteX265" fmla="*/ 234538 w 593384"/>
                <a:gd name="connsiteY265" fmla="*/ 234159 h 606580"/>
                <a:gd name="connsiteX266" fmla="*/ 429027 w 593384"/>
                <a:gd name="connsiteY266" fmla="*/ 234159 h 606580"/>
                <a:gd name="connsiteX267" fmla="*/ 435060 w 593384"/>
                <a:gd name="connsiteY267" fmla="*/ 257031 h 606580"/>
                <a:gd name="connsiteX268" fmla="*/ 452393 w 593384"/>
                <a:gd name="connsiteY268" fmla="*/ 278683 h 606580"/>
                <a:gd name="connsiteX269" fmla="*/ 496759 w 593384"/>
                <a:gd name="connsiteY269" fmla="*/ 313905 h 606580"/>
                <a:gd name="connsiteX270" fmla="*/ 533564 w 593384"/>
                <a:gd name="connsiteY270" fmla="*/ 326789 h 606580"/>
                <a:gd name="connsiteX271" fmla="*/ 574341 w 593384"/>
                <a:gd name="connsiteY271" fmla="*/ 310550 h 606580"/>
                <a:gd name="connsiteX272" fmla="*/ 587780 w 593384"/>
                <a:gd name="connsiteY272" fmla="*/ 291567 h 606580"/>
                <a:gd name="connsiteX273" fmla="*/ 592820 w 593384"/>
                <a:gd name="connsiteY273" fmla="*/ 267704 h 606580"/>
                <a:gd name="connsiteX274" fmla="*/ 592820 w 593384"/>
                <a:gd name="connsiteY274" fmla="*/ 129560 h 606580"/>
                <a:gd name="connsiteX275" fmla="*/ 533641 w 593384"/>
                <a:gd name="connsiteY275" fmla="*/ 70476 h 606580"/>
                <a:gd name="connsiteX276" fmla="*/ 234538 w 593384"/>
                <a:gd name="connsiteY276" fmla="*/ 70476 h 606580"/>
                <a:gd name="connsiteX277" fmla="*/ 234538 w 593384"/>
                <a:gd name="connsiteY277" fmla="*/ 60641 h 606580"/>
                <a:gd name="connsiteX278" fmla="*/ 229421 w 593384"/>
                <a:gd name="connsiteY278" fmla="*/ 36321 h 606580"/>
                <a:gd name="connsiteX279" fmla="*/ 215753 w 593384"/>
                <a:gd name="connsiteY279" fmla="*/ 16956 h 606580"/>
                <a:gd name="connsiteX280" fmla="*/ 174289 w 593384"/>
                <a:gd name="connsiteY280" fmla="*/ 565 h 606580"/>
                <a:gd name="connsiteX281" fmla="*/ 174327 w 593384"/>
                <a:gd name="connsiteY281" fmla="*/ 0 h 606580"/>
                <a:gd name="connsiteX282" fmla="*/ 216095 w 593384"/>
                <a:gd name="connsiteY282" fmla="*/ 16623 h 606580"/>
                <a:gd name="connsiteX283" fmla="*/ 229916 w 593384"/>
                <a:gd name="connsiteY283" fmla="*/ 36068 h 606580"/>
                <a:gd name="connsiteX284" fmla="*/ 235108 w 593384"/>
                <a:gd name="connsiteY284" fmla="*/ 60621 h 606580"/>
                <a:gd name="connsiteX285" fmla="*/ 235108 w 593384"/>
                <a:gd name="connsiteY285" fmla="*/ 69924 h 606580"/>
                <a:gd name="connsiteX286" fmla="*/ 533671 w 593384"/>
                <a:gd name="connsiteY286" fmla="*/ 69924 h 606580"/>
                <a:gd name="connsiteX287" fmla="*/ 593384 w 593384"/>
                <a:gd name="connsiteY287" fmla="*/ 129553 h 606580"/>
                <a:gd name="connsiteX288" fmla="*/ 593384 w 593384"/>
                <a:gd name="connsiteY288" fmla="*/ 267723 h 606580"/>
                <a:gd name="connsiteX289" fmla="*/ 588268 w 593384"/>
                <a:gd name="connsiteY289" fmla="*/ 291819 h 606580"/>
                <a:gd name="connsiteX290" fmla="*/ 574752 w 593384"/>
                <a:gd name="connsiteY290" fmla="*/ 310959 h 606580"/>
                <a:gd name="connsiteX291" fmla="*/ 533595 w 593384"/>
                <a:gd name="connsiteY291" fmla="*/ 327353 h 606580"/>
                <a:gd name="connsiteX292" fmla="*/ 496485 w 593384"/>
                <a:gd name="connsiteY292" fmla="*/ 314314 h 606580"/>
                <a:gd name="connsiteX293" fmla="*/ 452120 w 593384"/>
                <a:gd name="connsiteY293" fmla="*/ 279085 h 606580"/>
                <a:gd name="connsiteX294" fmla="*/ 434634 w 593384"/>
                <a:gd name="connsiteY294" fmla="*/ 257277 h 606580"/>
                <a:gd name="connsiteX295" fmla="*/ 428602 w 593384"/>
                <a:gd name="connsiteY295" fmla="*/ 234630 h 606580"/>
                <a:gd name="connsiteX296" fmla="*/ 235108 w 593384"/>
                <a:gd name="connsiteY296" fmla="*/ 234630 h 606580"/>
                <a:gd name="connsiteX297" fmla="*/ 235108 w 593384"/>
                <a:gd name="connsiteY297" fmla="*/ 244924 h 606580"/>
                <a:gd name="connsiteX298" fmla="*/ 229992 w 593384"/>
                <a:gd name="connsiteY298" fmla="*/ 269020 h 606580"/>
                <a:gd name="connsiteX299" fmla="*/ 216400 w 593384"/>
                <a:gd name="connsiteY299" fmla="*/ 288235 h 606580"/>
                <a:gd name="connsiteX300" fmla="*/ 175319 w 593384"/>
                <a:gd name="connsiteY300" fmla="*/ 304553 h 606580"/>
                <a:gd name="connsiteX301" fmla="*/ 137827 w 593384"/>
                <a:gd name="connsiteY301" fmla="*/ 291209 h 606580"/>
                <a:gd name="connsiteX302" fmla="*/ 21380 w 593384"/>
                <a:gd name="connsiteY302" fmla="*/ 197037 h 606580"/>
                <a:gd name="connsiteX303" fmla="*/ 16875 w 593384"/>
                <a:gd name="connsiteY303" fmla="*/ 192996 h 606580"/>
                <a:gd name="connsiteX304" fmla="*/ 17027 w 593384"/>
                <a:gd name="connsiteY304" fmla="*/ 111405 h 606580"/>
                <a:gd name="connsiteX305" fmla="*/ 21151 w 593384"/>
                <a:gd name="connsiteY305" fmla="*/ 107745 h 606580"/>
                <a:gd name="connsiteX306" fmla="*/ 135994 w 593384"/>
                <a:gd name="connsiteY306" fmla="*/ 13725 h 606580"/>
                <a:gd name="connsiteX307" fmla="*/ 174327 w 593384"/>
                <a:gd name="connsiteY307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593384" h="606580">
                  <a:moveTo>
                    <a:pt x="59789" y="323835"/>
                  </a:moveTo>
                  <a:cubicBezTo>
                    <a:pt x="52535" y="323835"/>
                    <a:pt x="44670" y="329554"/>
                    <a:pt x="44670" y="338857"/>
                  </a:cubicBezTo>
                  <a:lnTo>
                    <a:pt x="44670" y="477027"/>
                  </a:lnTo>
                  <a:cubicBezTo>
                    <a:pt x="44670" y="485338"/>
                    <a:pt x="51390" y="492048"/>
                    <a:pt x="59713" y="492048"/>
                  </a:cubicBezTo>
                  <a:lnTo>
                    <a:pt x="386834" y="492048"/>
                  </a:lnTo>
                  <a:cubicBezTo>
                    <a:pt x="395692" y="492048"/>
                    <a:pt x="402946" y="499292"/>
                    <a:pt x="402946" y="508138"/>
                  </a:cubicBezTo>
                  <a:lnTo>
                    <a:pt x="402946" y="545959"/>
                  </a:lnTo>
                  <a:cubicBezTo>
                    <a:pt x="402946" y="555872"/>
                    <a:pt x="411269" y="561972"/>
                    <a:pt x="419058" y="561972"/>
                  </a:cubicBezTo>
                  <a:cubicBezTo>
                    <a:pt x="422723" y="561972"/>
                    <a:pt x="426159" y="560752"/>
                    <a:pt x="429137" y="558388"/>
                  </a:cubicBezTo>
                  <a:lnTo>
                    <a:pt x="543981" y="464369"/>
                  </a:lnTo>
                  <a:cubicBezTo>
                    <a:pt x="544286" y="464140"/>
                    <a:pt x="544592" y="463835"/>
                    <a:pt x="544897" y="463606"/>
                  </a:cubicBezTo>
                  <a:cubicBezTo>
                    <a:pt x="550013" y="458497"/>
                    <a:pt x="550013" y="450109"/>
                    <a:pt x="544897" y="445000"/>
                  </a:cubicBezTo>
                  <a:cubicBezTo>
                    <a:pt x="544592" y="444695"/>
                    <a:pt x="544210" y="444390"/>
                    <a:pt x="543904" y="444162"/>
                  </a:cubicBezTo>
                  <a:lnTo>
                    <a:pt x="427533" y="349990"/>
                  </a:lnTo>
                  <a:cubicBezTo>
                    <a:pt x="424784" y="347778"/>
                    <a:pt x="421501" y="346634"/>
                    <a:pt x="418065" y="346634"/>
                  </a:cubicBezTo>
                  <a:cubicBezTo>
                    <a:pt x="410811" y="346634"/>
                    <a:pt x="402946" y="352353"/>
                    <a:pt x="402946" y="361656"/>
                  </a:cubicBezTo>
                  <a:lnTo>
                    <a:pt x="402946" y="400469"/>
                  </a:lnTo>
                  <a:cubicBezTo>
                    <a:pt x="402946" y="409314"/>
                    <a:pt x="395692" y="416482"/>
                    <a:pt x="386834" y="416482"/>
                  </a:cubicBezTo>
                  <a:lnTo>
                    <a:pt x="136453" y="416482"/>
                  </a:lnTo>
                  <a:cubicBezTo>
                    <a:pt x="127519" y="416482"/>
                    <a:pt x="120342" y="409314"/>
                    <a:pt x="120342" y="400469"/>
                  </a:cubicBezTo>
                  <a:lnTo>
                    <a:pt x="120342" y="376602"/>
                  </a:lnTo>
                  <a:cubicBezTo>
                    <a:pt x="120342" y="371035"/>
                    <a:pt x="117822" y="365850"/>
                    <a:pt x="113469" y="362342"/>
                  </a:cubicBezTo>
                  <a:lnTo>
                    <a:pt x="69105" y="327114"/>
                  </a:lnTo>
                  <a:cubicBezTo>
                    <a:pt x="66356" y="324979"/>
                    <a:pt x="63149" y="323835"/>
                    <a:pt x="59789" y="323835"/>
                  </a:cubicBezTo>
                  <a:close/>
                  <a:moveTo>
                    <a:pt x="59757" y="323324"/>
                  </a:moveTo>
                  <a:cubicBezTo>
                    <a:pt x="63040" y="323324"/>
                    <a:pt x="66401" y="324391"/>
                    <a:pt x="69379" y="326755"/>
                  </a:cubicBezTo>
                  <a:lnTo>
                    <a:pt x="113750" y="361977"/>
                  </a:lnTo>
                  <a:cubicBezTo>
                    <a:pt x="118255" y="365484"/>
                    <a:pt x="120852" y="370897"/>
                    <a:pt x="120852" y="376615"/>
                  </a:cubicBezTo>
                  <a:lnTo>
                    <a:pt x="120852" y="400477"/>
                  </a:lnTo>
                  <a:cubicBezTo>
                    <a:pt x="120852" y="409016"/>
                    <a:pt x="127802" y="416030"/>
                    <a:pt x="136431" y="416030"/>
                  </a:cubicBezTo>
                  <a:lnTo>
                    <a:pt x="386846" y="416030"/>
                  </a:lnTo>
                  <a:cubicBezTo>
                    <a:pt x="395476" y="416030"/>
                    <a:pt x="402425" y="409016"/>
                    <a:pt x="402425" y="400477"/>
                  </a:cubicBezTo>
                  <a:lnTo>
                    <a:pt x="402425" y="361672"/>
                  </a:lnTo>
                  <a:cubicBezTo>
                    <a:pt x="402425" y="352447"/>
                    <a:pt x="410062" y="346119"/>
                    <a:pt x="418081" y="346119"/>
                  </a:cubicBezTo>
                  <a:cubicBezTo>
                    <a:pt x="421441" y="346119"/>
                    <a:pt x="424878" y="347187"/>
                    <a:pt x="427856" y="349626"/>
                  </a:cubicBezTo>
                  <a:lnTo>
                    <a:pt x="544319" y="443781"/>
                  </a:lnTo>
                  <a:cubicBezTo>
                    <a:pt x="544625" y="444086"/>
                    <a:pt x="545007" y="444314"/>
                    <a:pt x="545312" y="444696"/>
                  </a:cubicBezTo>
                  <a:cubicBezTo>
                    <a:pt x="550582" y="449956"/>
                    <a:pt x="550582" y="458647"/>
                    <a:pt x="545236" y="463908"/>
                  </a:cubicBezTo>
                  <a:cubicBezTo>
                    <a:pt x="544930" y="464213"/>
                    <a:pt x="544625" y="464518"/>
                    <a:pt x="544319" y="464746"/>
                  </a:cubicBezTo>
                  <a:lnTo>
                    <a:pt x="429460" y="558748"/>
                  </a:lnTo>
                  <a:cubicBezTo>
                    <a:pt x="426252" y="561340"/>
                    <a:pt x="422587" y="562484"/>
                    <a:pt x="419074" y="562484"/>
                  </a:cubicBezTo>
                  <a:cubicBezTo>
                    <a:pt x="410520" y="562484"/>
                    <a:pt x="402425" y="555775"/>
                    <a:pt x="402425" y="545940"/>
                  </a:cubicBezTo>
                  <a:lnTo>
                    <a:pt x="402425" y="508126"/>
                  </a:lnTo>
                  <a:cubicBezTo>
                    <a:pt x="402425" y="499511"/>
                    <a:pt x="395476" y="492573"/>
                    <a:pt x="386846" y="492573"/>
                  </a:cubicBezTo>
                  <a:lnTo>
                    <a:pt x="59680" y="492573"/>
                  </a:lnTo>
                  <a:cubicBezTo>
                    <a:pt x="51127" y="492573"/>
                    <a:pt x="44101" y="485636"/>
                    <a:pt x="44101" y="477021"/>
                  </a:cubicBezTo>
                  <a:lnTo>
                    <a:pt x="44101" y="338877"/>
                  </a:lnTo>
                  <a:cubicBezTo>
                    <a:pt x="44101" y="329652"/>
                    <a:pt x="51738" y="323324"/>
                    <a:pt x="59757" y="323324"/>
                  </a:cubicBezTo>
                  <a:close/>
                  <a:moveTo>
                    <a:pt x="59789" y="322767"/>
                  </a:moveTo>
                  <a:cubicBezTo>
                    <a:pt x="52000" y="322767"/>
                    <a:pt x="43677" y="328944"/>
                    <a:pt x="43677" y="338857"/>
                  </a:cubicBezTo>
                  <a:lnTo>
                    <a:pt x="43677" y="477027"/>
                  </a:lnTo>
                  <a:cubicBezTo>
                    <a:pt x="43677" y="485872"/>
                    <a:pt x="50855" y="493116"/>
                    <a:pt x="59713" y="493116"/>
                  </a:cubicBezTo>
                  <a:lnTo>
                    <a:pt x="386834" y="493116"/>
                  </a:lnTo>
                  <a:cubicBezTo>
                    <a:pt x="395157" y="493116"/>
                    <a:pt x="401953" y="499826"/>
                    <a:pt x="401953" y="508138"/>
                  </a:cubicBezTo>
                  <a:lnTo>
                    <a:pt x="401953" y="545959"/>
                  </a:lnTo>
                  <a:cubicBezTo>
                    <a:pt x="401953" y="556482"/>
                    <a:pt x="410811" y="563040"/>
                    <a:pt x="419058" y="563040"/>
                  </a:cubicBezTo>
                  <a:cubicBezTo>
                    <a:pt x="422952" y="563040"/>
                    <a:pt x="426617" y="561667"/>
                    <a:pt x="429748" y="559151"/>
                  </a:cubicBezTo>
                  <a:lnTo>
                    <a:pt x="544592" y="465131"/>
                  </a:lnTo>
                  <a:cubicBezTo>
                    <a:pt x="544973" y="464902"/>
                    <a:pt x="545279" y="464597"/>
                    <a:pt x="545584" y="464292"/>
                  </a:cubicBezTo>
                  <a:cubicBezTo>
                    <a:pt x="551082" y="458802"/>
                    <a:pt x="551082" y="449804"/>
                    <a:pt x="545584" y="444314"/>
                  </a:cubicBezTo>
                  <a:cubicBezTo>
                    <a:pt x="545279" y="443933"/>
                    <a:pt x="544897" y="443628"/>
                    <a:pt x="544592" y="443399"/>
                  </a:cubicBezTo>
                  <a:lnTo>
                    <a:pt x="428144" y="349227"/>
                  </a:lnTo>
                  <a:cubicBezTo>
                    <a:pt x="425243" y="346863"/>
                    <a:pt x="421730" y="345567"/>
                    <a:pt x="418065" y="345567"/>
                  </a:cubicBezTo>
                  <a:cubicBezTo>
                    <a:pt x="410276" y="345567"/>
                    <a:pt x="401953" y="351743"/>
                    <a:pt x="401953" y="361656"/>
                  </a:cubicBezTo>
                  <a:lnTo>
                    <a:pt x="401953" y="400469"/>
                  </a:lnTo>
                  <a:cubicBezTo>
                    <a:pt x="401953" y="408704"/>
                    <a:pt x="395157" y="415491"/>
                    <a:pt x="386834" y="415491"/>
                  </a:cubicBezTo>
                  <a:lnTo>
                    <a:pt x="136453" y="415491"/>
                  </a:lnTo>
                  <a:cubicBezTo>
                    <a:pt x="128130" y="415491"/>
                    <a:pt x="121334" y="408704"/>
                    <a:pt x="121334" y="400469"/>
                  </a:cubicBezTo>
                  <a:lnTo>
                    <a:pt x="121334" y="376602"/>
                  </a:lnTo>
                  <a:cubicBezTo>
                    <a:pt x="121334" y="370730"/>
                    <a:pt x="118738" y="365240"/>
                    <a:pt x="114080" y="361580"/>
                  </a:cubicBezTo>
                  <a:lnTo>
                    <a:pt x="69716" y="326351"/>
                  </a:lnTo>
                  <a:cubicBezTo>
                    <a:pt x="66814" y="323987"/>
                    <a:pt x="63378" y="322767"/>
                    <a:pt x="59789" y="322767"/>
                  </a:cubicBezTo>
                  <a:close/>
                  <a:moveTo>
                    <a:pt x="59789" y="280218"/>
                  </a:moveTo>
                  <a:cubicBezTo>
                    <a:pt x="72923" y="280218"/>
                    <a:pt x="85904" y="284793"/>
                    <a:pt x="96289" y="293029"/>
                  </a:cubicBezTo>
                  <a:lnTo>
                    <a:pt x="140653" y="328258"/>
                  </a:lnTo>
                  <a:cubicBezTo>
                    <a:pt x="147831" y="334053"/>
                    <a:pt x="153787" y="341449"/>
                    <a:pt x="157834" y="349761"/>
                  </a:cubicBezTo>
                  <a:cubicBezTo>
                    <a:pt x="161194" y="356776"/>
                    <a:pt x="163255" y="364630"/>
                    <a:pt x="163790" y="372484"/>
                  </a:cubicBezTo>
                  <a:lnTo>
                    <a:pt x="163866" y="372942"/>
                  </a:lnTo>
                  <a:lnTo>
                    <a:pt x="359345" y="372942"/>
                  </a:lnTo>
                  <a:lnTo>
                    <a:pt x="359345" y="361656"/>
                  </a:lnTo>
                  <a:cubicBezTo>
                    <a:pt x="359345" y="353421"/>
                    <a:pt x="361025" y="345414"/>
                    <a:pt x="364308" y="337942"/>
                  </a:cubicBezTo>
                  <a:cubicBezTo>
                    <a:pt x="367439" y="330850"/>
                    <a:pt x="371944" y="324445"/>
                    <a:pt x="377671" y="319107"/>
                  </a:cubicBezTo>
                  <a:cubicBezTo>
                    <a:pt x="388667" y="308737"/>
                    <a:pt x="403022" y="303018"/>
                    <a:pt x="418065" y="303018"/>
                  </a:cubicBezTo>
                  <a:cubicBezTo>
                    <a:pt x="431428" y="303018"/>
                    <a:pt x="444485" y="307669"/>
                    <a:pt x="454946" y="316133"/>
                  </a:cubicBezTo>
                  <a:lnTo>
                    <a:pt x="571393" y="410305"/>
                  </a:lnTo>
                  <a:cubicBezTo>
                    <a:pt x="572386" y="411144"/>
                    <a:pt x="573990" y="412517"/>
                    <a:pt x="575822" y="414271"/>
                  </a:cubicBezTo>
                  <a:cubicBezTo>
                    <a:pt x="597890" y="436384"/>
                    <a:pt x="597814" y="472375"/>
                    <a:pt x="575670" y="494412"/>
                  </a:cubicBezTo>
                  <a:cubicBezTo>
                    <a:pt x="574066" y="496014"/>
                    <a:pt x="572539" y="497310"/>
                    <a:pt x="571623" y="498072"/>
                  </a:cubicBezTo>
                  <a:lnTo>
                    <a:pt x="456779" y="592016"/>
                  </a:lnTo>
                  <a:cubicBezTo>
                    <a:pt x="446089" y="600785"/>
                    <a:pt x="432726" y="605589"/>
                    <a:pt x="419058" y="605589"/>
                  </a:cubicBezTo>
                  <a:cubicBezTo>
                    <a:pt x="403709" y="605589"/>
                    <a:pt x="389125" y="599793"/>
                    <a:pt x="377976" y="589271"/>
                  </a:cubicBezTo>
                  <a:cubicBezTo>
                    <a:pt x="372173" y="583780"/>
                    <a:pt x="367592" y="577375"/>
                    <a:pt x="364385" y="570131"/>
                  </a:cubicBezTo>
                  <a:cubicBezTo>
                    <a:pt x="361025" y="562506"/>
                    <a:pt x="359345" y="554423"/>
                    <a:pt x="359345" y="545959"/>
                  </a:cubicBezTo>
                  <a:lnTo>
                    <a:pt x="359345" y="535665"/>
                  </a:lnTo>
                  <a:lnTo>
                    <a:pt x="59713" y="535665"/>
                  </a:lnTo>
                  <a:cubicBezTo>
                    <a:pt x="27336" y="535665"/>
                    <a:pt x="1069" y="509358"/>
                    <a:pt x="1069" y="477027"/>
                  </a:cubicBezTo>
                  <a:lnTo>
                    <a:pt x="1069" y="338857"/>
                  </a:lnTo>
                  <a:cubicBezTo>
                    <a:pt x="1069" y="330621"/>
                    <a:pt x="2749" y="322615"/>
                    <a:pt x="6032" y="315142"/>
                  </a:cubicBezTo>
                  <a:cubicBezTo>
                    <a:pt x="9163" y="308051"/>
                    <a:pt x="13668" y="301722"/>
                    <a:pt x="19395" y="296308"/>
                  </a:cubicBezTo>
                  <a:cubicBezTo>
                    <a:pt x="30314" y="285937"/>
                    <a:pt x="44746" y="280218"/>
                    <a:pt x="59789" y="280218"/>
                  </a:cubicBezTo>
                  <a:close/>
                  <a:moveTo>
                    <a:pt x="59757" y="279792"/>
                  </a:moveTo>
                  <a:cubicBezTo>
                    <a:pt x="44559" y="279792"/>
                    <a:pt x="30049" y="285510"/>
                    <a:pt x="18975" y="295955"/>
                  </a:cubicBezTo>
                  <a:cubicBezTo>
                    <a:pt x="13248" y="301367"/>
                    <a:pt x="8742" y="307771"/>
                    <a:pt x="5534" y="315014"/>
                  </a:cubicBezTo>
                  <a:cubicBezTo>
                    <a:pt x="2174" y="322562"/>
                    <a:pt x="494" y="330567"/>
                    <a:pt x="494" y="338877"/>
                  </a:cubicBezTo>
                  <a:lnTo>
                    <a:pt x="494" y="477021"/>
                  </a:lnTo>
                  <a:cubicBezTo>
                    <a:pt x="494" y="509574"/>
                    <a:pt x="27070" y="536105"/>
                    <a:pt x="59680" y="536105"/>
                  </a:cubicBezTo>
                  <a:lnTo>
                    <a:pt x="358818" y="536105"/>
                  </a:lnTo>
                  <a:lnTo>
                    <a:pt x="358818" y="545940"/>
                  </a:lnTo>
                  <a:cubicBezTo>
                    <a:pt x="358818" y="554403"/>
                    <a:pt x="360575" y="562636"/>
                    <a:pt x="363935" y="570260"/>
                  </a:cubicBezTo>
                  <a:cubicBezTo>
                    <a:pt x="367143" y="577579"/>
                    <a:pt x="371801" y="584059"/>
                    <a:pt x="377605" y="589625"/>
                  </a:cubicBezTo>
                  <a:cubicBezTo>
                    <a:pt x="388908" y="600222"/>
                    <a:pt x="403571" y="606016"/>
                    <a:pt x="419074" y="606016"/>
                  </a:cubicBezTo>
                  <a:cubicBezTo>
                    <a:pt x="432820" y="606016"/>
                    <a:pt x="446338" y="601213"/>
                    <a:pt x="457106" y="592446"/>
                  </a:cubicBezTo>
                  <a:lnTo>
                    <a:pt x="571965" y="498444"/>
                  </a:lnTo>
                  <a:cubicBezTo>
                    <a:pt x="572958" y="497681"/>
                    <a:pt x="574409" y="496385"/>
                    <a:pt x="576089" y="494784"/>
                  </a:cubicBezTo>
                  <a:cubicBezTo>
                    <a:pt x="598389" y="472523"/>
                    <a:pt x="598465" y="436233"/>
                    <a:pt x="576165" y="413895"/>
                  </a:cubicBezTo>
                  <a:cubicBezTo>
                    <a:pt x="574409" y="412142"/>
                    <a:pt x="572805" y="410770"/>
                    <a:pt x="571736" y="409931"/>
                  </a:cubicBezTo>
                  <a:lnTo>
                    <a:pt x="455273" y="315777"/>
                  </a:lnTo>
                  <a:cubicBezTo>
                    <a:pt x="444734" y="307238"/>
                    <a:pt x="431522" y="302587"/>
                    <a:pt x="418081" y="302587"/>
                  </a:cubicBezTo>
                  <a:cubicBezTo>
                    <a:pt x="402883" y="302587"/>
                    <a:pt x="388373" y="308305"/>
                    <a:pt x="377300" y="318750"/>
                  </a:cubicBezTo>
                  <a:cubicBezTo>
                    <a:pt x="371572" y="324163"/>
                    <a:pt x="367066" y="330567"/>
                    <a:pt x="363859" y="337733"/>
                  </a:cubicBezTo>
                  <a:cubicBezTo>
                    <a:pt x="360499" y="345281"/>
                    <a:pt x="358818" y="353362"/>
                    <a:pt x="358818" y="361672"/>
                  </a:cubicBezTo>
                  <a:lnTo>
                    <a:pt x="358818" y="372422"/>
                  </a:lnTo>
                  <a:lnTo>
                    <a:pt x="164306" y="372422"/>
                  </a:lnTo>
                  <a:cubicBezTo>
                    <a:pt x="163771" y="364569"/>
                    <a:pt x="161709" y="356717"/>
                    <a:pt x="158273" y="349550"/>
                  </a:cubicBezTo>
                  <a:cubicBezTo>
                    <a:pt x="154225" y="341164"/>
                    <a:pt x="148192" y="333693"/>
                    <a:pt x="140937" y="327898"/>
                  </a:cubicBezTo>
                  <a:lnTo>
                    <a:pt x="96566" y="292676"/>
                  </a:lnTo>
                  <a:cubicBezTo>
                    <a:pt x="86104" y="284366"/>
                    <a:pt x="73045" y="279792"/>
                    <a:pt x="59757" y="279792"/>
                  </a:cubicBezTo>
                  <a:close/>
                  <a:moveTo>
                    <a:pt x="59789" y="279227"/>
                  </a:moveTo>
                  <a:cubicBezTo>
                    <a:pt x="73152" y="279227"/>
                    <a:pt x="86362" y="283878"/>
                    <a:pt x="96899" y="292266"/>
                  </a:cubicBezTo>
                  <a:lnTo>
                    <a:pt x="141264" y="327495"/>
                  </a:lnTo>
                  <a:cubicBezTo>
                    <a:pt x="148594" y="333290"/>
                    <a:pt x="154627" y="340839"/>
                    <a:pt x="158750" y="349303"/>
                  </a:cubicBezTo>
                  <a:cubicBezTo>
                    <a:pt x="162110" y="356319"/>
                    <a:pt x="164172" y="364096"/>
                    <a:pt x="164782" y="371950"/>
                  </a:cubicBezTo>
                  <a:lnTo>
                    <a:pt x="358276" y="371950"/>
                  </a:lnTo>
                  <a:lnTo>
                    <a:pt x="358276" y="361656"/>
                  </a:lnTo>
                  <a:cubicBezTo>
                    <a:pt x="358276" y="353268"/>
                    <a:pt x="360032" y="345186"/>
                    <a:pt x="363392" y="337560"/>
                  </a:cubicBezTo>
                  <a:cubicBezTo>
                    <a:pt x="366599" y="330316"/>
                    <a:pt x="371180" y="323835"/>
                    <a:pt x="376984" y="318345"/>
                  </a:cubicBezTo>
                  <a:cubicBezTo>
                    <a:pt x="388132" y="307822"/>
                    <a:pt x="402717" y="302027"/>
                    <a:pt x="418065" y="302027"/>
                  </a:cubicBezTo>
                  <a:cubicBezTo>
                    <a:pt x="431657" y="302027"/>
                    <a:pt x="444943" y="306754"/>
                    <a:pt x="455557" y="315371"/>
                  </a:cubicBezTo>
                  <a:lnTo>
                    <a:pt x="572004" y="409543"/>
                  </a:lnTo>
                  <a:cubicBezTo>
                    <a:pt x="573073" y="410382"/>
                    <a:pt x="574677" y="411754"/>
                    <a:pt x="576510" y="413584"/>
                  </a:cubicBezTo>
                  <a:cubicBezTo>
                    <a:pt x="598959" y="436079"/>
                    <a:pt x="598959" y="472680"/>
                    <a:pt x="576357" y="495099"/>
                  </a:cubicBezTo>
                  <a:cubicBezTo>
                    <a:pt x="574753" y="496776"/>
                    <a:pt x="573226" y="498072"/>
                    <a:pt x="572233" y="498835"/>
                  </a:cubicBezTo>
                  <a:lnTo>
                    <a:pt x="457390" y="592855"/>
                  </a:lnTo>
                  <a:cubicBezTo>
                    <a:pt x="446547" y="601700"/>
                    <a:pt x="432955" y="606580"/>
                    <a:pt x="419058" y="606580"/>
                  </a:cubicBezTo>
                  <a:cubicBezTo>
                    <a:pt x="403480" y="606580"/>
                    <a:pt x="388590" y="600709"/>
                    <a:pt x="377289" y="589957"/>
                  </a:cubicBezTo>
                  <a:cubicBezTo>
                    <a:pt x="371333" y="584467"/>
                    <a:pt x="366752" y="577909"/>
                    <a:pt x="363468" y="570512"/>
                  </a:cubicBezTo>
                  <a:cubicBezTo>
                    <a:pt x="360032" y="562811"/>
                    <a:pt x="358276" y="554499"/>
                    <a:pt x="358276" y="545959"/>
                  </a:cubicBezTo>
                  <a:lnTo>
                    <a:pt x="358276" y="536656"/>
                  </a:lnTo>
                  <a:lnTo>
                    <a:pt x="59713" y="536656"/>
                  </a:lnTo>
                  <a:cubicBezTo>
                    <a:pt x="26802" y="536656"/>
                    <a:pt x="0" y="509892"/>
                    <a:pt x="0" y="477027"/>
                  </a:cubicBezTo>
                  <a:lnTo>
                    <a:pt x="0" y="338857"/>
                  </a:lnTo>
                  <a:cubicBezTo>
                    <a:pt x="0" y="330469"/>
                    <a:pt x="1756" y="322386"/>
                    <a:pt x="5116" y="314761"/>
                  </a:cubicBezTo>
                  <a:cubicBezTo>
                    <a:pt x="8323" y="307517"/>
                    <a:pt x="12905" y="301035"/>
                    <a:pt x="18632" y="295621"/>
                  </a:cubicBezTo>
                  <a:cubicBezTo>
                    <a:pt x="29856" y="285022"/>
                    <a:pt x="44441" y="279227"/>
                    <a:pt x="59789" y="279227"/>
                  </a:cubicBezTo>
                  <a:close/>
                  <a:moveTo>
                    <a:pt x="174327" y="44608"/>
                  </a:moveTo>
                  <a:cubicBezTo>
                    <a:pt x="170661" y="44608"/>
                    <a:pt x="167225" y="45828"/>
                    <a:pt x="164247" y="48192"/>
                  </a:cubicBezTo>
                  <a:lnTo>
                    <a:pt x="49403" y="142211"/>
                  </a:lnTo>
                  <a:cubicBezTo>
                    <a:pt x="49098" y="142440"/>
                    <a:pt x="48793" y="142745"/>
                    <a:pt x="48487" y="142974"/>
                  </a:cubicBezTo>
                  <a:cubicBezTo>
                    <a:pt x="43371" y="148083"/>
                    <a:pt x="43371" y="156394"/>
                    <a:pt x="48487" y="161580"/>
                  </a:cubicBezTo>
                  <a:cubicBezTo>
                    <a:pt x="48793" y="161885"/>
                    <a:pt x="49098" y="162113"/>
                    <a:pt x="49480" y="162418"/>
                  </a:cubicBezTo>
                  <a:lnTo>
                    <a:pt x="165851" y="256590"/>
                  </a:lnTo>
                  <a:cubicBezTo>
                    <a:pt x="168600" y="258802"/>
                    <a:pt x="171883" y="259946"/>
                    <a:pt x="175319" y="259946"/>
                  </a:cubicBezTo>
                  <a:cubicBezTo>
                    <a:pt x="182573" y="259946"/>
                    <a:pt x="190438" y="254227"/>
                    <a:pt x="190438" y="244924"/>
                  </a:cubicBezTo>
                  <a:lnTo>
                    <a:pt x="190438" y="206111"/>
                  </a:lnTo>
                  <a:cubicBezTo>
                    <a:pt x="190438" y="197266"/>
                    <a:pt x="197616" y="190098"/>
                    <a:pt x="206550" y="190098"/>
                  </a:cubicBezTo>
                  <a:lnTo>
                    <a:pt x="456931" y="190098"/>
                  </a:lnTo>
                  <a:cubicBezTo>
                    <a:pt x="465788" y="190098"/>
                    <a:pt x="473042" y="197266"/>
                    <a:pt x="473042" y="206111"/>
                  </a:cubicBezTo>
                  <a:lnTo>
                    <a:pt x="473042" y="229978"/>
                  </a:lnTo>
                  <a:cubicBezTo>
                    <a:pt x="473042" y="235545"/>
                    <a:pt x="475562" y="240730"/>
                    <a:pt x="479915" y="244238"/>
                  </a:cubicBezTo>
                  <a:lnTo>
                    <a:pt x="524279" y="279466"/>
                  </a:lnTo>
                  <a:cubicBezTo>
                    <a:pt x="526952" y="281601"/>
                    <a:pt x="530235" y="282745"/>
                    <a:pt x="533595" y="282745"/>
                  </a:cubicBezTo>
                  <a:cubicBezTo>
                    <a:pt x="540849" y="282745"/>
                    <a:pt x="548714" y="277026"/>
                    <a:pt x="548714" y="267723"/>
                  </a:cubicBezTo>
                  <a:lnTo>
                    <a:pt x="548714" y="129553"/>
                  </a:lnTo>
                  <a:cubicBezTo>
                    <a:pt x="548714" y="121242"/>
                    <a:pt x="541995" y="114532"/>
                    <a:pt x="533671" y="114532"/>
                  </a:cubicBezTo>
                  <a:lnTo>
                    <a:pt x="206550" y="114532"/>
                  </a:lnTo>
                  <a:cubicBezTo>
                    <a:pt x="197616" y="114532"/>
                    <a:pt x="190438" y="107288"/>
                    <a:pt x="190438" y="98442"/>
                  </a:cubicBezTo>
                  <a:lnTo>
                    <a:pt x="190438" y="60621"/>
                  </a:lnTo>
                  <a:cubicBezTo>
                    <a:pt x="190438" y="50708"/>
                    <a:pt x="182115" y="44608"/>
                    <a:pt x="174327" y="44608"/>
                  </a:cubicBezTo>
                  <a:close/>
                  <a:moveTo>
                    <a:pt x="174289" y="44097"/>
                  </a:moveTo>
                  <a:cubicBezTo>
                    <a:pt x="182842" y="44097"/>
                    <a:pt x="190936" y="50806"/>
                    <a:pt x="190936" y="60641"/>
                  </a:cubicBezTo>
                  <a:lnTo>
                    <a:pt x="190936" y="98455"/>
                  </a:lnTo>
                  <a:cubicBezTo>
                    <a:pt x="190936" y="107070"/>
                    <a:pt x="197885" y="114008"/>
                    <a:pt x="206513" y="114008"/>
                  </a:cubicBezTo>
                  <a:lnTo>
                    <a:pt x="533641" y="114008"/>
                  </a:lnTo>
                  <a:cubicBezTo>
                    <a:pt x="542193" y="114008"/>
                    <a:pt x="549218" y="120945"/>
                    <a:pt x="549218" y="129560"/>
                  </a:cubicBezTo>
                  <a:lnTo>
                    <a:pt x="549218" y="267704"/>
                  </a:lnTo>
                  <a:cubicBezTo>
                    <a:pt x="549218" y="276929"/>
                    <a:pt x="541582" y="283257"/>
                    <a:pt x="533564" y="283257"/>
                  </a:cubicBezTo>
                  <a:cubicBezTo>
                    <a:pt x="530281" y="283257"/>
                    <a:pt x="526845" y="282190"/>
                    <a:pt x="523943" y="279826"/>
                  </a:cubicBezTo>
                  <a:lnTo>
                    <a:pt x="479578" y="244604"/>
                  </a:lnTo>
                  <a:cubicBezTo>
                    <a:pt x="475072" y="241021"/>
                    <a:pt x="472476" y="235684"/>
                    <a:pt x="472476" y="229966"/>
                  </a:cubicBezTo>
                  <a:lnTo>
                    <a:pt x="472476" y="206104"/>
                  </a:lnTo>
                  <a:cubicBezTo>
                    <a:pt x="472476" y="197565"/>
                    <a:pt x="465527" y="190551"/>
                    <a:pt x="456899" y="190551"/>
                  </a:cubicBezTo>
                  <a:lnTo>
                    <a:pt x="206513" y="190551"/>
                  </a:lnTo>
                  <a:cubicBezTo>
                    <a:pt x="197885" y="190551"/>
                    <a:pt x="190936" y="197565"/>
                    <a:pt x="190936" y="206104"/>
                  </a:cubicBezTo>
                  <a:lnTo>
                    <a:pt x="190936" y="244909"/>
                  </a:lnTo>
                  <a:cubicBezTo>
                    <a:pt x="190936" y="254134"/>
                    <a:pt x="183300" y="260462"/>
                    <a:pt x="175282" y="260462"/>
                  </a:cubicBezTo>
                  <a:cubicBezTo>
                    <a:pt x="171922" y="260462"/>
                    <a:pt x="168486" y="259394"/>
                    <a:pt x="165508" y="256955"/>
                  </a:cubicBezTo>
                  <a:lnTo>
                    <a:pt x="49058" y="162800"/>
                  </a:lnTo>
                  <a:cubicBezTo>
                    <a:pt x="48753" y="162495"/>
                    <a:pt x="48371" y="162190"/>
                    <a:pt x="48066" y="161885"/>
                  </a:cubicBezTo>
                  <a:cubicBezTo>
                    <a:pt x="42797" y="156625"/>
                    <a:pt x="42797" y="147934"/>
                    <a:pt x="48142" y="142673"/>
                  </a:cubicBezTo>
                  <a:cubicBezTo>
                    <a:pt x="48448" y="142368"/>
                    <a:pt x="48753" y="142063"/>
                    <a:pt x="49058" y="141835"/>
                  </a:cubicBezTo>
                  <a:lnTo>
                    <a:pt x="163904" y="47833"/>
                  </a:lnTo>
                  <a:cubicBezTo>
                    <a:pt x="167111" y="45241"/>
                    <a:pt x="170777" y="44097"/>
                    <a:pt x="174289" y="44097"/>
                  </a:cubicBezTo>
                  <a:close/>
                  <a:moveTo>
                    <a:pt x="174327" y="43540"/>
                  </a:moveTo>
                  <a:cubicBezTo>
                    <a:pt x="170432" y="43540"/>
                    <a:pt x="166767" y="44913"/>
                    <a:pt x="163636" y="47429"/>
                  </a:cubicBezTo>
                  <a:lnTo>
                    <a:pt x="48793" y="141449"/>
                  </a:lnTo>
                  <a:cubicBezTo>
                    <a:pt x="48411" y="141678"/>
                    <a:pt x="48105" y="141983"/>
                    <a:pt x="47800" y="142288"/>
                  </a:cubicBezTo>
                  <a:cubicBezTo>
                    <a:pt x="42302" y="147778"/>
                    <a:pt x="42226" y="156776"/>
                    <a:pt x="47800" y="162266"/>
                  </a:cubicBezTo>
                  <a:cubicBezTo>
                    <a:pt x="48105" y="162647"/>
                    <a:pt x="48487" y="162876"/>
                    <a:pt x="48793" y="163181"/>
                  </a:cubicBezTo>
                  <a:lnTo>
                    <a:pt x="165240" y="257353"/>
                  </a:lnTo>
                  <a:cubicBezTo>
                    <a:pt x="168141" y="259717"/>
                    <a:pt x="171654" y="261013"/>
                    <a:pt x="175319" y="261013"/>
                  </a:cubicBezTo>
                  <a:cubicBezTo>
                    <a:pt x="183031" y="261013"/>
                    <a:pt x="191431" y="254837"/>
                    <a:pt x="191431" y="244924"/>
                  </a:cubicBezTo>
                  <a:lnTo>
                    <a:pt x="191431" y="206111"/>
                  </a:lnTo>
                  <a:cubicBezTo>
                    <a:pt x="191431" y="197876"/>
                    <a:pt x="198227" y="191089"/>
                    <a:pt x="206550" y="191089"/>
                  </a:cubicBezTo>
                  <a:lnTo>
                    <a:pt x="456931" y="191089"/>
                  </a:lnTo>
                  <a:cubicBezTo>
                    <a:pt x="465254" y="191089"/>
                    <a:pt x="472050" y="197876"/>
                    <a:pt x="472050" y="206111"/>
                  </a:cubicBezTo>
                  <a:lnTo>
                    <a:pt x="472050" y="229978"/>
                  </a:lnTo>
                  <a:cubicBezTo>
                    <a:pt x="472050" y="235850"/>
                    <a:pt x="474646" y="241340"/>
                    <a:pt x="479304" y="245000"/>
                  </a:cubicBezTo>
                  <a:lnTo>
                    <a:pt x="523668" y="280229"/>
                  </a:lnTo>
                  <a:cubicBezTo>
                    <a:pt x="526570" y="282593"/>
                    <a:pt x="530006" y="283813"/>
                    <a:pt x="533595" y="283813"/>
                  </a:cubicBezTo>
                  <a:cubicBezTo>
                    <a:pt x="541384" y="283813"/>
                    <a:pt x="549707" y="277636"/>
                    <a:pt x="549707" y="267723"/>
                  </a:cubicBezTo>
                  <a:lnTo>
                    <a:pt x="549707" y="129553"/>
                  </a:lnTo>
                  <a:cubicBezTo>
                    <a:pt x="549707" y="120708"/>
                    <a:pt x="542529" y="113464"/>
                    <a:pt x="533671" y="113464"/>
                  </a:cubicBezTo>
                  <a:lnTo>
                    <a:pt x="206550" y="113464"/>
                  </a:lnTo>
                  <a:cubicBezTo>
                    <a:pt x="198227" y="113464"/>
                    <a:pt x="191431" y="106754"/>
                    <a:pt x="191431" y="98442"/>
                  </a:cubicBezTo>
                  <a:lnTo>
                    <a:pt x="191431" y="60621"/>
                  </a:lnTo>
                  <a:cubicBezTo>
                    <a:pt x="191431" y="50098"/>
                    <a:pt x="182573" y="43540"/>
                    <a:pt x="174327" y="43540"/>
                  </a:cubicBezTo>
                  <a:close/>
                  <a:moveTo>
                    <a:pt x="174327" y="991"/>
                  </a:moveTo>
                  <a:cubicBezTo>
                    <a:pt x="189675" y="991"/>
                    <a:pt x="204259" y="6786"/>
                    <a:pt x="215408" y="17309"/>
                  </a:cubicBezTo>
                  <a:cubicBezTo>
                    <a:pt x="221211" y="22800"/>
                    <a:pt x="225792" y="29205"/>
                    <a:pt x="228999" y="36449"/>
                  </a:cubicBezTo>
                  <a:cubicBezTo>
                    <a:pt x="232359" y="44074"/>
                    <a:pt x="234039" y="52157"/>
                    <a:pt x="234039" y="60621"/>
                  </a:cubicBezTo>
                  <a:lnTo>
                    <a:pt x="234039" y="70915"/>
                  </a:lnTo>
                  <a:lnTo>
                    <a:pt x="533671" y="70915"/>
                  </a:lnTo>
                  <a:cubicBezTo>
                    <a:pt x="565971" y="70915"/>
                    <a:pt x="592315" y="97222"/>
                    <a:pt x="592315" y="129553"/>
                  </a:cubicBezTo>
                  <a:lnTo>
                    <a:pt x="592315" y="267723"/>
                  </a:lnTo>
                  <a:cubicBezTo>
                    <a:pt x="592315" y="275959"/>
                    <a:pt x="590635" y="283965"/>
                    <a:pt x="587352" y="291438"/>
                  </a:cubicBezTo>
                  <a:cubicBezTo>
                    <a:pt x="584221" y="298529"/>
                    <a:pt x="579716" y="304858"/>
                    <a:pt x="573989" y="310272"/>
                  </a:cubicBezTo>
                  <a:cubicBezTo>
                    <a:pt x="562993" y="320643"/>
                    <a:pt x="548638" y="326285"/>
                    <a:pt x="533595" y="326285"/>
                  </a:cubicBezTo>
                  <a:cubicBezTo>
                    <a:pt x="520461" y="326285"/>
                    <a:pt x="507480" y="321787"/>
                    <a:pt x="497095" y="313551"/>
                  </a:cubicBezTo>
                  <a:lnTo>
                    <a:pt x="452731" y="278323"/>
                  </a:lnTo>
                  <a:cubicBezTo>
                    <a:pt x="445477" y="272527"/>
                    <a:pt x="439597" y="265131"/>
                    <a:pt x="435550" y="256819"/>
                  </a:cubicBezTo>
                  <a:cubicBezTo>
                    <a:pt x="432190" y="249804"/>
                    <a:pt x="430129" y="241950"/>
                    <a:pt x="429594" y="234096"/>
                  </a:cubicBezTo>
                  <a:lnTo>
                    <a:pt x="429518" y="233638"/>
                  </a:lnTo>
                  <a:lnTo>
                    <a:pt x="234039" y="233638"/>
                  </a:lnTo>
                  <a:lnTo>
                    <a:pt x="234039" y="244924"/>
                  </a:lnTo>
                  <a:cubicBezTo>
                    <a:pt x="234039" y="253159"/>
                    <a:pt x="232359" y="261166"/>
                    <a:pt x="229076" y="268638"/>
                  </a:cubicBezTo>
                  <a:cubicBezTo>
                    <a:pt x="225945" y="275730"/>
                    <a:pt x="221440" y="282059"/>
                    <a:pt x="215713" y="287473"/>
                  </a:cubicBezTo>
                  <a:cubicBezTo>
                    <a:pt x="204717" y="297843"/>
                    <a:pt x="190362" y="303562"/>
                    <a:pt x="175319" y="303562"/>
                  </a:cubicBezTo>
                  <a:cubicBezTo>
                    <a:pt x="161956" y="303562"/>
                    <a:pt x="148899" y="298911"/>
                    <a:pt x="138438" y="290447"/>
                  </a:cubicBezTo>
                  <a:lnTo>
                    <a:pt x="21991" y="196275"/>
                  </a:lnTo>
                  <a:cubicBezTo>
                    <a:pt x="20922" y="195436"/>
                    <a:pt x="19394" y="194063"/>
                    <a:pt x="17562" y="192309"/>
                  </a:cubicBezTo>
                  <a:cubicBezTo>
                    <a:pt x="-4506" y="170196"/>
                    <a:pt x="-4430" y="134205"/>
                    <a:pt x="17714" y="112168"/>
                  </a:cubicBezTo>
                  <a:cubicBezTo>
                    <a:pt x="19394" y="110490"/>
                    <a:pt x="20845" y="109270"/>
                    <a:pt x="21762" y="108508"/>
                  </a:cubicBezTo>
                  <a:lnTo>
                    <a:pt x="136605" y="14564"/>
                  </a:lnTo>
                  <a:cubicBezTo>
                    <a:pt x="147296" y="5795"/>
                    <a:pt x="160658" y="991"/>
                    <a:pt x="174327" y="991"/>
                  </a:cubicBezTo>
                  <a:close/>
                  <a:moveTo>
                    <a:pt x="174289" y="565"/>
                  </a:moveTo>
                  <a:cubicBezTo>
                    <a:pt x="160544" y="565"/>
                    <a:pt x="147029" y="5368"/>
                    <a:pt x="136262" y="14135"/>
                  </a:cubicBezTo>
                  <a:lnTo>
                    <a:pt x="21416" y="108137"/>
                  </a:lnTo>
                  <a:cubicBezTo>
                    <a:pt x="20423" y="108900"/>
                    <a:pt x="18973" y="110120"/>
                    <a:pt x="17293" y="111797"/>
                  </a:cubicBezTo>
                  <a:cubicBezTo>
                    <a:pt x="-5005" y="134058"/>
                    <a:pt x="-5081" y="170348"/>
                    <a:pt x="17216" y="192686"/>
                  </a:cubicBezTo>
                  <a:cubicBezTo>
                    <a:pt x="18973" y="194439"/>
                    <a:pt x="20576" y="195811"/>
                    <a:pt x="21645" y="196650"/>
                  </a:cubicBezTo>
                  <a:lnTo>
                    <a:pt x="138095" y="290805"/>
                  </a:lnTo>
                  <a:cubicBezTo>
                    <a:pt x="148632" y="299343"/>
                    <a:pt x="161843" y="303994"/>
                    <a:pt x="175282" y="303994"/>
                  </a:cubicBezTo>
                  <a:cubicBezTo>
                    <a:pt x="190478" y="303994"/>
                    <a:pt x="204986" y="298276"/>
                    <a:pt x="216058" y="287831"/>
                  </a:cubicBezTo>
                  <a:cubicBezTo>
                    <a:pt x="221785" y="282418"/>
                    <a:pt x="226291" y="276014"/>
                    <a:pt x="229498" y="268848"/>
                  </a:cubicBezTo>
                  <a:cubicBezTo>
                    <a:pt x="232858" y="261300"/>
                    <a:pt x="234538" y="253219"/>
                    <a:pt x="234538" y="244909"/>
                  </a:cubicBezTo>
                  <a:lnTo>
                    <a:pt x="234538" y="234159"/>
                  </a:lnTo>
                  <a:lnTo>
                    <a:pt x="429027" y="234159"/>
                  </a:lnTo>
                  <a:cubicBezTo>
                    <a:pt x="429562" y="242012"/>
                    <a:pt x="431623" y="249864"/>
                    <a:pt x="435060" y="257031"/>
                  </a:cubicBezTo>
                  <a:cubicBezTo>
                    <a:pt x="439107" y="265417"/>
                    <a:pt x="445139" y="272888"/>
                    <a:pt x="452393" y="278683"/>
                  </a:cubicBezTo>
                  <a:lnTo>
                    <a:pt x="496759" y="313905"/>
                  </a:lnTo>
                  <a:cubicBezTo>
                    <a:pt x="507220" y="322215"/>
                    <a:pt x="520278" y="326789"/>
                    <a:pt x="533564" y="326789"/>
                  </a:cubicBezTo>
                  <a:cubicBezTo>
                    <a:pt x="548760" y="326789"/>
                    <a:pt x="563269" y="321071"/>
                    <a:pt x="574341" y="310550"/>
                  </a:cubicBezTo>
                  <a:cubicBezTo>
                    <a:pt x="580068" y="305137"/>
                    <a:pt x="584573" y="298810"/>
                    <a:pt x="587780" y="291567"/>
                  </a:cubicBezTo>
                  <a:cubicBezTo>
                    <a:pt x="591140" y="284019"/>
                    <a:pt x="592820" y="276014"/>
                    <a:pt x="592820" y="267704"/>
                  </a:cubicBezTo>
                  <a:lnTo>
                    <a:pt x="592820" y="129560"/>
                  </a:lnTo>
                  <a:cubicBezTo>
                    <a:pt x="592820" y="97007"/>
                    <a:pt x="566247" y="70476"/>
                    <a:pt x="533641" y="70476"/>
                  </a:cubicBezTo>
                  <a:lnTo>
                    <a:pt x="234538" y="70476"/>
                  </a:lnTo>
                  <a:lnTo>
                    <a:pt x="234538" y="60641"/>
                  </a:lnTo>
                  <a:cubicBezTo>
                    <a:pt x="234538" y="52102"/>
                    <a:pt x="232781" y="43945"/>
                    <a:pt x="229421" y="36321"/>
                  </a:cubicBezTo>
                  <a:cubicBezTo>
                    <a:pt x="226138" y="29002"/>
                    <a:pt x="221556" y="22522"/>
                    <a:pt x="215753" y="16956"/>
                  </a:cubicBezTo>
                  <a:cubicBezTo>
                    <a:pt x="204452" y="6359"/>
                    <a:pt x="189790" y="565"/>
                    <a:pt x="174289" y="565"/>
                  </a:cubicBezTo>
                  <a:close/>
                  <a:moveTo>
                    <a:pt x="174327" y="0"/>
                  </a:moveTo>
                  <a:cubicBezTo>
                    <a:pt x="189904" y="0"/>
                    <a:pt x="204794" y="5871"/>
                    <a:pt x="216095" y="16623"/>
                  </a:cubicBezTo>
                  <a:cubicBezTo>
                    <a:pt x="221974" y="22113"/>
                    <a:pt x="226632" y="28671"/>
                    <a:pt x="229916" y="36068"/>
                  </a:cubicBezTo>
                  <a:cubicBezTo>
                    <a:pt x="233352" y="43769"/>
                    <a:pt x="235108" y="52081"/>
                    <a:pt x="235108" y="60621"/>
                  </a:cubicBezTo>
                  <a:lnTo>
                    <a:pt x="235108" y="69924"/>
                  </a:lnTo>
                  <a:lnTo>
                    <a:pt x="533671" y="69924"/>
                  </a:lnTo>
                  <a:cubicBezTo>
                    <a:pt x="566582" y="69924"/>
                    <a:pt x="593384" y="96688"/>
                    <a:pt x="593384" y="129553"/>
                  </a:cubicBezTo>
                  <a:lnTo>
                    <a:pt x="593384" y="267723"/>
                  </a:lnTo>
                  <a:cubicBezTo>
                    <a:pt x="593384" y="276111"/>
                    <a:pt x="591628" y="284194"/>
                    <a:pt x="588268" y="291819"/>
                  </a:cubicBezTo>
                  <a:cubicBezTo>
                    <a:pt x="585061" y="299063"/>
                    <a:pt x="580479" y="305545"/>
                    <a:pt x="574752" y="310959"/>
                  </a:cubicBezTo>
                  <a:cubicBezTo>
                    <a:pt x="563528" y="321558"/>
                    <a:pt x="548943" y="327353"/>
                    <a:pt x="533595" y="327353"/>
                  </a:cubicBezTo>
                  <a:cubicBezTo>
                    <a:pt x="520232" y="327353"/>
                    <a:pt x="507022" y="322702"/>
                    <a:pt x="496485" y="314314"/>
                  </a:cubicBezTo>
                  <a:lnTo>
                    <a:pt x="452120" y="279085"/>
                  </a:lnTo>
                  <a:cubicBezTo>
                    <a:pt x="444790" y="273290"/>
                    <a:pt x="438757" y="265665"/>
                    <a:pt x="434634" y="257277"/>
                  </a:cubicBezTo>
                  <a:cubicBezTo>
                    <a:pt x="431274" y="250261"/>
                    <a:pt x="429136" y="242407"/>
                    <a:pt x="428602" y="234630"/>
                  </a:cubicBezTo>
                  <a:lnTo>
                    <a:pt x="235108" y="234630"/>
                  </a:lnTo>
                  <a:lnTo>
                    <a:pt x="235108" y="244924"/>
                  </a:lnTo>
                  <a:cubicBezTo>
                    <a:pt x="235108" y="253312"/>
                    <a:pt x="233352" y="261394"/>
                    <a:pt x="229992" y="269020"/>
                  </a:cubicBezTo>
                  <a:cubicBezTo>
                    <a:pt x="226785" y="276264"/>
                    <a:pt x="222204" y="282745"/>
                    <a:pt x="216400" y="288235"/>
                  </a:cubicBezTo>
                  <a:cubicBezTo>
                    <a:pt x="205252" y="298758"/>
                    <a:pt x="190667" y="304553"/>
                    <a:pt x="175319" y="304553"/>
                  </a:cubicBezTo>
                  <a:cubicBezTo>
                    <a:pt x="161727" y="304553"/>
                    <a:pt x="148441" y="299826"/>
                    <a:pt x="137827" y="291209"/>
                  </a:cubicBezTo>
                  <a:lnTo>
                    <a:pt x="21380" y="197037"/>
                  </a:lnTo>
                  <a:cubicBezTo>
                    <a:pt x="20311" y="196198"/>
                    <a:pt x="18707" y="194826"/>
                    <a:pt x="16875" y="192996"/>
                  </a:cubicBezTo>
                  <a:cubicBezTo>
                    <a:pt x="-5575" y="170501"/>
                    <a:pt x="-5575" y="133900"/>
                    <a:pt x="17027" y="111405"/>
                  </a:cubicBezTo>
                  <a:cubicBezTo>
                    <a:pt x="18707" y="109804"/>
                    <a:pt x="20158" y="108508"/>
                    <a:pt x="21151" y="107745"/>
                  </a:cubicBezTo>
                  <a:lnTo>
                    <a:pt x="135994" y="13725"/>
                  </a:lnTo>
                  <a:cubicBezTo>
                    <a:pt x="146837" y="4880"/>
                    <a:pt x="160429" y="0"/>
                    <a:pt x="17432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" name="îŝḷîḓé-Oval 18"/>
            <p:cNvSpPr/>
            <p:nvPr/>
          </p:nvSpPr>
          <p:spPr>
            <a:xfrm>
              <a:off x="4869985" y="4241735"/>
              <a:ext cx="225240" cy="231664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" name="îŝḷîḓé-Oval 19"/>
            <p:cNvSpPr/>
            <p:nvPr/>
          </p:nvSpPr>
          <p:spPr>
            <a:xfrm>
              <a:off x="5663503" y="5046161"/>
              <a:ext cx="231664" cy="213665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" name="îṥļîḑé-Oval 20"/>
            <p:cNvSpPr/>
            <p:nvPr/>
          </p:nvSpPr>
          <p:spPr>
            <a:xfrm>
              <a:off x="6901592" y="4848392"/>
              <a:ext cx="231664" cy="231359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72370" y="2037635"/>
            <a:ext cx="2585055" cy="1107357"/>
            <a:chOff x="5354322" y="1967781"/>
            <a:chExt cx="2585055" cy="1107357"/>
          </a:xfrm>
        </p:grpSpPr>
        <p:sp>
          <p:nvSpPr>
            <p:cNvPr id="40" name="矩形 39"/>
            <p:cNvSpPr/>
            <p:nvPr/>
          </p:nvSpPr>
          <p:spPr>
            <a:xfrm>
              <a:off x="5354322" y="2332306"/>
              <a:ext cx="2585055" cy="7428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前期做好相应的市场调查，对竞争对手进行深度了解挖掘，掌握行业内当前市场趋势以及对手动向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5854990" y="1967781"/>
              <a:ext cx="2084387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解决市场风险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72370" y="4490254"/>
            <a:ext cx="2585055" cy="885758"/>
            <a:chOff x="5354322" y="1967781"/>
            <a:chExt cx="2585055" cy="885758"/>
          </a:xfrm>
        </p:grpSpPr>
        <p:sp>
          <p:nvSpPr>
            <p:cNvPr id="43" name="矩形 42"/>
            <p:cNvSpPr/>
            <p:nvPr/>
          </p:nvSpPr>
          <p:spPr>
            <a:xfrm>
              <a:off x="5354322" y="2332306"/>
              <a:ext cx="2585055" cy="5212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对缺失的数据、与现实情况不符合的数据进行矫正并对后续分析优化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854990" y="1967781"/>
              <a:ext cx="2084387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数据风险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428299" y="2037635"/>
            <a:ext cx="2585055" cy="1107357"/>
            <a:chOff x="5354322" y="1967781"/>
            <a:chExt cx="2585055" cy="1107357"/>
          </a:xfrm>
        </p:grpSpPr>
        <p:sp>
          <p:nvSpPr>
            <p:cNvPr id="46" name="矩形 45"/>
            <p:cNvSpPr/>
            <p:nvPr/>
          </p:nvSpPr>
          <p:spPr>
            <a:xfrm>
              <a:off x="5354322" y="2332306"/>
              <a:ext cx="2585055" cy="7428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签署一定竞业协议，对核心技术人员进行鼓励式加薪，避免关键人才的流失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354322" y="1967781"/>
              <a:ext cx="2084387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技术风险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428299" y="4490254"/>
            <a:ext cx="2585055" cy="1107357"/>
            <a:chOff x="5354322" y="1967781"/>
            <a:chExt cx="2585055" cy="1107357"/>
          </a:xfrm>
        </p:grpSpPr>
        <p:sp>
          <p:nvSpPr>
            <p:cNvPr id="49" name="矩形 48"/>
            <p:cNvSpPr/>
            <p:nvPr/>
          </p:nvSpPr>
          <p:spPr>
            <a:xfrm>
              <a:off x="5354322" y="2332306"/>
              <a:ext cx="2585055" cy="7428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提前进行产品的线上、线下客户拓展，可以在项目完成初期时引入资本融资，缓解公司资金方面的压力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354322" y="1967781"/>
              <a:ext cx="2084387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财务风险</a:t>
              </a: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49"/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椭圆 50"/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54">
            <a:extLst>
              <a:ext uri="{FF2B5EF4-FFF2-40B4-BE49-F238E27FC236}">
                <a16:creationId xmlns:a16="http://schemas.microsoft.com/office/drawing/2014/main" id="{91410F80-E2B0-4B04-99FE-D6BA58D3AF55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49">
            <a:extLst>
              <a:ext uri="{FF2B5EF4-FFF2-40B4-BE49-F238E27FC236}">
                <a16:creationId xmlns:a16="http://schemas.microsoft.com/office/drawing/2014/main" id="{2FEB5463-9C8E-4D37-B98F-56618912FEEC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椭圆 50">
            <a:extLst>
              <a:ext uri="{FF2B5EF4-FFF2-40B4-BE49-F238E27FC236}">
                <a16:creationId xmlns:a16="http://schemas.microsoft.com/office/drawing/2014/main" id="{C16F007C-2876-4BD8-9949-F573AC2824E8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任意多边形 58">
            <a:extLst>
              <a:ext uri="{FF2B5EF4-FFF2-40B4-BE49-F238E27FC236}">
                <a16:creationId xmlns:a16="http://schemas.microsoft.com/office/drawing/2014/main" id="{C3368DEF-DB4C-4D1F-8DC4-41EA8E23CEDA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5">
            <a:extLst>
              <a:ext uri="{FF2B5EF4-FFF2-40B4-BE49-F238E27FC236}">
                <a16:creationId xmlns:a16="http://schemas.microsoft.com/office/drawing/2014/main" id="{FFE83C04-A8D5-4321-B8EB-3C07E5CAFF67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17C1F5A-3BDD-478A-97FF-3A2CF7B97C47}"/>
              </a:ext>
            </a:extLst>
          </p:cNvPr>
          <p:cNvGrpSpPr/>
          <p:nvPr/>
        </p:nvGrpSpPr>
        <p:grpSpPr>
          <a:xfrm>
            <a:off x="2242370" y="458879"/>
            <a:ext cx="6623625" cy="796582"/>
            <a:chOff x="2204270" y="458879"/>
            <a:chExt cx="6623625" cy="79658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218698A-26EB-4700-90ED-311475E72CD9}"/>
                </a:ext>
              </a:extLst>
            </p:cNvPr>
            <p:cNvSpPr txBox="1"/>
            <p:nvPr/>
          </p:nvSpPr>
          <p:spPr>
            <a:xfrm>
              <a:off x="2204270" y="4588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处理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对策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14652D9-28C8-4516-805F-D5C611F6F6FD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289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对机会的跟踪进度和对危机的对策的定义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73" name="椭圆 15">
            <a:extLst>
              <a:ext uri="{FF2B5EF4-FFF2-40B4-BE49-F238E27FC236}">
                <a16:creationId xmlns:a16="http://schemas.microsoft.com/office/drawing/2014/main" id="{DE91F614-7C20-4D48-90A7-57D254EB9A72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9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0BDE3B0-50A9-4FAE-B3D2-0609FF20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517"/>
            <a:ext cx="12192000" cy="61534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80FB71-1AB0-458B-B813-8CE5A53921D6}"/>
              </a:ext>
            </a:extLst>
          </p:cNvPr>
          <p:cNvSpPr/>
          <p:nvPr/>
        </p:nvSpPr>
        <p:spPr>
          <a:xfrm>
            <a:off x="0" y="704517"/>
            <a:ext cx="12192000" cy="6153483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2DEAD2-3FB0-4A89-944E-B6DA6FC0F71F}"/>
              </a:ext>
            </a:extLst>
          </p:cNvPr>
          <p:cNvSpPr/>
          <p:nvPr/>
        </p:nvSpPr>
        <p:spPr>
          <a:xfrm>
            <a:off x="1880683" y="0"/>
            <a:ext cx="1481082" cy="2635624"/>
          </a:xfrm>
          <a:prstGeom prst="rect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FF3C54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53EC67-983F-4ED9-8A74-8D1FAF97B993}"/>
              </a:ext>
            </a:extLst>
          </p:cNvPr>
          <p:cNvSpPr/>
          <p:nvPr/>
        </p:nvSpPr>
        <p:spPr>
          <a:xfrm>
            <a:off x="2904567" y="2131002"/>
            <a:ext cx="1116104" cy="100924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4522800" y="1828443"/>
            <a:ext cx="4969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solidFill>
                  <a:srgbClr val="FFCC0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FA6553-E2CD-457F-8C4B-A874F1BE6E45}"/>
              </a:ext>
            </a:extLst>
          </p:cNvPr>
          <p:cNvSpPr/>
          <p:nvPr/>
        </p:nvSpPr>
        <p:spPr>
          <a:xfrm>
            <a:off x="4615113" y="5056606"/>
            <a:ext cx="4877317" cy="60511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noProof="1">
                <a:solidFill>
                  <a:schemeClr val="bg1"/>
                </a:solidFill>
                <a:ea typeface="微软雅黑 Light" panose="020B0502040204020203" pitchFamily="34" charset="-122"/>
              </a:rPr>
              <a:t>汇报</a:t>
            </a:r>
            <a:r>
              <a:rPr lang="en-US" altLang="zh-CN" noProof="1">
                <a:solidFill>
                  <a:schemeClr val="bg1"/>
                </a:solidFill>
                <a:ea typeface="微软雅黑 Light" panose="020B0502040204020203" pitchFamily="34" charset="-122"/>
              </a:rPr>
              <a:t>:SenYi</a:t>
            </a:r>
            <a:endParaRPr lang="zh-CN" altLang="en-US" strike="noStrike" noProof="1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36A6FA06-34B6-4B97-B3E2-7798257FA474}"/>
              </a:ext>
            </a:extLst>
          </p:cNvPr>
          <p:cNvSpPr txBox="1"/>
          <p:nvPr/>
        </p:nvSpPr>
        <p:spPr>
          <a:xfrm>
            <a:off x="1721542" y="1089779"/>
            <a:ext cx="1511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endParaRPr lang="en-US" sz="4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4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3413922" cy="685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-31058"/>
            <a:ext cx="3413922" cy="6889058"/>
          </a:xfrm>
          <a:prstGeom prst="rect">
            <a:avLst/>
          </a:prstGeom>
          <a:solidFill>
            <a:srgbClr val="15151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19" name="组合 4"/>
          <p:cNvGrpSpPr/>
          <p:nvPr/>
        </p:nvGrpSpPr>
        <p:grpSpPr>
          <a:xfrm>
            <a:off x="411561" y="908719"/>
            <a:ext cx="2590800" cy="1210653"/>
            <a:chOff x="335361" y="908719"/>
            <a:chExt cx="2590800" cy="1210653"/>
          </a:xfrm>
        </p:grpSpPr>
        <p:sp>
          <p:nvSpPr>
            <p:cNvPr id="20" name="TextBox 2"/>
            <p:cNvSpPr txBox="1"/>
            <p:nvPr/>
          </p:nvSpPr>
          <p:spPr>
            <a:xfrm>
              <a:off x="335361" y="908719"/>
              <a:ext cx="1683939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265" b="1" dirty="0">
                  <a:solidFill>
                    <a:srgbClr val="FFCC01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目 录</a:t>
              </a:r>
            </a:p>
          </p:txBody>
        </p:sp>
        <p:sp>
          <p:nvSpPr>
            <p:cNvPr id="21" name="TextBox 3"/>
            <p:cNvSpPr txBox="1"/>
            <p:nvPr/>
          </p:nvSpPr>
          <p:spPr>
            <a:xfrm>
              <a:off x="1028700" y="1657707"/>
              <a:ext cx="1897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FFCC01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CONTENTS</a:t>
              </a:r>
              <a:endParaRPr lang="zh-CN" altLang="en-US" sz="2400" dirty="0">
                <a:solidFill>
                  <a:srgbClr val="FFCC0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cxnSp>
          <p:nvCxnSpPr>
            <p:cNvPr id="22" name="直接连接符 10"/>
            <p:cNvCxnSpPr/>
            <p:nvPr/>
          </p:nvCxnSpPr>
          <p:spPr>
            <a:xfrm>
              <a:off x="1028700" y="908719"/>
              <a:ext cx="0" cy="1167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6"/>
            <p:cNvCxnSpPr/>
            <p:nvPr/>
          </p:nvCxnSpPr>
          <p:spPr>
            <a:xfrm>
              <a:off x="335361" y="1657707"/>
              <a:ext cx="244593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8"/>
          <p:cNvGrpSpPr/>
          <p:nvPr/>
        </p:nvGrpSpPr>
        <p:grpSpPr>
          <a:xfrm>
            <a:off x="4548780" y="722897"/>
            <a:ext cx="4517570" cy="979409"/>
            <a:chOff x="7181850" y="2590770"/>
            <a:chExt cx="4517570" cy="979409"/>
          </a:xfrm>
        </p:grpSpPr>
        <p:cxnSp>
          <p:nvCxnSpPr>
            <p:cNvPr id="25" name="直接连接符 29"/>
            <p:cNvCxnSpPr/>
            <p:nvPr/>
          </p:nvCxnSpPr>
          <p:spPr>
            <a:xfrm flipH="1">
              <a:off x="7334250" y="2941529"/>
              <a:ext cx="533400" cy="628650"/>
            </a:xfrm>
            <a:prstGeom prst="line">
              <a:avLst/>
            </a:prstGeom>
            <a:ln>
              <a:solidFill>
                <a:srgbClr val="15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181850" y="2590770"/>
              <a:ext cx="552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1</a:t>
              </a:r>
              <a:endParaRPr lang="zh-CN" altLang="en-US" sz="4000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86699" y="2844225"/>
              <a:ext cx="3812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方案背景</a:t>
              </a:r>
              <a:endParaRPr lang="en-US" altLang="zh-CN" sz="2400" b="1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grpSp>
        <p:nvGrpSpPr>
          <p:cNvPr id="29" name="组合 53"/>
          <p:cNvGrpSpPr/>
          <p:nvPr/>
        </p:nvGrpSpPr>
        <p:grpSpPr>
          <a:xfrm>
            <a:off x="4548780" y="2171832"/>
            <a:ext cx="4517570" cy="979409"/>
            <a:chOff x="7181850" y="2590770"/>
            <a:chExt cx="4517570" cy="979409"/>
          </a:xfrm>
        </p:grpSpPr>
        <p:cxnSp>
          <p:nvCxnSpPr>
            <p:cNvPr id="30" name="直接连接符 54"/>
            <p:cNvCxnSpPr/>
            <p:nvPr/>
          </p:nvCxnSpPr>
          <p:spPr>
            <a:xfrm flipH="1">
              <a:off x="7334250" y="2941529"/>
              <a:ext cx="533400" cy="628650"/>
            </a:xfrm>
            <a:prstGeom prst="line">
              <a:avLst/>
            </a:prstGeom>
            <a:ln>
              <a:solidFill>
                <a:srgbClr val="15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181850" y="2590770"/>
              <a:ext cx="552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2</a:t>
              </a:r>
              <a:endParaRPr lang="zh-CN" altLang="en-US" sz="4000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886699" y="2844225"/>
              <a:ext cx="3812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产品规划</a:t>
              </a:r>
              <a:endParaRPr lang="en-US" altLang="zh-CN" sz="2400" b="1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grpSp>
        <p:nvGrpSpPr>
          <p:cNvPr id="34" name="组合 58"/>
          <p:cNvGrpSpPr/>
          <p:nvPr/>
        </p:nvGrpSpPr>
        <p:grpSpPr>
          <a:xfrm>
            <a:off x="4548780" y="3620767"/>
            <a:ext cx="4517570" cy="979409"/>
            <a:chOff x="7181850" y="2590770"/>
            <a:chExt cx="4517570" cy="979409"/>
          </a:xfrm>
        </p:grpSpPr>
        <p:cxnSp>
          <p:nvCxnSpPr>
            <p:cNvPr id="35" name="直接连接符 59"/>
            <p:cNvCxnSpPr/>
            <p:nvPr/>
          </p:nvCxnSpPr>
          <p:spPr>
            <a:xfrm flipH="1">
              <a:off x="7334250" y="2941529"/>
              <a:ext cx="533400" cy="628650"/>
            </a:xfrm>
            <a:prstGeom prst="line">
              <a:avLst/>
            </a:prstGeom>
            <a:ln>
              <a:solidFill>
                <a:srgbClr val="15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181850" y="2590770"/>
              <a:ext cx="552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3</a:t>
              </a:r>
              <a:endParaRPr lang="zh-CN" altLang="en-US" sz="4000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886699" y="2844225"/>
              <a:ext cx="3812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盈利模式与成本控制</a:t>
              </a:r>
              <a:endParaRPr lang="en-US" altLang="zh-CN" sz="2400" b="1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grpSp>
        <p:nvGrpSpPr>
          <p:cNvPr id="39" name="组合 63"/>
          <p:cNvGrpSpPr/>
          <p:nvPr/>
        </p:nvGrpSpPr>
        <p:grpSpPr>
          <a:xfrm>
            <a:off x="4548780" y="5069701"/>
            <a:ext cx="4517570" cy="979409"/>
            <a:chOff x="7181850" y="2590770"/>
            <a:chExt cx="4517570" cy="979409"/>
          </a:xfrm>
        </p:grpSpPr>
        <p:cxnSp>
          <p:nvCxnSpPr>
            <p:cNvPr id="40" name="直接连接符 64"/>
            <p:cNvCxnSpPr/>
            <p:nvPr/>
          </p:nvCxnSpPr>
          <p:spPr>
            <a:xfrm flipH="1">
              <a:off x="7334250" y="2941529"/>
              <a:ext cx="533400" cy="628650"/>
            </a:xfrm>
            <a:prstGeom prst="line">
              <a:avLst/>
            </a:prstGeom>
            <a:ln>
              <a:solidFill>
                <a:srgbClr val="15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181850" y="2590770"/>
              <a:ext cx="552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4</a:t>
              </a:r>
              <a:endParaRPr lang="zh-CN" altLang="en-US" sz="4000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886699" y="2844225"/>
              <a:ext cx="3812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51515"/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风险与对策</a:t>
              </a:r>
              <a:endParaRPr lang="en-US" altLang="zh-CN" sz="2400" b="1" dirty="0">
                <a:solidFill>
                  <a:srgbClr val="151515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F898DDB-FDF1-4625-9A29-377C59D45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6"/>
            <a:ext cx="12192000" cy="6861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06575" y="1707515"/>
            <a:ext cx="8579485" cy="3442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5944235" y="2085340"/>
            <a:ext cx="304165" cy="304165"/>
          </a:xfrm>
          <a:prstGeom prst="diamond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6848" y="2583815"/>
            <a:ext cx="4218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PART ONE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62324" y="3429000"/>
            <a:ext cx="5466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  <a:sym typeface="+mn-ea"/>
              </a:rPr>
              <a:t>方案背景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738495" y="3324225"/>
            <a:ext cx="714375" cy="0"/>
          </a:xfrm>
          <a:prstGeom prst="line">
            <a:avLst/>
          </a:prstGeom>
          <a:ln w="50800" cmpd="sng">
            <a:solidFill>
              <a:srgbClr val="FFCC0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ïşḻïďê-Rectangle 25"/>
          <p:cNvSpPr/>
          <p:nvPr/>
        </p:nvSpPr>
        <p:spPr>
          <a:xfrm>
            <a:off x="912492" y="2128928"/>
            <a:ext cx="2516131" cy="3531644"/>
          </a:xfrm>
          <a:prstGeom prst="rect">
            <a:avLst/>
          </a:prstGeom>
          <a:solidFill>
            <a:schemeClr val="accent1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şḻïďê-Rectangle 21"/>
          <p:cNvSpPr/>
          <p:nvPr/>
        </p:nvSpPr>
        <p:spPr>
          <a:xfrm>
            <a:off x="3532371" y="2128928"/>
            <a:ext cx="2516131" cy="3531644"/>
          </a:xfrm>
          <a:prstGeom prst="rect">
            <a:avLst/>
          </a:prstGeom>
          <a:solidFill>
            <a:schemeClr val="accent2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ïşḻïďê-Rectangle 17"/>
          <p:cNvSpPr/>
          <p:nvPr/>
        </p:nvSpPr>
        <p:spPr>
          <a:xfrm>
            <a:off x="6152250" y="2128928"/>
            <a:ext cx="2516131" cy="3531644"/>
          </a:xfrm>
          <a:prstGeom prst="rect">
            <a:avLst/>
          </a:prstGeom>
          <a:solidFill>
            <a:schemeClr val="accent3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ïşḻïďê-Rectangle 13"/>
          <p:cNvSpPr/>
          <p:nvPr/>
        </p:nvSpPr>
        <p:spPr>
          <a:xfrm>
            <a:off x="8772129" y="2128928"/>
            <a:ext cx="2516131" cy="3531644"/>
          </a:xfrm>
          <a:prstGeom prst="rect">
            <a:avLst/>
          </a:prstGeom>
          <a:solidFill>
            <a:schemeClr val="accent4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8" name="矩形 47"/>
          <p:cNvSpPr/>
          <p:nvPr/>
        </p:nvSpPr>
        <p:spPr>
          <a:xfrm>
            <a:off x="1133457" y="4639135"/>
            <a:ext cx="2074200" cy="8951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现对数据量要求越来越大，维度越来越多，且对于交互以及技术的难度越来越大</a:t>
            </a:r>
          </a:p>
        </p:txBody>
      </p:sp>
      <p:sp>
        <p:nvSpPr>
          <p:cNvPr id="50" name="矩形 49"/>
          <p:cNvSpPr/>
          <p:nvPr/>
        </p:nvSpPr>
        <p:spPr>
          <a:xfrm>
            <a:off x="3753335" y="4639135"/>
            <a:ext cx="2074200" cy="8951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BFBFB"/>
                </a:solidFill>
              </a:rPr>
              <a:t>企业对大数据、效率要求逐步提高，也給大数据提供了展现能力的机会</a:t>
            </a:r>
          </a:p>
        </p:txBody>
      </p:sp>
      <p:sp>
        <p:nvSpPr>
          <p:cNvPr id="51" name="矩形 50"/>
          <p:cNvSpPr/>
          <p:nvPr/>
        </p:nvSpPr>
        <p:spPr>
          <a:xfrm>
            <a:off x="6373213" y="4639135"/>
            <a:ext cx="2074200" cy="8951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众多企业需要对数据进行管理统计，发展数据的价值，支撑企业的发展</a:t>
            </a:r>
          </a:p>
        </p:txBody>
      </p:sp>
      <p:sp>
        <p:nvSpPr>
          <p:cNvPr id="52" name="矩形 51"/>
          <p:cNvSpPr/>
          <p:nvPr/>
        </p:nvSpPr>
        <p:spPr>
          <a:xfrm>
            <a:off x="8993091" y="4639135"/>
            <a:ext cx="2074200" cy="8951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BFBFB"/>
                </a:solidFill>
              </a:rPr>
              <a:t>市场已有的数据平台很繁琐，不利于现有阶段的发展以及商业化日常使用</a:t>
            </a:r>
          </a:p>
        </p:txBody>
      </p:sp>
      <p:pic>
        <p:nvPicPr>
          <p:cNvPr id="57" name="图片占位符 56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r="94"/>
          <a:stretch>
            <a:fillRect/>
          </a:stretch>
        </p:blipFill>
        <p:spPr/>
      </p:pic>
      <p:pic>
        <p:nvPicPr>
          <p:cNvPr id="58" name="图片占位符 57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r="94"/>
          <a:stretch>
            <a:fillRect/>
          </a:stretch>
        </p:blipFill>
        <p:spPr/>
      </p:pic>
      <p:pic>
        <p:nvPicPr>
          <p:cNvPr id="59" name="图片占位符 58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>
            <a:fillRect/>
          </a:stretch>
        </p:blipFill>
        <p:spPr/>
      </p:pic>
      <p:pic>
        <p:nvPicPr>
          <p:cNvPr id="60" name="图片占位符 59"/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32" name="任意多边形 54">
            <a:extLst>
              <a:ext uri="{FF2B5EF4-FFF2-40B4-BE49-F238E27FC236}">
                <a16:creationId xmlns:a16="http://schemas.microsoft.com/office/drawing/2014/main" id="{053BC920-AA21-4448-9977-8DE27EC1836C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55">
            <a:extLst>
              <a:ext uri="{FF2B5EF4-FFF2-40B4-BE49-F238E27FC236}">
                <a16:creationId xmlns:a16="http://schemas.microsoft.com/office/drawing/2014/main" id="{60AB521E-C20F-46AD-B687-C53462D45555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49">
            <a:extLst>
              <a:ext uri="{FF2B5EF4-FFF2-40B4-BE49-F238E27FC236}">
                <a16:creationId xmlns:a16="http://schemas.microsoft.com/office/drawing/2014/main" id="{E29D5F36-BA61-4A15-8E4F-2F2608E81931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50">
            <a:extLst>
              <a:ext uri="{FF2B5EF4-FFF2-40B4-BE49-F238E27FC236}">
                <a16:creationId xmlns:a16="http://schemas.microsoft.com/office/drawing/2014/main" id="{6134DDE2-F381-4E87-B5B0-AB2B753710C0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任意多边形 58">
            <a:extLst>
              <a:ext uri="{FF2B5EF4-FFF2-40B4-BE49-F238E27FC236}">
                <a16:creationId xmlns:a16="http://schemas.microsoft.com/office/drawing/2014/main" id="{41C8C69D-C25E-478D-8A4A-EE3769DFF4C3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50F938D-15AB-4224-B440-E035D34B3D93}"/>
              </a:ext>
            </a:extLst>
          </p:cNvPr>
          <p:cNvGrpSpPr/>
          <p:nvPr/>
        </p:nvGrpSpPr>
        <p:grpSpPr>
          <a:xfrm>
            <a:off x="2242370" y="458879"/>
            <a:ext cx="6623625" cy="796582"/>
            <a:chOff x="2204270" y="458879"/>
            <a:chExt cx="6623625" cy="79658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D1FE235-CCE1-4192-857D-D1842CAEF1E7}"/>
                </a:ext>
              </a:extLst>
            </p:cNvPr>
            <p:cNvSpPr txBox="1"/>
            <p:nvPr/>
          </p:nvSpPr>
          <p:spPr>
            <a:xfrm>
              <a:off x="2204270" y="4588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方案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背景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D877A-C570-4612-9891-0A7E42C6E6C9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289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提供方案初期想法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0" name="椭圆 15">
            <a:extLst>
              <a:ext uri="{FF2B5EF4-FFF2-40B4-BE49-F238E27FC236}">
                <a16:creationId xmlns:a16="http://schemas.microsoft.com/office/drawing/2014/main" id="{B1A23E6E-DC3D-4CE4-8867-5D36755EAF6B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1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18" grpId="0" animBg="1"/>
      <p:bldP spid="14" grpId="0" animBg="1"/>
      <p:bldP spid="48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ŝḷîḓé-Rectangle 2"/>
          <p:cNvSpPr/>
          <p:nvPr/>
        </p:nvSpPr>
        <p:spPr>
          <a:xfrm>
            <a:off x="2922377" y="2206625"/>
            <a:ext cx="1980309" cy="1980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62" name="图片占位符 61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îŝḷîḓé-Rectangle 5"/>
          <p:cNvSpPr/>
          <p:nvPr/>
        </p:nvSpPr>
        <p:spPr>
          <a:xfrm>
            <a:off x="1348054" y="5168618"/>
            <a:ext cx="468555" cy="4685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54" name="组合 53"/>
          <p:cNvGrpSpPr/>
          <p:nvPr/>
        </p:nvGrpSpPr>
        <p:grpSpPr>
          <a:xfrm>
            <a:off x="5284025" y="4496568"/>
            <a:ext cx="5555971" cy="1125345"/>
            <a:chOff x="7583812" y="3362125"/>
            <a:chExt cx="5555971" cy="1125345"/>
          </a:xfrm>
        </p:grpSpPr>
        <p:sp>
          <p:nvSpPr>
            <p:cNvPr id="55" name="矩形 54"/>
            <p:cNvSpPr/>
            <p:nvPr/>
          </p:nvSpPr>
          <p:spPr>
            <a:xfrm>
              <a:off x="7583812" y="3775608"/>
              <a:ext cx="5555971" cy="7118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纵观市场内的大数据平台，对于基本的数据走向管理都是一致的，目的也是帮助企业做好运营推广，但星云数据通过运用大数据，不仅可以从数据中发掘出适应企业发展环境的社会和商业形态，用数据对用户和客户对待产品的态度，进行挖掘和洞察。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7583812" y="3362125"/>
              <a:ext cx="2050552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结论</a:t>
              </a:r>
            </a:p>
          </p:txBody>
        </p:sp>
      </p:grpSp>
      <p:sp>
        <p:nvSpPr>
          <p:cNvPr id="29" name="任意多边形 54">
            <a:extLst>
              <a:ext uri="{FF2B5EF4-FFF2-40B4-BE49-F238E27FC236}">
                <a16:creationId xmlns:a16="http://schemas.microsoft.com/office/drawing/2014/main" id="{00873859-2A42-48C5-83B9-65E9D5FD0A4F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55">
            <a:extLst>
              <a:ext uri="{FF2B5EF4-FFF2-40B4-BE49-F238E27FC236}">
                <a16:creationId xmlns:a16="http://schemas.microsoft.com/office/drawing/2014/main" id="{ADCF37EE-1ECE-4A03-8C6B-4694F28AD32C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49">
            <a:extLst>
              <a:ext uri="{FF2B5EF4-FFF2-40B4-BE49-F238E27FC236}">
                <a16:creationId xmlns:a16="http://schemas.microsoft.com/office/drawing/2014/main" id="{35222E1A-E258-4B51-8D85-E6346B912ABF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50">
            <a:extLst>
              <a:ext uri="{FF2B5EF4-FFF2-40B4-BE49-F238E27FC236}">
                <a16:creationId xmlns:a16="http://schemas.microsoft.com/office/drawing/2014/main" id="{506D492C-B3D0-446D-8E70-7600FB7C780B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任意多边形 58">
            <a:extLst>
              <a:ext uri="{FF2B5EF4-FFF2-40B4-BE49-F238E27FC236}">
                <a16:creationId xmlns:a16="http://schemas.microsoft.com/office/drawing/2014/main" id="{C69557EC-CA14-45B6-B766-438070A383B8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27D2F39-770C-48E2-9FC2-2EDEC5E169E8}"/>
              </a:ext>
            </a:extLst>
          </p:cNvPr>
          <p:cNvGrpSpPr/>
          <p:nvPr/>
        </p:nvGrpSpPr>
        <p:grpSpPr>
          <a:xfrm>
            <a:off x="2242370" y="458879"/>
            <a:ext cx="6623625" cy="796582"/>
            <a:chOff x="2204270" y="458879"/>
            <a:chExt cx="6623625" cy="79658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7C379FA-A59E-4D00-AE1B-804A13A006DB}"/>
                </a:ext>
              </a:extLst>
            </p:cNvPr>
            <p:cNvSpPr txBox="1"/>
            <p:nvPr/>
          </p:nvSpPr>
          <p:spPr>
            <a:xfrm>
              <a:off x="2204270" y="4588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方案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背景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0A79AE1-E92D-4B9E-86FA-238ECEFC7F98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289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提供方案初期想法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1" name="椭圆 15">
            <a:extLst>
              <a:ext uri="{FF2B5EF4-FFF2-40B4-BE49-F238E27FC236}">
                <a16:creationId xmlns:a16="http://schemas.microsoft.com/office/drawing/2014/main" id="{8753D9E2-F536-44CE-978D-1275EA9D199B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D4A6A6-571F-4083-8BD8-610E29203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264" y="2234165"/>
            <a:ext cx="6180952" cy="202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2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F898DDB-FDF1-4625-9A29-377C59D45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6"/>
            <a:ext cx="12192000" cy="6861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06575" y="1707515"/>
            <a:ext cx="8579485" cy="3442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5944235" y="2085340"/>
            <a:ext cx="304165" cy="304165"/>
          </a:xfrm>
          <a:prstGeom prst="diamond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6848" y="2583815"/>
            <a:ext cx="4218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PART TWO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62324" y="3429000"/>
            <a:ext cx="5466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  <a:sym typeface="+mn-ea"/>
              </a:rPr>
              <a:t>产品规划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738495" y="3324225"/>
            <a:ext cx="714375" cy="0"/>
          </a:xfrm>
          <a:prstGeom prst="line">
            <a:avLst/>
          </a:prstGeom>
          <a:ln w="50800" cmpd="sng">
            <a:solidFill>
              <a:srgbClr val="FFCC0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975891" y="2183167"/>
            <a:ext cx="1148254" cy="981381"/>
            <a:chOff x="914713" y="4776540"/>
            <a:chExt cx="1181330" cy="1009650"/>
          </a:xfrm>
        </p:grpSpPr>
        <p:sp>
          <p:nvSpPr>
            <p:cNvPr id="24" name="ïšḻïďê-îṥļîḑé-Rectangle 120"/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87</a:t>
              </a:r>
            </a:p>
          </p:txBody>
        </p:sp>
        <p:sp>
          <p:nvSpPr>
            <p:cNvPr id="25" name="ïšḻïďê-îṥļîḑé-Rectangle 65"/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%</a:t>
              </a:r>
            </a:p>
          </p:txBody>
        </p:sp>
        <p:cxnSp>
          <p:nvCxnSpPr>
            <p:cNvPr id="28" name="ïšḻïďê-Straight Connector 27"/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975891" y="3745282"/>
            <a:ext cx="1148254" cy="981381"/>
            <a:chOff x="914713" y="4776540"/>
            <a:chExt cx="1181330" cy="1009650"/>
          </a:xfrm>
        </p:grpSpPr>
        <p:sp>
          <p:nvSpPr>
            <p:cNvPr id="19" name="ïšḻïďê-îṥļîḑé-Rectangle 120"/>
            <p:cNvSpPr>
              <a:spLocks/>
            </p:cNvSpPr>
            <p:nvPr/>
          </p:nvSpPr>
          <p:spPr bwMode="auto">
            <a:xfrm>
              <a:off x="914713" y="4776540"/>
              <a:ext cx="96414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l"/>
              <a:r>
                <a:rPr lang="en-US" sz="4800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13</a:t>
              </a:r>
            </a:p>
          </p:txBody>
        </p:sp>
        <p:sp>
          <p:nvSpPr>
            <p:cNvPr id="20" name="ïšḻïďê-îṥļîḑé-Rectangle 65"/>
            <p:cNvSpPr>
              <a:spLocks/>
            </p:cNvSpPr>
            <p:nvPr/>
          </p:nvSpPr>
          <p:spPr bwMode="auto">
            <a:xfrm>
              <a:off x="1672688" y="5013985"/>
              <a:ext cx="36512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algn="l"/>
              <a:r>
                <a:rPr lang="en-US" sz="3200">
                  <a:solidFill>
                    <a:schemeClr val="accent3"/>
                  </a:solidFill>
                  <a:latin typeface="Century Gothic" panose="020B0502020202020204" pitchFamily="34" charset="0"/>
                </a:rPr>
                <a:t>%</a:t>
              </a:r>
              <a:endParaRPr lang="en-US" sz="3200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ïšḻïďê-Straight Connector 22"/>
            <p:cNvCxnSpPr/>
            <p:nvPr/>
          </p:nvCxnSpPr>
          <p:spPr>
            <a:xfrm>
              <a:off x="2096043" y="4955928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ïšḻïďê-Straight Connector 6"/>
          <p:cNvCxnSpPr/>
          <p:nvPr/>
        </p:nvCxnSpPr>
        <p:spPr>
          <a:xfrm>
            <a:off x="6975891" y="3467632"/>
            <a:ext cx="433243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180745" y="2453436"/>
            <a:ext cx="2305485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强有力的行业竞争力</a:t>
            </a:r>
          </a:p>
        </p:txBody>
      </p:sp>
      <p:sp>
        <p:nvSpPr>
          <p:cNvPr id="41" name="矩形 40"/>
          <p:cNvSpPr/>
          <p:nvPr/>
        </p:nvSpPr>
        <p:spPr>
          <a:xfrm>
            <a:off x="8168888" y="4016960"/>
            <a:ext cx="2413679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解决低效的资本输入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9"/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50"/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54">
            <a:extLst>
              <a:ext uri="{FF2B5EF4-FFF2-40B4-BE49-F238E27FC236}">
                <a16:creationId xmlns:a16="http://schemas.microsoft.com/office/drawing/2014/main" id="{78D44BDB-C8C7-4EC4-A84C-E1A70DA31987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49">
            <a:extLst>
              <a:ext uri="{FF2B5EF4-FFF2-40B4-BE49-F238E27FC236}">
                <a16:creationId xmlns:a16="http://schemas.microsoft.com/office/drawing/2014/main" id="{727B477F-FB96-4DD0-BD52-C64B0B8A0CCC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椭圆 50">
            <a:extLst>
              <a:ext uri="{FF2B5EF4-FFF2-40B4-BE49-F238E27FC236}">
                <a16:creationId xmlns:a16="http://schemas.microsoft.com/office/drawing/2014/main" id="{AF2E5115-B421-47FF-9A92-EBEA51B2B475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8">
            <a:extLst>
              <a:ext uri="{FF2B5EF4-FFF2-40B4-BE49-F238E27FC236}">
                <a16:creationId xmlns:a16="http://schemas.microsoft.com/office/drawing/2014/main" id="{0AB8F1D2-713F-4A5F-85C6-D0C580E8B34E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5">
            <a:extLst>
              <a:ext uri="{FF2B5EF4-FFF2-40B4-BE49-F238E27FC236}">
                <a16:creationId xmlns:a16="http://schemas.microsoft.com/office/drawing/2014/main" id="{30CD0EEC-250B-4D0B-8F43-9C4BFCA72572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9A915BB-0586-4798-9674-90D6B2578F69}"/>
              </a:ext>
            </a:extLst>
          </p:cNvPr>
          <p:cNvGrpSpPr/>
          <p:nvPr/>
        </p:nvGrpSpPr>
        <p:grpSpPr>
          <a:xfrm>
            <a:off x="2242370" y="458879"/>
            <a:ext cx="6623625" cy="1217594"/>
            <a:chOff x="2204270" y="458879"/>
            <a:chExt cx="6623625" cy="121759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CF9BEE0-7E08-4460-BEF4-7F137CB04132}"/>
                </a:ext>
              </a:extLst>
            </p:cNvPr>
            <p:cNvSpPr txBox="1"/>
            <p:nvPr/>
          </p:nvSpPr>
          <p:spPr>
            <a:xfrm>
              <a:off x="2204270" y="4588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产品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规划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21E4A9B-370F-4060-9FE1-96402D780722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7109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产品规划人员通过调查研究，在了解市场、了解客户需求、了解竞争对手、了解外在机会与风险以及市场和技术发展态势的基础上，根据公司自身的情况和发展方向，制定出可以把握市场机会，满足消费者需要的产品的远景目标（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Vision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）以及实施该远景目标的战略、战术的过程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64" name="椭圆 15">
            <a:extLst>
              <a:ext uri="{FF2B5EF4-FFF2-40B4-BE49-F238E27FC236}">
                <a16:creationId xmlns:a16="http://schemas.microsoft.com/office/drawing/2014/main" id="{A918ABC3-F01E-47A3-BE6E-5D855BA8F275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189DD2-9441-4106-B158-92627CA16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5" y="2422815"/>
            <a:ext cx="6057630" cy="23610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9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5031465" y="1733441"/>
            <a:ext cx="2129084" cy="4111844"/>
            <a:chOff x="-3768725" y="1125538"/>
            <a:chExt cx="2517775" cy="4862513"/>
          </a:xfrm>
        </p:grpSpPr>
        <p:sp>
          <p:nvSpPr>
            <p:cNvPr id="36" name="îŝḷîḓé-Freeform: Shape 4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ḷîḓé-Freeform: Shape 5"/>
            <p:cNvSpPr>
              <a:spLocks/>
            </p:cNvSpPr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ŝḷîḓé-Oval 6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ŝḷîḓé-Oval 7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ŝḷîḓé-Freeform: Shape 8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ŝḷîḓé-Freeform: Shape 9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ŝḷîḓé-Freeform: Shape 10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ŝḷîḓé-Freeform: Shape 11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ŝḷîḓé-Freeform: Shape 12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ŝḷîḓé-Freeform: Shape 15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ŝḷîḓé-Freeform: Shape 16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ḷîḓé-Freeform: Shape 17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ŝḷîḓé-Freeform: Shape 18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85" name="图片占位符 84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6" y="2171260"/>
            <a:ext cx="1902268" cy="31155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116" name="组合 115"/>
          <p:cNvGrpSpPr/>
          <p:nvPr/>
        </p:nvGrpSpPr>
        <p:grpSpPr>
          <a:xfrm>
            <a:off x="1017034" y="2120059"/>
            <a:ext cx="858869" cy="996288"/>
            <a:chOff x="1017034" y="1785013"/>
            <a:chExt cx="858869" cy="996288"/>
          </a:xfrm>
        </p:grpSpPr>
        <p:sp>
          <p:nvSpPr>
            <p:cNvPr id="117" name="六边形 116"/>
            <p:cNvSpPr/>
            <p:nvPr/>
          </p:nvSpPr>
          <p:spPr>
            <a:xfrm rot="5400000">
              <a:off x="948325" y="1853722"/>
              <a:ext cx="996288" cy="858869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8" name="六边形 87"/>
            <p:cNvSpPr/>
            <p:nvPr/>
          </p:nvSpPr>
          <p:spPr>
            <a:xfrm>
              <a:off x="1223946" y="2060927"/>
              <a:ext cx="445046" cy="444461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017034" y="4413316"/>
            <a:ext cx="858869" cy="996288"/>
            <a:chOff x="1017034" y="1785013"/>
            <a:chExt cx="858869" cy="996288"/>
          </a:xfrm>
        </p:grpSpPr>
        <p:sp>
          <p:nvSpPr>
            <p:cNvPr id="120" name="六边形 119"/>
            <p:cNvSpPr/>
            <p:nvPr/>
          </p:nvSpPr>
          <p:spPr>
            <a:xfrm rot="5400000">
              <a:off x="948325" y="1853722"/>
              <a:ext cx="996288" cy="858869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1" name="六边形 90"/>
            <p:cNvSpPr/>
            <p:nvPr/>
          </p:nvSpPr>
          <p:spPr>
            <a:xfrm>
              <a:off x="1223946" y="2077923"/>
              <a:ext cx="445046" cy="41046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306177" y="2120059"/>
            <a:ext cx="858869" cy="996288"/>
            <a:chOff x="1017034" y="1785013"/>
            <a:chExt cx="858869" cy="996288"/>
          </a:xfrm>
        </p:grpSpPr>
        <p:sp>
          <p:nvSpPr>
            <p:cNvPr id="114" name="六边形 113"/>
            <p:cNvSpPr/>
            <p:nvPr/>
          </p:nvSpPr>
          <p:spPr>
            <a:xfrm rot="5400000">
              <a:off x="948325" y="1853722"/>
              <a:ext cx="996288" cy="858869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六边形 93"/>
            <p:cNvSpPr/>
            <p:nvPr/>
          </p:nvSpPr>
          <p:spPr>
            <a:xfrm>
              <a:off x="1223946" y="2060963"/>
              <a:ext cx="445046" cy="444389"/>
            </a:xfrm>
            <a:custGeom>
              <a:avLst/>
              <a:gdLst>
                <a:gd name="connsiteX0" fmla="*/ 414666 w 606487"/>
                <a:gd name="connsiteY0" fmla="*/ 244368 h 605592"/>
                <a:gd name="connsiteX1" fmla="*/ 440469 w 606487"/>
                <a:gd name="connsiteY1" fmla="*/ 270042 h 605592"/>
                <a:gd name="connsiteX2" fmla="*/ 440469 w 606487"/>
                <a:gd name="connsiteY2" fmla="*/ 381912 h 605592"/>
                <a:gd name="connsiteX3" fmla="*/ 414666 w 606487"/>
                <a:gd name="connsiteY3" fmla="*/ 407586 h 605592"/>
                <a:gd name="connsiteX4" fmla="*/ 388956 w 606487"/>
                <a:gd name="connsiteY4" fmla="*/ 381912 h 605592"/>
                <a:gd name="connsiteX5" fmla="*/ 388956 w 606487"/>
                <a:gd name="connsiteY5" fmla="*/ 270042 h 605592"/>
                <a:gd name="connsiteX6" fmla="*/ 414666 w 606487"/>
                <a:gd name="connsiteY6" fmla="*/ 244368 h 605592"/>
                <a:gd name="connsiteX7" fmla="*/ 302702 w 606487"/>
                <a:gd name="connsiteY7" fmla="*/ 167240 h 605592"/>
                <a:gd name="connsiteX8" fmla="*/ 328412 w 606487"/>
                <a:gd name="connsiteY8" fmla="*/ 192915 h 605592"/>
                <a:gd name="connsiteX9" fmla="*/ 328412 w 606487"/>
                <a:gd name="connsiteY9" fmla="*/ 381911 h 605592"/>
                <a:gd name="connsiteX10" fmla="*/ 302702 w 606487"/>
                <a:gd name="connsiteY10" fmla="*/ 407586 h 605592"/>
                <a:gd name="connsiteX11" fmla="*/ 276899 w 606487"/>
                <a:gd name="connsiteY11" fmla="*/ 381911 h 605592"/>
                <a:gd name="connsiteX12" fmla="*/ 276899 w 606487"/>
                <a:gd name="connsiteY12" fmla="*/ 192915 h 605592"/>
                <a:gd name="connsiteX13" fmla="*/ 302702 w 606487"/>
                <a:gd name="connsiteY13" fmla="*/ 167240 h 605592"/>
                <a:gd name="connsiteX14" fmla="*/ 190632 w 606487"/>
                <a:gd name="connsiteY14" fmla="*/ 107965 h 605592"/>
                <a:gd name="connsiteX15" fmla="*/ 216353 w 606487"/>
                <a:gd name="connsiteY15" fmla="*/ 133737 h 605592"/>
                <a:gd name="connsiteX16" fmla="*/ 216353 w 606487"/>
                <a:gd name="connsiteY16" fmla="*/ 381907 h 605592"/>
                <a:gd name="connsiteX17" fmla="*/ 190632 w 606487"/>
                <a:gd name="connsiteY17" fmla="*/ 407586 h 605592"/>
                <a:gd name="connsiteX18" fmla="*/ 164911 w 606487"/>
                <a:gd name="connsiteY18" fmla="*/ 381907 h 605592"/>
                <a:gd name="connsiteX19" fmla="*/ 164911 w 606487"/>
                <a:gd name="connsiteY19" fmla="*/ 133737 h 605592"/>
                <a:gd name="connsiteX20" fmla="*/ 190632 w 606487"/>
                <a:gd name="connsiteY20" fmla="*/ 107965 h 605592"/>
                <a:gd name="connsiteX21" fmla="*/ 86256 w 606487"/>
                <a:gd name="connsiteY21" fmla="*/ 51447 h 605592"/>
                <a:gd name="connsiteX22" fmla="*/ 86256 w 606487"/>
                <a:gd name="connsiteY22" fmla="*/ 464229 h 605592"/>
                <a:gd name="connsiteX23" fmla="*/ 517724 w 606487"/>
                <a:gd name="connsiteY23" fmla="*/ 464229 h 605592"/>
                <a:gd name="connsiteX24" fmla="*/ 517724 w 606487"/>
                <a:gd name="connsiteY24" fmla="*/ 51447 h 605592"/>
                <a:gd name="connsiteX25" fmla="*/ 25719 w 606487"/>
                <a:gd name="connsiteY25" fmla="*/ 0 h 605592"/>
                <a:gd name="connsiteX26" fmla="*/ 580861 w 606487"/>
                <a:gd name="connsiteY26" fmla="*/ 0 h 605592"/>
                <a:gd name="connsiteX27" fmla="*/ 606487 w 606487"/>
                <a:gd name="connsiteY27" fmla="*/ 25677 h 605592"/>
                <a:gd name="connsiteX28" fmla="*/ 579468 w 606487"/>
                <a:gd name="connsiteY28" fmla="*/ 51447 h 605592"/>
                <a:gd name="connsiteX29" fmla="*/ 569162 w 606487"/>
                <a:gd name="connsiteY29" fmla="*/ 51447 h 605592"/>
                <a:gd name="connsiteX30" fmla="*/ 569162 w 606487"/>
                <a:gd name="connsiteY30" fmla="*/ 488608 h 605592"/>
                <a:gd name="connsiteX31" fmla="*/ 543443 w 606487"/>
                <a:gd name="connsiteY31" fmla="*/ 514285 h 605592"/>
                <a:gd name="connsiteX32" fmla="*/ 476499 w 606487"/>
                <a:gd name="connsiteY32" fmla="*/ 514285 h 605592"/>
                <a:gd name="connsiteX33" fmla="*/ 476499 w 606487"/>
                <a:gd name="connsiteY33" fmla="*/ 579915 h 605592"/>
                <a:gd name="connsiteX34" fmla="*/ 450687 w 606487"/>
                <a:gd name="connsiteY34" fmla="*/ 605592 h 605592"/>
                <a:gd name="connsiteX35" fmla="*/ 424968 w 606487"/>
                <a:gd name="connsiteY35" fmla="*/ 579915 h 605592"/>
                <a:gd name="connsiteX36" fmla="*/ 424968 w 606487"/>
                <a:gd name="connsiteY36" fmla="*/ 514285 h 605592"/>
                <a:gd name="connsiteX37" fmla="*/ 180219 w 606487"/>
                <a:gd name="connsiteY37" fmla="*/ 514285 h 605592"/>
                <a:gd name="connsiteX38" fmla="*/ 180219 w 606487"/>
                <a:gd name="connsiteY38" fmla="*/ 579915 h 605592"/>
                <a:gd name="connsiteX39" fmla="*/ 154500 w 606487"/>
                <a:gd name="connsiteY39" fmla="*/ 605592 h 605592"/>
                <a:gd name="connsiteX40" fmla="*/ 128688 w 606487"/>
                <a:gd name="connsiteY40" fmla="*/ 579915 h 605592"/>
                <a:gd name="connsiteX41" fmla="*/ 128688 w 606487"/>
                <a:gd name="connsiteY41" fmla="*/ 514285 h 605592"/>
                <a:gd name="connsiteX42" fmla="*/ 61744 w 606487"/>
                <a:gd name="connsiteY42" fmla="*/ 514285 h 605592"/>
                <a:gd name="connsiteX43" fmla="*/ 36025 w 606487"/>
                <a:gd name="connsiteY43" fmla="*/ 488608 h 605592"/>
                <a:gd name="connsiteX44" fmla="*/ 36025 w 606487"/>
                <a:gd name="connsiteY44" fmla="*/ 51447 h 605592"/>
                <a:gd name="connsiteX45" fmla="*/ 25719 w 606487"/>
                <a:gd name="connsiteY45" fmla="*/ 51447 h 605592"/>
                <a:gd name="connsiteX46" fmla="*/ 0 w 606487"/>
                <a:gd name="connsiteY46" fmla="*/ 25677 h 605592"/>
                <a:gd name="connsiteX47" fmla="*/ 25719 w 606487"/>
                <a:gd name="connsiteY47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487" h="605592">
                  <a:moveTo>
                    <a:pt x="414666" y="244368"/>
                  </a:moveTo>
                  <a:cubicBezTo>
                    <a:pt x="428774" y="244368"/>
                    <a:pt x="440469" y="255954"/>
                    <a:pt x="440469" y="270042"/>
                  </a:cubicBezTo>
                  <a:lnTo>
                    <a:pt x="440469" y="381912"/>
                  </a:lnTo>
                  <a:cubicBezTo>
                    <a:pt x="439170" y="396000"/>
                    <a:pt x="428774" y="407586"/>
                    <a:pt x="414666" y="407586"/>
                  </a:cubicBezTo>
                  <a:cubicBezTo>
                    <a:pt x="400465" y="407586"/>
                    <a:pt x="388956" y="396000"/>
                    <a:pt x="388956" y="381912"/>
                  </a:cubicBezTo>
                  <a:lnTo>
                    <a:pt x="388956" y="270042"/>
                  </a:lnTo>
                  <a:cubicBezTo>
                    <a:pt x="388956" y="255954"/>
                    <a:pt x="400558" y="244368"/>
                    <a:pt x="414666" y="244368"/>
                  </a:cubicBezTo>
                  <a:close/>
                  <a:moveTo>
                    <a:pt x="302702" y="167240"/>
                  </a:moveTo>
                  <a:cubicBezTo>
                    <a:pt x="316810" y="167240"/>
                    <a:pt x="328412" y="178826"/>
                    <a:pt x="328412" y="192915"/>
                  </a:cubicBezTo>
                  <a:lnTo>
                    <a:pt x="328412" y="381911"/>
                  </a:lnTo>
                  <a:cubicBezTo>
                    <a:pt x="328412" y="396000"/>
                    <a:pt x="316810" y="407586"/>
                    <a:pt x="302702" y="407586"/>
                  </a:cubicBezTo>
                  <a:cubicBezTo>
                    <a:pt x="288408" y="407586"/>
                    <a:pt x="276899" y="396000"/>
                    <a:pt x="276899" y="381911"/>
                  </a:cubicBezTo>
                  <a:lnTo>
                    <a:pt x="276899" y="192915"/>
                  </a:lnTo>
                  <a:cubicBezTo>
                    <a:pt x="276899" y="178826"/>
                    <a:pt x="288594" y="167240"/>
                    <a:pt x="302702" y="167240"/>
                  </a:cubicBezTo>
                  <a:close/>
                  <a:moveTo>
                    <a:pt x="190632" y="107965"/>
                  </a:moveTo>
                  <a:cubicBezTo>
                    <a:pt x="204746" y="107965"/>
                    <a:pt x="216353" y="119646"/>
                    <a:pt x="216353" y="133737"/>
                  </a:cubicBezTo>
                  <a:lnTo>
                    <a:pt x="216353" y="381907"/>
                  </a:lnTo>
                  <a:cubicBezTo>
                    <a:pt x="216353" y="395998"/>
                    <a:pt x="204746" y="407586"/>
                    <a:pt x="190632" y="407586"/>
                  </a:cubicBezTo>
                  <a:cubicBezTo>
                    <a:pt x="176425" y="407586"/>
                    <a:pt x="164911" y="395998"/>
                    <a:pt x="164911" y="381907"/>
                  </a:cubicBezTo>
                  <a:lnTo>
                    <a:pt x="164911" y="133737"/>
                  </a:lnTo>
                  <a:cubicBezTo>
                    <a:pt x="164911" y="119646"/>
                    <a:pt x="176518" y="107965"/>
                    <a:pt x="190632" y="107965"/>
                  </a:cubicBezTo>
                  <a:close/>
                  <a:moveTo>
                    <a:pt x="86256" y="51447"/>
                  </a:moveTo>
                  <a:lnTo>
                    <a:pt x="86256" y="464229"/>
                  </a:lnTo>
                  <a:lnTo>
                    <a:pt x="517724" y="464229"/>
                  </a:lnTo>
                  <a:lnTo>
                    <a:pt x="517724" y="51447"/>
                  </a:lnTo>
                  <a:close/>
                  <a:moveTo>
                    <a:pt x="25719" y="0"/>
                  </a:moveTo>
                  <a:lnTo>
                    <a:pt x="580861" y="0"/>
                  </a:lnTo>
                  <a:cubicBezTo>
                    <a:pt x="594974" y="0"/>
                    <a:pt x="606580" y="11587"/>
                    <a:pt x="606487" y="25677"/>
                  </a:cubicBezTo>
                  <a:cubicBezTo>
                    <a:pt x="606487" y="39767"/>
                    <a:pt x="593581" y="51447"/>
                    <a:pt x="579468" y="51447"/>
                  </a:cubicBezTo>
                  <a:lnTo>
                    <a:pt x="569162" y="51447"/>
                  </a:lnTo>
                  <a:lnTo>
                    <a:pt x="569162" y="488608"/>
                  </a:lnTo>
                  <a:cubicBezTo>
                    <a:pt x="569162" y="503996"/>
                    <a:pt x="557556" y="514285"/>
                    <a:pt x="543443" y="514285"/>
                  </a:cubicBezTo>
                  <a:lnTo>
                    <a:pt x="476499" y="514285"/>
                  </a:lnTo>
                  <a:lnTo>
                    <a:pt x="476499" y="579915"/>
                  </a:lnTo>
                  <a:cubicBezTo>
                    <a:pt x="476499" y="594005"/>
                    <a:pt x="464800" y="605592"/>
                    <a:pt x="450687" y="605592"/>
                  </a:cubicBezTo>
                  <a:cubicBezTo>
                    <a:pt x="436574" y="605592"/>
                    <a:pt x="424968" y="594005"/>
                    <a:pt x="424968" y="579915"/>
                  </a:cubicBezTo>
                  <a:lnTo>
                    <a:pt x="424968" y="514285"/>
                  </a:lnTo>
                  <a:lnTo>
                    <a:pt x="180219" y="514285"/>
                  </a:lnTo>
                  <a:lnTo>
                    <a:pt x="180219" y="579915"/>
                  </a:lnTo>
                  <a:cubicBezTo>
                    <a:pt x="180219" y="594005"/>
                    <a:pt x="168613" y="605592"/>
                    <a:pt x="154500" y="605592"/>
                  </a:cubicBezTo>
                  <a:cubicBezTo>
                    <a:pt x="140387" y="605592"/>
                    <a:pt x="128688" y="594005"/>
                    <a:pt x="128688" y="579915"/>
                  </a:cubicBezTo>
                  <a:lnTo>
                    <a:pt x="128688" y="514285"/>
                  </a:lnTo>
                  <a:lnTo>
                    <a:pt x="61744" y="514285"/>
                  </a:lnTo>
                  <a:cubicBezTo>
                    <a:pt x="47631" y="514285"/>
                    <a:pt x="36025" y="502698"/>
                    <a:pt x="36025" y="488608"/>
                  </a:cubicBezTo>
                  <a:lnTo>
                    <a:pt x="36025" y="51447"/>
                  </a:lnTo>
                  <a:lnTo>
                    <a:pt x="25719" y="51447"/>
                  </a:lnTo>
                  <a:cubicBezTo>
                    <a:pt x="11606" y="51447"/>
                    <a:pt x="0" y="39767"/>
                    <a:pt x="0" y="25677"/>
                  </a:cubicBezTo>
                  <a:cubicBezTo>
                    <a:pt x="0" y="11587"/>
                    <a:pt x="11606" y="0"/>
                    <a:pt x="2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0306177" y="4413316"/>
            <a:ext cx="858869" cy="996288"/>
            <a:chOff x="1017034" y="1785013"/>
            <a:chExt cx="858869" cy="996288"/>
          </a:xfrm>
        </p:grpSpPr>
        <p:sp>
          <p:nvSpPr>
            <p:cNvPr id="111" name="六边形 110"/>
            <p:cNvSpPr/>
            <p:nvPr/>
          </p:nvSpPr>
          <p:spPr>
            <a:xfrm rot="5400000">
              <a:off x="948325" y="1853722"/>
              <a:ext cx="996288" cy="858869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六边形 96"/>
            <p:cNvSpPr/>
            <p:nvPr/>
          </p:nvSpPr>
          <p:spPr>
            <a:xfrm>
              <a:off x="1223946" y="2060971"/>
              <a:ext cx="445046" cy="444374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874390" y="2142024"/>
            <a:ext cx="2208696" cy="966235"/>
            <a:chOff x="7885240" y="3464575"/>
            <a:chExt cx="2208696" cy="966235"/>
          </a:xfrm>
        </p:grpSpPr>
        <p:sp>
          <p:nvSpPr>
            <p:cNvPr id="99" name="矩形 98"/>
            <p:cNvSpPr/>
            <p:nvPr/>
          </p:nvSpPr>
          <p:spPr>
            <a:xfrm>
              <a:off x="7885240" y="3747033"/>
              <a:ext cx="2208695" cy="683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帮助需要数据支撑的企业提供量化参考，并将根据需求提供不一样的数据解决方案</a:t>
              </a: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043384" y="3464575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量化交易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874390" y="4426948"/>
            <a:ext cx="2208696" cy="966235"/>
            <a:chOff x="7885240" y="3464575"/>
            <a:chExt cx="2208696" cy="966235"/>
          </a:xfrm>
        </p:grpSpPr>
        <p:sp>
          <p:nvSpPr>
            <p:cNvPr id="102" name="矩形 101"/>
            <p:cNvSpPr/>
            <p:nvPr/>
          </p:nvSpPr>
          <p:spPr>
            <a:xfrm>
              <a:off x="7885240" y="3747033"/>
              <a:ext cx="2208695" cy="683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采集并整理数据帮助企业预测、描述、管理市场，从而使得满足消费的需求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043384" y="3464575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数据营销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095082" y="2142024"/>
            <a:ext cx="2208695" cy="966235"/>
            <a:chOff x="7885240" y="3464575"/>
            <a:chExt cx="2208695" cy="966235"/>
          </a:xfrm>
        </p:grpSpPr>
        <p:sp>
          <p:nvSpPr>
            <p:cNvPr id="105" name="矩形 104"/>
            <p:cNvSpPr/>
            <p:nvPr/>
          </p:nvSpPr>
          <p:spPr>
            <a:xfrm>
              <a:off x="7885240" y="3747033"/>
              <a:ext cx="2208695" cy="683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产品根据功能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类型划分不同商业版本，提供不同形式的细致化功能服务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885240" y="3464575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产品服务费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095082" y="4426948"/>
            <a:ext cx="2208695" cy="764257"/>
            <a:chOff x="7885240" y="3464575"/>
            <a:chExt cx="2208695" cy="764257"/>
          </a:xfrm>
        </p:grpSpPr>
        <p:sp>
          <p:nvSpPr>
            <p:cNvPr id="108" name="矩形 107"/>
            <p:cNvSpPr/>
            <p:nvPr/>
          </p:nvSpPr>
          <p:spPr>
            <a:xfrm>
              <a:off x="7885240" y="3747033"/>
              <a:ext cx="2208695" cy="4817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提供客户所需数据分析结果，根据结果提供其参考价值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7885240" y="3464575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服务咨询</a:t>
              </a:r>
            </a:p>
          </p:txBody>
        </p:sp>
      </p:grpSp>
      <p:sp>
        <p:nvSpPr>
          <p:cNvPr id="45" name="任意多边形 44"/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49"/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椭圆 50"/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4">
            <a:extLst>
              <a:ext uri="{FF2B5EF4-FFF2-40B4-BE49-F238E27FC236}">
                <a16:creationId xmlns:a16="http://schemas.microsoft.com/office/drawing/2014/main" id="{CDDDA1C2-AD84-4460-ACF0-C8EB80617ED4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5">
            <a:extLst>
              <a:ext uri="{FF2B5EF4-FFF2-40B4-BE49-F238E27FC236}">
                <a16:creationId xmlns:a16="http://schemas.microsoft.com/office/drawing/2014/main" id="{2B7863BF-632D-4A1B-BE26-C36CFD1C556E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49">
            <a:extLst>
              <a:ext uri="{FF2B5EF4-FFF2-40B4-BE49-F238E27FC236}">
                <a16:creationId xmlns:a16="http://schemas.microsoft.com/office/drawing/2014/main" id="{2E0A8E2A-E8F9-4573-8F96-BE19C5755C94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50">
            <a:extLst>
              <a:ext uri="{FF2B5EF4-FFF2-40B4-BE49-F238E27FC236}">
                <a16:creationId xmlns:a16="http://schemas.microsoft.com/office/drawing/2014/main" id="{AC8FF012-4B59-4458-AE5B-D5A6B70A9220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任意多边形 58">
            <a:extLst>
              <a:ext uri="{FF2B5EF4-FFF2-40B4-BE49-F238E27FC236}">
                <a16:creationId xmlns:a16="http://schemas.microsoft.com/office/drawing/2014/main" id="{043FA4A9-82E7-45CC-8F03-A24A1C232444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C196CA8-06AA-486B-B48F-2525803FC3AE}"/>
              </a:ext>
            </a:extLst>
          </p:cNvPr>
          <p:cNvGrpSpPr/>
          <p:nvPr/>
        </p:nvGrpSpPr>
        <p:grpSpPr>
          <a:xfrm>
            <a:off x="2242370" y="458879"/>
            <a:ext cx="6623625" cy="796582"/>
            <a:chOff x="2204270" y="458879"/>
            <a:chExt cx="6623625" cy="79658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E6D937A-F0C7-4B98-AEF8-F6557EB579AA}"/>
                </a:ext>
              </a:extLst>
            </p:cNvPr>
            <p:cNvSpPr txBox="1"/>
            <p:nvPr/>
          </p:nvSpPr>
          <p:spPr>
            <a:xfrm>
              <a:off x="2204270" y="4588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盈利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模式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2283FEB-926E-46FC-9A58-F900F8CFA27A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289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按照利益相关者划分的企业的收入结构、成本结构以及相应的目标利润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66" name="椭圆 15">
            <a:extLst>
              <a:ext uri="{FF2B5EF4-FFF2-40B4-BE49-F238E27FC236}">
                <a16:creationId xmlns:a16="http://schemas.microsoft.com/office/drawing/2014/main" id="{33E83D53-E622-4904-9CF1-4CD22EACA243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4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8"/>
          <p:cNvSpPr/>
          <p:nvPr/>
        </p:nvSpPr>
        <p:spPr>
          <a:xfrm>
            <a:off x="6058326" y="3489294"/>
            <a:ext cx="608750" cy="600138"/>
          </a:xfrm>
          <a:custGeom>
            <a:avLst/>
            <a:gdLst>
              <a:gd name="connsiteX0" fmla="*/ 481576 w 607554"/>
              <a:gd name="connsiteY0" fmla="*/ 446886 h 598959"/>
              <a:gd name="connsiteX1" fmla="*/ 481576 w 607554"/>
              <a:gd name="connsiteY1" fmla="*/ 503769 h 598959"/>
              <a:gd name="connsiteX2" fmla="*/ 519134 w 607554"/>
              <a:gd name="connsiteY2" fmla="*/ 503769 h 598959"/>
              <a:gd name="connsiteX3" fmla="*/ 519134 w 607554"/>
              <a:gd name="connsiteY3" fmla="*/ 446886 h 598959"/>
              <a:gd name="connsiteX4" fmla="*/ 481576 w 607554"/>
              <a:gd name="connsiteY4" fmla="*/ 270994 h 598959"/>
              <a:gd name="connsiteX5" fmla="*/ 481576 w 607554"/>
              <a:gd name="connsiteY5" fmla="*/ 327877 h 598959"/>
              <a:gd name="connsiteX6" fmla="*/ 519134 w 607554"/>
              <a:gd name="connsiteY6" fmla="*/ 327877 h 598959"/>
              <a:gd name="connsiteX7" fmla="*/ 519134 w 607554"/>
              <a:gd name="connsiteY7" fmla="*/ 270994 h 598959"/>
              <a:gd name="connsiteX8" fmla="*/ 195909 w 607554"/>
              <a:gd name="connsiteY8" fmla="*/ 265961 h 598959"/>
              <a:gd name="connsiteX9" fmla="*/ 358877 w 607554"/>
              <a:gd name="connsiteY9" fmla="*/ 265961 h 598959"/>
              <a:gd name="connsiteX10" fmla="*/ 378725 w 607554"/>
              <a:gd name="connsiteY10" fmla="*/ 285870 h 598959"/>
              <a:gd name="connsiteX11" fmla="*/ 358877 w 607554"/>
              <a:gd name="connsiteY11" fmla="*/ 305689 h 598959"/>
              <a:gd name="connsiteX12" fmla="*/ 195909 w 607554"/>
              <a:gd name="connsiteY12" fmla="*/ 305689 h 598959"/>
              <a:gd name="connsiteX13" fmla="*/ 176061 w 607554"/>
              <a:gd name="connsiteY13" fmla="*/ 285870 h 598959"/>
              <a:gd name="connsiteX14" fmla="*/ 195909 w 607554"/>
              <a:gd name="connsiteY14" fmla="*/ 265961 h 598959"/>
              <a:gd name="connsiteX15" fmla="*/ 195909 w 607554"/>
              <a:gd name="connsiteY15" fmla="*/ 169145 h 598959"/>
              <a:gd name="connsiteX16" fmla="*/ 358877 w 607554"/>
              <a:gd name="connsiteY16" fmla="*/ 169145 h 598959"/>
              <a:gd name="connsiteX17" fmla="*/ 378725 w 607554"/>
              <a:gd name="connsiteY17" fmla="*/ 189053 h 598959"/>
              <a:gd name="connsiteX18" fmla="*/ 358877 w 607554"/>
              <a:gd name="connsiteY18" fmla="*/ 208873 h 598959"/>
              <a:gd name="connsiteX19" fmla="*/ 195909 w 607554"/>
              <a:gd name="connsiteY19" fmla="*/ 208873 h 598959"/>
              <a:gd name="connsiteX20" fmla="*/ 176061 w 607554"/>
              <a:gd name="connsiteY20" fmla="*/ 189053 h 598959"/>
              <a:gd name="connsiteX21" fmla="*/ 195909 w 607554"/>
              <a:gd name="connsiteY21" fmla="*/ 169145 h 598959"/>
              <a:gd name="connsiteX22" fmla="*/ 481576 w 607554"/>
              <a:gd name="connsiteY22" fmla="*/ 95190 h 598959"/>
              <a:gd name="connsiteX23" fmla="*/ 481576 w 607554"/>
              <a:gd name="connsiteY23" fmla="*/ 152073 h 598959"/>
              <a:gd name="connsiteX24" fmla="*/ 552954 w 607554"/>
              <a:gd name="connsiteY24" fmla="*/ 152073 h 598959"/>
              <a:gd name="connsiteX25" fmla="*/ 565858 w 607554"/>
              <a:gd name="connsiteY25" fmla="*/ 123631 h 598959"/>
              <a:gd name="connsiteX26" fmla="*/ 552954 w 607554"/>
              <a:gd name="connsiteY26" fmla="*/ 95190 h 598959"/>
              <a:gd name="connsiteX27" fmla="*/ 118547 w 607554"/>
              <a:gd name="connsiteY27" fmla="*/ 39640 h 598959"/>
              <a:gd name="connsiteX28" fmla="*/ 118547 w 607554"/>
              <a:gd name="connsiteY28" fmla="*/ 559230 h 598959"/>
              <a:gd name="connsiteX29" fmla="*/ 441793 w 607554"/>
              <a:gd name="connsiteY29" fmla="*/ 559230 h 598959"/>
              <a:gd name="connsiteX30" fmla="*/ 441793 w 607554"/>
              <a:gd name="connsiteY30" fmla="*/ 39640 h 598959"/>
              <a:gd name="connsiteX31" fmla="*/ 39783 w 607554"/>
              <a:gd name="connsiteY31" fmla="*/ 39640 h 598959"/>
              <a:gd name="connsiteX32" fmla="*/ 39783 w 607554"/>
              <a:gd name="connsiteY32" fmla="*/ 559230 h 598959"/>
              <a:gd name="connsiteX33" fmla="*/ 78764 w 607554"/>
              <a:gd name="connsiteY33" fmla="*/ 559230 h 598959"/>
              <a:gd name="connsiteX34" fmla="*/ 78764 w 607554"/>
              <a:gd name="connsiteY34" fmla="*/ 39640 h 598959"/>
              <a:gd name="connsiteX35" fmla="*/ 19847 w 607554"/>
              <a:gd name="connsiteY35" fmla="*/ 0 h 598959"/>
              <a:gd name="connsiteX36" fmla="*/ 461729 w 607554"/>
              <a:gd name="connsiteY36" fmla="*/ 0 h 598959"/>
              <a:gd name="connsiteX37" fmla="*/ 481576 w 607554"/>
              <a:gd name="connsiteY37" fmla="*/ 19820 h 598959"/>
              <a:gd name="connsiteX38" fmla="*/ 481576 w 607554"/>
              <a:gd name="connsiteY38" fmla="*/ 55461 h 598959"/>
              <a:gd name="connsiteX39" fmla="*/ 565769 w 607554"/>
              <a:gd name="connsiteY39" fmla="*/ 55461 h 598959"/>
              <a:gd name="connsiteX40" fmla="*/ 583836 w 607554"/>
              <a:gd name="connsiteY40" fmla="*/ 67104 h 598959"/>
              <a:gd name="connsiteX41" fmla="*/ 605819 w 607554"/>
              <a:gd name="connsiteY41" fmla="*/ 115454 h 598959"/>
              <a:gd name="connsiteX42" fmla="*/ 605819 w 607554"/>
              <a:gd name="connsiteY42" fmla="*/ 131808 h 598959"/>
              <a:gd name="connsiteX43" fmla="*/ 583836 w 607554"/>
              <a:gd name="connsiteY43" fmla="*/ 180159 h 598959"/>
              <a:gd name="connsiteX44" fmla="*/ 565769 w 607554"/>
              <a:gd name="connsiteY44" fmla="*/ 191802 h 598959"/>
              <a:gd name="connsiteX45" fmla="*/ 481576 w 607554"/>
              <a:gd name="connsiteY45" fmla="*/ 191802 h 598959"/>
              <a:gd name="connsiteX46" fmla="*/ 481576 w 607554"/>
              <a:gd name="connsiteY46" fmla="*/ 231264 h 598959"/>
              <a:gd name="connsiteX47" fmla="*/ 539070 w 607554"/>
              <a:gd name="connsiteY47" fmla="*/ 231264 h 598959"/>
              <a:gd name="connsiteX48" fmla="*/ 558916 w 607554"/>
              <a:gd name="connsiteY48" fmla="*/ 251173 h 598959"/>
              <a:gd name="connsiteX49" fmla="*/ 558916 w 607554"/>
              <a:gd name="connsiteY49" fmla="*/ 347786 h 598959"/>
              <a:gd name="connsiteX50" fmla="*/ 539070 w 607554"/>
              <a:gd name="connsiteY50" fmla="*/ 367606 h 598959"/>
              <a:gd name="connsiteX51" fmla="*/ 481576 w 607554"/>
              <a:gd name="connsiteY51" fmla="*/ 367606 h 598959"/>
              <a:gd name="connsiteX52" fmla="*/ 481576 w 607554"/>
              <a:gd name="connsiteY52" fmla="*/ 407157 h 598959"/>
              <a:gd name="connsiteX53" fmla="*/ 539070 w 607554"/>
              <a:gd name="connsiteY53" fmla="*/ 407157 h 598959"/>
              <a:gd name="connsiteX54" fmla="*/ 558916 w 607554"/>
              <a:gd name="connsiteY54" fmla="*/ 426977 h 598959"/>
              <a:gd name="connsiteX55" fmla="*/ 558916 w 607554"/>
              <a:gd name="connsiteY55" fmla="*/ 523589 h 598959"/>
              <a:gd name="connsiteX56" fmla="*/ 539070 w 607554"/>
              <a:gd name="connsiteY56" fmla="*/ 543498 h 598959"/>
              <a:gd name="connsiteX57" fmla="*/ 481576 w 607554"/>
              <a:gd name="connsiteY57" fmla="*/ 543498 h 598959"/>
              <a:gd name="connsiteX58" fmla="*/ 481576 w 607554"/>
              <a:gd name="connsiteY58" fmla="*/ 579139 h 598959"/>
              <a:gd name="connsiteX59" fmla="*/ 461729 w 607554"/>
              <a:gd name="connsiteY59" fmla="*/ 598959 h 598959"/>
              <a:gd name="connsiteX60" fmla="*/ 19847 w 607554"/>
              <a:gd name="connsiteY60" fmla="*/ 598959 h 598959"/>
              <a:gd name="connsiteX61" fmla="*/ 0 w 607554"/>
              <a:gd name="connsiteY61" fmla="*/ 579139 h 598959"/>
              <a:gd name="connsiteX62" fmla="*/ 0 w 607554"/>
              <a:gd name="connsiteY62" fmla="*/ 19820 h 598959"/>
              <a:gd name="connsiteX63" fmla="*/ 19847 w 607554"/>
              <a:gd name="connsiteY63" fmla="*/ 0 h 59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7554" h="598959">
                <a:moveTo>
                  <a:pt x="481576" y="446886"/>
                </a:moveTo>
                <a:lnTo>
                  <a:pt x="481576" y="503769"/>
                </a:lnTo>
                <a:lnTo>
                  <a:pt x="519134" y="503769"/>
                </a:lnTo>
                <a:lnTo>
                  <a:pt x="519134" y="446886"/>
                </a:lnTo>
                <a:close/>
                <a:moveTo>
                  <a:pt x="481576" y="270994"/>
                </a:moveTo>
                <a:lnTo>
                  <a:pt x="481576" y="327877"/>
                </a:lnTo>
                <a:lnTo>
                  <a:pt x="519134" y="327877"/>
                </a:lnTo>
                <a:lnTo>
                  <a:pt x="519134" y="270994"/>
                </a:lnTo>
                <a:close/>
                <a:moveTo>
                  <a:pt x="195909" y="265961"/>
                </a:moveTo>
                <a:lnTo>
                  <a:pt x="358877" y="265961"/>
                </a:lnTo>
                <a:cubicBezTo>
                  <a:pt x="369825" y="265961"/>
                  <a:pt x="378725" y="274849"/>
                  <a:pt x="378725" y="285870"/>
                </a:cubicBezTo>
                <a:cubicBezTo>
                  <a:pt x="378725" y="296801"/>
                  <a:pt x="369825" y="305689"/>
                  <a:pt x="358877" y="305689"/>
                </a:cubicBezTo>
                <a:lnTo>
                  <a:pt x="195909" y="305689"/>
                </a:lnTo>
                <a:cubicBezTo>
                  <a:pt x="184962" y="305689"/>
                  <a:pt x="176061" y="296801"/>
                  <a:pt x="176061" y="285870"/>
                </a:cubicBezTo>
                <a:cubicBezTo>
                  <a:pt x="176061" y="274849"/>
                  <a:pt x="184962" y="265961"/>
                  <a:pt x="195909" y="265961"/>
                </a:cubicBezTo>
                <a:close/>
                <a:moveTo>
                  <a:pt x="195909" y="169145"/>
                </a:moveTo>
                <a:lnTo>
                  <a:pt x="358877" y="169145"/>
                </a:lnTo>
                <a:cubicBezTo>
                  <a:pt x="369825" y="169145"/>
                  <a:pt x="378725" y="178033"/>
                  <a:pt x="378725" y="189053"/>
                </a:cubicBezTo>
                <a:cubicBezTo>
                  <a:pt x="378725" y="199985"/>
                  <a:pt x="369825" y="208873"/>
                  <a:pt x="358877" y="208873"/>
                </a:cubicBezTo>
                <a:lnTo>
                  <a:pt x="195909" y="208873"/>
                </a:lnTo>
                <a:cubicBezTo>
                  <a:pt x="184962" y="208873"/>
                  <a:pt x="176061" y="199985"/>
                  <a:pt x="176061" y="189053"/>
                </a:cubicBezTo>
                <a:cubicBezTo>
                  <a:pt x="176061" y="178033"/>
                  <a:pt x="184962" y="169145"/>
                  <a:pt x="195909" y="169145"/>
                </a:cubicBezTo>
                <a:close/>
                <a:moveTo>
                  <a:pt x="481576" y="95190"/>
                </a:moveTo>
                <a:lnTo>
                  <a:pt x="481576" y="152073"/>
                </a:lnTo>
                <a:lnTo>
                  <a:pt x="552954" y="152073"/>
                </a:lnTo>
                <a:lnTo>
                  <a:pt x="565858" y="123631"/>
                </a:lnTo>
                <a:lnTo>
                  <a:pt x="552954" y="95190"/>
                </a:lnTo>
                <a:close/>
                <a:moveTo>
                  <a:pt x="118547" y="39640"/>
                </a:moveTo>
                <a:lnTo>
                  <a:pt x="118547" y="559230"/>
                </a:lnTo>
                <a:lnTo>
                  <a:pt x="441793" y="559230"/>
                </a:lnTo>
                <a:lnTo>
                  <a:pt x="441793" y="39640"/>
                </a:lnTo>
                <a:close/>
                <a:moveTo>
                  <a:pt x="39783" y="39640"/>
                </a:moveTo>
                <a:lnTo>
                  <a:pt x="39783" y="559230"/>
                </a:lnTo>
                <a:lnTo>
                  <a:pt x="78764" y="559230"/>
                </a:lnTo>
                <a:lnTo>
                  <a:pt x="78764" y="39640"/>
                </a:lnTo>
                <a:close/>
                <a:moveTo>
                  <a:pt x="19847" y="0"/>
                </a:moveTo>
                <a:lnTo>
                  <a:pt x="461729" y="0"/>
                </a:lnTo>
                <a:cubicBezTo>
                  <a:pt x="472676" y="0"/>
                  <a:pt x="481576" y="8888"/>
                  <a:pt x="481576" y="19820"/>
                </a:cubicBezTo>
                <a:lnTo>
                  <a:pt x="481576" y="55461"/>
                </a:lnTo>
                <a:lnTo>
                  <a:pt x="565769" y="55461"/>
                </a:lnTo>
                <a:cubicBezTo>
                  <a:pt x="573512" y="55461"/>
                  <a:pt x="580632" y="59994"/>
                  <a:pt x="583836" y="67104"/>
                </a:cubicBezTo>
                <a:lnTo>
                  <a:pt x="605819" y="115454"/>
                </a:lnTo>
                <a:cubicBezTo>
                  <a:pt x="608133" y="120609"/>
                  <a:pt x="608133" y="126653"/>
                  <a:pt x="605819" y="131808"/>
                </a:cubicBezTo>
                <a:lnTo>
                  <a:pt x="583836" y="180159"/>
                </a:lnTo>
                <a:cubicBezTo>
                  <a:pt x="580632" y="187269"/>
                  <a:pt x="573512" y="191802"/>
                  <a:pt x="565769" y="191802"/>
                </a:cubicBezTo>
                <a:lnTo>
                  <a:pt x="481576" y="191802"/>
                </a:lnTo>
                <a:lnTo>
                  <a:pt x="481576" y="231264"/>
                </a:lnTo>
                <a:lnTo>
                  <a:pt x="539070" y="231264"/>
                </a:lnTo>
                <a:cubicBezTo>
                  <a:pt x="550017" y="231264"/>
                  <a:pt x="558916" y="240152"/>
                  <a:pt x="558916" y="251173"/>
                </a:cubicBezTo>
                <a:lnTo>
                  <a:pt x="558916" y="347786"/>
                </a:lnTo>
                <a:cubicBezTo>
                  <a:pt x="558916" y="358718"/>
                  <a:pt x="550017" y="367606"/>
                  <a:pt x="539070" y="367606"/>
                </a:cubicBezTo>
                <a:lnTo>
                  <a:pt x="481576" y="367606"/>
                </a:lnTo>
                <a:lnTo>
                  <a:pt x="481576" y="407157"/>
                </a:lnTo>
                <a:lnTo>
                  <a:pt x="539070" y="407157"/>
                </a:lnTo>
                <a:cubicBezTo>
                  <a:pt x="550017" y="407157"/>
                  <a:pt x="558916" y="416045"/>
                  <a:pt x="558916" y="426977"/>
                </a:cubicBezTo>
                <a:lnTo>
                  <a:pt x="558916" y="523589"/>
                </a:lnTo>
                <a:cubicBezTo>
                  <a:pt x="558916" y="534610"/>
                  <a:pt x="550017" y="543498"/>
                  <a:pt x="539070" y="543498"/>
                </a:cubicBezTo>
                <a:lnTo>
                  <a:pt x="481576" y="543498"/>
                </a:lnTo>
                <a:lnTo>
                  <a:pt x="481576" y="579139"/>
                </a:lnTo>
                <a:cubicBezTo>
                  <a:pt x="481576" y="590071"/>
                  <a:pt x="472676" y="598959"/>
                  <a:pt x="461729" y="598959"/>
                </a:cubicBezTo>
                <a:lnTo>
                  <a:pt x="19847" y="598959"/>
                </a:lnTo>
                <a:cubicBezTo>
                  <a:pt x="8900" y="598959"/>
                  <a:pt x="0" y="590071"/>
                  <a:pt x="0" y="579139"/>
                </a:cubicBezTo>
                <a:lnTo>
                  <a:pt x="0" y="19820"/>
                </a:lnTo>
                <a:cubicBezTo>
                  <a:pt x="0" y="8888"/>
                  <a:pt x="8900" y="0"/>
                  <a:pt x="198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37217" y="1696143"/>
            <a:ext cx="4057556" cy="884321"/>
            <a:chOff x="7885240" y="3362977"/>
            <a:chExt cx="3677691" cy="884321"/>
          </a:xfrm>
        </p:grpSpPr>
        <p:sp>
          <p:nvSpPr>
            <p:cNvPr id="11" name="矩形 10"/>
            <p:cNvSpPr/>
            <p:nvPr/>
          </p:nvSpPr>
          <p:spPr>
            <a:xfrm>
              <a:off x="7885240" y="3747033"/>
              <a:ext cx="3677691" cy="5002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根据统计，按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100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家企业选择加入的标准，平均每家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6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千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年，如果选择更高配置的产品服务，合计共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万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年，总计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100W/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年。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885240" y="3362977"/>
              <a:ext cx="2050552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产品服务费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37217" y="3022888"/>
            <a:ext cx="4057556" cy="1095918"/>
            <a:chOff x="7885240" y="3362977"/>
            <a:chExt cx="3677691" cy="1095918"/>
          </a:xfrm>
        </p:grpSpPr>
        <p:sp>
          <p:nvSpPr>
            <p:cNvPr id="14" name="矩形 13"/>
            <p:cNvSpPr/>
            <p:nvPr/>
          </p:nvSpPr>
          <p:spPr>
            <a:xfrm>
              <a:off x="7885240" y="3747033"/>
              <a:ext cx="3677691" cy="7118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根据不同需求提供不一样的价格咨询，用户行为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需求分析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5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千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次，根据需求不同提供不一样的套餐。运营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竞争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投资分析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万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次。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885240" y="3362977"/>
              <a:ext cx="2050552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各类服务咨询分析</a:t>
              </a: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9"/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50"/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54">
            <a:extLst>
              <a:ext uri="{FF2B5EF4-FFF2-40B4-BE49-F238E27FC236}">
                <a16:creationId xmlns:a16="http://schemas.microsoft.com/office/drawing/2014/main" id="{2C4F4DD2-B6C1-4C71-A7EB-4D22EC8B2D84}"/>
              </a:ext>
            </a:extLst>
          </p:cNvPr>
          <p:cNvSpPr/>
          <p:nvPr/>
        </p:nvSpPr>
        <p:spPr>
          <a:xfrm>
            <a:off x="10362312" y="6619158"/>
            <a:ext cx="477684" cy="238842"/>
          </a:xfrm>
          <a:custGeom>
            <a:avLst/>
            <a:gdLst>
              <a:gd name="connsiteX0" fmla="*/ 238842 w 477684"/>
              <a:gd name="connsiteY0" fmla="*/ 0 h 238842"/>
              <a:gd name="connsiteX1" fmla="*/ 477684 w 477684"/>
              <a:gd name="connsiteY1" fmla="*/ 238842 h 238842"/>
              <a:gd name="connsiteX2" fmla="*/ 0 w 477684"/>
              <a:gd name="connsiteY2" fmla="*/ 238842 h 2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84" h="238842">
                <a:moveTo>
                  <a:pt x="238842" y="0"/>
                </a:moveTo>
                <a:lnTo>
                  <a:pt x="477684" y="238842"/>
                </a:lnTo>
                <a:lnTo>
                  <a:pt x="0" y="23884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49">
            <a:extLst>
              <a:ext uri="{FF2B5EF4-FFF2-40B4-BE49-F238E27FC236}">
                <a16:creationId xmlns:a16="http://schemas.microsoft.com/office/drawing/2014/main" id="{51914E40-2F98-408E-B00E-79024E4BEC1E}"/>
              </a:ext>
            </a:extLst>
          </p:cNvPr>
          <p:cNvSpPr/>
          <p:nvPr/>
        </p:nvSpPr>
        <p:spPr>
          <a:xfrm>
            <a:off x="115605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50">
            <a:extLst>
              <a:ext uri="{FF2B5EF4-FFF2-40B4-BE49-F238E27FC236}">
                <a16:creationId xmlns:a16="http://schemas.microsoft.com/office/drawing/2014/main" id="{FCA076F2-3235-4C3E-BE9B-57E5931EFF05}"/>
              </a:ext>
            </a:extLst>
          </p:cNvPr>
          <p:cNvSpPr/>
          <p:nvPr/>
        </p:nvSpPr>
        <p:spPr>
          <a:xfrm flipH="1">
            <a:off x="11181216" y="6347089"/>
            <a:ext cx="301172" cy="300644"/>
          </a:xfrm>
          <a:custGeom>
            <a:avLst/>
            <a:gdLst>
              <a:gd name="connsiteX0" fmla="*/ 320385 w 604110"/>
              <a:gd name="connsiteY0" fmla="*/ 164550 h 603052"/>
              <a:gd name="connsiteX1" fmla="*/ 339813 w 604110"/>
              <a:gd name="connsiteY1" fmla="*/ 172569 h 603052"/>
              <a:gd name="connsiteX2" fmla="*/ 449654 w 604110"/>
              <a:gd name="connsiteY2" fmla="*/ 282231 h 603052"/>
              <a:gd name="connsiteX3" fmla="*/ 457617 w 604110"/>
              <a:gd name="connsiteY3" fmla="*/ 301558 h 603052"/>
              <a:gd name="connsiteX4" fmla="*/ 449654 w 604110"/>
              <a:gd name="connsiteY4" fmla="*/ 320886 h 603052"/>
              <a:gd name="connsiteX5" fmla="*/ 339813 w 604110"/>
              <a:gd name="connsiteY5" fmla="*/ 430548 h 603052"/>
              <a:gd name="connsiteX6" fmla="*/ 320316 w 604110"/>
              <a:gd name="connsiteY6" fmla="*/ 438635 h 603052"/>
              <a:gd name="connsiteX7" fmla="*/ 300957 w 604110"/>
              <a:gd name="connsiteY7" fmla="*/ 430548 h 603052"/>
              <a:gd name="connsiteX8" fmla="*/ 300957 w 604110"/>
              <a:gd name="connsiteY8" fmla="*/ 391892 h 603052"/>
              <a:gd name="connsiteX9" fmla="*/ 363841 w 604110"/>
              <a:gd name="connsiteY9" fmla="*/ 328974 h 603052"/>
              <a:gd name="connsiteX10" fmla="*/ 173954 w 604110"/>
              <a:gd name="connsiteY10" fmla="*/ 328974 h 603052"/>
              <a:gd name="connsiteX11" fmla="*/ 146494 w 604110"/>
              <a:gd name="connsiteY11" fmla="*/ 301558 h 603052"/>
              <a:gd name="connsiteX12" fmla="*/ 173954 w 604110"/>
              <a:gd name="connsiteY12" fmla="*/ 274143 h 603052"/>
              <a:gd name="connsiteX13" fmla="*/ 363978 w 604110"/>
              <a:gd name="connsiteY13" fmla="*/ 274143 h 603052"/>
              <a:gd name="connsiteX14" fmla="*/ 300957 w 604110"/>
              <a:gd name="connsiteY14" fmla="*/ 211225 h 603052"/>
              <a:gd name="connsiteX15" fmla="*/ 300957 w 604110"/>
              <a:gd name="connsiteY15" fmla="*/ 172569 h 603052"/>
              <a:gd name="connsiteX16" fmla="*/ 320385 w 604110"/>
              <a:gd name="connsiteY16" fmla="*/ 164550 h 603052"/>
              <a:gd name="connsiteX17" fmla="*/ 302055 w 604110"/>
              <a:gd name="connsiteY17" fmla="*/ 54823 h 603052"/>
              <a:gd name="connsiteX18" fmla="*/ 54919 w 604110"/>
              <a:gd name="connsiteY18" fmla="*/ 301526 h 603052"/>
              <a:gd name="connsiteX19" fmla="*/ 302055 w 604110"/>
              <a:gd name="connsiteY19" fmla="*/ 548229 h 603052"/>
              <a:gd name="connsiteX20" fmla="*/ 549191 w 604110"/>
              <a:gd name="connsiteY20" fmla="*/ 301526 h 603052"/>
              <a:gd name="connsiteX21" fmla="*/ 302055 w 604110"/>
              <a:gd name="connsiteY21" fmla="*/ 54823 h 603052"/>
              <a:gd name="connsiteX22" fmla="*/ 302055 w 604110"/>
              <a:gd name="connsiteY22" fmla="*/ 0 h 603052"/>
              <a:gd name="connsiteX23" fmla="*/ 604110 w 604110"/>
              <a:gd name="connsiteY23" fmla="*/ 301526 h 603052"/>
              <a:gd name="connsiteX24" fmla="*/ 302055 w 604110"/>
              <a:gd name="connsiteY24" fmla="*/ 603052 h 603052"/>
              <a:gd name="connsiteX25" fmla="*/ 0 w 604110"/>
              <a:gd name="connsiteY25" fmla="*/ 301526 h 603052"/>
              <a:gd name="connsiteX26" fmla="*/ 302055 w 604110"/>
              <a:gd name="connsiteY26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4110" h="603052">
                <a:moveTo>
                  <a:pt x="320385" y="164550"/>
                </a:moveTo>
                <a:cubicBezTo>
                  <a:pt x="327422" y="164550"/>
                  <a:pt x="334458" y="167223"/>
                  <a:pt x="339813" y="172569"/>
                </a:cubicBezTo>
                <a:lnTo>
                  <a:pt x="449654" y="282231"/>
                </a:lnTo>
                <a:cubicBezTo>
                  <a:pt x="454734" y="287302"/>
                  <a:pt x="457617" y="294293"/>
                  <a:pt x="457617" y="301558"/>
                </a:cubicBezTo>
                <a:cubicBezTo>
                  <a:pt x="457617" y="308824"/>
                  <a:pt x="454734" y="315814"/>
                  <a:pt x="449654" y="320886"/>
                </a:cubicBezTo>
                <a:lnTo>
                  <a:pt x="339813" y="430548"/>
                </a:lnTo>
                <a:cubicBezTo>
                  <a:pt x="334458" y="436031"/>
                  <a:pt x="327319" y="438635"/>
                  <a:pt x="320316" y="438635"/>
                </a:cubicBezTo>
                <a:cubicBezTo>
                  <a:pt x="313314" y="438635"/>
                  <a:pt x="306312" y="436031"/>
                  <a:pt x="300957" y="430548"/>
                </a:cubicBezTo>
                <a:cubicBezTo>
                  <a:pt x="290248" y="419856"/>
                  <a:pt x="290248" y="402584"/>
                  <a:pt x="300957" y="391892"/>
                </a:cubicBezTo>
                <a:lnTo>
                  <a:pt x="363841" y="328974"/>
                </a:lnTo>
                <a:lnTo>
                  <a:pt x="173954" y="328974"/>
                </a:lnTo>
                <a:cubicBezTo>
                  <a:pt x="158714" y="328974"/>
                  <a:pt x="146494" y="316774"/>
                  <a:pt x="146494" y="301558"/>
                </a:cubicBezTo>
                <a:cubicBezTo>
                  <a:pt x="146494" y="286480"/>
                  <a:pt x="158714" y="274143"/>
                  <a:pt x="173954" y="274143"/>
                </a:cubicBezTo>
                <a:lnTo>
                  <a:pt x="363978" y="274143"/>
                </a:lnTo>
                <a:lnTo>
                  <a:pt x="300957" y="211225"/>
                </a:lnTo>
                <a:cubicBezTo>
                  <a:pt x="290248" y="200533"/>
                  <a:pt x="290248" y="183261"/>
                  <a:pt x="300957" y="172569"/>
                </a:cubicBezTo>
                <a:cubicBezTo>
                  <a:pt x="306312" y="167223"/>
                  <a:pt x="313349" y="164550"/>
                  <a:pt x="320385" y="164550"/>
                </a:cubicBezTo>
                <a:close/>
                <a:moveTo>
                  <a:pt x="302055" y="54823"/>
                </a:moveTo>
                <a:cubicBezTo>
                  <a:pt x="165718" y="54823"/>
                  <a:pt x="54919" y="165428"/>
                  <a:pt x="54919" y="301526"/>
                </a:cubicBezTo>
                <a:cubicBezTo>
                  <a:pt x="54919" y="437624"/>
                  <a:pt x="165718" y="548229"/>
                  <a:pt x="302055" y="548229"/>
                </a:cubicBezTo>
                <a:cubicBezTo>
                  <a:pt x="438392" y="548229"/>
                  <a:pt x="549191" y="437624"/>
                  <a:pt x="549191" y="301526"/>
                </a:cubicBezTo>
                <a:cubicBezTo>
                  <a:pt x="549191" y="165428"/>
                  <a:pt x="438392" y="54823"/>
                  <a:pt x="302055" y="54823"/>
                </a:cubicBezTo>
                <a:close/>
                <a:moveTo>
                  <a:pt x="302055" y="0"/>
                </a:moveTo>
                <a:cubicBezTo>
                  <a:pt x="468597" y="0"/>
                  <a:pt x="604110" y="135275"/>
                  <a:pt x="604110" y="301526"/>
                </a:cubicBezTo>
                <a:cubicBezTo>
                  <a:pt x="604110" y="467777"/>
                  <a:pt x="468597" y="603052"/>
                  <a:pt x="302055" y="603052"/>
                </a:cubicBezTo>
                <a:cubicBezTo>
                  <a:pt x="135513" y="603052"/>
                  <a:pt x="0" y="467777"/>
                  <a:pt x="0" y="301526"/>
                </a:cubicBezTo>
                <a:cubicBezTo>
                  <a:pt x="0" y="135275"/>
                  <a:pt x="135513" y="0"/>
                  <a:pt x="3020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任意多边形 58">
            <a:extLst>
              <a:ext uri="{FF2B5EF4-FFF2-40B4-BE49-F238E27FC236}">
                <a16:creationId xmlns:a16="http://schemas.microsoft.com/office/drawing/2014/main" id="{14CF9825-4F2E-4C23-8AF8-2BFFF660FA0B}"/>
              </a:ext>
            </a:extLst>
          </p:cNvPr>
          <p:cNvSpPr/>
          <p:nvPr/>
        </p:nvSpPr>
        <p:spPr>
          <a:xfrm>
            <a:off x="9560225" y="6346826"/>
            <a:ext cx="1022350" cy="511175"/>
          </a:xfrm>
          <a:custGeom>
            <a:avLst/>
            <a:gdLst>
              <a:gd name="connsiteX0" fmla="*/ 511175 w 1022350"/>
              <a:gd name="connsiteY0" fmla="*/ 0 h 511175"/>
              <a:gd name="connsiteX1" fmla="*/ 1022350 w 1022350"/>
              <a:gd name="connsiteY1" fmla="*/ 511175 h 511175"/>
              <a:gd name="connsiteX2" fmla="*/ 0 w 1022350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511175">
                <a:moveTo>
                  <a:pt x="511175" y="0"/>
                </a:moveTo>
                <a:lnTo>
                  <a:pt x="1022350" y="511175"/>
                </a:lnTo>
                <a:lnTo>
                  <a:pt x="0" y="511175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55">
            <a:extLst>
              <a:ext uri="{FF2B5EF4-FFF2-40B4-BE49-F238E27FC236}">
                <a16:creationId xmlns:a16="http://schemas.microsoft.com/office/drawing/2014/main" id="{CE1411E7-25E4-4418-9418-FC70C3A92F4F}"/>
              </a:ext>
            </a:extLst>
          </p:cNvPr>
          <p:cNvSpPr/>
          <p:nvPr/>
        </p:nvSpPr>
        <p:spPr>
          <a:xfrm>
            <a:off x="346587" y="0"/>
            <a:ext cx="2219633" cy="1109817"/>
          </a:xfrm>
          <a:custGeom>
            <a:avLst/>
            <a:gdLst>
              <a:gd name="connsiteX0" fmla="*/ 0 w 2219633"/>
              <a:gd name="connsiteY0" fmla="*/ 0 h 1109817"/>
              <a:gd name="connsiteX1" fmla="*/ 2219633 w 2219633"/>
              <a:gd name="connsiteY1" fmla="*/ 0 h 1109817"/>
              <a:gd name="connsiteX2" fmla="*/ 1109817 w 2219633"/>
              <a:gd name="connsiteY2" fmla="*/ 1109817 h 11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33" h="1109817">
                <a:moveTo>
                  <a:pt x="0" y="0"/>
                </a:moveTo>
                <a:lnTo>
                  <a:pt x="2219633" y="0"/>
                </a:lnTo>
                <a:lnTo>
                  <a:pt x="1109817" y="110981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1DF629-1BC9-405E-AD6B-41DC58D0D93A}"/>
              </a:ext>
            </a:extLst>
          </p:cNvPr>
          <p:cNvGrpSpPr/>
          <p:nvPr/>
        </p:nvGrpSpPr>
        <p:grpSpPr>
          <a:xfrm>
            <a:off x="2242370" y="458879"/>
            <a:ext cx="6623625" cy="796582"/>
            <a:chOff x="2204270" y="458879"/>
            <a:chExt cx="6623625" cy="79658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8825010-8E47-4B22-837B-C434FEECDDBF}"/>
                </a:ext>
              </a:extLst>
            </p:cNvPr>
            <p:cNvSpPr txBox="1"/>
            <p:nvPr/>
          </p:nvSpPr>
          <p:spPr>
            <a:xfrm>
              <a:off x="2204270" y="458879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/>
                <a:t>收益与成本</a:t>
              </a:r>
              <a:r>
                <a:rPr lang="zh-CN" altLang="en-US" sz="3200" b="1" dirty="0">
                  <a:solidFill>
                    <a:srgbClr val="FFCC01"/>
                  </a:solidFill>
                </a:rPr>
                <a:t>评估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8D441CB-D76F-4EC4-BCCF-FAF37679EDE8}"/>
                </a:ext>
              </a:extLst>
            </p:cNvPr>
            <p:cNvSpPr txBox="1"/>
            <p:nvPr/>
          </p:nvSpPr>
          <p:spPr>
            <a:xfrm>
              <a:off x="2204270" y="965573"/>
              <a:ext cx="6623625" cy="289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基础对投入与产出进行估算和衡量的方法。它是一种是预先作出的计划方案。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0" name="椭圆 15">
            <a:extLst>
              <a:ext uri="{FF2B5EF4-FFF2-40B4-BE49-F238E27FC236}">
                <a16:creationId xmlns:a16="http://schemas.microsoft.com/office/drawing/2014/main" id="{A25C4279-BEF2-4D20-BF71-0E931FF06AC1}"/>
              </a:ext>
            </a:extLst>
          </p:cNvPr>
          <p:cNvSpPr/>
          <p:nvPr/>
        </p:nvSpPr>
        <p:spPr>
          <a:xfrm>
            <a:off x="1249937" y="286056"/>
            <a:ext cx="412932" cy="412322"/>
          </a:xfrm>
          <a:custGeom>
            <a:avLst/>
            <a:gdLst>
              <a:gd name="connsiteX0" fmla="*/ 414666 w 606487"/>
              <a:gd name="connsiteY0" fmla="*/ 244368 h 605592"/>
              <a:gd name="connsiteX1" fmla="*/ 440469 w 606487"/>
              <a:gd name="connsiteY1" fmla="*/ 270042 h 605592"/>
              <a:gd name="connsiteX2" fmla="*/ 440469 w 606487"/>
              <a:gd name="connsiteY2" fmla="*/ 381912 h 605592"/>
              <a:gd name="connsiteX3" fmla="*/ 414666 w 606487"/>
              <a:gd name="connsiteY3" fmla="*/ 407586 h 605592"/>
              <a:gd name="connsiteX4" fmla="*/ 388956 w 606487"/>
              <a:gd name="connsiteY4" fmla="*/ 381912 h 605592"/>
              <a:gd name="connsiteX5" fmla="*/ 388956 w 606487"/>
              <a:gd name="connsiteY5" fmla="*/ 270042 h 605592"/>
              <a:gd name="connsiteX6" fmla="*/ 414666 w 606487"/>
              <a:gd name="connsiteY6" fmla="*/ 244368 h 605592"/>
              <a:gd name="connsiteX7" fmla="*/ 302702 w 606487"/>
              <a:gd name="connsiteY7" fmla="*/ 167240 h 605592"/>
              <a:gd name="connsiteX8" fmla="*/ 328412 w 606487"/>
              <a:gd name="connsiteY8" fmla="*/ 192915 h 605592"/>
              <a:gd name="connsiteX9" fmla="*/ 328412 w 606487"/>
              <a:gd name="connsiteY9" fmla="*/ 381911 h 605592"/>
              <a:gd name="connsiteX10" fmla="*/ 302702 w 606487"/>
              <a:gd name="connsiteY10" fmla="*/ 407586 h 605592"/>
              <a:gd name="connsiteX11" fmla="*/ 276899 w 606487"/>
              <a:gd name="connsiteY11" fmla="*/ 381911 h 605592"/>
              <a:gd name="connsiteX12" fmla="*/ 276899 w 606487"/>
              <a:gd name="connsiteY12" fmla="*/ 192915 h 605592"/>
              <a:gd name="connsiteX13" fmla="*/ 302702 w 606487"/>
              <a:gd name="connsiteY13" fmla="*/ 167240 h 605592"/>
              <a:gd name="connsiteX14" fmla="*/ 190632 w 606487"/>
              <a:gd name="connsiteY14" fmla="*/ 107965 h 605592"/>
              <a:gd name="connsiteX15" fmla="*/ 216353 w 606487"/>
              <a:gd name="connsiteY15" fmla="*/ 133737 h 605592"/>
              <a:gd name="connsiteX16" fmla="*/ 216353 w 606487"/>
              <a:gd name="connsiteY16" fmla="*/ 381907 h 605592"/>
              <a:gd name="connsiteX17" fmla="*/ 190632 w 606487"/>
              <a:gd name="connsiteY17" fmla="*/ 407586 h 605592"/>
              <a:gd name="connsiteX18" fmla="*/ 164911 w 606487"/>
              <a:gd name="connsiteY18" fmla="*/ 381907 h 605592"/>
              <a:gd name="connsiteX19" fmla="*/ 164911 w 606487"/>
              <a:gd name="connsiteY19" fmla="*/ 133737 h 605592"/>
              <a:gd name="connsiteX20" fmla="*/ 190632 w 606487"/>
              <a:gd name="connsiteY20" fmla="*/ 107965 h 605592"/>
              <a:gd name="connsiteX21" fmla="*/ 86256 w 606487"/>
              <a:gd name="connsiteY21" fmla="*/ 51447 h 605592"/>
              <a:gd name="connsiteX22" fmla="*/ 86256 w 606487"/>
              <a:gd name="connsiteY22" fmla="*/ 464229 h 605592"/>
              <a:gd name="connsiteX23" fmla="*/ 517724 w 606487"/>
              <a:gd name="connsiteY23" fmla="*/ 464229 h 605592"/>
              <a:gd name="connsiteX24" fmla="*/ 517724 w 606487"/>
              <a:gd name="connsiteY24" fmla="*/ 51447 h 605592"/>
              <a:gd name="connsiteX25" fmla="*/ 25719 w 606487"/>
              <a:gd name="connsiteY25" fmla="*/ 0 h 605592"/>
              <a:gd name="connsiteX26" fmla="*/ 580861 w 606487"/>
              <a:gd name="connsiteY26" fmla="*/ 0 h 605592"/>
              <a:gd name="connsiteX27" fmla="*/ 606487 w 606487"/>
              <a:gd name="connsiteY27" fmla="*/ 25677 h 605592"/>
              <a:gd name="connsiteX28" fmla="*/ 579468 w 606487"/>
              <a:gd name="connsiteY28" fmla="*/ 51447 h 605592"/>
              <a:gd name="connsiteX29" fmla="*/ 569162 w 606487"/>
              <a:gd name="connsiteY29" fmla="*/ 51447 h 605592"/>
              <a:gd name="connsiteX30" fmla="*/ 569162 w 606487"/>
              <a:gd name="connsiteY30" fmla="*/ 488608 h 605592"/>
              <a:gd name="connsiteX31" fmla="*/ 543443 w 606487"/>
              <a:gd name="connsiteY31" fmla="*/ 514285 h 605592"/>
              <a:gd name="connsiteX32" fmla="*/ 476499 w 606487"/>
              <a:gd name="connsiteY32" fmla="*/ 514285 h 605592"/>
              <a:gd name="connsiteX33" fmla="*/ 476499 w 606487"/>
              <a:gd name="connsiteY33" fmla="*/ 579915 h 605592"/>
              <a:gd name="connsiteX34" fmla="*/ 450687 w 606487"/>
              <a:gd name="connsiteY34" fmla="*/ 605592 h 605592"/>
              <a:gd name="connsiteX35" fmla="*/ 424968 w 606487"/>
              <a:gd name="connsiteY35" fmla="*/ 579915 h 605592"/>
              <a:gd name="connsiteX36" fmla="*/ 424968 w 606487"/>
              <a:gd name="connsiteY36" fmla="*/ 514285 h 605592"/>
              <a:gd name="connsiteX37" fmla="*/ 180219 w 606487"/>
              <a:gd name="connsiteY37" fmla="*/ 514285 h 605592"/>
              <a:gd name="connsiteX38" fmla="*/ 180219 w 606487"/>
              <a:gd name="connsiteY38" fmla="*/ 579915 h 605592"/>
              <a:gd name="connsiteX39" fmla="*/ 154500 w 606487"/>
              <a:gd name="connsiteY39" fmla="*/ 605592 h 605592"/>
              <a:gd name="connsiteX40" fmla="*/ 128688 w 606487"/>
              <a:gd name="connsiteY40" fmla="*/ 579915 h 605592"/>
              <a:gd name="connsiteX41" fmla="*/ 128688 w 606487"/>
              <a:gd name="connsiteY41" fmla="*/ 514285 h 605592"/>
              <a:gd name="connsiteX42" fmla="*/ 61744 w 606487"/>
              <a:gd name="connsiteY42" fmla="*/ 514285 h 605592"/>
              <a:gd name="connsiteX43" fmla="*/ 36025 w 606487"/>
              <a:gd name="connsiteY43" fmla="*/ 488608 h 605592"/>
              <a:gd name="connsiteX44" fmla="*/ 36025 w 606487"/>
              <a:gd name="connsiteY44" fmla="*/ 51447 h 605592"/>
              <a:gd name="connsiteX45" fmla="*/ 25719 w 606487"/>
              <a:gd name="connsiteY45" fmla="*/ 51447 h 605592"/>
              <a:gd name="connsiteX46" fmla="*/ 0 w 606487"/>
              <a:gd name="connsiteY46" fmla="*/ 25677 h 605592"/>
              <a:gd name="connsiteX47" fmla="*/ 25719 w 606487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487" h="605592">
                <a:moveTo>
                  <a:pt x="414666" y="244368"/>
                </a:moveTo>
                <a:cubicBezTo>
                  <a:pt x="428774" y="244368"/>
                  <a:pt x="440469" y="255954"/>
                  <a:pt x="440469" y="270042"/>
                </a:cubicBezTo>
                <a:lnTo>
                  <a:pt x="440469" y="381912"/>
                </a:lnTo>
                <a:cubicBezTo>
                  <a:pt x="439170" y="396000"/>
                  <a:pt x="428774" y="407586"/>
                  <a:pt x="414666" y="407586"/>
                </a:cubicBezTo>
                <a:cubicBezTo>
                  <a:pt x="400465" y="407586"/>
                  <a:pt x="388956" y="396000"/>
                  <a:pt x="388956" y="381912"/>
                </a:cubicBezTo>
                <a:lnTo>
                  <a:pt x="388956" y="270042"/>
                </a:lnTo>
                <a:cubicBezTo>
                  <a:pt x="388956" y="255954"/>
                  <a:pt x="400558" y="244368"/>
                  <a:pt x="414666" y="244368"/>
                </a:cubicBezTo>
                <a:close/>
                <a:moveTo>
                  <a:pt x="302702" y="167240"/>
                </a:moveTo>
                <a:cubicBezTo>
                  <a:pt x="316810" y="167240"/>
                  <a:pt x="328412" y="178826"/>
                  <a:pt x="328412" y="192915"/>
                </a:cubicBezTo>
                <a:lnTo>
                  <a:pt x="328412" y="381911"/>
                </a:lnTo>
                <a:cubicBezTo>
                  <a:pt x="328412" y="396000"/>
                  <a:pt x="316810" y="407586"/>
                  <a:pt x="302702" y="407586"/>
                </a:cubicBezTo>
                <a:cubicBezTo>
                  <a:pt x="288408" y="407586"/>
                  <a:pt x="276899" y="396000"/>
                  <a:pt x="276899" y="381911"/>
                </a:cubicBezTo>
                <a:lnTo>
                  <a:pt x="276899" y="192915"/>
                </a:lnTo>
                <a:cubicBezTo>
                  <a:pt x="276899" y="178826"/>
                  <a:pt x="288594" y="167240"/>
                  <a:pt x="302702" y="167240"/>
                </a:cubicBezTo>
                <a:close/>
                <a:moveTo>
                  <a:pt x="190632" y="107965"/>
                </a:moveTo>
                <a:cubicBezTo>
                  <a:pt x="204746" y="107965"/>
                  <a:pt x="216353" y="119646"/>
                  <a:pt x="216353" y="133737"/>
                </a:cubicBezTo>
                <a:lnTo>
                  <a:pt x="216353" y="381907"/>
                </a:lnTo>
                <a:cubicBezTo>
                  <a:pt x="216353" y="395998"/>
                  <a:pt x="204746" y="407586"/>
                  <a:pt x="190632" y="407586"/>
                </a:cubicBezTo>
                <a:cubicBezTo>
                  <a:pt x="176425" y="407586"/>
                  <a:pt x="164911" y="395998"/>
                  <a:pt x="164911" y="381907"/>
                </a:cubicBezTo>
                <a:lnTo>
                  <a:pt x="164911" y="133737"/>
                </a:lnTo>
                <a:cubicBezTo>
                  <a:pt x="164911" y="119646"/>
                  <a:pt x="176518" y="107965"/>
                  <a:pt x="190632" y="107965"/>
                </a:cubicBezTo>
                <a:close/>
                <a:moveTo>
                  <a:pt x="86256" y="51447"/>
                </a:moveTo>
                <a:lnTo>
                  <a:pt x="86256" y="464229"/>
                </a:lnTo>
                <a:lnTo>
                  <a:pt x="517724" y="464229"/>
                </a:lnTo>
                <a:lnTo>
                  <a:pt x="517724" y="51447"/>
                </a:lnTo>
                <a:close/>
                <a:moveTo>
                  <a:pt x="25719" y="0"/>
                </a:moveTo>
                <a:lnTo>
                  <a:pt x="580861" y="0"/>
                </a:lnTo>
                <a:cubicBezTo>
                  <a:pt x="594974" y="0"/>
                  <a:pt x="606580" y="11587"/>
                  <a:pt x="606487" y="25677"/>
                </a:cubicBezTo>
                <a:cubicBezTo>
                  <a:pt x="606487" y="39767"/>
                  <a:pt x="593581" y="51447"/>
                  <a:pt x="579468" y="51447"/>
                </a:cubicBezTo>
                <a:lnTo>
                  <a:pt x="569162" y="51447"/>
                </a:lnTo>
                <a:lnTo>
                  <a:pt x="569162" y="488608"/>
                </a:lnTo>
                <a:cubicBezTo>
                  <a:pt x="569162" y="503996"/>
                  <a:pt x="557556" y="514285"/>
                  <a:pt x="543443" y="514285"/>
                </a:cubicBezTo>
                <a:lnTo>
                  <a:pt x="476499" y="514285"/>
                </a:lnTo>
                <a:lnTo>
                  <a:pt x="476499" y="579915"/>
                </a:lnTo>
                <a:cubicBezTo>
                  <a:pt x="476499" y="594005"/>
                  <a:pt x="464800" y="605592"/>
                  <a:pt x="450687" y="605592"/>
                </a:cubicBezTo>
                <a:cubicBezTo>
                  <a:pt x="436574" y="605592"/>
                  <a:pt x="424968" y="594005"/>
                  <a:pt x="424968" y="579915"/>
                </a:cubicBezTo>
                <a:lnTo>
                  <a:pt x="424968" y="514285"/>
                </a:lnTo>
                <a:lnTo>
                  <a:pt x="180219" y="514285"/>
                </a:lnTo>
                <a:lnTo>
                  <a:pt x="180219" y="579915"/>
                </a:lnTo>
                <a:cubicBezTo>
                  <a:pt x="180219" y="594005"/>
                  <a:pt x="168613" y="605592"/>
                  <a:pt x="154500" y="605592"/>
                </a:cubicBezTo>
                <a:cubicBezTo>
                  <a:pt x="140387" y="605592"/>
                  <a:pt x="128688" y="594005"/>
                  <a:pt x="128688" y="579915"/>
                </a:cubicBezTo>
                <a:lnTo>
                  <a:pt x="128688" y="514285"/>
                </a:lnTo>
                <a:lnTo>
                  <a:pt x="61744" y="514285"/>
                </a:lnTo>
                <a:cubicBezTo>
                  <a:pt x="47631" y="514285"/>
                  <a:pt x="36025" y="502698"/>
                  <a:pt x="36025" y="488608"/>
                </a:cubicBezTo>
                <a:lnTo>
                  <a:pt x="36025" y="51447"/>
                </a:lnTo>
                <a:lnTo>
                  <a:pt x="25719" y="51447"/>
                </a:lnTo>
                <a:cubicBezTo>
                  <a:pt x="11606" y="51447"/>
                  <a:pt x="0" y="39767"/>
                  <a:pt x="0" y="25677"/>
                </a:cubicBezTo>
                <a:cubicBezTo>
                  <a:pt x="0" y="11587"/>
                  <a:pt x="11606" y="0"/>
                  <a:pt x="25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0C3DEB-AE40-4522-A397-16880F30B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8" y="2117048"/>
            <a:ext cx="6059788" cy="351711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B945EE46-4C9E-47D6-B4CB-52B032966434}"/>
              </a:ext>
            </a:extLst>
          </p:cNvPr>
          <p:cNvGrpSpPr/>
          <p:nvPr/>
        </p:nvGrpSpPr>
        <p:grpSpPr>
          <a:xfrm>
            <a:off x="6837217" y="4385690"/>
            <a:ext cx="4057556" cy="884321"/>
            <a:chOff x="7885240" y="3362977"/>
            <a:chExt cx="3677691" cy="88432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8DAF40E-7A94-4CA5-BA00-25D27F552B66}"/>
                </a:ext>
              </a:extLst>
            </p:cNvPr>
            <p:cNvSpPr/>
            <p:nvPr/>
          </p:nvSpPr>
          <p:spPr>
            <a:xfrm>
              <a:off x="7885240" y="3747033"/>
              <a:ext cx="3677691" cy="5002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数据营销包括数据兜售，广告营销。广告大致收益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220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万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年，根据产品现状以及平台运营情况完善。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978DB39-B14F-4511-AFF0-75A86675F38D}"/>
                </a:ext>
              </a:extLst>
            </p:cNvPr>
            <p:cNvSpPr/>
            <p:nvPr/>
          </p:nvSpPr>
          <p:spPr>
            <a:xfrm>
              <a:off x="7885240" y="3362977"/>
              <a:ext cx="2050552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数据营销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40bef4-9912-40a3-bd0a-4f1d92625c7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bb3f71-ed2b-4813-9d9f-c851c806846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644e00-46c3-48c9-bf2b-4b12f63c90a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a3b874-db11-459a-90c0-151c5b5396c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659cf7-e3b4-4975-bd41-e41d078d5af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e019ec-886a-4389-b3c2-6971e2f7276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5f8ce3-a2dc-4f4c-8b62-1d8bdfa824cd"/>
</p:tagLst>
</file>

<file path=ppt/theme/theme1.xml><?xml version="1.0" encoding="utf-8"?>
<a:theme xmlns:a="http://schemas.openxmlformats.org/drawingml/2006/main" name="Office 主题​​">
  <a:themeElements>
    <a:clrScheme name="自定义 8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A5A5A5"/>
      </a:accent2>
      <a:accent3>
        <a:srgbClr val="FFC000"/>
      </a:accent3>
      <a:accent4>
        <a:srgbClr val="A5A5A5"/>
      </a:accent4>
      <a:accent5>
        <a:srgbClr val="FFC000"/>
      </a:accent5>
      <a:accent6>
        <a:srgbClr val="A5A5A5"/>
      </a:accent6>
      <a:hlink>
        <a:srgbClr val="FFC000"/>
      </a:hlink>
      <a:folHlink>
        <a:srgbClr val="A5A5A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828</Words>
  <Application>Microsoft Office PowerPoint</Application>
  <PresentationFormat>宽屏</PresentationFormat>
  <Paragraphs>96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Poppins SemiBold</vt:lpstr>
      <vt:lpstr>等线</vt:lpstr>
      <vt:lpstr>等线 Light</vt:lpstr>
      <vt:lpstr>微软雅黑</vt:lpstr>
      <vt:lpstr>微软雅黑 Light</vt:lpstr>
      <vt:lpstr>Arial</vt:lpstr>
      <vt:lpstr>Century Gothic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Wsy</cp:lastModifiedBy>
  <cp:revision>27</cp:revision>
  <dcterms:created xsi:type="dcterms:W3CDTF">2018-04-23T03:23:35Z</dcterms:created>
  <dcterms:modified xsi:type="dcterms:W3CDTF">2018-12-02T09:34:25Z</dcterms:modified>
</cp:coreProperties>
</file>