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Proxima Nova"/>
      <p:regular r:id="rId23"/>
      <p:bold r:id="rId24"/>
      <p:italic r:id="rId25"/>
      <p:boldItalic r:id="rId26"/>
    </p:embeddedFont>
    <p:embeddedFont>
      <p:font typeface="Proxima Nova Extrabold"/>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BFB28B-3A84-4A35-8307-EE1901A98623}">
  <a:tblStyle styleId="{A8BFB28B-3A84-4A35-8307-EE1901A9862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boldItalic.fntdata"/><Relationship Id="rId25" Type="http://schemas.openxmlformats.org/officeDocument/2006/relationships/font" Target="fonts/ProximaNova-italic.fntdata"/><Relationship Id="rId27" Type="http://schemas.openxmlformats.org/officeDocument/2006/relationships/font" Target="fonts/ProximaNovaExtrabo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990035666_0_2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990035666_0_2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990035666_0_2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990035666_0_2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990035666_0_2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990035666_0_2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990035666_0_2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990035666_0_2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990035666_0_2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990035666_0_2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990035666_0_2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990035666_0_2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990035666_0_29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990035666_0_29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990035666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990035666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990035666_0_2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990035666_0_2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990035666_0_2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990035666_0_2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990035666_0_2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990035666_0_2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990035666_0_2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990035666_0_2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990035666_0_2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990035666_0_2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990035666_0_2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990035666_0_2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github.com/jill-amudhini/InternshipStudio-EthicalHack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24375"/>
            <a:ext cx="8520600" cy="1382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Proxima Nova"/>
                <a:ea typeface="Proxima Nova"/>
                <a:cs typeface="Proxima Nova"/>
                <a:sym typeface="Proxima Nova"/>
              </a:rPr>
              <a:t>Vulnerability Report</a:t>
            </a:r>
            <a:endParaRPr b="1">
              <a:latin typeface="Proxima Nova"/>
              <a:ea typeface="Proxima Nova"/>
              <a:cs typeface="Proxima Nova"/>
              <a:sym typeface="Proxima Nova"/>
            </a:endParaRPr>
          </a:p>
        </p:txBody>
      </p:sp>
      <p:sp>
        <p:nvSpPr>
          <p:cNvPr id="55" name="Google Shape;55;p13"/>
          <p:cNvSpPr txBox="1"/>
          <p:nvPr>
            <p:ph idx="1" type="subTitle"/>
          </p:nvPr>
        </p:nvSpPr>
        <p:spPr>
          <a:xfrm>
            <a:off x="311700" y="18435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Proxima Nova"/>
                <a:ea typeface="Proxima Nova"/>
                <a:cs typeface="Proxima Nova"/>
                <a:sym typeface="Proxima Nova"/>
              </a:rPr>
              <a:t>Target URL: </a:t>
            </a:r>
            <a:r>
              <a:rPr lang="en">
                <a:latin typeface="Proxima Nova"/>
                <a:ea typeface="Proxima Nova"/>
                <a:cs typeface="Proxima Nova"/>
                <a:sym typeface="Proxima Nova"/>
              </a:rPr>
              <a:t>http://zero.webappsecurity.com/</a:t>
            </a:r>
            <a:endParaRPr>
              <a:latin typeface="Proxima Nova"/>
              <a:ea typeface="Proxima Nova"/>
              <a:cs typeface="Proxima Nova"/>
              <a:sym typeface="Proxima Nova"/>
            </a:endParaRPr>
          </a:p>
        </p:txBody>
      </p:sp>
      <p:sp>
        <p:nvSpPr>
          <p:cNvPr id="56" name="Google Shape;56;p13"/>
          <p:cNvSpPr txBox="1"/>
          <p:nvPr/>
        </p:nvSpPr>
        <p:spPr>
          <a:xfrm>
            <a:off x="1678800" y="2673075"/>
            <a:ext cx="57864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Proxima Nova"/>
                <a:ea typeface="Proxima Nova"/>
                <a:cs typeface="Proxima Nova"/>
                <a:sym typeface="Proxima Nova"/>
              </a:rPr>
              <a:t>Submitted by: P. K. Amudhini</a:t>
            </a:r>
            <a:endParaRPr b="1" sz="1800">
              <a:latin typeface="Proxima Nova"/>
              <a:ea typeface="Proxima Nova"/>
              <a:cs typeface="Proxima Nova"/>
              <a:sym typeface="Proxima Nova"/>
            </a:endParaRPr>
          </a:p>
          <a:p>
            <a:pPr indent="0" lvl="0" marL="0" rtl="0" algn="ctr">
              <a:spcBef>
                <a:spcPts val="0"/>
              </a:spcBef>
              <a:spcAft>
                <a:spcPts val="0"/>
              </a:spcAft>
              <a:buNone/>
            </a:pPr>
            <a:r>
              <a:t/>
            </a:r>
            <a:endParaRPr b="1" sz="1800">
              <a:latin typeface="Proxima Nova"/>
              <a:ea typeface="Proxima Nova"/>
              <a:cs typeface="Proxima Nova"/>
              <a:sym typeface="Proxima Nova"/>
            </a:endParaRPr>
          </a:p>
          <a:p>
            <a:pPr indent="0" lvl="0" marL="0" rtl="0" algn="ctr">
              <a:spcBef>
                <a:spcPts val="0"/>
              </a:spcBef>
              <a:spcAft>
                <a:spcPts val="0"/>
              </a:spcAft>
              <a:buNone/>
            </a:pPr>
            <a:r>
              <a:rPr b="1" lang="en" sz="1800">
                <a:latin typeface="Proxima Nova"/>
                <a:ea typeface="Proxima Nova"/>
                <a:cs typeface="Proxima Nova"/>
                <a:sym typeface="Proxima Nova"/>
              </a:rPr>
              <a:t>Ethical Hacking Internship -- Task-2</a:t>
            </a:r>
            <a:endParaRPr b="1" sz="1800">
              <a:latin typeface="Proxima Nova"/>
              <a:ea typeface="Proxima Nova"/>
              <a:cs typeface="Proxima Nova"/>
              <a:sym typeface="Proxima Nova"/>
            </a:endParaRPr>
          </a:p>
        </p:txBody>
      </p:sp>
      <p:pic>
        <p:nvPicPr>
          <p:cNvPr id="57" name="Google Shape;57;p13"/>
          <p:cNvPicPr preferRelativeResize="0"/>
          <p:nvPr/>
        </p:nvPicPr>
        <p:blipFill>
          <a:blip r:embed="rId3">
            <a:alphaModFix/>
          </a:blip>
          <a:stretch>
            <a:fillRect/>
          </a:stretch>
        </p:blipFill>
        <p:spPr>
          <a:xfrm>
            <a:off x="3495675" y="3815863"/>
            <a:ext cx="2152650" cy="771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176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latin typeface="Proxima Nova Extrabold"/>
                <a:ea typeface="Proxima Nova Extrabold"/>
                <a:cs typeface="Proxima Nova Extrabold"/>
                <a:sym typeface="Proxima Nova Extrabold"/>
              </a:rPr>
              <a:t>Out-of-date Version (OpenSSL)</a:t>
            </a:r>
            <a:endParaRPr sz="2620">
              <a:latin typeface="Proxima Nova Extrabold"/>
              <a:ea typeface="Proxima Nova Extrabold"/>
              <a:cs typeface="Proxima Nova Extrabold"/>
              <a:sym typeface="Proxima Nova Extrabold"/>
            </a:endParaRPr>
          </a:p>
        </p:txBody>
      </p:sp>
      <p:pic>
        <p:nvPicPr>
          <p:cNvPr id="113" name="Google Shape;113;p22"/>
          <p:cNvPicPr preferRelativeResize="0"/>
          <p:nvPr/>
        </p:nvPicPr>
        <p:blipFill>
          <a:blip r:embed="rId3">
            <a:alphaModFix/>
          </a:blip>
          <a:stretch>
            <a:fillRect/>
          </a:stretch>
        </p:blipFill>
        <p:spPr>
          <a:xfrm>
            <a:off x="1521023" y="934275"/>
            <a:ext cx="6101951" cy="375641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176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latin typeface="Proxima Nova Extrabold"/>
                <a:ea typeface="Proxima Nova Extrabold"/>
                <a:cs typeface="Proxima Nova Extrabold"/>
                <a:sym typeface="Proxima Nova Extrabold"/>
              </a:rPr>
              <a:t>Out-of-date Version (</a:t>
            </a:r>
            <a:r>
              <a:rPr lang="en" sz="2620">
                <a:latin typeface="Proxima Nova Extrabold"/>
                <a:ea typeface="Proxima Nova Extrabold"/>
                <a:cs typeface="Proxima Nova Extrabold"/>
                <a:sym typeface="Proxima Nova Extrabold"/>
              </a:rPr>
              <a:t>OpenSSL</a:t>
            </a:r>
            <a:r>
              <a:rPr lang="en" sz="2620">
                <a:latin typeface="Proxima Nova Extrabold"/>
                <a:ea typeface="Proxima Nova Extrabold"/>
                <a:cs typeface="Proxima Nova Extrabold"/>
                <a:sym typeface="Proxima Nova Extrabold"/>
              </a:rPr>
              <a:t>)</a:t>
            </a:r>
            <a:endParaRPr sz="2620">
              <a:latin typeface="Proxima Nova Extrabold"/>
              <a:ea typeface="Proxima Nova Extrabold"/>
              <a:cs typeface="Proxima Nova Extrabold"/>
              <a:sym typeface="Proxima Nova Extrabold"/>
            </a:endParaRPr>
          </a:p>
        </p:txBody>
      </p:sp>
      <p:sp>
        <p:nvSpPr>
          <p:cNvPr id="119" name="Google Shape;119;p23"/>
          <p:cNvSpPr txBox="1"/>
          <p:nvPr/>
        </p:nvSpPr>
        <p:spPr>
          <a:xfrm>
            <a:off x="311700" y="1084950"/>
            <a:ext cx="85206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Proxima Nova"/>
                <a:ea typeface="Proxima Nova"/>
                <a:cs typeface="Proxima Nova"/>
                <a:sym typeface="Proxima Nova"/>
              </a:rPr>
              <a:t>Vulnerability Type:</a:t>
            </a:r>
            <a:r>
              <a:rPr lang="en" sz="1500">
                <a:latin typeface="Proxima Nova"/>
                <a:ea typeface="Proxima Nova"/>
                <a:cs typeface="Proxima Nova"/>
                <a:sym typeface="Proxima Nova"/>
              </a:rPr>
              <a:t> Critical</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0" lvl="0" marL="0" rtl="0" algn="l">
              <a:spcBef>
                <a:spcPts val="0"/>
              </a:spcBef>
              <a:spcAft>
                <a:spcPts val="0"/>
              </a:spcAft>
              <a:buNone/>
            </a:pPr>
            <a:r>
              <a:rPr b="1" lang="en" sz="1500">
                <a:latin typeface="Proxima Nova"/>
                <a:ea typeface="Proxima Nova"/>
                <a:cs typeface="Proxima Nova"/>
                <a:sym typeface="Proxima Nova"/>
              </a:rPr>
              <a:t>Identified Version: </a:t>
            </a:r>
            <a:r>
              <a:rPr lang="en" sz="1500">
                <a:latin typeface="Proxima Nova"/>
                <a:ea typeface="Proxima Nova"/>
                <a:cs typeface="Proxima Nova"/>
                <a:sym typeface="Proxima Nova"/>
              </a:rPr>
              <a:t>0.9.8e</a:t>
            </a:r>
            <a:endParaRPr b="1" sz="1500">
              <a:latin typeface="Proxima Nova"/>
              <a:ea typeface="Proxima Nova"/>
              <a:cs typeface="Proxima Nova"/>
              <a:sym typeface="Proxima Nova"/>
            </a:endParaRPr>
          </a:p>
          <a:p>
            <a:pPr indent="0" lvl="0" marL="0" rtl="0" algn="l">
              <a:spcBef>
                <a:spcPts val="0"/>
              </a:spcBef>
              <a:spcAft>
                <a:spcPts val="0"/>
              </a:spcAft>
              <a:buNone/>
            </a:pPr>
            <a:r>
              <a:rPr b="1" lang="en" sz="1500">
                <a:latin typeface="Proxima Nova"/>
                <a:ea typeface="Proxima Nova"/>
                <a:cs typeface="Proxima Nova"/>
                <a:sym typeface="Proxima Nova"/>
              </a:rPr>
              <a:t>Latest Version: </a:t>
            </a:r>
            <a:r>
              <a:rPr lang="en" sz="1500">
                <a:latin typeface="Proxima Nova"/>
                <a:ea typeface="Proxima Nova"/>
                <a:cs typeface="Proxima Nova"/>
                <a:sym typeface="Proxima Nova"/>
              </a:rPr>
              <a:t>1.1.1k</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0" lvl="0" marL="0" rtl="0" algn="l">
              <a:spcBef>
                <a:spcPts val="0"/>
              </a:spcBef>
              <a:spcAft>
                <a:spcPts val="0"/>
              </a:spcAft>
              <a:buNone/>
            </a:pPr>
            <a:r>
              <a:rPr b="1" lang="en" sz="1500">
                <a:latin typeface="Proxima Nova"/>
                <a:ea typeface="Proxima Nova"/>
                <a:cs typeface="Proxima Nova"/>
                <a:sym typeface="Proxima Nova"/>
              </a:rPr>
              <a:t>Impact:</a:t>
            </a:r>
            <a:endParaRPr b="1" sz="1500">
              <a:latin typeface="Proxima Nova"/>
              <a:ea typeface="Proxima Nova"/>
              <a:cs typeface="Proxima Nova"/>
              <a:sym typeface="Proxima Nova"/>
            </a:endParaRPr>
          </a:p>
          <a:p>
            <a:pPr indent="0" lvl="0" marL="0" rtl="0" algn="l">
              <a:spcBef>
                <a:spcPts val="0"/>
              </a:spcBef>
              <a:spcAft>
                <a:spcPts val="0"/>
              </a:spcAft>
              <a:buNone/>
            </a:pPr>
            <a:r>
              <a:rPr lang="en" sz="1500">
                <a:latin typeface="Proxima Nova"/>
                <a:ea typeface="Proxima Nova"/>
                <a:cs typeface="Proxima Nova"/>
                <a:sym typeface="Proxima Nova"/>
              </a:rPr>
              <a:t>The website will be more vulnerable to ransomware attacks, malware and data breaches which can have catastrophic consequences.</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0" lvl="0" marL="0" rtl="0" algn="l">
              <a:spcBef>
                <a:spcPts val="0"/>
              </a:spcBef>
              <a:spcAft>
                <a:spcPts val="0"/>
              </a:spcAft>
              <a:buNone/>
            </a:pPr>
            <a:r>
              <a:rPr b="1" lang="en" sz="1500">
                <a:latin typeface="Proxima Nova"/>
                <a:ea typeface="Proxima Nova"/>
                <a:cs typeface="Proxima Nova"/>
                <a:sym typeface="Proxima Nova"/>
              </a:rPr>
              <a:t>Remedy:</a:t>
            </a:r>
            <a:endParaRPr b="1" sz="1500">
              <a:latin typeface="Proxima Nova"/>
              <a:ea typeface="Proxima Nova"/>
              <a:cs typeface="Proxima Nova"/>
              <a:sym typeface="Proxima Nova"/>
            </a:endParaRPr>
          </a:p>
          <a:p>
            <a:pPr indent="0" lvl="0" marL="0" rtl="0" algn="l">
              <a:spcBef>
                <a:spcPts val="0"/>
              </a:spcBef>
              <a:spcAft>
                <a:spcPts val="0"/>
              </a:spcAft>
              <a:buNone/>
            </a:pPr>
            <a:r>
              <a:rPr lang="en" sz="1500">
                <a:latin typeface="Proxima Nova"/>
                <a:ea typeface="Proxima Nova"/>
                <a:cs typeface="Proxima Nova"/>
                <a:sym typeface="Proxima Nova"/>
              </a:rPr>
              <a:t>Update OpenSSL to latest version</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0" lvl="0" marL="0" rtl="0" algn="l">
              <a:spcBef>
                <a:spcPts val="0"/>
              </a:spcBef>
              <a:spcAft>
                <a:spcPts val="0"/>
              </a:spcAft>
              <a:buNone/>
            </a:pPr>
            <a:r>
              <a:rPr b="1" lang="en" sz="1500">
                <a:latin typeface="Proxima Nova"/>
                <a:ea typeface="Proxima Nova"/>
                <a:cs typeface="Proxima Nova"/>
                <a:sym typeface="Proxima Nova"/>
              </a:rPr>
              <a:t>Remedy Reference:</a:t>
            </a:r>
            <a:endParaRPr b="1" sz="1500">
              <a:latin typeface="Proxima Nova"/>
              <a:ea typeface="Proxima Nova"/>
              <a:cs typeface="Proxima Nova"/>
              <a:sym typeface="Proxima Nova"/>
            </a:endParaRPr>
          </a:p>
          <a:p>
            <a:pPr indent="0" lvl="0" marL="0" rtl="0" algn="l">
              <a:spcBef>
                <a:spcPts val="0"/>
              </a:spcBef>
              <a:spcAft>
                <a:spcPts val="0"/>
              </a:spcAft>
              <a:buNone/>
            </a:pPr>
            <a:r>
              <a:rPr lang="en" sz="1500">
                <a:latin typeface="Proxima Nova"/>
                <a:ea typeface="Proxima Nova"/>
                <a:cs typeface="Proxima Nova"/>
                <a:sym typeface="Proxima Nova"/>
              </a:rPr>
              <a:t>https://www.openssl.org/</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176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latin typeface="Proxima Nova Extrabold"/>
                <a:ea typeface="Proxima Nova Extrabold"/>
                <a:cs typeface="Proxima Nova Extrabold"/>
                <a:sym typeface="Proxima Nova Extrabold"/>
              </a:rPr>
              <a:t>Out-of-date Version (</a:t>
            </a:r>
            <a:r>
              <a:rPr lang="en" sz="2620">
                <a:latin typeface="Proxima Nova Extrabold"/>
                <a:ea typeface="Proxima Nova Extrabold"/>
                <a:cs typeface="Proxima Nova Extrabold"/>
                <a:sym typeface="Proxima Nova Extrabold"/>
              </a:rPr>
              <a:t>OpenSSL</a:t>
            </a:r>
            <a:r>
              <a:rPr lang="en" sz="2620">
                <a:latin typeface="Proxima Nova Extrabold"/>
                <a:ea typeface="Proxima Nova Extrabold"/>
                <a:cs typeface="Proxima Nova Extrabold"/>
                <a:sym typeface="Proxima Nova Extrabold"/>
              </a:rPr>
              <a:t>)</a:t>
            </a:r>
            <a:endParaRPr sz="2620">
              <a:latin typeface="Proxima Nova Extrabold"/>
              <a:ea typeface="Proxima Nova Extrabold"/>
              <a:cs typeface="Proxima Nova Extrabold"/>
              <a:sym typeface="Proxima Nova Extrabold"/>
            </a:endParaRPr>
          </a:p>
        </p:txBody>
      </p:sp>
      <p:sp>
        <p:nvSpPr>
          <p:cNvPr id="125" name="Google Shape;125;p24"/>
          <p:cNvSpPr txBox="1"/>
          <p:nvPr/>
        </p:nvSpPr>
        <p:spPr>
          <a:xfrm>
            <a:off x="311700" y="1084950"/>
            <a:ext cx="8520600" cy="343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latin typeface="Proxima Nova"/>
                <a:ea typeface="Proxima Nova"/>
                <a:cs typeface="Proxima Nova"/>
                <a:sym typeface="Proxima Nova"/>
              </a:rPr>
              <a:t>Few Vulnerabilities found in this version:</a:t>
            </a:r>
            <a:endParaRPr b="1" sz="1600" u="sng">
              <a:latin typeface="Proxima Nova"/>
              <a:ea typeface="Proxima Nova"/>
              <a:cs typeface="Proxima Nova"/>
              <a:sym typeface="Proxima Nova"/>
            </a:endParaRPr>
          </a:p>
          <a:p>
            <a:pPr indent="0" lvl="0" marL="0" rtl="0" algn="l">
              <a:spcBef>
                <a:spcPts val="0"/>
              </a:spcBef>
              <a:spcAft>
                <a:spcPts val="0"/>
              </a:spcAft>
              <a:buNone/>
            </a:pPr>
            <a:r>
              <a:t/>
            </a:r>
            <a:endParaRPr b="1"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Char char="●"/>
            </a:pPr>
            <a:r>
              <a:rPr b="1" lang="en" sz="1500">
                <a:latin typeface="Proxima Nova"/>
                <a:ea typeface="Proxima Nova"/>
                <a:cs typeface="Proxima Nova"/>
                <a:sym typeface="Proxima Nova"/>
              </a:rPr>
              <a:t>Improper Restriction of Operations within the Bounds of a Memory Buffer Vulnerability (Critical):</a:t>
            </a:r>
            <a:endParaRPr b="1" sz="1500">
              <a:latin typeface="Proxima Nova"/>
              <a:ea typeface="Proxima Nova"/>
              <a:cs typeface="Proxima Nova"/>
              <a:sym typeface="Proxima Nova"/>
            </a:endParaRPr>
          </a:p>
          <a:p>
            <a:pPr indent="0" lvl="0" marL="457200" rtl="0" algn="l">
              <a:spcBef>
                <a:spcPts val="0"/>
              </a:spcBef>
              <a:spcAft>
                <a:spcPts val="0"/>
              </a:spcAft>
              <a:buNone/>
            </a:pPr>
            <a:r>
              <a:rPr lang="en" sz="1500">
                <a:latin typeface="Proxima Nova"/>
                <a:ea typeface="Proxima Nova"/>
                <a:cs typeface="Proxima Nova"/>
                <a:sym typeface="Proxima Nova"/>
              </a:rPr>
              <a:t>Allows attackers to obtain sensitive information from process stack memory or cause a denial of service.</a:t>
            </a:r>
            <a:endParaRPr sz="1500">
              <a:latin typeface="Proxima Nova"/>
              <a:ea typeface="Proxima Nova"/>
              <a:cs typeface="Proxima Nova"/>
              <a:sym typeface="Proxima Nova"/>
            </a:endParaRPr>
          </a:p>
          <a:p>
            <a:pPr indent="0" lvl="0" marL="457200" rtl="0" algn="l">
              <a:spcBef>
                <a:spcPts val="0"/>
              </a:spcBef>
              <a:spcAft>
                <a:spcPts val="0"/>
              </a:spcAft>
              <a:buNone/>
            </a:pPr>
            <a:r>
              <a:t/>
            </a:r>
            <a:endParaRPr b="1"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Char char="●"/>
            </a:pPr>
            <a:r>
              <a:rPr b="1" lang="en" sz="1500">
                <a:latin typeface="Proxima Nova"/>
                <a:ea typeface="Proxima Nova"/>
                <a:cs typeface="Proxima Nova"/>
                <a:sym typeface="Proxima Nova"/>
              </a:rPr>
              <a:t>Exposure of Sensitive Information to an Unauthorized Actor Vulnerability</a:t>
            </a:r>
            <a:r>
              <a:rPr b="1" lang="en" sz="1500">
                <a:latin typeface="Proxima Nova"/>
                <a:ea typeface="Proxima Nova"/>
                <a:cs typeface="Proxima Nova"/>
                <a:sym typeface="Proxima Nova"/>
              </a:rPr>
              <a:t> (High):</a:t>
            </a:r>
            <a:endParaRPr sz="1500">
              <a:latin typeface="Proxima Nova"/>
              <a:ea typeface="Proxima Nova"/>
              <a:cs typeface="Proxima Nova"/>
              <a:sym typeface="Proxima Nova"/>
            </a:endParaRPr>
          </a:p>
          <a:p>
            <a:pPr indent="0" lvl="0" marL="457200" rtl="0" algn="l">
              <a:spcBef>
                <a:spcPts val="0"/>
              </a:spcBef>
              <a:spcAft>
                <a:spcPts val="0"/>
              </a:spcAft>
              <a:buNone/>
            </a:pPr>
            <a:r>
              <a:rPr lang="en" sz="1500">
                <a:latin typeface="Proxima Nova"/>
                <a:ea typeface="Proxima Nova"/>
                <a:cs typeface="Proxima Nova"/>
                <a:sym typeface="Proxima Nova"/>
              </a:rPr>
              <a:t>There is a change of information leak affecting the </a:t>
            </a:r>
            <a:r>
              <a:rPr lang="en" sz="1500">
                <a:latin typeface="Proxima Nova"/>
                <a:ea typeface="Proxima Nova"/>
                <a:cs typeface="Proxima Nova"/>
                <a:sym typeface="Proxima Nova"/>
              </a:rPr>
              <a:t>confidentiality of the user.</a:t>
            </a:r>
            <a:endParaRPr sz="1500">
              <a:latin typeface="Proxima Nova"/>
              <a:ea typeface="Proxima Nova"/>
              <a:cs typeface="Proxima Nova"/>
              <a:sym typeface="Proxima Nova"/>
            </a:endParaRPr>
          </a:p>
          <a:p>
            <a:pPr indent="0" lvl="0" marL="457200" rtl="0" algn="l">
              <a:spcBef>
                <a:spcPts val="0"/>
              </a:spcBef>
              <a:spcAft>
                <a:spcPts val="0"/>
              </a:spcAft>
              <a:buNone/>
            </a:pPr>
            <a:r>
              <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Char char="●"/>
            </a:pPr>
            <a:r>
              <a:rPr b="1" lang="en" sz="1500">
                <a:latin typeface="Proxima Nova"/>
                <a:ea typeface="Proxima Nova"/>
                <a:cs typeface="Proxima Nova"/>
                <a:sym typeface="Proxima Nova"/>
              </a:rPr>
              <a:t>Numeric Errors Vulnerability (High):</a:t>
            </a:r>
            <a:endParaRPr b="1" sz="1500">
              <a:latin typeface="Proxima Nova"/>
              <a:ea typeface="Proxima Nova"/>
              <a:cs typeface="Proxima Nova"/>
              <a:sym typeface="Proxima Nova"/>
            </a:endParaRPr>
          </a:p>
          <a:p>
            <a:pPr indent="0" lvl="0" marL="457200" rtl="0" algn="l">
              <a:spcBef>
                <a:spcPts val="0"/>
              </a:spcBef>
              <a:spcAft>
                <a:spcPts val="0"/>
              </a:spcAft>
              <a:buNone/>
            </a:pPr>
            <a:r>
              <a:rPr lang="en" sz="1500">
                <a:latin typeface="Proxima Nova"/>
                <a:ea typeface="Proxima Nova"/>
                <a:cs typeface="Proxima Nova"/>
                <a:sym typeface="Proxima Nova"/>
              </a:rPr>
              <a:t>The peculiarities of fixed-size integer arithmetic and conversions are subtle and can easily lead to serious security vulnerabilities.</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176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latin typeface="Proxima Nova Extrabold"/>
                <a:ea typeface="Proxima Nova Extrabold"/>
                <a:cs typeface="Proxima Nova Extrabold"/>
                <a:sym typeface="Proxima Nova Extrabold"/>
              </a:rPr>
              <a:t>Out-of-date Version (Tomcat)</a:t>
            </a:r>
            <a:endParaRPr sz="2620">
              <a:latin typeface="Proxima Nova Extrabold"/>
              <a:ea typeface="Proxima Nova Extrabold"/>
              <a:cs typeface="Proxima Nova Extrabold"/>
              <a:sym typeface="Proxima Nova Extrabold"/>
            </a:endParaRPr>
          </a:p>
        </p:txBody>
      </p:sp>
      <p:pic>
        <p:nvPicPr>
          <p:cNvPr id="131" name="Google Shape;131;p25"/>
          <p:cNvPicPr preferRelativeResize="0"/>
          <p:nvPr/>
        </p:nvPicPr>
        <p:blipFill rotWithShape="1">
          <a:blip r:embed="rId3">
            <a:alphaModFix/>
          </a:blip>
          <a:srcRect b="1797" l="0" r="0" t="0"/>
          <a:stretch/>
        </p:blipFill>
        <p:spPr>
          <a:xfrm>
            <a:off x="1521025" y="939825"/>
            <a:ext cx="6101951" cy="37415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176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latin typeface="Proxima Nova Extrabold"/>
                <a:ea typeface="Proxima Nova Extrabold"/>
                <a:cs typeface="Proxima Nova Extrabold"/>
                <a:sym typeface="Proxima Nova Extrabold"/>
              </a:rPr>
              <a:t>Out-of-date Version (Tomcat)</a:t>
            </a:r>
            <a:endParaRPr sz="2620">
              <a:latin typeface="Proxima Nova Extrabold"/>
              <a:ea typeface="Proxima Nova Extrabold"/>
              <a:cs typeface="Proxima Nova Extrabold"/>
              <a:sym typeface="Proxima Nova Extrabold"/>
            </a:endParaRPr>
          </a:p>
        </p:txBody>
      </p:sp>
      <p:sp>
        <p:nvSpPr>
          <p:cNvPr id="137" name="Google Shape;137;p26"/>
          <p:cNvSpPr txBox="1"/>
          <p:nvPr/>
        </p:nvSpPr>
        <p:spPr>
          <a:xfrm>
            <a:off x="311700" y="1084950"/>
            <a:ext cx="85206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Proxima Nova"/>
                <a:ea typeface="Proxima Nova"/>
                <a:cs typeface="Proxima Nova"/>
                <a:sym typeface="Proxima Nova"/>
              </a:rPr>
              <a:t>Vulnerability Type:</a:t>
            </a:r>
            <a:r>
              <a:rPr lang="en" sz="1500">
                <a:latin typeface="Proxima Nova"/>
                <a:ea typeface="Proxima Nova"/>
                <a:cs typeface="Proxima Nova"/>
                <a:sym typeface="Proxima Nova"/>
              </a:rPr>
              <a:t> Critical</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0" lvl="0" marL="0" rtl="0" algn="l">
              <a:spcBef>
                <a:spcPts val="0"/>
              </a:spcBef>
              <a:spcAft>
                <a:spcPts val="0"/>
              </a:spcAft>
              <a:buNone/>
            </a:pPr>
            <a:r>
              <a:rPr b="1" lang="en" sz="1500">
                <a:latin typeface="Proxima Nova"/>
                <a:ea typeface="Proxima Nova"/>
                <a:cs typeface="Proxima Nova"/>
                <a:sym typeface="Proxima Nova"/>
              </a:rPr>
              <a:t>Identified Version: </a:t>
            </a:r>
            <a:r>
              <a:rPr lang="en" sz="1500">
                <a:latin typeface="Proxima Nova"/>
                <a:ea typeface="Proxima Nova"/>
                <a:cs typeface="Proxima Nova"/>
                <a:sym typeface="Proxima Nova"/>
              </a:rPr>
              <a:t>7.0.70</a:t>
            </a:r>
            <a:endParaRPr b="1" sz="1500">
              <a:latin typeface="Proxima Nova"/>
              <a:ea typeface="Proxima Nova"/>
              <a:cs typeface="Proxima Nova"/>
              <a:sym typeface="Proxima Nova"/>
            </a:endParaRPr>
          </a:p>
          <a:p>
            <a:pPr indent="0" lvl="0" marL="0" rtl="0" algn="l">
              <a:spcBef>
                <a:spcPts val="0"/>
              </a:spcBef>
              <a:spcAft>
                <a:spcPts val="0"/>
              </a:spcAft>
              <a:buNone/>
            </a:pPr>
            <a:r>
              <a:rPr b="1" lang="en" sz="1500">
                <a:latin typeface="Proxima Nova"/>
                <a:ea typeface="Proxima Nova"/>
                <a:cs typeface="Proxima Nova"/>
                <a:sym typeface="Proxima Nova"/>
              </a:rPr>
              <a:t>Latest Version: </a:t>
            </a:r>
            <a:r>
              <a:rPr lang="en" sz="1500">
                <a:latin typeface="Proxima Nova"/>
                <a:ea typeface="Proxima Nova"/>
                <a:cs typeface="Proxima Nova"/>
                <a:sym typeface="Proxima Nova"/>
              </a:rPr>
              <a:t>10.0.10</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0" lvl="0" marL="0" rtl="0" algn="l">
              <a:spcBef>
                <a:spcPts val="0"/>
              </a:spcBef>
              <a:spcAft>
                <a:spcPts val="0"/>
              </a:spcAft>
              <a:buNone/>
            </a:pPr>
            <a:r>
              <a:rPr b="1" lang="en" sz="1500">
                <a:latin typeface="Proxima Nova"/>
                <a:ea typeface="Proxima Nova"/>
                <a:cs typeface="Proxima Nova"/>
                <a:sym typeface="Proxima Nova"/>
              </a:rPr>
              <a:t>Impact:</a:t>
            </a:r>
            <a:endParaRPr b="1" sz="1500">
              <a:latin typeface="Proxima Nova"/>
              <a:ea typeface="Proxima Nova"/>
              <a:cs typeface="Proxima Nova"/>
              <a:sym typeface="Proxima Nova"/>
            </a:endParaRPr>
          </a:p>
          <a:p>
            <a:pPr indent="0" lvl="0" marL="0" rtl="0" algn="l">
              <a:spcBef>
                <a:spcPts val="0"/>
              </a:spcBef>
              <a:spcAft>
                <a:spcPts val="0"/>
              </a:spcAft>
              <a:buNone/>
            </a:pPr>
            <a:r>
              <a:rPr lang="en" sz="1500">
                <a:latin typeface="Proxima Nova"/>
                <a:ea typeface="Proxima Nova"/>
                <a:cs typeface="Proxima Nova"/>
                <a:sym typeface="Proxima Nova"/>
              </a:rPr>
              <a:t>The website will be more vulnerable to ransomware attacks, malware and data breaches which can have catastrophic consequences.</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0" lvl="0" marL="0" rtl="0" algn="l">
              <a:spcBef>
                <a:spcPts val="0"/>
              </a:spcBef>
              <a:spcAft>
                <a:spcPts val="0"/>
              </a:spcAft>
              <a:buNone/>
            </a:pPr>
            <a:r>
              <a:rPr b="1" lang="en" sz="1500">
                <a:latin typeface="Proxima Nova"/>
                <a:ea typeface="Proxima Nova"/>
                <a:cs typeface="Proxima Nova"/>
                <a:sym typeface="Proxima Nova"/>
              </a:rPr>
              <a:t>Remedy:</a:t>
            </a:r>
            <a:endParaRPr b="1" sz="1500">
              <a:latin typeface="Proxima Nova"/>
              <a:ea typeface="Proxima Nova"/>
              <a:cs typeface="Proxima Nova"/>
              <a:sym typeface="Proxima Nova"/>
            </a:endParaRPr>
          </a:p>
          <a:p>
            <a:pPr indent="0" lvl="0" marL="0" rtl="0" algn="l">
              <a:spcBef>
                <a:spcPts val="0"/>
              </a:spcBef>
              <a:spcAft>
                <a:spcPts val="0"/>
              </a:spcAft>
              <a:buNone/>
            </a:pPr>
            <a:r>
              <a:rPr lang="en" sz="1500">
                <a:latin typeface="Proxima Nova"/>
                <a:ea typeface="Proxima Nova"/>
                <a:cs typeface="Proxima Nova"/>
                <a:sym typeface="Proxima Nova"/>
              </a:rPr>
              <a:t>Update Tomcat to latest version</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0" lvl="0" marL="0" rtl="0" algn="l">
              <a:spcBef>
                <a:spcPts val="0"/>
              </a:spcBef>
              <a:spcAft>
                <a:spcPts val="0"/>
              </a:spcAft>
              <a:buNone/>
            </a:pPr>
            <a:r>
              <a:rPr b="1" lang="en" sz="1500">
                <a:latin typeface="Proxima Nova"/>
                <a:ea typeface="Proxima Nova"/>
                <a:cs typeface="Proxima Nova"/>
                <a:sym typeface="Proxima Nova"/>
              </a:rPr>
              <a:t>Remedy Reference:</a:t>
            </a:r>
            <a:endParaRPr b="1" sz="1500">
              <a:latin typeface="Proxima Nova"/>
              <a:ea typeface="Proxima Nova"/>
              <a:cs typeface="Proxima Nova"/>
              <a:sym typeface="Proxima Nova"/>
            </a:endParaRPr>
          </a:p>
          <a:p>
            <a:pPr indent="0" lvl="0" marL="0" rtl="0" algn="l">
              <a:spcBef>
                <a:spcPts val="0"/>
              </a:spcBef>
              <a:spcAft>
                <a:spcPts val="0"/>
              </a:spcAft>
              <a:buNone/>
            </a:pPr>
            <a:r>
              <a:rPr lang="en" sz="1500">
                <a:latin typeface="Proxima Nova"/>
                <a:ea typeface="Proxima Nova"/>
                <a:cs typeface="Proxima Nova"/>
                <a:sym typeface="Proxima Nova"/>
              </a:rPr>
              <a:t>https://tomcat.apache.org/whichversion.html</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176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latin typeface="Proxima Nova Extrabold"/>
                <a:ea typeface="Proxima Nova Extrabold"/>
                <a:cs typeface="Proxima Nova Extrabold"/>
                <a:sym typeface="Proxima Nova Extrabold"/>
              </a:rPr>
              <a:t>Out-of-date Version (</a:t>
            </a:r>
            <a:r>
              <a:rPr lang="en" sz="2620">
                <a:latin typeface="Proxima Nova Extrabold"/>
                <a:ea typeface="Proxima Nova Extrabold"/>
                <a:cs typeface="Proxima Nova Extrabold"/>
                <a:sym typeface="Proxima Nova Extrabold"/>
              </a:rPr>
              <a:t>Tomcat</a:t>
            </a:r>
            <a:r>
              <a:rPr lang="en" sz="2620">
                <a:latin typeface="Proxima Nova Extrabold"/>
                <a:ea typeface="Proxima Nova Extrabold"/>
                <a:cs typeface="Proxima Nova Extrabold"/>
                <a:sym typeface="Proxima Nova Extrabold"/>
              </a:rPr>
              <a:t>)</a:t>
            </a:r>
            <a:endParaRPr sz="2620">
              <a:latin typeface="Proxima Nova Extrabold"/>
              <a:ea typeface="Proxima Nova Extrabold"/>
              <a:cs typeface="Proxima Nova Extrabold"/>
              <a:sym typeface="Proxima Nova Extrabold"/>
            </a:endParaRPr>
          </a:p>
        </p:txBody>
      </p:sp>
      <p:sp>
        <p:nvSpPr>
          <p:cNvPr id="143" name="Google Shape;143;p27"/>
          <p:cNvSpPr txBox="1"/>
          <p:nvPr/>
        </p:nvSpPr>
        <p:spPr>
          <a:xfrm>
            <a:off x="311700" y="1084950"/>
            <a:ext cx="8520600" cy="366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latin typeface="Proxima Nova"/>
                <a:ea typeface="Proxima Nova"/>
                <a:cs typeface="Proxima Nova"/>
                <a:sym typeface="Proxima Nova"/>
              </a:rPr>
              <a:t>Few Vulnerabilities found in this version:</a:t>
            </a:r>
            <a:endParaRPr b="1" sz="1600" u="sng">
              <a:latin typeface="Proxima Nova"/>
              <a:ea typeface="Proxima Nova"/>
              <a:cs typeface="Proxima Nova"/>
              <a:sym typeface="Proxima Nova"/>
            </a:endParaRPr>
          </a:p>
          <a:p>
            <a:pPr indent="0" lvl="0" marL="0" rtl="0" algn="l">
              <a:spcBef>
                <a:spcPts val="0"/>
              </a:spcBef>
              <a:spcAft>
                <a:spcPts val="0"/>
              </a:spcAft>
              <a:buNone/>
            </a:pPr>
            <a:r>
              <a:t/>
            </a:r>
            <a:endParaRPr b="1"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Char char="●"/>
            </a:pPr>
            <a:r>
              <a:rPr b="1" lang="en" sz="1500">
                <a:latin typeface="Proxima Nova"/>
                <a:ea typeface="Proxima Nova"/>
                <a:cs typeface="Proxima Nova"/>
                <a:sym typeface="Proxima Nova"/>
              </a:rPr>
              <a:t>Exposure of Resource to Wrong Sphere Vulnerability</a:t>
            </a:r>
            <a:r>
              <a:rPr b="1" lang="en" sz="1500">
                <a:latin typeface="Proxima Nova"/>
                <a:ea typeface="Proxima Nova"/>
                <a:cs typeface="Proxima Nova"/>
                <a:sym typeface="Proxima Nova"/>
              </a:rPr>
              <a:t> (Critical):</a:t>
            </a:r>
            <a:endParaRPr sz="1500">
              <a:latin typeface="Proxima Nova"/>
              <a:ea typeface="Proxima Nova"/>
              <a:cs typeface="Proxima Nova"/>
              <a:sym typeface="Proxima Nova"/>
            </a:endParaRPr>
          </a:p>
          <a:p>
            <a:pPr indent="0" lvl="0" marL="457200" rtl="0" algn="l">
              <a:spcBef>
                <a:spcPts val="0"/>
              </a:spcBef>
              <a:spcAft>
                <a:spcPts val="0"/>
              </a:spcAft>
              <a:buNone/>
            </a:pPr>
            <a:r>
              <a:rPr lang="en" sz="1500">
                <a:latin typeface="Proxima Nova"/>
                <a:ea typeface="Proxima Nova"/>
                <a:cs typeface="Proxima Nova"/>
                <a:sym typeface="Proxima Nova"/>
              </a:rPr>
              <a:t>Resources such as files and directories may be inadvertently exposed through mechanisms such as insecure permissions, or when a program accidentally operates on the wrong object</a:t>
            </a:r>
            <a:r>
              <a:rPr lang="en" sz="1500">
                <a:latin typeface="Proxima Nova"/>
                <a:ea typeface="Proxima Nova"/>
                <a:cs typeface="Proxima Nova"/>
                <a:sym typeface="Proxima Nova"/>
              </a:rPr>
              <a:t>.</a:t>
            </a:r>
            <a:endParaRPr sz="1500">
              <a:latin typeface="Proxima Nova"/>
              <a:ea typeface="Proxima Nova"/>
              <a:cs typeface="Proxima Nova"/>
              <a:sym typeface="Proxima Nova"/>
            </a:endParaRPr>
          </a:p>
          <a:p>
            <a:pPr indent="0" lvl="0" marL="457200" rtl="0" algn="l">
              <a:spcBef>
                <a:spcPts val="0"/>
              </a:spcBef>
              <a:spcAft>
                <a:spcPts val="0"/>
              </a:spcAft>
              <a:buNone/>
            </a:pPr>
            <a:r>
              <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Char char="●"/>
            </a:pPr>
            <a:r>
              <a:rPr b="1" lang="en" sz="1500">
                <a:latin typeface="Proxima Nova"/>
                <a:ea typeface="Proxima Nova"/>
                <a:cs typeface="Proxima Nova"/>
                <a:sym typeface="Proxima Nova"/>
              </a:rPr>
              <a:t>Unreachable Exit Condition ('Infinite Loop') Vulnerability</a:t>
            </a:r>
            <a:r>
              <a:rPr b="1" lang="en" sz="1500">
                <a:latin typeface="Proxima Nova"/>
                <a:ea typeface="Proxima Nova"/>
                <a:cs typeface="Proxima Nova"/>
                <a:sym typeface="Proxima Nova"/>
              </a:rPr>
              <a:t> (High):</a:t>
            </a:r>
            <a:endParaRPr b="1" sz="1500">
              <a:latin typeface="Proxima Nova"/>
              <a:ea typeface="Proxima Nova"/>
              <a:cs typeface="Proxima Nova"/>
              <a:sym typeface="Proxima Nova"/>
            </a:endParaRPr>
          </a:p>
          <a:p>
            <a:pPr indent="0" lvl="0" marL="457200" rtl="0" algn="l">
              <a:spcBef>
                <a:spcPts val="0"/>
              </a:spcBef>
              <a:spcAft>
                <a:spcPts val="0"/>
              </a:spcAft>
              <a:buNone/>
            </a:pPr>
            <a:r>
              <a:rPr lang="en" sz="1500">
                <a:latin typeface="Proxima Nova"/>
                <a:ea typeface="Proxima Nova"/>
                <a:cs typeface="Proxima Nova"/>
                <a:sym typeface="Proxima Nova"/>
              </a:rPr>
              <a:t>An improper handling of overflow in the UTF-8 decoder with supplementary characters can lead to an infinite loop in the decoder causing a Denial of Service.</a:t>
            </a:r>
            <a:endParaRPr sz="1500">
              <a:latin typeface="Proxima Nova"/>
              <a:ea typeface="Proxima Nova"/>
              <a:cs typeface="Proxima Nova"/>
              <a:sym typeface="Proxima Nova"/>
            </a:endParaRPr>
          </a:p>
          <a:p>
            <a:pPr indent="0" lvl="0" marL="457200" rtl="0" algn="l">
              <a:spcBef>
                <a:spcPts val="0"/>
              </a:spcBef>
              <a:spcAft>
                <a:spcPts val="0"/>
              </a:spcAft>
              <a:buNone/>
            </a:pPr>
            <a:r>
              <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Char char="●"/>
            </a:pPr>
            <a:r>
              <a:rPr b="1" lang="en" sz="1500">
                <a:latin typeface="Proxima Nova"/>
                <a:ea typeface="Proxima Nova"/>
                <a:cs typeface="Proxima Nova"/>
                <a:sym typeface="Proxima Nova"/>
              </a:rPr>
              <a:t>Unrestricted Upload of File with Dangerous Type Vulnerability </a:t>
            </a:r>
            <a:r>
              <a:rPr b="1" lang="en" sz="1500">
                <a:latin typeface="Proxima Nova"/>
                <a:ea typeface="Proxima Nova"/>
                <a:cs typeface="Proxima Nova"/>
                <a:sym typeface="Proxima Nova"/>
              </a:rPr>
              <a:t>(High):</a:t>
            </a:r>
            <a:endParaRPr b="1" sz="1500">
              <a:latin typeface="Proxima Nova"/>
              <a:ea typeface="Proxima Nova"/>
              <a:cs typeface="Proxima Nova"/>
              <a:sym typeface="Proxima Nova"/>
            </a:endParaRPr>
          </a:p>
          <a:p>
            <a:pPr indent="0" lvl="0" marL="457200" rtl="0" algn="l">
              <a:spcBef>
                <a:spcPts val="0"/>
              </a:spcBef>
              <a:spcAft>
                <a:spcPts val="0"/>
              </a:spcAft>
              <a:buNone/>
            </a:pPr>
            <a:r>
              <a:rPr lang="en" sz="1500">
                <a:latin typeface="Proxima Nova"/>
                <a:ea typeface="Proxima Nova"/>
                <a:cs typeface="Proxima Nova"/>
                <a:sym typeface="Proxima Nova"/>
              </a:rPr>
              <a:t>May grant access or host other illegal software objects that will increase the chance of further security risks. The hacker may gain control of the webserver and modify the website to remove useful pieces of data.</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19599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500">
                <a:latin typeface="Proxima Nova"/>
                <a:ea typeface="Proxima Nova"/>
                <a:cs typeface="Proxima Nova"/>
                <a:sym typeface="Proxima Nova"/>
              </a:rPr>
              <a:t>Thank You</a:t>
            </a:r>
            <a:endParaRPr b="1" sz="4500">
              <a:latin typeface="Proxima Nova"/>
              <a:ea typeface="Proxima Nova"/>
              <a:cs typeface="Proxima Nova"/>
              <a:sym typeface="Proxima Nova"/>
            </a:endParaRPr>
          </a:p>
        </p:txBody>
      </p:sp>
      <p:sp>
        <p:nvSpPr>
          <p:cNvPr id="149" name="Google Shape;149;p28"/>
          <p:cNvSpPr txBox="1"/>
          <p:nvPr/>
        </p:nvSpPr>
        <p:spPr>
          <a:xfrm>
            <a:off x="1678800" y="3003700"/>
            <a:ext cx="5786400" cy="723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a:latin typeface="Proxima Nova"/>
                <a:ea typeface="Proxima Nova"/>
                <a:cs typeface="Proxima Nova"/>
                <a:sym typeface="Proxima Nova"/>
              </a:rPr>
              <a:t>Detailed scan report generated by Netsparker is provided in Github</a:t>
            </a:r>
            <a:br>
              <a:rPr lang="en">
                <a:latin typeface="Proxima Nova"/>
                <a:ea typeface="Proxima Nova"/>
                <a:cs typeface="Proxima Nova"/>
                <a:sym typeface="Proxima Nova"/>
              </a:rPr>
            </a:br>
            <a:r>
              <a:rPr lang="en" u="sng">
                <a:solidFill>
                  <a:schemeClr val="hlink"/>
                </a:solidFill>
                <a:latin typeface="Proxima Nova"/>
                <a:ea typeface="Proxima Nova"/>
                <a:cs typeface="Proxima Nova"/>
                <a:sym typeface="Proxima Nova"/>
                <a:hlinkClick r:id="rId3"/>
              </a:rPr>
              <a:t>https://github.com/jill-amudhini/InternshipStudio-EthicalHacking</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52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latin typeface="Proxima Nova Extrabold"/>
                <a:ea typeface="Proxima Nova Extrabold"/>
                <a:cs typeface="Proxima Nova Extrabold"/>
                <a:sym typeface="Proxima Nova Extrabold"/>
              </a:rPr>
              <a:t>Vulnerability Statistics</a:t>
            </a:r>
            <a:endParaRPr sz="2620">
              <a:latin typeface="Proxima Nova Extrabold"/>
              <a:ea typeface="Proxima Nova Extrabold"/>
              <a:cs typeface="Proxima Nova Extrabold"/>
              <a:sym typeface="Proxima Nova Extrabold"/>
            </a:endParaRPr>
          </a:p>
        </p:txBody>
      </p:sp>
      <p:graphicFrame>
        <p:nvGraphicFramePr>
          <p:cNvPr id="63" name="Google Shape;63;p14"/>
          <p:cNvGraphicFramePr/>
          <p:nvPr/>
        </p:nvGraphicFramePr>
        <p:xfrm>
          <a:off x="1981738" y="1399700"/>
          <a:ext cx="3000000" cy="3000000"/>
        </p:xfrm>
        <a:graphic>
          <a:graphicData uri="http://schemas.openxmlformats.org/drawingml/2006/table">
            <a:tbl>
              <a:tblPr>
                <a:noFill/>
                <a:tableStyleId>{A8BFB28B-3A84-4A35-8307-EE1901A98623}</a:tableStyleId>
              </a:tblPr>
              <a:tblGrid>
                <a:gridCol w="1874575"/>
              </a:tblGrid>
              <a:tr h="378175">
                <a:tc>
                  <a:txBody>
                    <a:bodyPr/>
                    <a:lstStyle/>
                    <a:p>
                      <a:pPr indent="0" lvl="0" marL="0" rtl="0" algn="ctr">
                        <a:spcBef>
                          <a:spcPts val="0"/>
                        </a:spcBef>
                        <a:spcAft>
                          <a:spcPts val="0"/>
                        </a:spcAft>
                        <a:buNone/>
                      </a:pPr>
                      <a:r>
                        <a:rPr b="1" lang="en" sz="2200">
                          <a:solidFill>
                            <a:schemeClr val="lt1"/>
                          </a:solidFill>
                          <a:latin typeface="Proxima Nova"/>
                          <a:ea typeface="Proxima Nova"/>
                          <a:cs typeface="Proxima Nova"/>
                          <a:sym typeface="Proxima Nova"/>
                        </a:rPr>
                        <a:t>Critical</a:t>
                      </a:r>
                      <a:endParaRPr b="1" sz="2200">
                        <a:solidFill>
                          <a:schemeClr val="lt1"/>
                        </a:solidFill>
                        <a:latin typeface="Proxima Nova"/>
                        <a:ea typeface="Proxima Nova"/>
                        <a:cs typeface="Proxima Nova"/>
                        <a:sym typeface="Proxima Nov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0000"/>
                    </a:solidFill>
                  </a:tcPr>
                </a:tc>
              </a:tr>
              <a:tr h="718050">
                <a:tc>
                  <a:txBody>
                    <a:bodyPr/>
                    <a:lstStyle/>
                    <a:p>
                      <a:pPr indent="0" lvl="0" marL="0" rtl="0" algn="ctr">
                        <a:spcBef>
                          <a:spcPts val="0"/>
                        </a:spcBef>
                        <a:spcAft>
                          <a:spcPts val="0"/>
                        </a:spcAft>
                        <a:buNone/>
                      </a:pPr>
                      <a:r>
                        <a:rPr lang="en" sz="2000">
                          <a:latin typeface="Proxima Nova"/>
                          <a:ea typeface="Proxima Nova"/>
                          <a:cs typeface="Proxima Nova"/>
                          <a:sym typeface="Proxima Nova"/>
                        </a:rPr>
                        <a:t>3</a:t>
                      </a:r>
                      <a:endParaRPr sz="2000">
                        <a:latin typeface="Proxima Nova"/>
                        <a:ea typeface="Proxima Nova"/>
                        <a:cs typeface="Proxima Nova"/>
                        <a:sym typeface="Proxima Nova"/>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64" name="Google Shape;64;p14"/>
          <p:cNvGraphicFramePr/>
          <p:nvPr/>
        </p:nvGraphicFramePr>
        <p:xfrm>
          <a:off x="5287688" y="1399700"/>
          <a:ext cx="3000000" cy="3000000"/>
        </p:xfrm>
        <a:graphic>
          <a:graphicData uri="http://schemas.openxmlformats.org/drawingml/2006/table">
            <a:tbl>
              <a:tblPr>
                <a:noFill/>
                <a:tableStyleId>{A8BFB28B-3A84-4A35-8307-EE1901A98623}</a:tableStyleId>
              </a:tblPr>
              <a:tblGrid>
                <a:gridCol w="1874575"/>
              </a:tblGrid>
              <a:tr h="378175">
                <a:tc>
                  <a:txBody>
                    <a:bodyPr/>
                    <a:lstStyle/>
                    <a:p>
                      <a:pPr indent="0" lvl="0" marL="0" rtl="0" algn="ctr">
                        <a:spcBef>
                          <a:spcPts val="0"/>
                        </a:spcBef>
                        <a:spcAft>
                          <a:spcPts val="0"/>
                        </a:spcAft>
                        <a:buNone/>
                      </a:pPr>
                      <a:r>
                        <a:rPr b="1" lang="en" sz="2200">
                          <a:solidFill>
                            <a:schemeClr val="lt1"/>
                          </a:solidFill>
                          <a:latin typeface="Proxima Nova"/>
                          <a:ea typeface="Proxima Nova"/>
                          <a:cs typeface="Proxima Nova"/>
                          <a:sym typeface="Proxima Nova"/>
                        </a:rPr>
                        <a:t>High</a:t>
                      </a:r>
                      <a:endParaRPr b="1" sz="2200">
                        <a:solidFill>
                          <a:schemeClr val="lt1"/>
                        </a:solidFill>
                        <a:latin typeface="Proxima Nova"/>
                        <a:ea typeface="Proxima Nova"/>
                        <a:cs typeface="Proxima Nova"/>
                        <a:sym typeface="Proxima Nov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r>
              <a:tr h="718050">
                <a:tc>
                  <a:txBody>
                    <a:bodyPr/>
                    <a:lstStyle/>
                    <a:p>
                      <a:pPr indent="0" lvl="0" marL="0" rtl="0" algn="ctr">
                        <a:spcBef>
                          <a:spcPts val="0"/>
                        </a:spcBef>
                        <a:spcAft>
                          <a:spcPts val="0"/>
                        </a:spcAft>
                        <a:buNone/>
                      </a:pPr>
                      <a:r>
                        <a:rPr lang="en" sz="2000">
                          <a:latin typeface="Proxima Nova"/>
                          <a:ea typeface="Proxima Nova"/>
                          <a:cs typeface="Proxima Nova"/>
                          <a:sym typeface="Proxima Nova"/>
                        </a:rPr>
                        <a:t>10</a:t>
                      </a:r>
                      <a:endParaRPr sz="2000">
                        <a:latin typeface="Proxima Nova"/>
                        <a:ea typeface="Proxima Nova"/>
                        <a:cs typeface="Proxima Nova"/>
                        <a:sym typeface="Proxima Nova"/>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65" name="Google Shape;65;p14"/>
          <p:cNvGraphicFramePr/>
          <p:nvPr/>
        </p:nvGraphicFramePr>
        <p:xfrm>
          <a:off x="1981738" y="3368800"/>
          <a:ext cx="3000000" cy="3000000"/>
        </p:xfrm>
        <a:graphic>
          <a:graphicData uri="http://schemas.openxmlformats.org/drawingml/2006/table">
            <a:tbl>
              <a:tblPr>
                <a:noFill/>
                <a:tableStyleId>{A8BFB28B-3A84-4A35-8307-EE1901A98623}</a:tableStyleId>
              </a:tblPr>
              <a:tblGrid>
                <a:gridCol w="1874575"/>
              </a:tblGrid>
              <a:tr h="378175">
                <a:tc>
                  <a:txBody>
                    <a:bodyPr/>
                    <a:lstStyle/>
                    <a:p>
                      <a:pPr indent="0" lvl="0" marL="0" rtl="0" algn="ctr">
                        <a:spcBef>
                          <a:spcPts val="0"/>
                        </a:spcBef>
                        <a:spcAft>
                          <a:spcPts val="0"/>
                        </a:spcAft>
                        <a:buNone/>
                      </a:pPr>
                      <a:r>
                        <a:rPr b="1" lang="en" sz="2200">
                          <a:solidFill>
                            <a:schemeClr val="lt1"/>
                          </a:solidFill>
                          <a:latin typeface="Proxima Nova"/>
                          <a:ea typeface="Proxima Nova"/>
                          <a:cs typeface="Proxima Nova"/>
                          <a:sym typeface="Proxima Nova"/>
                        </a:rPr>
                        <a:t>Medium</a:t>
                      </a:r>
                      <a:endParaRPr b="1" sz="2200">
                        <a:solidFill>
                          <a:schemeClr val="lt1"/>
                        </a:solidFill>
                        <a:latin typeface="Proxima Nova"/>
                        <a:ea typeface="Proxima Nova"/>
                        <a:cs typeface="Proxima Nova"/>
                        <a:sym typeface="Proxima Nov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9900"/>
                    </a:solidFill>
                  </a:tcPr>
                </a:tc>
              </a:tr>
              <a:tr h="718050">
                <a:tc>
                  <a:txBody>
                    <a:bodyPr/>
                    <a:lstStyle/>
                    <a:p>
                      <a:pPr indent="0" lvl="0" marL="0" rtl="0" algn="ctr">
                        <a:spcBef>
                          <a:spcPts val="0"/>
                        </a:spcBef>
                        <a:spcAft>
                          <a:spcPts val="0"/>
                        </a:spcAft>
                        <a:buNone/>
                      </a:pPr>
                      <a:r>
                        <a:rPr lang="en" sz="2000">
                          <a:latin typeface="Proxima Nova"/>
                          <a:ea typeface="Proxima Nova"/>
                          <a:cs typeface="Proxima Nova"/>
                          <a:sym typeface="Proxima Nova"/>
                        </a:rPr>
                        <a:t>16</a:t>
                      </a:r>
                      <a:endParaRPr sz="2000">
                        <a:latin typeface="Proxima Nova"/>
                        <a:ea typeface="Proxima Nova"/>
                        <a:cs typeface="Proxima Nova"/>
                        <a:sym typeface="Proxima Nova"/>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66" name="Google Shape;66;p14"/>
          <p:cNvGraphicFramePr/>
          <p:nvPr/>
        </p:nvGraphicFramePr>
        <p:xfrm>
          <a:off x="5287688" y="3368800"/>
          <a:ext cx="3000000" cy="3000000"/>
        </p:xfrm>
        <a:graphic>
          <a:graphicData uri="http://schemas.openxmlformats.org/drawingml/2006/table">
            <a:tbl>
              <a:tblPr>
                <a:noFill/>
                <a:tableStyleId>{A8BFB28B-3A84-4A35-8307-EE1901A98623}</a:tableStyleId>
              </a:tblPr>
              <a:tblGrid>
                <a:gridCol w="1874575"/>
              </a:tblGrid>
              <a:tr h="378175">
                <a:tc>
                  <a:txBody>
                    <a:bodyPr/>
                    <a:lstStyle/>
                    <a:p>
                      <a:pPr indent="0" lvl="0" marL="0" rtl="0" algn="ctr">
                        <a:spcBef>
                          <a:spcPts val="0"/>
                        </a:spcBef>
                        <a:spcAft>
                          <a:spcPts val="0"/>
                        </a:spcAft>
                        <a:buNone/>
                      </a:pPr>
                      <a:r>
                        <a:rPr b="1" lang="en" sz="2200">
                          <a:solidFill>
                            <a:schemeClr val="lt1"/>
                          </a:solidFill>
                          <a:latin typeface="Proxima Nova"/>
                          <a:ea typeface="Proxima Nova"/>
                          <a:cs typeface="Proxima Nova"/>
                          <a:sym typeface="Proxima Nova"/>
                        </a:rPr>
                        <a:t>Low</a:t>
                      </a:r>
                      <a:endParaRPr b="1" sz="2200">
                        <a:solidFill>
                          <a:schemeClr val="lt1"/>
                        </a:solidFill>
                        <a:latin typeface="Proxima Nova"/>
                        <a:ea typeface="Proxima Nova"/>
                        <a:cs typeface="Proxima Nova"/>
                        <a:sym typeface="Proxima Nova"/>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D966"/>
                    </a:solidFill>
                  </a:tcPr>
                </a:tc>
              </a:tr>
              <a:tr h="718050">
                <a:tc>
                  <a:txBody>
                    <a:bodyPr/>
                    <a:lstStyle/>
                    <a:p>
                      <a:pPr indent="0" lvl="0" marL="0" rtl="0" algn="ctr">
                        <a:spcBef>
                          <a:spcPts val="0"/>
                        </a:spcBef>
                        <a:spcAft>
                          <a:spcPts val="0"/>
                        </a:spcAft>
                        <a:buNone/>
                      </a:pPr>
                      <a:r>
                        <a:rPr lang="en" sz="2000">
                          <a:latin typeface="Proxima Nova"/>
                          <a:ea typeface="Proxima Nova"/>
                          <a:cs typeface="Proxima Nova"/>
                          <a:sym typeface="Proxima Nova"/>
                        </a:rPr>
                        <a:t>52</a:t>
                      </a:r>
                      <a:endParaRPr sz="2000">
                        <a:latin typeface="Proxima Nova"/>
                        <a:ea typeface="Proxima Nova"/>
                        <a:cs typeface="Proxima Nova"/>
                        <a:sym typeface="Proxima Nova"/>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040">
                <a:latin typeface="Proxima Nova Extrabold"/>
                <a:ea typeface="Proxima Nova Extrabold"/>
                <a:cs typeface="Proxima Nova Extrabold"/>
                <a:sym typeface="Proxima Nova Extrabold"/>
              </a:rPr>
              <a:t>Vulnerability Report Generated by Netsparker</a:t>
            </a:r>
            <a:endParaRPr sz="3040">
              <a:latin typeface="Proxima Nova Extrabold"/>
              <a:ea typeface="Proxima Nova Extrabold"/>
              <a:cs typeface="Proxima Nova Extrabold"/>
              <a:sym typeface="Proxima Nova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176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latin typeface="Proxima Nova Extrabold"/>
                <a:ea typeface="Proxima Nova Extrabold"/>
                <a:cs typeface="Proxima Nova Extrabold"/>
                <a:sym typeface="Proxima Nova Extrabold"/>
              </a:rPr>
              <a:t>Screenshot</a:t>
            </a:r>
            <a:r>
              <a:rPr lang="en" sz="2620">
                <a:latin typeface="Proxima Nova Extrabold"/>
                <a:ea typeface="Proxima Nova Extrabold"/>
                <a:cs typeface="Proxima Nova Extrabold"/>
                <a:sym typeface="Proxima Nova Extrabold"/>
              </a:rPr>
              <a:t> of Netsparker </a:t>
            </a:r>
            <a:endParaRPr sz="2620">
              <a:latin typeface="Proxima Nova Extrabold"/>
              <a:ea typeface="Proxima Nova Extrabold"/>
              <a:cs typeface="Proxima Nova Extrabold"/>
              <a:sym typeface="Proxima Nova Extrabold"/>
            </a:endParaRPr>
          </a:p>
        </p:txBody>
      </p:sp>
      <p:pic>
        <p:nvPicPr>
          <p:cNvPr id="77" name="Google Shape;77;p16"/>
          <p:cNvPicPr preferRelativeResize="0"/>
          <p:nvPr/>
        </p:nvPicPr>
        <p:blipFill rotWithShape="1">
          <a:blip r:embed="rId3">
            <a:alphaModFix/>
          </a:blip>
          <a:srcRect b="4689" l="0" r="0" t="0"/>
          <a:stretch/>
        </p:blipFill>
        <p:spPr>
          <a:xfrm>
            <a:off x="721412" y="823775"/>
            <a:ext cx="7701173" cy="4128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176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latin typeface="Proxima Nova Extrabold"/>
                <a:ea typeface="Proxima Nova Extrabold"/>
                <a:cs typeface="Proxima Nova Extrabold"/>
                <a:sym typeface="Proxima Nova Extrabold"/>
              </a:rPr>
              <a:t>Issues Found by Netsparker</a:t>
            </a:r>
            <a:endParaRPr sz="2620">
              <a:latin typeface="Proxima Nova Extrabold"/>
              <a:ea typeface="Proxima Nova Extrabold"/>
              <a:cs typeface="Proxima Nova Extrabold"/>
              <a:sym typeface="Proxima Nova Extrabold"/>
            </a:endParaRPr>
          </a:p>
        </p:txBody>
      </p:sp>
      <p:pic>
        <p:nvPicPr>
          <p:cNvPr id="83" name="Google Shape;83;p17"/>
          <p:cNvPicPr preferRelativeResize="0"/>
          <p:nvPr/>
        </p:nvPicPr>
        <p:blipFill>
          <a:blip r:embed="rId3">
            <a:alphaModFix/>
          </a:blip>
          <a:stretch>
            <a:fillRect/>
          </a:stretch>
        </p:blipFill>
        <p:spPr>
          <a:xfrm>
            <a:off x="604475" y="743975"/>
            <a:ext cx="3857025" cy="3655548"/>
          </a:xfrm>
          <a:prstGeom prst="rect">
            <a:avLst/>
          </a:prstGeom>
          <a:noFill/>
          <a:ln>
            <a:noFill/>
          </a:ln>
        </p:spPr>
      </p:pic>
      <p:pic>
        <p:nvPicPr>
          <p:cNvPr id="84" name="Google Shape;84;p17"/>
          <p:cNvPicPr preferRelativeResize="0"/>
          <p:nvPr/>
        </p:nvPicPr>
        <p:blipFill>
          <a:blip r:embed="rId4">
            <a:alphaModFix/>
          </a:blip>
          <a:stretch>
            <a:fillRect/>
          </a:stretch>
        </p:blipFill>
        <p:spPr>
          <a:xfrm>
            <a:off x="4632875" y="936100"/>
            <a:ext cx="3782851" cy="4137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340">
                <a:latin typeface="Proxima Nova Extrabold"/>
                <a:ea typeface="Proxima Nova Extrabold"/>
                <a:cs typeface="Proxima Nova Extrabold"/>
                <a:sym typeface="Proxima Nova Extrabold"/>
              </a:rPr>
              <a:t>Critical </a:t>
            </a:r>
            <a:r>
              <a:rPr lang="en" sz="3340">
                <a:latin typeface="Proxima Nova Extrabold"/>
                <a:ea typeface="Proxima Nova Extrabold"/>
                <a:cs typeface="Proxima Nova Extrabold"/>
                <a:sym typeface="Proxima Nova Extrabold"/>
              </a:rPr>
              <a:t>Vulnerabilities Found</a:t>
            </a:r>
            <a:endParaRPr sz="3340">
              <a:latin typeface="Proxima Nova Extrabold"/>
              <a:ea typeface="Proxima Nova Extrabold"/>
              <a:cs typeface="Proxima Nova Extrabold"/>
              <a:sym typeface="Proxima Nova Extra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176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latin typeface="Proxima Nova Extrabold"/>
                <a:ea typeface="Proxima Nova Extrabold"/>
                <a:cs typeface="Proxima Nova Extrabold"/>
                <a:sym typeface="Proxima Nova Extrabold"/>
              </a:rPr>
              <a:t>Out-of-date Version (Apache)</a:t>
            </a:r>
            <a:endParaRPr sz="2620">
              <a:latin typeface="Proxima Nova Extrabold"/>
              <a:ea typeface="Proxima Nova Extrabold"/>
              <a:cs typeface="Proxima Nova Extrabold"/>
              <a:sym typeface="Proxima Nova Extrabold"/>
            </a:endParaRPr>
          </a:p>
        </p:txBody>
      </p:sp>
      <p:pic>
        <p:nvPicPr>
          <p:cNvPr id="95" name="Google Shape;95;p19"/>
          <p:cNvPicPr preferRelativeResize="0"/>
          <p:nvPr/>
        </p:nvPicPr>
        <p:blipFill>
          <a:blip r:embed="rId3">
            <a:alphaModFix/>
          </a:blip>
          <a:stretch>
            <a:fillRect/>
          </a:stretch>
        </p:blipFill>
        <p:spPr>
          <a:xfrm>
            <a:off x="1521025" y="934275"/>
            <a:ext cx="6101950" cy="3901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176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latin typeface="Proxima Nova Extrabold"/>
                <a:ea typeface="Proxima Nova Extrabold"/>
                <a:cs typeface="Proxima Nova Extrabold"/>
                <a:sym typeface="Proxima Nova Extrabold"/>
              </a:rPr>
              <a:t>Out-of-date Version (Apache)</a:t>
            </a:r>
            <a:endParaRPr sz="2620">
              <a:latin typeface="Proxima Nova Extrabold"/>
              <a:ea typeface="Proxima Nova Extrabold"/>
              <a:cs typeface="Proxima Nova Extrabold"/>
              <a:sym typeface="Proxima Nova Extrabold"/>
            </a:endParaRPr>
          </a:p>
        </p:txBody>
      </p:sp>
      <p:sp>
        <p:nvSpPr>
          <p:cNvPr id="101" name="Google Shape;101;p20"/>
          <p:cNvSpPr txBox="1"/>
          <p:nvPr/>
        </p:nvSpPr>
        <p:spPr>
          <a:xfrm>
            <a:off x="311700" y="1084950"/>
            <a:ext cx="85206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Proxima Nova"/>
                <a:ea typeface="Proxima Nova"/>
                <a:cs typeface="Proxima Nova"/>
                <a:sym typeface="Proxima Nova"/>
              </a:rPr>
              <a:t>Vulnerability Type:</a:t>
            </a:r>
            <a:r>
              <a:rPr lang="en" sz="1500">
                <a:latin typeface="Proxima Nova"/>
                <a:ea typeface="Proxima Nova"/>
                <a:cs typeface="Proxima Nova"/>
                <a:sym typeface="Proxima Nova"/>
              </a:rPr>
              <a:t> Critical</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0" lvl="0" marL="0" rtl="0" algn="l">
              <a:spcBef>
                <a:spcPts val="0"/>
              </a:spcBef>
              <a:spcAft>
                <a:spcPts val="0"/>
              </a:spcAft>
              <a:buNone/>
            </a:pPr>
            <a:r>
              <a:rPr b="1" lang="en" sz="1500">
                <a:latin typeface="Proxima Nova"/>
                <a:ea typeface="Proxima Nova"/>
                <a:cs typeface="Proxima Nova"/>
                <a:sym typeface="Proxima Nova"/>
              </a:rPr>
              <a:t>Identified Version: </a:t>
            </a:r>
            <a:r>
              <a:rPr lang="en" sz="1500">
                <a:latin typeface="Proxima Nova"/>
                <a:ea typeface="Proxima Nova"/>
                <a:cs typeface="Proxima Nova"/>
                <a:sym typeface="Proxima Nova"/>
              </a:rPr>
              <a:t>2.2.6</a:t>
            </a:r>
            <a:endParaRPr b="1" sz="1500">
              <a:latin typeface="Proxima Nova"/>
              <a:ea typeface="Proxima Nova"/>
              <a:cs typeface="Proxima Nova"/>
              <a:sym typeface="Proxima Nova"/>
            </a:endParaRPr>
          </a:p>
          <a:p>
            <a:pPr indent="0" lvl="0" marL="0" rtl="0" algn="l">
              <a:spcBef>
                <a:spcPts val="0"/>
              </a:spcBef>
              <a:spcAft>
                <a:spcPts val="0"/>
              </a:spcAft>
              <a:buNone/>
            </a:pPr>
            <a:r>
              <a:rPr b="1" lang="en" sz="1500">
                <a:latin typeface="Proxima Nova"/>
                <a:ea typeface="Proxima Nova"/>
                <a:cs typeface="Proxima Nova"/>
                <a:sym typeface="Proxima Nova"/>
              </a:rPr>
              <a:t>Latest Version: </a:t>
            </a:r>
            <a:r>
              <a:rPr lang="en" sz="1500">
                <a:latin typeface="Proxima Nova"/>
                <a:ea typeface="Proxima Nova"/>
                <a:cs typeface="Proxima Nova"/>
                <a:sym typeface="Proxima Nova"/>
              </a:rPr>
              <a:t>2.4.48</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0" lvl="0" marL="0" rtl="0" algn="l">
              <a:spcBef>
                <a:spcPts val="0"/>
              </a:spcBef>
              <a:spcAft>
                <a:spcPts val="0"/>
              </a:spcAft>
              <a:buNone/>
            </a:pPr>
            <a:r>
              <a:rPr b="1" lang="en" sz="1500">
                <a:latin typeface="Proxima Nova"/>
                <a:ea typeface="Proxima Nova"/>
                <a:cs typeface="Proxima Nova"/>
                <a:sym typeface="Proxima Nova"/>
              </a:rPr>
              <a:t>Impact:</a:t>
            </a:r>
            <a:endParaRPr b="1" sz="1500">
              <a:latin typeface="Proxima Nova"/>
              <a:ea typeface="Proxima Nova"/>
              <a:cs typeface="Proxima Nova"/>
              <a:sym typeface="Proxima Nova"/>
            </a:endParaRPr>
          </a:p>
          <a:p>
            <a:pPr indent="0" lvl="0" marL="0" rtl="0" algn="l">
              <a:spcBef>
                <a:spcPts val="0"/>
              </a:spcBef>
              <a:spcAft>
                <a:spcPts val="0"/>
              </a:spcAft>
              <a:buNone/>
            </a:pPr>
            <a:r>
              <a:rPr lang="en" sz="1500">
                <a:latin typeface="Proxima Nova"/>
                <a:ea typeface="Proxima Nova"/>
                <a:cs typeface="Proxima Nova"/>
                <a:sym typeface="Proxima Nova"/>
              </a:rPr>
              <a:t>The website will be more vulnerable to ransomware attacks, malware and data breaches which can have catastrophic consequences.</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0" lvl="0" marL="0" rtl="0" algn="l">
              <a:spcBef>
                <a:spcPts val="0"/>
              </a:spcBef>
              <a:spcAft>
                <a:spcPts val="0"/>
              </a:spcAft>
              <a:buNone/>
            </a:pPr>
            <a:r>
              <a:rPr b="1" lang="en" sz="1500">
                <a:latin typeface="Proxima Nova"/>
                <a:ea typeface="Proxima Nova"/>
                <a:cs typeface="Proxima Nova"/>
                <a:sym typeface="Proxima Nova"/>
              </a:rPr>
              <a:t>Remedy:</a:t>
            </a:r>
            <a:endParaRPr b="1" sz="1500">
              <a:latin typeface="Proxima Nova"/>
              <a:ea typeface="Proxima Nova"/>
              <a:cs typeface="Proxima Nova"/>
              <a:sym typeface="Proxima Nova"/>
            </a:endParaRPr>
          </a:p>
          <a:p>
            <a:pPr indent="0" lvl="0" marL="0" rtl="0" algn="l">
              <a:spcBef>
                <a:spcPts val="0"/>
              </a:spcBef>
              <a:spcAft>
                <a:spcPts val="0"/>
              </a:spcAft>
              <a:buNone/>
            </a:pPr>
            <a:r>
              <a:rPr lang="en" sz="1500">
                <a:latin typeface="Proxima Nova"/>
                <a:ea typeface="Proxima Nova"/>
                <a:cs typeface="Proxima Nova"/>
                <a:sym typeface="Proxima Nova"/>
              </a:rPr>
              <a:t>Update Apache to latest version</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a:p>
            <a:pPr indent="0" lvl="0" marL="0" rtl="0" algn="l">
              <a:spcBef>
                <a:spcPts val="0"/>
              </a:spcBef>
              <a:spcAft>
                <a:spcPts val="0"/>
              </a:spcAft>
              <a:buNone/>
            </a:pPr>
            <a:r>
              <a:rPr b="1" lang="en" sz="1500">
                <a:latin typeface="Proxima Nova"/>
                <a:ea typeface="Proxima Nova"/>
                <a:cs typeface="Proxima Nova"/>
                <a:sym typeface="Proxima Nova"/>
              </a:rPr>
              <a:t>Remedy Reference:</a:t>
            </a:r>
            <a:endParaRPr b="1" sz="1500">
              <a:latin typeface="Proxima Nova"/>
              <a:ea typeface="Proxima Nova"/>
              <a:cs typeface="Proxima Nova"/>
              <a:sym typeface="Proxima Nova"/>
            </a:endParaRPr>
          </a:p>
          <a:p>
            <a:pPr indent="0" lvl="0" marL="0" rtl="0" algn="l">
              <a:spcBef>
                <a:spcPts val="0"/>
              </a:spcBef>
              <a:spcAft>
                <a:spcPts val="0"/>
              </a:spcAft>
              <a:buNone/>
            </a:pPr>
            <a:r>
              <a:rPr lang="en" sz="1500">
                <a:latin typeface="Proxima Nova"/>
                <a:ea typeface="Proxima Nova"/>
                <a:cs typeface="Proxima Nova"/>
                <a:sym typeface="Proxima Nova"/>
              </a:rPr>
              <a:t>https://httpd.apache.org/download.cgi</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176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latin typeface="Proxima Nova Extrabold"/>
                <a:ea typeface="Proxima Nova Extrabold"/>
                <a:cs typeface="Proxima Nova Extrabold"/>
                <a:sym typeface="Proxima Nova Extrabold"/>
              </a:rPr>
              <a:t>Out-of-date Version (Apache)</a:t>
            </a:r>
            <a:endParaRPr sz="2620">
              <a:latin typeface="Proxima Nova Extrabold"/>
              <a:ea typeface="Proxima Nova Extrabold"/>
              <a:cs typeface="Proxima Nova Extrabold"/>
              <a:sym typeface="Proxima Nova Extrabold"/>
            </a:endParaRPr>
          </a:p>
        </p:txBody>
      </p:sp>
      <p:sp>
        <p:nvSpPr>
          <p:cNvPr id="107" name="Google Shape;107;p21"/>
          <p:cNvSpPr txBox="1"/>
          <p:nvPr/>
        </p:nvSpPr>
        <p:spPr>
          <a:xfrm>
            <a:off x="311700" y="1084950"/>
            <a:ext cx="8520600" cy="366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latin typeface="Proxima Nova"/>
                <a:ea typeface="Proxima Nova"/>
                <a:cs typeface="Proxima Nova"/>
                <a:sym typeface="Proxima Nova"/>
              </a:rPr>
              <a:t>Few </a:t>
            </a:r>
            <a:r>
              <a:rPr b="1" lang="en" sz="1600" u="sng">
                <a:latin typeface="Proxima Nova"/>
                <a:ea typeface="Proxima Nova"/>
                <a:cs typeface="Proxima Nova"/>
                <a:sym typeface="Proxima Nova"/>
              </a:rPr>
              <a:t>Vulnerabilities found in this version:</a:t>
            </a:r>
            <a:endParaRPr b="1" sz="1600" u="sng">
              <a:latin typeface="Proxima Nova"/>
              <a:ea typeface="Proxima Nova"/>
              <a:cs typeface="Proxima Nova"/>
              <a:sym typeface="Proxima Nova"/>
            </a:endParaRPr>
          </a:p>
          <a:p>
            <a:pPr indent="0" lvl="0" marL="0" rtl="0" algn="l">
              <a:spcBef>
                <a:spcPts val="0"/>
              </a:spcBef>
              <a:spcAft>
                <a:spcPts val="0"/>
              </a:spcAft>
              <a:buNone/>
            </a:pPr>
            <a:r>
              <a:t/>
            </a:r>
            <a:endParaRPr b="1"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Char char="●"/>
            </a:pPr>
            <a:r>
              <a:rPr b="1" lang="en" sz="1500">
                <a:latin typeface="Proxima Nova"/>
                <a:ea typeface="Proxima Nova"/>
                <a:cs typeface="Proxima Nova"/>
                <a:sym typeface="Proxima Nova"/>
              </a:rPr>
              <a:t>Improper Input Validation Vulnerability (Critical):</a:t>
            </a:r>
            <a:endParaRPr sz="1500">
              <a:latin typeface="Proxima Nova"/>
              <a:ea typeface="Proxima Nova"/>
              <a:cs typeface="Proxima Nova"/>
              <a:sym typeface="Proxima Nova"/>
            </a:endParaRPr>
          </a:p>
          <a:p>
            <a:pPr indent="0" lvl="0" marL="457200" rtl="0" algn="l">
              <a:spcBef>
                <a:spcPts val="0"/>
              </a:spcBef>
              <a:spcAft>
                <a:spcPts val="0"/>
              </a:spcAft>
              <a:buNone/>
            </a:pPr>
            <a:r>
              <a:rPr lang="en" sz="1500">
                <a:latin typeface="Proxima Nova"/>
                <a:ea typeface="Proxima Nova"/>
                <a:cs typeface="Proxima Nova"/>
                <a:sym typeface="Proxima Nova"/>
              </a:rPr>
              <a:t>Incorrect input validation can lead to injection attacks, memory leakage, and compromised systems.</a:t>
            </a:r>
            <a:endParaRPr sz="1500">
              <a:latin typeface="Proxima Nova"/>
              <a:ea typeface="Proxima Nova"/>
              <a:cs typeface="Proxima Nova"/>
              <a:sym typeface="Proxima Nova"/>
            </a:endParaRPr>
          </a:p>
          <a:p>
            <a:pPr indent="0" lvl="0" marL="457200" rtl="0" algn="l">
              <a:spcBef>
                <a:spcPts val="0"/>
              </a:spcBef>
              <a:spcAft>
                <a:spcPts val="0"/>
              </a:spcAft>
              <a:buNone/>
            </a:pPr>
            <a:r>
              <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Char char="●"/>
            </a:pPr>
            <a:r>
              <a:rPr b="1" lang="en" sz="1500">
                <a:latin typeface="Proxima Nova"/>
                <a:ea typeface="Proxima Nova"/>
                <a:cs typeface="Proxima Nova"/>
                <a:sym typeface="Proxima Nova"/>
              </a:rPr>
              <a:t>Improper Authentication Vulnerability (Critical):</a:t>
            </a:r>
            <a:endParaRPr b="1" sz="1500">
              <a:latin typeface="Proxima Nova"/>
              <a:ea typeface="Proxima Nova"/>
              <a:cs typeface="Proxima Nova"/>
              <a:sym typeface="Proxima Nova"/>
            </a:endParaRPr>
          </a:p>
          <a:p>
            <a:pPr indent="0" lvl="0" marL="457200" rtl="0" algn="l">
              <a:spcBef>
                <a:spcPts val="0"/>
              </a:spcBef>
              <a:spcAft>
                <a:spcPts val="0"/>
              </a:spcAft>
              <a:buNone/>
            </a:pPr>
            <a:r>
              <a:rPr lang="en" sz="1500">
                <a:latin typeface="Proxima Nova"/>
                <a:ea typeface="Proxima Nova"/>
                <a:cs typeface="Proxima Nova"/>
                <a:sym typeface="Proxima Nova"/>
              </a:rPr>
              <a:t>When access control checks are incorrectly applied, users are able to access data or perform actions that they should not be allowed to perform. This can lead to a wide range of problems, including information exposures, denial of service, and arbitrary code execution.</a:t>
            </a:r>
            <a:endParaRPr sz="1500">
              <a:latin typeface="Proxima Nova"/>
              <a:ea typeface="Proxima Nova"/>
              <a:cs typeface="Proxima Nova"/>
              <a:sym typeface="Proxima Nova"/>
            </a:endParaRPr>
          </a:p>
          <a:p>
            <a:pPr indent="0" lvl="0" marL="457200" rtl="0" algn="l">
              <a:spcBef>
                <a:spcPts val="0"/>
              </a:spcBef>
              <a:spcAft>
                <a:spcPts val="0"/>
              </a:spcAft>
              <a:buNone/>
            </a:pPr>
            <a:r>
              <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Char char="●"/>
            </a:pPr>
            <a:r>
              <a:rPr b="1" lang="en" sz="1500">
                <a:latin typeface="Proxima Nova"/>
                <a:ea typeface="Proxima Nova"/>
                <a:cs typeface="Proxima Nova"/>
                <a:sym typeface="Proxima Nova"/>
              </a:rPr>
              <a:t>Numeric Errors Vulnerability (High):</a:t>
            </a:r>
            <a:endParaRPr b="1" sz="1500">
              <a:latin typeface="Proxima Nova"/>
              <a:ea typeface="Proxima Nova"/>
              <a:cs typeface="Proxima Nova"/>
              <a:sym typeface="Proxima Nova"/>
            </a:endParaRPr>
          </a:p>
          <a:p>
            <a:pPr indent="0" lvl="0" marL="457200" rtl="0" algn="l">
              <a:spcBef>
                <a:spcPts val="0"/>
              </a:spcBef>
              <a:spcAft>
                <a:spcPts val="0"/>
              </a:spcAft>
              <a:buNone/>
            </a:pPr>
            <a:r>
              <a:rPr lang="en" sz="1500">
                <a:latin typeface="Proxima Nova"/>
                <a:ea typeface="Proxima Nova"/>
                <a:cs typeface="Proxima Nova"/>
                <a:sym typeface="Proxima Nova"/>
              </a:rPr>
              <a:t>The peculiarities of fixed-size integer arithmetic and conversions are subtle and can easily lead to serious security vulnerabilities.</a:t>
            </a:r>
            <a:endParaRPr sz="1500">
              <a:latin typeface="Proxima Nova"/>
              <a:ea typeface="Proxima Nova"/>
              <a:cs typeface="Proxima Nova"/>
              <a:sym typeface="Proxima Nova"/>
            </a:endParaRPr>
          </a:p>
          <a:p>
            <a:pPr indent="0" lvl="0" marL="0" rtl="0" algn="l">
              <a:spcBef>
                <a:spcPts val="0"/>
              </a:spcBef>
              <a:spcAft>
                <a:spcPts val="0"/>
              </a:spcAft>
              <a:buNone/>
            </a:pPr>
            <a:r>
              <a:t/>
            </a:r>
            <a:endParaRPr sz="15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