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B0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1EE88-2D26-8040-93AD-C1052C8E8624}" v="212" dt="2022-11-02T19:55:06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720" autoAdjust="0"/>
  </p:normalViewPr>
  <p:slideViewPr>
    <p:cSldViewPr>
      <p:cViewPr>
        <p:scale>
          <a:sx n="90" d="100"/>
          <a:sy n="90" d="100"/>
        </p:scale>
        <p:origin x="2280" y="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3BA732-EA4B-A3BE-0CB3-9099E1FCE8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C57E4-EE1A-54A1-3E86-4CF5481D60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C6F51-59C1-2800-C5AE-3CE36A90C4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13947-93EA-30B2-E84E-64EA6F494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2039A8-7AFD-D247-941E-D59D9139BDAF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B57006-98FF-31E4-9488-5B70FD9758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80DBE-35F1-E7C4-51AE-179AD75D189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A8535FF-5196-9636-BCE0-20EF7231DF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FE4CC24-5352-2C4E-EE6B-55A5AF46A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C7538-5906-4189-0E01-16335B65EE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8205A-84CD-FBEE-D87F-06B761168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815" tIns="45907" rIns="91815" bIns="4590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B50E339-F9C3-8541-BBD7-DF10E27A92A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426FC4B6-9922-1EDE-A54A-236ECE850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3507FFBB-58FB-1B6D-2522-F07234C998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33463-6CA9-66D7-5EB9-6DECF1299E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D7538B4A-B7EE-2D3D-D8CF-94CFEAD494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ED4A17E5-B7C0-1CF5-20DE-3CDDC330DA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altLang="en-US" dirty="0"/>
          </a:p>
          <a:p>
            <a:pPr>
              <a:defRPr/>
            </a:pPr>
            <a:endParaRPr lang="en-GB" alt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employability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Top 20 in the Times and Sunday Times University League Table</a:t>
            </a:r>
          </a:p>
          <a:p>
            <a:pPr>
              <a:defRPr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progression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90% average across all undergraduate programmes</a:t>
            </a:r>
          </a:p>
          <a:p>
            <a:pPr>
              <a:defRPr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experience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consistently best National Student Survey results in London, top 20% in UK</a:t>
            </a:r>
          </a:p>
          <a:p>
            <a:pPr>
              <a:defRPr/>
            </a:pPr>
            <a:endParaRPr lang="en-GB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7B6C1-2BE5-A6EA-042C-CFAA9FB460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D7538B4A-B7EE-2D3D-D8CF-94CFEAD494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ED4A17E5-B7C0-1CF5-20DE-3CDDC330DA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altLang="en-US" dirty="0"/>
          </a:p>
          <a:p>
            <a:pPr>
              <a:defRPr/>
            </a:pPr>
            <a:endParaRPr lang="en-GB" alt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employability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Top 20 in the Times and Sunday Times University League Table</a:t>
            </a:r>
          </a:p>
          <a:p>
            <a:pPr>
              <a:defRPr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progression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90% average across all undergraduate programmes</a:t>
            </a:r>
          </a:p>
          <a:p>
            <a:pPr>
              <a:defRPr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experience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consistently best National Student Survey results in London, top 20% in UK</a:t>
            </a:r>
          </a:p>
          <a:p>
            <a:pPr>
              <a:defRPr/>
            </a:pPr>
            <a:endParaRPr lang="en-GB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7B6C1-2BE5-A6EA-042C-CFAA9FB460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6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D7538B4A-B7EE-2D3D-D8CF-94CFEAD494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ED4A17E5-B7C0-1CF5-20DE-3CDDC330DA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altLang="en-US" dirty="0"/>
          </a:p>
          <a:p>
            <a:pPr>
              <a:defRPr/>
            </a:pPr>
            <a:endParaRPr lang="en-GB" alt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employability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Top 20 in the Times and Sunday Times University League Table</a:t>
            </a:r>
          </a:p>
          <a:p>
            <a:pPr>
              <a:defRPr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progression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90% average across all undergraduate programmes</a:t>
            </a:r>
          </a:p>
          <a:p>
            <a:pPr>
              <a:defRPr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experience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consistently best National Student Survey results in London, top 20% in UK</a:t>
            </a:r>
          </a:p>
          <a:p>
            <a:pPr>
              <a:defRPr/>
            </a:pPr>
            <a:endParaRPr lang="en-GB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7B6C1-2BE5-A6EA-042C-CFAA9FB460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7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D7538B4A-B7EE-2D3D-D8CF-94CFEAD494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ED4A17E5-B7C0-1CF5-20DE-3CDDC330DA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altLang="en-US" dirty="0"/>
          </a:p>
          <a:p>
            <a:pPr>
              <a:defRPr/>
            </a:pPr>
            <a:endParaRPr lang="en-GB" alt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employability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Top 20 in the Times and Sunday Times University League Table</a:t>
            </a:r>
          </a:p>
          <a:p>
            <a:pPr>
              <a:defRPr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progression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90% average across all undergraduate programmes</a:t>
            </a:r>
          </a:p>
          <a:p>
            <a:pPr>
              <a:defRPr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Student experience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consistently best National Student Survey results in London, top 20% in UK</a:t>
            </a:r>
          </a:p>
          <a:p>
            <a:pPr>
              <a:defRPr/>
            </a:pPr>
            <a:endParaRPr lang="en-GB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7B6C1-2BE5-A6EA-042C-CFAA9FB460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27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3645024"/>
            <a:ext cx="8424862" cy="825388"/>
          </a:xfrm>
        </p:spPr>
        <p:txBody>
          <a:bodyPr/>
          <a:lstStyle>
            <a:lvl1pPr>
              <a:defRPr sz="4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1495" y="4470412"/>
            <a:ext cx="8424862" cy="556728"/>
          </a:xfrm>
        </p:spPr>
        <p:txBody>
          <a:bodyPr/>
          <a:lstStyle>
            <a:lvl1pPr marL="0" indent="0">
              <a:buClr>
                <a:srgbClr val="C9122B"/>
              </a:buClr>
              <a:buFont typeface="Lucida Grande"/>
              <a:buNone/>
              <a:defRPr sz="2800">
                <a:solidFill>
                  <a:schemeClr val="bg1"/>
                </a:solidFill>
              </a:defRPr>
            </a:lvl1pPr>
            <a:lvl2pPr marL="347663" indent="-166688">
              <a:buClr>
                <a:srgbClr val="C9122B"/>
              </a:buClr>
              <a:buFont typeface="Lucida Grande"/>
              <a:buChar char="■"/>
              <a:defRPr/>
            </a:lvl2pPr>
            <a:lvl3pPr marL="538163" indent="-188913">
              <a:buClr>
                <a:srgbClr val="C9122B"/>
              </a:buClr>
              <a:buFont typeface="Lucida Grande"/>
              <a:buChar char="■"/>
              <a:defRPr/>
            </a:lvl3pPr>
            <a:lvl4pPr marL="712788" indent="-173038">
              <a:buClr>
                <a:srgbClr val="C9122B"/>
              </a:buClr>
              <a:buFont typeface="Lucida Grande"/>
              <a:buChar char="■"/>
              <a:defRPr sz="1800"/>
            </a:lvl4pPr>
            <a:lvl5pPr marL="898525" indent="-184150">
              <a:buClr>
                <a:srgbClr val="C9122B"/>
              </a:buClr>
              <a:buFont typeface="Lucida Grande"/>
              <a:buChar char="■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82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71684" y="476672"/>
            <a:ext cx="7199299" cy="9740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971685" y="1412776"/>
            <a:ext cx="7200800" cy="4464495"/>
          </a:xfrm>
        </p:spPr>
        <p:txBody>
          <a:bodyPr/>
          <a:lstStyle>
            <a:lvl1pPr marL="179388" indent="-179388">
              <a:buClr>
                <a:srgbClr val="C9122B"/>
              </a:buClr>
              <a:buSzPct val="85000"/>
              <a:buFont typeface="Wingdings" panose="05000000000000000000" pitchFamily="2" charset="2"/>
              <a:buChar char="§"/>
              <a:defRPr/>
            </a:lvl1pPr>
            <a:lvl2pPr marL="347663" indent="-166688">
              <a:buClr>
                <a:srgbClr val="C9122B"/>
              </a:buClr>
              <a:buSzPct val="85000"/>
              <a:buFont typeface="Wingdings" panose="05000000000000000000" pitchFamily="2" charset="2"/>
              <a:buChar char="§"/>
              <a:defRPr/>
            </a:lvl2pPr>
            <a:lvl3pPr marL="538163" indent="-188913">
              <a:buClr>
                <a:srgbClr val="C9122B"/>
              </a:buClr>
              <a:buSzPct val="85000"/>
              <a:buFont typeface="Wingdings" panose="05000000000000000000" pitchFamily="2" charset="2"/>
              <a:buChar char="§"/>
              <a:defRPr/>
            </a:lvl3pPr>
            <a:lvl4pPr marL="712788" indent="-173038">
              <a:buClr>
                <a:srgbClr val="C9122B"/>
              </a:buClr>
              <a:buSzPct val="85000"/>
              <a:buFont typeface="Wingdings" panose="05000000000000000000" pitchFamily="2" charset="2"/>
              <a:buChar char="§"/>
              <a:defRPr sz="1800"/>
            </a:lvl4pPr>
            <a:lvl5pPr marL="900000" indent="-183600">
              <a:buClr>
                <a:srgbClr val="C9122B"/>
              </a:buClr>
              <a:buSzPct val="85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7E86A8A-0FD4-4ED6-920D-1351714BD9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223043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16" y="1340768"/>
            <a:ext cx="8423206" cy="86409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2276872"/>
            <a:ext cx="8424862" cy="3960441"/>
          </a:xfrm>
        </p:spPr>
        <p:txBody>
          <a:bodyPr/>
          <a:lstStyle>
            <a:lvl1pPr marL="179388" indent="-179388">
              <a:buClr>
                <a:srgbClr val="C9122B"/>
              </a:buClr>
              <a:buFont typeface="Wingdings" panose="05000000000000000000" pitchFamily="2" charset="2"/>
              <a:buChar char="§"/>
              <a:defRPr/>
            </a:lvl1pPr>
            <a:lvl2pPr marL="347663" indent="-166688">
              <a:buClr>
                <a:srgbClr val="C9122B"/>
              </a:buClr>
              <a:buFont typeface="Wingdings" panose="05000000000000000000" pitchFamily="2" charset="2"/>
              <a:buChar char="§"/>
              <a:defRPr/>
            </a:lvl2pPr>
            <a:lvl3pPr marL="538163" indent="-188913">
              <a:buClr>
                <a:srgbClr val="C9122B"/>
              </a:buClr>
              <a:buFont typeface="Wingdings" panose="05000000000000000000" pitchFamily="2" charset="2"/>
              <a:buChar char="§"/>
              <a:defRPr/>
            </a:lvl3pPr>
            <a:lvl4pPr marL="712788" indent="-173038">
              <a:buClr>
                <a:srgbClr val="C9122B"/>
              </a:buClr>
              <a:buFont typeface="Wingdings" panose="05000000000000000000" pitchFamily="2" charset="2"/>
              <a:buChar char="§"/>
              <a:defRPr sz="1800"/>
            </a:lvl4pPr>
            <a:lvl5pPr marL="900000" indent="-183600">
              <a:buClr>
                <a:srgbClr val="C9122B"/>
              </a:buClr>
              <a:buSzPct val="11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7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2276871"/>
            <a:ext cx="4032696" cy="3936603"/>
          </a:xfrm>
        </p:spPr>
        <p:txBody>
          <a:bodyPr/>
          <a:lstStyle>
            <a:lvl1pPr marL="342900" indent="-342900">
              <a:buClr>
                <a:srgbClr val="C9122B"/>
              </a:buClr>
              <a:buFont typeface="Wingdings" panose="05000000000000000000" pitchFamily="2" charset="2"/>
              <a:buChar char="§"/>
              <a:defRPr sz="2400"/>
            </a:lvl1pPr>
            <a:lvl2pPr marL="523875" indent="-342900">
              <a:buClr>
                <a:srgbClr val="C9122B"/>
              </a:buClr>
              <a:buFont typeface="Wingdings" panose="05000000000000000000" pitchFamily="2" charset="2"/>
              <a:buChar char="§"/>
              <a:defRPr sz="2200"/>
            </a:lvl2pPr>
            <a:lvl3pPr marL="692150" indent="-342900">
              <a:buClr>
                <a:srgbClr val="C9122B"/>
              </a:buClr>
              <a:buFont typeface="Wingdings" panose="05000000000000000000" pitchFamily="2" charset="2"/>
              <a:buChar char="§"/>
              <a:defRPr sz="2000"/>
            </a:lvl3pPr>
            <a:lvl4pPr marL="825500" indent="-285750">
              <a:buClr>
                <a:srgbClr val="C9122B"/>
              </a:buClr>
              <a:buFont typeface="Wingdings" panose="05000000000000000000" pitchFamily="2" charset="2"/>
              <a:buChar char="§"/>
              <a:defRPr sz="1800"/>
            </a:lvl4pPr>
            <a:lvl5pPr marL="1000125" indent="-285750">
              <a:buClr>
                <a:srgbClr val="C9122B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016" y="2276871"/>
            <a:ext cx="4104134" cy="3936603"/>
          </a:xfrm>
        </p:spPr>
        <p:txBody>
          <a:bodyPr/>
          <a:lstStyle>
            <a:lvl1pPr marL="179388" indent="-179388">
              <a:buClr>
                <a:srgbClr val="C9122B"/>
              </a:buClr>
              <a:buFont typeface="Wingdings" panose="05000000000000000000" pitchFamily="2" charset="2"/>
              <a:buChar char="§"/>
              <a:defRPr sz="2400"/>
            </a:lvl1pPr>
            <a:lvl2pPr marL="347663" indent="-166688">
              <a:buClr>
                <a:srgbClr val="C9122B"/>
              </a:buClr>
              <a:buFont typeface="Wingdings" panose="05000000000000000000" pitchFamily="2" charset="2"/>
              <a:buChar char="§"/>
              <a:defRPr sz="2200"/>
            </a:lvl2pPr>
            <a:lvl3pPr marL="538163" indent="-188913">
              <a:buClr>
                <a:srgbClr val="C9122B"/>
              </a:buClr>
              <a:buFont typeface="Wingdings" panose="05000000000000000000" pitchFamily="2" charset="2"/>
              <a:buChar char="§"/>
              <a:defRPr sz="2000"/>
            </a:lvl3pPr>
            <a:lvl4pPr marL="712788" indent="-173038">
              <a:buClr>
                <a:srgbClr val="C9122B"/>
              </a:buClr>
              <a:buFont typeface="Wingdings" panose="05000000000000000000" pitchFamily="2" charset="2"/>
              <a:buChar char="§"/>
              <a:defRPr sz="1800"/>
            </a:lvl4pPr>
            <a:lvl5pPr marL="898525" indent="-184150">
              <a:buClr>
                <a:srgbClr val="C9122B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88" y="1340768"/>
            <a:ext cx="8424862" cy="86409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276872"/>
            <a:ext cx="4419600" cy="3936603"/>
          </a:xfrm>
        </p:spPr>
        <p:txBody>
          <a:bodyPr/>
          <a:lstStyle>
            <a:lvl1pPr marL="179388" indent="-179388">
              <a:buFont typeface="Wingdings" panose="05000000000000000000" pitchFamily="2" charset="2"/>
              <a:buChar char="§"/>
              <a:defRPr sz="2400"/>
            </a:lvl1pPr>
            <a:lvl2pPr marL="347663" indent="-166688">
              <a:buFont typeface="Wingdings" panose="05000000000000000000" pitchFamily="2" charset="2"/>
              <a:buChar char="§"/>
              <a:defRPr sz="2200"/>
            </a:lvl2pPr>
            <a:lvl3pPr marL="538163" indent="-188913">
              <a:buFont typeface="Wingdings" panose="05000000000000000000" pitchFamily="2" charset="2"/>
              <a:buChar char="§"/>
              <a:defRPr sz="2000"/>
            </a:lvl3pPr>
            <a:lvl4pPr marL="712788" indent="-173038">
              <a:buFont typeface="Wingdings" panose="05000000000000000000" pitchFamily="2" charset="2"/>
              <a:buChar char="§"/>
              <a:defRPr sz="1800"/>
            </a:lvl4pPr>
            <a:lvl5pPr marL="898525" indent="-184150">
              <a:buSzPct val="131000"/>
              <a:buFont typeface="Wingdings" panose="05000000000000000000" pitchFamily="2" charset="2"/>
              <a:buChar char="§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>
          <a:xfrm>
            <a:off x="5004048" y="2276872"/>
            <a:ext cx="3816102" cy="230425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88" y="1340768"/>
            <a:ext cx="8424862" cy="86409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9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4800600"/>
            <a:ext cx="5624512" cy="566738"/>
          </a:xfrm>
        </p:spPr>
        <p:txBody>
          <a:bodyPr anchor="b"/>
          <a:lstStyle>
            <a:lvl1pPr algn="l">
              <a:defRPr sz="2000" b="1">
                <a:solidFill>
                  <a:srgbClr val="8A857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288" y="1340769"/>
            <a:ext cx="5624512" cy="33868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288" y="5432450"/>
            <a:ext cx="562451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86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24203"/>
            <a:ext cx="8424862" cy="4985117"/>
          </a:xfrm>
        </p:spPr>
        <p:txBody>
          <a:bodyPr/>
          <a:lstStyle>
            <a:lvl1pPr marL="179388" indent="-179388">
              <a:buClr>
                <a:srgbClr val="C9122B"/>
              </a:buClr>
              <a:buFont typeface="Wingdings" panose="05000000000000000000" pitchFamily="2" charset="2"/>
              <a:buChar char="§"/>
              <a:defRPr/>
            </a:lvl1pPr>
            <a:lvl2pPr marL="347663" indent="-166688">
              <a:buClr>
                <a:srgbClr val="C9122B"/>
              </a:buClr>
              <a:buFont typeface="Wingdings" panose="05000000000000000000" pitchFamily="2" charset="2"/>
              <a:buChar char="§"/>
              <a:defRPr/>
            </a:lvl2pPr>
            <a:lvl3pPr marL="538163" indent="-188913">
              <a:buClr>
                <a:srgbClr val="C9122B"/>
              </a:buClr>
              <a:buFont typeface="Wingdings" panose="05000000000000000000" pitchFamily="2" charset="2"/>
              <a:buChar char="§"/>
              <a:defRPr/>
            </a:lvl3pPr>
            <a:lvl4pPr marL="712788" indent="-173038">
              <a:buClr>
                <a:srgbClr val="C9122B"/>
              </a:buClr>
              <a:buFont typeface="Wingdings" panose="05000000000000000000" pitchFamily="2" charset="2"/>
              <a:buChar char="§"/>
              <a:defRPr sz="1800"/>
            </a:lvl4pPr>
            <a:lvl5pPr marL="898525" indent="-184150">
              <a:buClr>
                <a:srgbClr val="C9122B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0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17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F5ECA48-38A0-E987-19D0-11ACA12F5B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4813"/>
            <a:ext cx="3384550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A9418-862E-1F1F-1106-46606F54A5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16463" y="1063625"/>
            <a:ext cx="3252787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>
                <a:cs typeface="Arial" charset="0"/>
              </a:rPr>
              <a:t>Academic excellence for business and the professions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l">
              <a:defRPr sz="3000" b="1" i="0" baseline="0">
                <a:solidFill>
                  <a:srgbClr val="330066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3F856FA-630A-330C-F3F9-35723590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4A2891E-B408-0807-B0B9-69C01903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62AF83-ECF2-8D79-C2C0-7DE1CD91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F87F9E-54D8-9A44-BF2B-2633414626E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679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A847242-F0DA-384D-DF54-FC7C8E181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990725"/>
            <a:ext cx="8069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6F24ED-2C60-0656-358D-B393EEBC3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2601913"/>
            <a:ext cx="8070850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10" charset="0"/>
          <a:ea typeface="ＭＳ Ｐゴシック" pitchFamily="-65" charset="-128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10" charset="0"/>
          <a:ea typeface="ＭＳ Ｐゴシック" pitchFamily="-65" charset="-128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10" charset="0"/>
          <a:ea typeface="ＭＳ Ｐゴシック" pitchFamily="-65" charset="-128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10" charset="0"/>
          <a:ea typeface="ＭＳ Ｐゴシック" pitchFamily="-65" charset="-128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-110" charset="0"/>
        </a:defRPr>
      </a:lvl9pPr>
    </p:titleStyle>
    <p:bodyStyle>
      <a:lvl1pPr marL="179388" indent="-179388" algn="l" rtl="0" eaLnBrk="0" fontAlgn="base" hangingPunct="0">
        <a:spcBef>
          <a:spcPct val="0"/>
        </a:spcBef>
        <a:spcAft>
          <a:spcPct val="0"/>
        </a:spcAft>
        <a:buClr>
          <a:srgbClr val="C9122B"/>
        </a:buClr>
        <a:buSzPct val="90000"/>
        <a:buFont typeface="Lucida Grande" panose="020B0600040502020204" pitchFamily="34" charset="0"/>
        <a:buChar char="■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47663" indent="-166688" algn="l" rtl="0" eaLnBrk="0" fontAlgn="base" hangingPunct="0">
        <a:spcBef>
          <a:spcPct val="0"/>
        </a:spcBef>
        <a:spcAft>
          <a:spcPct val="0"/>
        </a:spcAft>
        <a:buClr>
          <a:srgbClr val="C9122B"/>
        </a:buClr>
        <a:buFont typeface="Lucida Grande" panose="020B0600040502020204" pitchFamily="34" charset="0"/>
        <a:buChar char="■"/>
        <a:defRPr sz="2200">
          <a:solidFill>
            <a:schemeClr val="tx1"/>
          </a:solidFill>
          <a:latin typeface="+mn-lt"/>
          <a:ea typeface="ＭＳ Ｐゴシック" pitchFamily="-110" charset="-128"/>
        </a:defRPr>
      </a:lvl2pPr>
      <a:lvl3pPr marL="538163" indent="-188913" algn="l" rtl="0" eaLnBrk="0" fontAlgn="base" hangingPunct="0">
        <a:spcBef>
          <a:spcPct val="0"/>
        </a:spcBef>
        <a:spcAft>
          <a:spcPct val="0"/>
        </a:spcAft>
        <a:buClr>
          <a:srgbClr val="C9122B"/>
        </a:buClr>
        <a:buSzPct val="108000"/>
        <a:buFont typeface="Lucida Grande" panose="020B0600040502020204" pitchFamily="34" charset="0"/>
        <a:buChar char="■"/>
        <a:defRPr sz="2000">
          <a:solidFill>
            <a:schemeClr val="tx1"/>
          </a:solidFill>
          <a:latin typeface="+mn-lt"/>
          <a:ea typeface="ＭＳ Ｐゴシック" pitchFamily="-110" charset="-128"/>
        </a:defRPr>
      </a:lvl3pPr>
      <a:lvl4pPr marL="712788" indent="-173038" algn="l" rtl="0" eaLnBrk="0" fontAlgn="base" hangingPunct="0">
        <a:spcBef>
          <a:spcPct val="0"/>
        </a:spcBef>
        <a:spcAft>
          <a:spcPct val="0"/>
        </a:spcAft>
        <a:buClr>
          <a:srgbClr val="C9122B"/>
        </a:buClr>
        <a:buSzPct val="115000"/>
        <a:buFont typeface="Lucida Grande" panose="020B0600040502020204" pitchFamily="34" charset="0"/>
        <a:buChar char="■"/>
        <a:defRPr>
          <a:solidFill>
            <a:schemeClr val="tx1"/>
          </a:solidFill>
          <a:latin typeface="+mn-lt"/>
          <a:ea typeface="ＭＳ Ｐゴシック" pitchFamily="-110" charset="-128"/>
        </a:defRPr>
      </a:lvl4pPr>
      <a:lvl5pPr marL="898525" indent="-184150" algn="l" rtl="0" eaLnBrk="0" fontAlgn="base" hangingPunct="0">
        <a:spcBef>
          <a:spcPct val="0"/>
        </a:spcBef>
        <a:spcAft>
          <a:spcPct val="0"/>
        </a:spcAft>
        <a:buClr>
          <a:srgbClr val="C9122B"/>
        </a:buClr>
        <a:buSzPct val="130000"/>
        <a:buFont typeface="Lucida Grande" panose="020B0600040502020204" pitchFamily="34" charset="0"/>
        <a:buChar char="■"/>
        <a:defRPr sz="1600">
          <a:solidFill>
            <a:schemeClr val="tx1"/>
          </a:solidFill>
          <a:latin typeface="+mn-lt"/>
          <a:ea typeface="ＭＳ Ｐゴシック" pitchFamily="-110" charset="-128"/>
        </a:defRPr>
      </a:lvl5pPr>
      <a:lvl6pPr marL="1355725" indent="-184150" algn="l" rtl="0" eaLnBrk="1" fontAlgn="base" hangingPunct="1">
        <a:spcBef>
          <a:spcPct val="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6pPr>
      <a:lvl7pPr marL="1812925" indent="-184150" algn="l" rtl="0" eaLnBrk="1" fontAlgn="base" hangingPunct="1">
        <a:spcBef>
          <a:spcPct val="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7pPr>
      <a:lvl8pPr marL="2270125" indent="-184150" algn="l" rtl="0" eaLnBrk="1" fontAlgn="base" hangingPunct="1">
        <a:spcBef>
          <a:spcPct val="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8pPr>
      <a:lvl9pPr marL="2727325" indent="-184150" algn="l" rtl="0" eaLnBrk="1" fontAlgn="base" hangingPunct="1">
        <a:spcBef>
          <a:spcPct val="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755FED0-BDCA-7DD8-FE14-E7D06982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2133600"/>
            <a:ext cx="7885112" cy="8239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GB" dirty="0">
                <a:latin typeface="Calibri" pitchFamily="34" charset="0"/>
              </a:rPr>
            </a:br>
            <a:r>
              <a:rPr lang="en-GB" dirty="0">
                <a:latin typeface="Calibri" pitchFamily="34" charset="0"/>
              </a:rPr>
              <a:t>SMM750 Group Assignment</a:t>
            </a:r>
            <a:br>
              <a:rPr lang="en-GB" dirty="0">
                <a:latin typeface="Calibri" pitchFamily="34" charset="0"/>
              </a:rPr>
            </a:br>
            <a:r>
              <a:rPr lang="en-GB" sz="2200" dirty="0">
                <a:latin typeface="Calibri" pitchFamily="34" charset="0"/>
              </a:rPr>
              <a:t>Group 5: Linh Nguyen (</a:t>
            </a:r>
            <a:br>
              <a:rPr lang="en-GB" sz="2200" dirty="0">
                <a:latin typeface="Calibri" pitchFamily="34" charset="0"/>
              </a:rPr>
            </a:br>
            <a:r>
              <a:rPr lang="en-GB" sz="2200" dirty="0">
                <a:latin typeface="Calibri" pitchFamily="34" charset="0"/>
              </a:rPr>
              <a:t>                 Soumya </a:t>
            </a:r>
            <a:r>
              <a:rPr lang="en-GB" sz="2200" dirty="0" err="1">
                <a:latin typeface="Calibri" pitchFamily="34" charset="0"/>
              </a:rPr>
              <a:t>Ogoti</a:t>
            </a:r>
            <a:r>
              <a:rPr lang="en-GB" sz="2200" dirty="0">
                <a:latin typeface="Calibri" pitchFamily="34" charset="0"/>
              </a:rPr>
              <a:t> (220045527 )</a:t>
            </a:r>
            <a:br>
              <a:rPr lang="en-GB" sz="2200" dirty="0">
                <a:latin typeface="Calibri" pitchFamily="34" charset="0"/>
              </a:rPr>
            </a:br>
            <a:r>
              <a:rPr lang="en-GB" sz="2200" dirty="0">
                <a:latin typeface="Calibri" pitchFamily="34" charset="0"/>
              </a:rPr>
              <a:t>                 </a:t>
            </a:r>
            <a:r>
              <a:rPr lang="en-GB" sz="2200" dirty="0" err="1">
                <a:latin typeface="Calibri" pitchFamily="34" charset="0"/>
              </a:rPr>
              <a:t>Wenxu</a:t>
            </a:r>
            <a:r>
              <a:rPr lang="en-GB" sz="2200" dirty="0">
                <a:latin typeface="Calibri" pitchFamily="34" charset="0"/>
              </a:rPr>
              <a:t> Tian (210059418)</a:t>
            </a:r>
            <a:br>
              <a:rPr lang="en-GB" sz="2200" dirty="0">
                <a:latin typeface="Calibri" pitchFamily="34" charset="0"/>
              </a:rPr>
            </a:br>
            <a:r>
              <a:rPr lang="en-GB" sz="2200" dirty="0">
                <a:latin typeface="Calibri" pitchFamily="34" charset="0"/>
              </a:rPr>
              <a:t>                 Aparna Viswanathan</a:t>
            </a:r>
            <a:br>
              <a:rPr lang="en-GB" sz="2200" dirty="0">
                <a:latin typeface="Calibri" pitchFamily="34" charset="0"/>
              </a:rPr>
            </a:br>
            <a:r>
              <a:rPr lang="en-GB" sz="2200" dirty="0">
                <a:latin typeface="Calibri" pitchFamily="34" charset="0"/>
              </a:rPr>
              <a:t>                 Fan Xia (200039922)</a:t>
            </a:r>
            <a:br>
              <a:rPr lang="en-GB" sz="2200" dirty="0">
                <a:latin typeface="Calibri" pitchFamily="34" charset="0"/>
              </a:rPr>
            </a:br>
            <a:br>
              <a:rPr lang="en-US" dirty="0">
                <a:latin typeface="Calibri" pitchFamily="34" charset="0"/>
              </a:rPr>
            </a:br>
            <a:br>
              <a:rPr lang="en-GB" sz="2800" dirty="0"/>
            </a:b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AB211BB-4D5F-C061-03F7-26D3044DAF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6856" y="126479"/>
            <a:ext cx="8229600" cy="4222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altLang="en-US" dirty="0">
                <a:solidFill>
                  <a:schemeClr val="bg1"/>
                </a:solidFill>
                <a:latin typeface="Calibri" pitchFamily="34" charset="0"/>
              </a:rPr>
              <a:t>Data Selection</a:t>
            </a:r>
            <a:br>
              <a:rPr lang="en-GB" altLang="en-US" dirty="0">
                <a:solidFill>
                  <a:schemeClr val="bg1"/>
                </a:solidFill>
                <a:latin typeface="Calibri" pitchFamily="34" charset="0"/>
              </a:rPr>
            </a:br>
            <a:br>
              <a:rPr lang="en-GB" altLang="en-US" dirty="0">
                <a:solidFill>
                  <a:schemeClr val="bg1"/>
                </a:solidFill>
                <a:latin typeface="Calibri" pitchFamily="34" charset="0"/>
              </a:rPr>
            </a:br>
            <a:endParaRPr lang="en-GB" altLang="en-US" sz="2700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18C10A4-B839-0358-A5AB-B7A32E5940E5}"/>
              </a:ext>
            </a:extLst>
          </p:cNvPr>
          <p:cNvGrpSpPr/>
          <p:nvPr/>
        </p:nvGrpSpPr>
        <p:grpSpPr>
          <a:xfrm>
            <a:off x="3568994" y="984634"/>
            <a:ext cx="2843994" cy="5248771"/>
            <a:chOff x="3568994" y="984634"/>
            <a:chExt cx="2843994" cy="524877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FE89524-0E80-3119-1E73-2B293823DA67}"/>
                </a:ext>
              </a:extLst>
            </p:cNvPr>
            <p:cNvSpPr/>
            <p:nvPr/>
          </p:nvSpPr>
          <p:spPr>
            <a:xfrm>
              <a:off x="3568994" y="984634"/>
              <a:ext cx="2843994" cy="1105004"/>
            </a:xfrm>
            <a:custGeom>
              <a:avLst/>
              <a:gdLst>
                <a:gd name="connsiteX0" fmla="*/ 0 w 2843994"/>
                <a:gd name="connsiteY0" fmla="*/ 110500 h 1105004"/>
                <a:gd name="connsiteX1" fmla="*/ 110500 w 2843994"/>
                <a:gd name="connsiteY1" fmla="*/ 0 h 1105004"/>
                <a:gd name="connsiteX2" fmla="*/ 2733494 w 2843994"/>
                <a:gd name="connsiteY2" fmla="*/ 0 h 1105004"/>
                <a:gd name="connsiteX3" fmla="*/ 2843994 w 2843994"/>
                <a:gd name="connsiteY3" fmla="*/ 110500 h 1105004"/>
                <a:gd name="connsiteX4" fmla="*/ 2843994 w 2843994"/>
                <a:gd name="connsiteY4" fmla="*/ 994504 h 1105004"/>
                <a:gd name="connsiteX5" fmla="*/ 2733494 w 2843994"/>
                <a:gd name="connsiteY5" fmla="*/ 1105004 h 1105004"/>
                <a:gd name="connsiteX6" fmla="*/ 110500 w 2843994"/>
                <a:gd name="connsiteY6" fmla="*/ 1105004 h 1105004"/>
                <a:gd name="connsiteX7" fmla="*/ 0 w 2843994"/>
                <a:gd name="connsiteY7" fmla="*/ 994504 h 1105004"/>
                <a:gd name="connsiteX8" fmla="*/ 0 w 2843994"/>
                <a:gd name="connsiteY8" fmla="*/ 110500 h 110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3994" h="1105004">
                  <a:moveTo>
                    <a:pt x="0" y="110500"/>
                  </a:moveTo>
                  <a:cubicBezTo>
                    <a:pt x="0" y="49473"/>
                    <a:pt x="49473" y="0"/>
                    <a:pt x="110500" y="0"/>
                  </a:cubicBezTo>
                  <a:lnTo>
                    <a:pt x="2733494" y="0"/>
                  </a:lnTo>
                  <a:cubicBezTo>
                    <a:pt x="2794521" y="0"/>
                    <a:pt x="2843994" y="49473"/>
                    <a:pt x="2843994" y="110500"/>
                  </a:cubicBezTo>
                  <a:lnTo>
                    <a:pt x="2843994" y="994504"/>
                  </a:lnTo>
                  <a:cubicBezTo>
                    <a:pt x="2843994" y="1055531"/>
                    <a:pt x="2794521" y="1105004"/>
                    <a:pt x="2733494" y="1105004"/>
                  </a:cubicBezTo>
                  <a:lnTo>
                    <a:pt x="110500" y="1105004"/>
                  </a:lnTo>
                  <a:cubicBezTo>
                    <a:pt x="49473" y="1105004"/>
                    <a:pt x="0" y="1055531"/>
                    <a:pt x="0" y="994504"/>
                  </a:cubicBezTo>
                  <a:lnTo>
                    <a:pt x="0" y="110500"/>
                  </a:lnTo>
                  <a:close/>
                </a:path>
              </a:pathLst>
            </a:custGeom>
            <a:solidFill>
              <a:srgbClr val="8B040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034" tIns="50144" rIns="59034" bIns="5014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b="1" kern="1200" dirty="0"/>
                <a:t>Research objectives: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To understand product portfolio and business focus</a:t>
              </a: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1150650-1633-22D1-943E-CE2D830F085F}"/>
                </a:ext>
              </a:extLst>
            </p:cNvPr>
            <p:cNvSpPr/>
            <p:nvPr/>
          </p:nvSpPr>
          <p:spPr>
            <a:xfrm>
              <a:off x="3853393" y="2089638"/>
              <a:ext cx="284399" cy="82875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28753"/>
                  </a:lnTo>
                  <a:lnTo>
                    <a:pt x="284399" y="828753"/>
                  </a:lnTo>
                </a:path>
              </a:pathLst>
            </a:custGeom>
            <a:noFill/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E39A72B-B071-8F21-5B18-9332206731DD}"/>
                </a:ext>
              </a:extLst>
            </p:cNvPr>
            <p:cNvSpPr/>
            <p:nvPr/>
          </p:nvSpPr>
          <p:spPr>
            <a:xfrm>
              <a:off x="4137792" y="2365890"/>
              <a:ext cx="2159991" cy="1105004"/>
            </a:xfrm>
            <a:custGeom>
              <a:avLst/>
              <a:gdLst>
                <a:gd name="connsiteX0" fmla="*/ 0 w 2159991"/>
                <a:gd name="connsiteY0" fmla="*/ 110500 h 1105004"/>
                <a:gd name="connsiteX1" fmla="*/ 110500 w 2159991"/>
                <a:gd name="connsiteY1" fmla="*/ 0 h 1105004"/>
                <a:gd name="connsiteX2" fmla="*/ 2049491 w 2159991"/>
                <a:gd name="connsiteY2" fmla="*/ 0 h 1105004"/>
                <a:gd name="connsiteX3" fmla="*/ 2159991 w 2159991"/>
                <a:gd name="connsiteY3" fmla="*/ 110500 h 1105004"/>
                <a:gd name="connsiteX4" fmla="*/ 2159991 w 2159991"/>
                <a:gd name="connsiteY4" fmla="*/ 994504 h 1105004"/>
                <a:gd name="connsiteX5" fmla="*/ 2049491 w 2159991"/>
                <a:gd name="connsiteY5" fmla="*/ 1105004 h 1105004"/>
                <a:gd name="connsiteX6" fmla="*/ 110500 w 2159991"/>
                <a:gd name="connsiteY6" fmla="*/ 1105004 h 1105004"/>
                <a:gd name="connsiteX7" fmla="*/ 0 w 2159991"/>
                <a:gd name="connsiteY7" fmla="*/ 994504 h 1105004"/>
                <a:gd name="connsiteX8" fmla="*/ 0 w 2159991"/>
                <a:gd name="connsiteY8" fmla="*/ 110500 h 110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9991" h="1105004">
                  <a:moveTo>
                    <a:pt x="0" y="110500"/>
                  </a:moveTo>
                  <a:cubicBezTo>
                    <a:pt x="0" y="49473"/>
                    <a:pt x="49473" y="0"/>
                    <a:pt x="110500" y="0"/>
                  </a:cubicBezTo>
                  <a:lnTo>
                    <a:pt x="2049491" y="0"/>
                  </a:lnTo>
                  <a:cubicBezTo>
                    <a:pt x="2110518" y="0"/>
                    <a:pt x="2159991" y="49473"/>
                    <a:pt x="2159991" y="110500"/>
                  </a:cubicBezTo>
                  <a:lnTo>
                    <a:pt x="2159991" y="994504"/>
                  </a:lnTo>
                  <a:cubicBezTo>
                    <a:pt x="2159991" y="1055531"/>
                    <a:pt x="2110518" y="1105004"/>
                    <a:pt x="2049491" y="1105004"/>
                  </a:cubicBezTo>
                  <a:lnTo>
                    <a:pt x="110500" y="1105004"/>
                  </a:lnTo>
                  <a:cubicBezTo>
                    <a:pt x="49473" y="1105004"/>
                    <a:pt x="0" y="1055531"/>
                    <a:pt x="0" y="994504"/>
                  </a:cubicBezTo>
                  <a:lnTo>
                    <a:pt x="0" y="110500"/>
                  </a:lnTo>
                  <a:close/>
                </a:path>
              </a:pathLst>
            </a:custGeom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034" tIns="50144" rIns="59034" bIns="5014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b="1" kern="1200" dirty="0"/>
                <a:t>Wine features: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kern="1200" dirty="0"/>
                <a:t>type, country, year, ABV</a:t>
              </a:r>
              <a:endParaRPr lang="en-GB" sz="1500" b="1" kern="120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2433F83-2D1C-86BB-6DCC-75A94B4AD2D4}"/>
                </a:ext>
              </a:extLst>
            </p:cNvPr>
            <p:cNvSpPr/>
            <p:nvPr/>
          </p:nvSpPr>
          <p:spPr>
            <a:xfrm>
              <a:off x="3853393" y="2089638"/>
              <a:ext cx="284399" cy="22100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210008"/>
                  </a:lnTo>
                  <a:lnTo>
                    <a:pt x="284399" y="2210008"/>
                  </a:lnTo>
                </a:path>
              </a:pathLst>
            </a:custGeom>
            <a:noFill/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63A4FF2-61EC-D9FF-73DD-2C14620B4606}"/>
                </a:ext>
              </a:extLst>
            </p:cNvPr>
            <p:cNvSpPr/>
            <p:nvPr/>
          </p:nvSpPr>
          <p:spPr>
            <a:xfrm>
              <a:off x="4137792" y="3747145"/>
              <a:ext cx="2159991" cy="1105004"/>
            </a:xfrm>
            <a:custGeom>
              <a:avLst/>
              <a:gdLst>
                <a:gd name="connsiteX0" fmla="*/ 0 w 2159991"/>
                <a:gd name="connsiteY0" fmla="*/ 110500 h 1105004"/>
                <a:gd name="connsiteX1" fmla="*/ 110500 w 2159991"/>
                <a:gd name="connsiteY1" fmla="*/ 0 h 1105004"/>
                <a:gd name="connsiteX2" fmla="*/ 2049491 w 2159991"/>
                <a:gd name="connsiteY2" fmla="*/ 0 h 1105004"/>
                <a:gd name="connsiteX3" fmla="*/ 2159991 w 2159991"/>
                <a:gd name="connsiteY3" fmla="*/ 110500 h 1105004"/>
                <a:gd name="connsiteX4" fmla="*/ 2159991 w 2159991"/>
                <a:gd name="connsiteY4" fmla="*/ 994504 h 1105004"/>
                <a:gd name="connsiteX5" fmla="*/ 2049491 w 2159991"/>
                <a:gd name="connsiteY5" fmla="*/ 1105004 h 1105004"/>
                <a:gd name="connsiteX6" fmla="*/ 110500 w 2159991"/>
                <a:gd name="connsiteY6" fmla="*/ 1105004 h 1105004"/>
                <a:gd name="connsiteX7" fmla="*/ 0 w 2159991"/>
                <a:gd name="connsiteY7" fmla="*/ 994504 h 1105004"/>
                <a:gd name="connsiteX8" fmla="*/ 0 w 2159991"/>
                <a:gd name="connsiteY8" fmla="*/ 110500 h 110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9991" h="1105004">
                  <a:moveTo>
                    <a:pt x="0" y="110500"/>
                  </a:moveTo>
                  <a:cubicBezTo>
                    <a:pt x="0" y="49473"/>
                    <a:pt x="49473" y="0"/>
                    <a:pt x="110500" y="0"/>
                  </a:cubicBezTo>
                  <a:lnTo>
                    <a:pt x="2049491" y="0"/>
                  </a:lnTo>
                  <a:cubicBezTo>
                    <a:pt x="2110518" y="0"/>
                    <a:pt x="2159991" y="49473"/>
                    <a:pt x="2159991" y="110500"/>
                  </a:cubicBezTo>
                  <a:lnTo>
                    <a:pt x="2159991" y="994504"/>
                  </a:lnTo>
                  <a:cubicBezTo>
                    <a:pt x="2159991" y="1055531"/>
                    <a:pt x="2110518" y="1105004"/>
                    <a:pt x="2049491" y="1105004"/>
                  </a:cubicBezTo>
                  <a:lnTo>
                    <a:pt x="110500" y="1105004"/>
                  </a:lnTo>
                  <a:cubicBezTo>
                    <a:pt x="49473" y="1105004"/>
                    <a:pt x="0" y="1055531"/>
                    <a:pt x="0" y="994504"/>
                  </a:cubicBezTo>
                  <a:lnTo>
                    <a:pt x="0" y="110500"/>
                  </a:lnTo>
                  <a:close/>
                </a:path>
              </a:pathLst>
            </a:custGeom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034" tIns="50144" rIns="59034" bIns="5014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b="1" kern="1200" dirty="0"/>
                <a:t>Wine price: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for a bottle of </a:t>
              </a:r>
              <a:r>
                <a:rPr lang="en-GB" sz="1500" kern="1200" dirty="0"/>
                <a:t>75cL</a:t>
              </a:r>
              <a:endParaRPr lang="en-GB" sz="1500" b="1" kern="120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4AB36B5-FD39-A2B4-DD04-CFBCC0E99947}"/>
                </a:ext>
              </a:extLst>
            </p:cNvPr>
            <p:cNvSpPr/>
            <p:nvPr/>
          </p:nvSpPr>
          <p:spPr>
            <a:xfrm>
              <a:off x="3853393" y="2089638"/>
              <a:ext cx="284399" cy="35912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591264"/>
                  </a:lnTo>
                  <a:lnTo>
                    <a:pt x="284399" y="3591264"/>
                  </a:lnTo>
                </a:path>
              </a:pathLst>
            </a:custGeom>
            <a:noFill/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B5689C6-DAFC-629E-298A-826688ECDB19}"/>
                </a:ext>
              </a:extLst>
            </p:cNvPr>
            <p:cNvSpPr/>
            <p:nvPr/>
          </p:nvSpPr>
          <p:spPr>
            <a:xfrm>
              <a:off x="4137792" y="5128401"/>
              <a:ext cx="2159991" cy="1105004"/>
            </a:xfrm>
            <a:custGeom>
              <a:avLst/>
              <a:gdLst>
                <a:gd name="connsiteX0" fmla="*/ 0 w 2159991"/>
                <a:gd name="connsiteY0" fmla="*/ 110500 h 1105004"/>
                <a:gd name="connsiteX1" fmla="*/ 110500 w 2159991"/>
                <a:gd name="connsiteY1" fmla="*/ 0 h 1105004"/>
                <a:gd name="connsiteX2" fmla="*/ 2049491 w 2159991"/>
                <a:gd name="connsiteY2" fmla="*/ 0 h 1105004"/>
                <a:gd name="connsiteX3" fmla="*/ 2159991 w 2159991"/>
                <a:gd name="connsiteY3" fmla="*/ 110500 h 1105004"/>
                <a:gd name="connsiteX4" fmla="*/ 2159991 w 2159991"/>
                <a:gd name="connsiteY4" fmla="*/ 994504 h 1105004"/>
                <a:gd name="connsiteX5" fmla="*/ 2049491 w 2159991"/>
                <a:gd name="connsiteY5" fmla="*/ 1105004 h 1105004"/>
                <a:gd name="connsiteX6" fmla="*/ 110500 w 2159991"/>
                <a:gd name="connsiteY6" fmla="*/ 1105004 h 1105004"/>
                <a:gd name="connsiteX7" fmla="*/ 0 w 2159991"/>
                <a:gd name="connsiteY7" fmla="*/ 994504 h 1105004"/>
                <a:gd name="connsiteX8" fmla="*/ 0 w 2159991"/>
                <a:gd name="connsiteY8" fmla="*/ 110500 h 110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9991" h="1105004">
                  <a:moveTo>
                    <a:pt x="0" y="110500"/>
                  </a:moveTo>
                  <a:cubicBezTo>
                    <a:pt x="0" y="49473"/>
                    <a:pt x="49473" y="0"/>
                    <a:pt x="110500" y="0"/>
                  </a:cubicBezTo>
                  <a:lnTo>
                    <a:pt x="2049491" y="0"/>
                  </a:lnTo>
                  <a:cubicBezTo>
                    <a:pt x="2110518" y="0"/>
                    <a:pt x="2159991" y="49473"/>
                    <a:pt x="2159991" y="110500"/>
                  </a:cubicBezTo>
                  <a:lnTo>
                    <a:pt x="2159991" y="994504"/>
                  </a:lnTo>
                  <a:cubicBezTo>
                    <a:pt x="2159991" y="1055531"/>
                    <a:pt x="2110518" y="1105004"/>
                    <a:pt x="2049491" y="1105004"/>
                  </a:cubicBezTo>
                  <a:lnTo>
                    <a:pt x="110500" y="1105004"/>
                  </a:lnTo>
                  <a:cubicBezTo>
                    <a:pt x="49473" y="1105004"/>
                    <a:pt x="0" y="1055531"/>
                    <a:pt x="0" y="994504"/>
                  </a:cubicBezTo>
                  <a:lnTo>
                    <a:pt x="0" y="110500"/>
                  </a:lnTo>
                  <a:close/>
                </a:path>
              </a:pathLst>
            </a:custGeom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034" tIns="50144" rIns="59034" bIns="5014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b="1" kern="1200" dirty="0"/>
                <a:t>Wine reviews: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kern="1200" dirty="0"/>
                <a:t>number of reviews, scores</a:t>
              </a:r>
              <a:r>
                <a:rPr lang="en-GB" sz="1500" b="1" kern="1200" dirty="0"/>
                <a:t> 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2A86EC-2089-6F68-71DA-C1BE3DB68FEF}"/>
              </a:ext>
            </a:extLst>
          </p:cNvPr>
          <p:cNvGrpSpPr/>
          <p:nvPr/>
        </p:nvGrpSpPr>
        <p:grpSpPr>
          <a:xfrm>
            <a:off x="367118" y="984634"/>
            <a:ext cx="2843994" cy="5252672"/>
            <a:chOff x="1115318" y="980733"/>
            <a:chExt cx="2843994" cy="5252672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0D017D2-10E9-48F9-0CF7-7715FB966077}"/>
                </a:ext>
              </a:extLst>
            </p:cNvPr>
            <p:cNvSpPr/>
            <p:nvPr/>
          </p:nvSpPr>
          <p:spPr>
            <a:xfrm>
              <a:off x="1115318" y="980733"/>
              <a:ext cx="2843994" cy="1105004"/>
            </a:xfrm>
            <a:custGeom>
              <a:avLst/>
              <a:gdLst>
                <a:gd name="connsiteX0" fmla="*/ 0 w 2843994"/>
                <a:gd name="connsiteY0" fmla="*/ 110500 h 1105004"/>
                <a:gd name="connsiteX1" fmla="*/ 110500 w 2843994"/>
                <a:gd name="connsiteY1" fmla="*/ 0 h 1105004"/>
                <a:gd name="connsiteX2" fmla="*/ 2733494 w 2843994"/>
                <a:gd name="connsiteY2" fmla="*/ 0 h 1105004"/>
                <a:gd name="connsiteX3" fmla="*/ 2843994 w 2843994"/>
                <a:gd name="connsiteY3" fmla="*/ 110500 h 1105004"/>
                <a:gd name="connsiteX4" fmla="*/ 2843994 w 2843994"/>
                <a:gd name="connsiteY4" fmla="*/ 994504 h 1105004"/>
                <a:gd name="connsiteX5" fmla="*/ 2733494 w 2843994"/>
                <a:gd name="connsiteY5" fmla="*/ 1105004 h 1105004"/>
                <a:gd name="connsiteX6" fmla="*/ 110500 w 2843994"/>
                <a:gd name="connsiteY6" fmla="*/ 1105004 h 1105004"/>
                <a:gd name="connsiteX7" fmla="*/ 0 w 2843994"/>
                <a:gd name="connsiteY7" fmla="*/ 994504 h 1105004"/>
                <a:gd name="connsiteX8" fmla="*/ 0 w 2843994"/>
                <a:gd name="connsiteY8" fmla="*/ 110500 h 110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3994" h="1105004">
                  <a:moveTo>
                    <a:pt x="0" y="110500"/>
                  </a:moveTo>
                  <a:cubicBezTo>
                    <a:pt x="0" y="49473"/>
                    <a:pt x="49473" y="0"/>
                    <a:pt x="110500" y="0"/>
                  </a:cubicBezTo>
                  <a:lnTo>
                    <a:pt x="2733494" y="0"/>
                  </a:lnTo>
                  <a:cubicBezTo>
                    <a:pt x="2794521" y="0"/>
                    <a:pt x="2843994" y="49473"/>
                    <a:pt x="2843994" y="110500"/>
                  </a:cubicBezTo>
                  <a:lnTo>
                    <a:pt x="2843994" y="994504"/>
                  </a:lnTo>
                  <a:cubicBezTo>
                    <a:pt x="2843994" y="1055531"/>
                    <a:pt x="2794521" y="1105004"/>
                    <a:pt x="2733494" y="1105004"/>
                  </a:cubicBezTo>
                  <a:lnTo>
                    <a:pt x="110500" y="1105004"/>
                  </a:lnTo>
                  <a:cubicBezTo>
                    <a:pt x="49473" y="1105004"/>
                    <a:pt x="0" y="1055531"/>
                    <a:pt x="0" y="994504"/>
                  </a:cubicBezTo>
                  <a:lnTo>
                    <a:pt x="0" y="110500"/>
                  </a:lnTo>
                  <a:close/>
                </a:path>
              </a:pathLst>
            </a:custGeom>
            <a:solidFill>
              <a:srgbClr val="8B040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39" tIns="51414" rIns="60939" bIns="51414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b="1" kern="1200" dirty="0"/>
                <a:t>Consumer behaviour: 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Why consumers purchase wine online?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0A7AFC5-FDD3-CE46-99A8-7234C5D941D4}"/>
                </a:ext>
              </a:extLst>
            </p:cNvPr>
            <p:cNvSpPr/>
            <p:nvPr/>
          </p:nvSpPr>
          <p:spPr>
            <a:xfrm>
              <a:off x="1399717" y="2085738"/>
              <a:ext cx="300104" cy="83265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32653"/>
                  </a:lnTo>
                  <a:lnTo>
                    <a:pt x="954856" y="832653"/>
                  </a:lnTo>
                </a:path>
              </a:pathLst>
            </a:custGeom>
            <a:noFill/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0CA95AA-10DC-868E-4D3C-B539AB26D732}"/>
                </a:ext>
              </a:extLst>
            </p:cNvPr>
            <p:cNvSpPr/>
            <p:nvPr/>
          </p:nvSpPr>
          <p:spPr>
            <a:xfrm>
              <a:off x="1399717" y="2085738"/>
              <a:ext cx="300104" cy="221390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213909"/>
                  </a:lnTo>
                  <a:lnTo>
                    <a:pt x="954856" y="2213909"/>
                  </a:lnTo>
                </a:path>
              </a:pathLst>
            </a:custGeom>
            <a:noFill/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E143F41-E783-2BDD-A4EE-70C7E77B06C4}"/>
                </a:ext>
              </a:extLst>
            </p:cNvPr>
            <p:cNvSpPr/>
            <p:nvPr/>
          </p:nvSpPr>
          <p:spPr>
            <a:xfrm>
              <a:off x="1701940" y="3747145"/>
              <a:ext cx="2159991" cy="1105004"/>
            </a:xfrm>
            <a:custGeom>
              <a:avLst/>
              <a:gdLst>
                <a:gd name="connsiteX0" fmla="*/ 0 w 2159991"/>
                <a:gd name="connsiteY0" fmla="*/ 110500 h 1105004"/>
                <a:gd name="connsiteX1" fmla="*/ 110500 w 2159991"/>
                <a:gd name="connsiteY1" fmla="*/ 0 h 1105004"/>
                <a:gd name="connsiteX2" fmla="*/ 2049491 w 2159991"/>
                <a:gd name="connsiteY2" fmla="*/ 0 h 1105004"/>
                <a:gd name="connsiteX3" fmla="*/ 2159991 w 2159991"/>
                <a:gd name="connsiteY3" fmla="*/ 110500 h 1105004"/>
                <a:gd name="connsiteX4" fmla="*/ 2159991 w 2159991"/>
                <a:gd name="connsiteY4" fmla="*/ 994504 h 1105004"/>
                <a:gd name="connsiteX5" fmla="*/ 2049491 w 2159991"/>
                <a:gd name="connsiteY5" fmla="*/ 1105004 h 1105004"/>
                <a:gd name="connsiteX6" fmla="*/ 110500 w 2159991"/>
                <a:gd name="connsiteY6" fmla="*/ 1105004 h 1105004"/>
                <a:gd name="connsiteX7" fmla="*/ 0 w 2159991"/>
                <a:gd name="connsiteY7" fmla="*/ 994504 h 1105004"/>
                <a:gd name="connsiteX8" fmla="*/ 0 w 2159991"/>
                <a:gd name="connsiteY8" fmla="*/ 110500 h 110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9991" h="1105004">
                  <a:moveTo>
                    <a:pt x="0" y="110500"/>
                  </a:moveTo>
                  <a:cubicBezTo>
                    <a:pt x="0" y="49473"/>
                    <a:pt x="49473" y="0"/>
                    <a:pt x="110500" y="0"/>
                  </a:cubicBezTo>
                  <a:lnTo>
                    <a:pt x="2049491" y="0"/>
                  </a:lnTo>
                  <a:cubicBezTo>
                    <a:pt x="2110518" y="0"/>
                    <a:pt x="2159991" y="49473"/>
                    <a:pt x="2159991" y="110500"/>
                  </a:cubicBezTo>
                  <a:lnTo>
                    <a:pt x="2159991" y="994504"/>
                  </a:lnTo>
                  <a:cubicBezTo>
                    <a:pt x="2159991" y="1055531"/>
                    <a:pt x="2110518" y="1105004"/>
                    <a:pt x="2049491" y="1105004"/>
                  </a:cubicBezTo>
                  <a:lnTo>
                    <a:pt x="110500" y="1105004"/>
                  </a:lnTo>
                  <a:cubicBezTo>
                    <a:pt x="49473" y="1105004"/>
                    <a:pt x="0" y="1055531"/>
                    <a:pt x="0" y="994504"/>
                  </a:cubicBezTo>
                  <a:lnTo>
                    <a:pt x="0" y="110500"/>
                  </a:lnTo>
                  <a:close/>
                </a:path>
              </a:pathLst>
            </a:custGeom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034" tIns="50144" rIns="59034" bIns="5014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b="1" kern="1200" dirty="0"/>
                <a:t>Cheaper price</a:t>
              </a: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929AFF2D-55A3-EA5F-7B93-C59E557A1807}"/>
                </a:ext>
              </a:extLst>
            </p:cNvPr>
            <p:cNvSpPr/>
            <p:nvPr/>
          </p:nvSpPr>
          <p:spPr>
            <a:xfrm>
              <a:off x="1399717" y="2085738"/>
              <a:ext cx="954856" cy="35951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595165"/>
                  </a:lnTo>
                  <a:lnTo>
                    <a:pt x="954856" y="3595165"/>
                  </a:lnTo>
                </a:path>
              </a:pathLst>
            </a:custGeom>
            <a:noFill/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7E8CCCB-081E-CCE2-5649-33A66A560AEB}"/>
                </a:ext>
              </a:extLst>
            </p:cNvPr>
            <p:cNvSpPr/>
            <p:nvPr/>
          </p:nvSpPr>
          <p:spPr>
            <a:xfrm>
              <a:off x="1701940" y="5128401"/>
              <a:ext cx="2159991" cy="1105004"/>
            </a:xfrm>
            <a:custGeom>
              <a:avLst/>
              <a:gdLst>
                <a:gd name="connsiteX0" fmla="*/ 0 w 2159991"/>
                <a:gd name="connsiteY0" fmla="*/ 110500 h 1105004"/>
                <a:gd name="connsiteX1" fmla="*/ 110500 w 2159991"/>
                <a:gd name="connsiteY1" fmla="*/ 0 h 1105004"/>
                <a:gd name="connsiteX2" fmla="*/ 2049491 w 2159991"/>
                <a:gd name="connsiteY2" fmla="*/ 0 h 1105004"/>
                <a:gd name="connsiteX3" fmla="*/ 2159991 w 2159991"/>
                <a:gd name="connsiteY3" fmla="*/ 110500 h 1105004"/>
                <a:gd name="connsiteX4" fmla="*/ 2159991 w 2159991"/>
                <a:gd name="connsiteY4" fmla="*/ 994504 h 1105004"/>
                <a:gd name="connsiteX5" fmla="*/ 2049491 w 2159991"/>
                <a:gd name="connsiteY5" fmla="*/ 1105004 h 1105004"/>
                <a:gd name="connsiteX6" fmla="*/ 110500 w 2159991"/>
                <a:gd name="connsiteY6" fmla="*/ 1105004 h 1105004"/>
                <a:gd name="connsiteX7" fmla="*/ 0 w 2159991"/>
                <a:gd name="connsiteY7" fmla="*/ 994504 h 1105004"/>
                <a:gd name="connsiteX8" fmla="*/ 0 w 2159991"/>
                <a:gd name="connsiteY8" fmla="*/ 110500 h 110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9991" h="1105004">
                  <a:moveTo>
                    <a:pt x="0" y="110500"/>
                  </a:moveTo>
                  <a:cubicBezTo>
                    <a:pt x="0" y="49473"/>
                    <a:pt x="49473" y="0"/>
                    <a:pt x="110500" y="0"/>
                  </a:cubicBezTo>
                  <a:lnTo>
                    <a:pt x="2049491" y="0"/>
                  </a:lnTo>
                  <a:cubicBezTo>
                    <a:pt x="2110518" y="0"/>
                    <a:pt x="2159991" y="49473"/>
                    <a:pt x="2159991" y="110500"/>
                  </a:cubicBezTo>
                  <a:lnTo>
                    <a:pt x="2159991" y="994504"/>
                  </a:lnTo>
                  <a:cubicBezTo>
                    <a:pt x="2159991" y="1055531"/>
                    <a:pt x="2110518" y="1105004"/>
                    <a:pt x="2049491" y="1105004"/>
                  </a:cubicBezTo>
                  <a:lnTo>
                    <a:pt x="110500" y="1105004"/>
                  </a:lnTo>
                  <a:cubicBezTo>
                    <a:pt x="49473" y="1105004"/>
                    <a:pt x="0" y="1055531"/>
                    <a:pt x="0" y="994504"/>
                  </a:cubicBezTo>
                  <a:lnTo>
                    <a:pt x="0" y="110500"/>
                  </a:lnTo>
                  <a:close/>
                </a:path>
              </a:pathLst>
            </a:custGeom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034" tIns="50144" rIns="59034" bIns="5014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b="1" kern="1200" dirty="0"/>
                <a:t>More options</a:t>
              </a: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649CC6BA-B077-9A06-D4A4-67012D6A30CA}"/>
                </a:ext>
              </a:extLst>
            </p:cNvPr>
            <p:cNvSpPr/>
            <p:nvPr/>
          </p:nvSpPr>
          <p:spPr>
            <a:xfrm>
              <a:off x="1701940" y="2393276"/>
              <a:ext cx="2159991" cy="1105004"/>
            </a:xfrm>
            <a:custGeom>
              <a:avLst/>
              <a:gdLst>
                <a:gd name="connsiteX0" fmla="*/ 0 w 2159991"/>
                <a:gd name="connsiteY0" fmla="*/ 110500 h 1105004"/>
                <a:gd name="connsiteX1" fmla="*/ 110500 w 2159991"/>
                <a:gd name="connsiteY1" fmla="*/ 0 h 1105004"/>
                <a:gd name="connsiteX2" fmla="*/ 2049491 w 2159991"/>
                <a:gd name="connsiteY2" fmla="*/ 0 h 1105004"/>
                <a:gd name="connsiteX3" fmla="*/ 2159991 w 2159991"/>
                <a:gd name="connsiteY3" fmla="*/ 110500 h 1105004"/>
                <a:gd name="connsiteX4" fmla="*/ 2159991 w 2159991"/>
                <a:gd name="connsiteY4" fmla="*/ 994504 h 1105004"/>
                <a:gd name="connsiteX5" fmla="*/ 2049491 w 2159991"/>
                <a:gd name="connsiteY5" fmla="*/ 1105004 h 1105004"/>
                <a:gd name="connsiteX6" fmla="*/ 110500 w 2159991"/>
                <a:gd name="connsiteY6" fmla="*/ 1105004 h 1105004"/>
                <a:gd name="connsiteX7" fmla="*/ 0 w 2159991"/>
                <a:gd name="connsiteY7" fmla="*/ 994504 h 1105004"/>
                <a:gd name="connsiteX8" fmla="*/ 0 w 2159991"/>
                <a:gd name="connsiteY8" fmla="*/ 110500 h 110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9991" h="1105004">
                  <a:moveTo>
                    <a:pt x="0" y="110500"/>
                  </a:moveTo>
                  <a:cubicBezTo>
                    <a:pt x="0" y="49473"/>
                    <a:pt x="49473" y="0"/>
                    <a:pt x="110500" y="0"/>
                  </a:cubicBezTo>
                  <a:lnTo>
                    <a:pt x="2049491" y="0"/>
                  </a:lnTo>
                  <a:cubicBezTo>
                    <a:pt x="2110518" y="0"/>
                    <a:pt x="2159991" y="49473"/>
                    <a:pt x="2159991" y="110500"/>
                  </a:cubicBezTo>
                  <a:lnTo>
                    <a:pt x="2159991" y="994504"/>
                  </a:lnTo>
                  <a:cubicBezTo>
                    <a:pt x="2159991" y="1055531"/>
                    <a:pt x="2110518" y="1105004"/>
                    <a:pt x="2049491" y="1105004"/>
                  </a:cubicBezTo>
                  <a:lnTo>
                    <a:pt x="110500" y="1105004"/>
                  </a:lnTo>
                  <a:cubicBezTo>
                    <a:pt x="49473" y="1105004"/>
                    <a:pt x="0" y="1055531"/>
                    <a:pt x="0" y="994504"/>
                  </a:cubicBezTo>
                  <a:lnTo>
                    <a:pt x="0" y="110500"/>
                  </a:lnTo>
                  <a:close/>
                </a:path>
              </a:pathLst>
            </a:custGeom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034" tIns="50144" rIns="59034" bIns="5014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b="1" kern="1200" dirty="0"/>
                <a:t>Detailed </a:t>
              </a:r>
              <a:r>
                <a:rPr lang="en-GB" sz="1500" b="1" kern="1200" dirty="0"/>
                <a:t>description</a:t>
              </a:r>
            </a:p>
          </p:txBody>
        </p:sp>
      </p:grpSp>
      <p:sp>
        <p:nvSpPr>
          <p:cNvPr id="41" name="Pentagon 40">
            <a:extLst>
              <a:ext uri="{FF2B5EF4-FFF2-40B4-BE49-F238E27FC236}">
                <a16:creationId xmlns:a16="http://schemas.microsoft.com/office/drawing/2014/main" id="{7FFD6ED7-B7FE-D74A-052E-487F1AA6B932}"/>
              </a:ext>
            </a:extLst>
          </p:cNvPr>
          <p:cNvSpPr/>
          <p:nvPr/>
        </p:nvSpPr>
        <p:spPr>
          <a:xfrm>
            <a:off x="3253104" y="3633225"/>
            <a:ext cx="526808" cy="731879"/>
          </a:xfrm>
          <a:prstGeom prst="homePlate">
            <a:avLst/>
          </a:prstGeom>
          <a:solidFill>
            <a:srgbClr val="8B0402">
              <a:alpha val="4902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entagon 41">
            <a:extLst>
              <a:ext uri="{FF2B5EF4-FFF2-40B4-BE49-F238E27FC236}">
                <a16:creationId xmlns:a16="http://schemas.microsoft.com/office/drawing/2014/main" id="{F20297BD-CC11-9DC1-28F5-0F641EEAF848}"/>
              </a:ext>
            </a:extLst>
          </p:cNvPr>
          <p:cNvSpPr/>
          <p:nvPr/>
        </p:nvSpPr>
        <p:spPr>
          <a:xfrm>
            <a:off x="6444208" y="3606001"/>
            <a:ext cx="526808" cy="731879"/>
          </a:xfrm>
          <a:prstGeom prst="homePlate">
            <a:avLst/>
          </a:prstGeom>
          <a:solidFill>
            <a:srgbClr val="8B0402">
              <a:alpha val="4902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C32016B-E61E-C73E-16CE-E5539F177D54}"/>
              </a:ext>
            </a:extLst>
          </p:cNvPr>
          <p:cNvGrpSpPr/>
          <p:nvPr/>
        </p:nvGrpSpPr>
        <p:grpSpPr>
          <a:xfrm>
            <a:off x="6685261" y="984634"/>
            <a:ext cx="2207576" cy="5070015"/>
            <a:chOff x="6685261" y="984634"/>
            <a:chExt cx="2207576" cy="5070015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E642FB2-06F5-CAED-4CDA-ACBAB5D4B15C}"/>
                </a:ext>
              </a:extLst>
            </p:cNvPr>
            <p:cNvSpPr/>
            <p:nvPr/>
          </p:nvSpPr>
          <p:spPr>
            <a:xfrm>
              <a:off x="6685261" y="984634"/>
              <a:ext cx="2184868" cy="1105004"/>
            </a:xfrm>
            <a:custGeom>
              <a:avLst/>
              <a:gdLst>
                <a:gd name="connsiteX0" fmla="*/ 0 w 2843994"/>
                <a:gd name="connsiteY0" fmla="*/ 110500 h 1105004"/>
                <a:gd name="connsiteX1" fmla="*/ 110500 w 2843994"/>
                <a:gd name="connsiteY1" fmla="*/ 0 h 1105004"/>
                <a:gd name="connsiteX2" fmla="*/ 2733494 w 2843994"/>
                <a:gd name="connsiteY2" fmla="*/ 0 h 1105004"/>
                <a:gd name="connsiteX3" fmla="*/ 2843994 w 2843994"/>
                <a:gd name="connsiteY3" fmla="*/ 110500 h 1105004"/>
                <a:gd name="connsiteX4" fmla="*/ 2843994 w 2843994"/>
                <a:gd name="connsiteY4" fmla="*/ 994504 h 1105004"/>
                <a:gd name="connsiteX5" fmla="*/ 2733494 w 2843994"/>
                <a:gd name="connsiteY5" fmla="*/ 1105004 h 1105004"/>
                <a:gd name="connsiteX6" fmla="*/ 110500 w 2843994"/>
                <a:gd name="connsiteY6" fmla="*/ 1105004 h 1105004"/>
                <a:gd name="connsiteX7" fmla="*/ 0 w 2843994"/>
                <a:gd name="connsiteY7" fmla="*/ 994504 h 1105004"/>
                <a:gd name="connsiteX8" fmla="*/ 0 w 2843994"/>
                <a:gd name="connsiteY8" fmla="*/ 110500 h 110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3994" h="1105004">
                  <a:moveTo>
                    <a:pt x="0" y="110500"/>
                  </a:moveTo>
                  <a:cubicBezTo>
                    <a:pt x="0" y="49473"/>
                    <a:pt x="49473" y="0"/>
                    <a:pt x="110500" y="0"/>
                  </a:cubicBezTo>
                  <a:lnTo>
                    <a:pt x="2733494" y="0"/>
                  </a:lnTo>
                  <a:cubicBezTo>
                    <a:pt x="2794521" y="0"/>
                    <a:pt x="2843994" y="49473"/>
                    <a:pt x="2843994" y="110500"/>
                  </a:cubicBezTo>
                  <a:lnTo>
                    <a:pt x="2843994" y="994504"/>
                  </a:lnTo>
                  <a:cubicBezTo>
                    <a:pt x="2843994" y="1055531"/>
                    <a:pt x="2794521" y="1105004"/>
                    <a:pt x="2733494" y="1105004"/>
                  </a:cubicBezTo>
                  <a:lnTo>
                    <a:pt x="110500" y="1105004"/>
                  </a:lnTo>
                  <a:cubicBezTo>
                    <a:pt x="49473" y="1105004"/>
                    <a:pt x="0" y="1055531"/>
                    <a:pt x="0" y="994504"/>
                  </a:cubicBezTo>
                  <a:lnTo>
                    <a:pt x="0" y="110500"/>
                  </a:lnTo>
                  <a:close/>
                </a:path>
              </a:pathLst>
            </a:custGeom>
            <a:solidFill>
              <a:srgbClr val="8B040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034" tIns="50144" rIns="59034" bIns="5014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b="1" kern="1200" dirty="0"/>
                <a:t>Data Sources</a:t>
              </a:r>
              <a:endParaRPr lang="en-GB" sz="1600" kern="1200" dirty="0"/>
            </a:p>
          </p:txBody>
        </p:sp>
        <p:pic>
          <p:nvPicPr>
            <p:cNvPr id="52" name="Picture 4" descr="Virgin Wines UK | Life's too short for boring wine | Virgin">
              <a:extLst>
                <a:ext uri="{FF2B5EF4-FFF2-40B4-BE49-F238E27FC236}">
                  <a16:creationId xmlns:a16="http://schemas.microsoft.com/office/drawing/2014/main" id="{E6DD17C7-0471-30A1-CAE4-BFDF4FE75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4643" y="4149080"/>
              <a:ext cx="1092212" cy="1092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Decántalo">
              <a:extLst>
                <a:ext uri="{FF2B5EF4-FFF2-40B4-BE49-F238E27FC236}">
                  <a16:creationId xmlns:a16="http://schemas.microsoft.com/office/drawing/2014/main" id="{59EA00EC-3287-BBCF-FB2D-3AB76263E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661" y="2522049"/>
              <a:ext cx="2024176" cy="474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Icon&#10;&#10;Description automatically generated">
              <a:extLst>
                <a:ext uri="{FF2B5EF4-FFF2-40B4-BE49-F238E27FC236}">
                  <a16:creationId xmlns:a16="http://schemas.microsoft.com/office/drawing/2014/main" id="{03A31451-07A3-4AF0-7E4D-6FDFAA1EE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9390" y="3573016"/>
              <a:ext cx="1779074" cy="480350"/>
            </a:xfrm>
            <a:prstGeom prst="rect">
              <a:avLst/>
            </a:prstGeom>
          </p:spPr>
        </p:pic>
        <p:pic>
          <p:nvPicPr>
            <p:cNvPr id="55" name="Picture 54" descr="Logo, icon&#10;&#10;Description automatically generated">
              <a:extLst>
                <a:ext uri="{FF2B5EF4-FFF2-40B4-BE49-F238E27FC236}">
                  <a16:creationId xmlns:a16="http://schemas.microsoft.com/office/drawing/2014/main" id="{FA634A91-AC90-A51E-9EFA-1474EBF77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8518" y="5373216"/>
              <a:ext cx="1504462" cy="6814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AB211BB-4D5F-C061-03F7-26D3044DAF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6856" y="126479"/>
            <a:ext cx="8229600" cy="4222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altLang="en-US" dirty="0">
                <a:solidFill>
                  <a:schemeClr val="bg1"/>
                </a:solidFill>
                <a:latin typeface="Calibri" pitchFamily="34" charset="0"/>
              </a:rPr>
              <a:t>Data Processing</a:t>
            </a:r>
            <a:br>
              <a:rPr lang="en-GB" altLang="en-US" dirty="0">
                <a:solidFill>
                  <a:schemeClr val="bg1"/>
                </a:solidFill>
                <a:latin typeface="Calibri" pitchFamily="34" charset="0"/>
              </a:rPr>
            </a:br>
            <a:br>
              <a:rPr lang="en-GB" altLang="en-US" dirty="0">
                <a:solidFill>
                  <a:schemeClr val="bg1"/>
                </a:solidFill>
                <a:latin typeface="Calibri" pitchFamily="34" charset="0"/>
              </a:rPr>
            </a:br>
            <a:endParaRPr lang="en-GB" altLang="en-US" sz="27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54F2D5-F5B9-FACF-8697-7DE768DB28E3}"/>
              </a:ext>
            </a:extLst>
          </p:cNvPr>
          <p:cNvSpPr/>
          <p:nvPr/>
        </p:nvSpPr>
        <p:spPr>
          <a:xfrm>
            <a:off x="1907704" y="568117"/>
            <a:ext cx="5595470" cy="4064000"/>
          </a:xfrm>
          <a:prstGeom prst="rect">
            <a:avLst/>
          </a:prstGeom>
          <a:noFill/>
        </p:spPr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7FEADFF-0914-23D2-5A4D-AF3F99BE9F5E}"/>
              </a:ext>
            </a:extLst>
          </p:cNvPr>
          <p:cNvGrpSpPr/>
          <p:nvPr/>
        </p:nvGrpSpPr>
        <p:grpSpPr>
          <a:xfrm>
            <a:off x="1403648" y="3140968"/>
            <a:ext cx="5904656" cy="3493794"/>
            <a:chOff x="1403648" y="3140968"/>
            <a:chExt cx="5904656" cy="3493794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44C9102-712B-1F0C-FADE-71A0D6F6226A}"/>
                </a:ext>
              </a:extLst>
            </p:cNvPr>
            <p:cNvSpPr/>
            <p:nvPr/>
          </p:nvSpPr>
          <p:spPr>
            <a:xfrm>
              <a:off x="5009683" y="5324394"/>
              <a:ext cx="2298621" cy="1027495"/>
            </a:xfrm>
            <a:custGeom>
              <a:avLst/>
              <a:gdLst>
                <a:gd name="connsiteX0" fmla="*/ 0 w 1586195"/>
                <a:gd name="connsiteY0" fmla="*/ 102750 h 1027495"/>
                <a:gd name="connsiteX1" fmla="*/ 102750 w 1586195"/>
                <a:gd name="connsiteY1" fmla="*/ 0 h 1027495"/>
                <a:gd name="connsiteX2" fmla="*/ 1483446 w 1586195"/>
                <a:gd name="connsiteY2" fmla="*/ 0 h 1027495"/>
                <a:gd name="connsiteX3" fmla="*/ 1586196 w 1586195"/>
                <a:gd name="connsiteY3" fmla="*/ 102750 h 1027495"/>
                <a:gd name="connsiteX4" fmla="*/ 1586195 w 1586195"/>
                <a:gd name="connsiteY4" fmla="*/ 924746 h 1027495"/>
                <a:gd name="connsiteX5" fmla="*/ 1483445 w 1586195"/>
                <a:gd name="connsiteY5" fmla="*/ 1027496 h 1027495"/>
                <a:gd name="connsiteX6" fmla="*/ 102750 w 1586195"/>
                <a:gd name="connsiteY6" fmla="*/ 1027495 h 1027495"/>
                <a:gd name="connsiteX7" fmla="*/ 0 w 1586195"/>
                <a:gd name="connsiteY7" fmla="*/ 924745 h 1027495"/>
                <a:gd name="connsiteX8" fmla="*/ 0 w 1586195"/>
                <a:gd name="connsiteY8" fmla="*/ 102750 h 102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6195" h="1027495">
                  <a:moveTo>
                    <a:pt x="0" y="102750"/>
                  </a:moveTo>
                  <a:cubicBezTo>
                    <a:pt x="0" y="46003"/>
                    <a:pt x="46003" y="0"/>
                    <a:pt x="102750" y="0"/>
                  </a:cubicBezTo>
                  <a:lnTo>
                    <a:pt x="1483446" y="0"/>
                  </a:lnTo>
                  <a:cubicBezTo>
                    <a:pt x="1540193" y="0"/>
                    <a:pt x="1586196" y="46003"/>
                    <a:pt x="1586196" y="102750"/>
                  </a:cubicBezTo>
                  <a:cubicBezTo>
                    <a:pt x="1586196" y="376749"/>
                    <a:pt x="1586195" y="650747"/>
                    <a:pt x="1586195" y="924746"/>
                  </a:cubicBezTo>
                  <a:cubicBezTo>
                    <a:pt x="1586195" y="981493"/>
                    <a:pt x="1540192" y="1027496"/>
                    <a:pt x="1483445" y="1027496"/>
                  </a:cubicBezTo>
                  <a:lnTo>
                    <a:pt x="102750" y="1027495"/>
                  </a:lnTo>
                  <a:cubicBezTo>
                    <a:pt x="46003" y="1027495"/>
                    <a:pt x="0" y="981492"/>
                    <a:pt x="0" y="924745"/>
                  </a:cubicBezTo>
                  <a:lnTo>
                    <a:pt x="0" y="102750"/>
                  </a:lnTo>
                  <a:close/>
                </a:path>
              </a:pathLst>
            </a:custGeom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7600" tIns="431845" rIns="122400" bIns="174971" numCol="1" spcCol="1270" anchor="t" anchorCtr="0">
              <a:noAutofit/>
            </a:bodyPr>
            <a:lstStyle/>
            <a:p>
              <a:pPr marL="0" lvl="1" algn="r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kern="1200" dirty="0"/>
                <a:t>Manual adjustment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B1928F3-C0A7-AD74-B398-35EC068C8096}"/>
                </a:ext>
              </a:extLst>
            </p:cNvPr>
            <p:cNvSpPr/>
            <p:nvPr/>
          </p:nvSpPr>
          <p:spPr>
            <a:xfrm>
              <a:off x="1403648" y="5324394"/>
              <a:ext cx="2298621" cy="1027495"/>
            </a:xfrm>
            <a:custGeom>
              <a:avLst/>
              <a:gdLst>
                <a:gd name="connsiteX0" fmla="*/ 0 w 1586195"/>
                <a:gd name="connsiteY0" fmla="*/ 102750 h 1027495"/>
                <a:gd name="connsiteX1" fmla="*/ 102750 w 1586195"/>
                <a:gd name="connsiteY1" fmla="*/ 0 h 1027495"/>
                <a:gd name="connsiteX2" fmla="*/ 1483446 w 1586195"/>
                <a:gd name="connsiteY2" fmla="*/ 0 h 1027495"/>
                <a:gd name="connsiteX3" fmla="*/ 1586196 w 1586195"/>
                <a:gd name="connsiteY3" fmla="*/ 102750 h 1027495"/>
                <a:gd name="connsiteX4" fmla="*/ 1586195 w 1586195"/>
                <a:gd name="connsiteY4" fmla="*/ 924746 h 1027495"/>
                <a:gd name="connsiteX5" fmla="*/ 1483445 w 1586195"/>
                <a:gd name="connsiteY5" fmla="*/ 1027496 h 1027495"/>
                <a:gd name="connsiteX6" fmla="*/ 102750 w 1586195"/>
                <a:gd name="connsiteY6" fmla="*/ 1027495 h 1027495"/>
                <a:gd name="connsiteX7" fmla="*/ 0 w 1586195"/>
                <a:gd name="connsiteY7" fmla="*/ 924745 h 1027495"/>
                <a:gd name="connsiteX8" fmla="*/ 0 w 1586195"/>
                <a:gd name="connsiteY8" fmla="*/ 102750 h 102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6195" h="1027495">
                  <a:moveTo>
                    <a:pt x="0" y="102750"/>
                  </a:moveTo>
                  <a:cubicBezTo>
                    <a:pt x="0" y="46003"/>
                    <a:pt x="46003" y="0"/>
                    <a:pt x="102750" y="0"/>
                  </a:cubicBezTo>
                  <a:lnTo>
                    <a:pt x="1483446" y="0"/>
                  </a:lnTo>
                  <a:cubicBezTo>
                    <a:pt x="1540193" y="0"/>
                    <a:pt x="1586196" y="46003"/>
                    <a:pt x="1586196" y="102750"/>
                  </a:cubicBezTo>
                  <a:cubicBezTo>
                    <a:pt x="1586196" y="376749"/>
                    <a:pt x="1586195" y="650747"/>
                    <a:pt x="1586195" y="924746"/>
                  </a:cubicBezTo>
                  <a:cubicBezTo>
                    <a:pt x="1586195" y="981493"/>
                    <a:pt x="1540192" y="1027496"/>
                    <a:pt x="1483445" y="1027496"/>
                  </a:cubicBezTo>
                  <a:lnTo>
                    <a:pt x="102750" y="1027495"/>
                  </a:lnTo>
                  <a:cubicBezTo>
                    <a:pt x="46003" y="1027495"/>
                    <a:pt x="0" y="981492"/>
                    <a:pt x="0" y="924745"/>
                  </a:cubicBezTo>
                  <a:lnTo>
                    <a:pt x="0" y="102750"/>
                  </a:lnTo>
                  <a:close/>
                </a:path>
              </a:pathLst>
            </a:custGeom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400" tIns="431845" rIns="597600" bIns="174971" numCol="1" spcCol="1270" anchor="t" anchorCtr="0">
              <a:noAutofit/>
            </a:bodyPr>
            <a:lstStyle/>
            <a:p>
              <a:pPr marL="0" lvl="1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2000" kern="1200" dirty="0"/>
                <a:t>Customise the code</a:t>
              </a: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4BE42006-6FFA-9D15-8EA6-92E5FB27225D}"/>
                </a:ext>
              </a:extLst>
            </p:cNvPr>
            <p:cNvSpPr/>
            <p:nvPr/>
          </p:nvSpPr>
          <p:spPr>
            <a:xfrm>
              <a:off x="5009683" y="3140968"/>
              <a:ext cx="2298621" cy="1027495"/>
            </a:xfrm>
            <a:custGeom>
              <a:avLst/>
              <a:gdLst>
                <a:gd name="connsiteX0" fmla="*/ 0 w 1586195"/>
                <a:gd name="connsiteY0" fmla="*/ 102750 h 1027495"/>
                <a:gd name="connsiteX1" fmla="*/ 102750 w 1586195"/>
                <a:gd name="connsiteY1" fmla="*/ 0 h 1027495"/>
                <a:gd name="connsiteX2" fmla="*/ 1483446 w 1586195"/>
                <a:gd name="connsiteY2" fmla="*/ 0 h 1027495"/>
                <a:gd name="connsiteX3" fmla="*/ 1586196 w 1586195"/>
                <a:gd name="connsiteY3" fmla="*/ 102750 h 1027495"/>
                <a:gd name="connsiteX4" fmla="*/ 1586195 w 1586195"/>
                <a:gd name="connsiteY4" fmla="*/ 924746 h 1027495"/>
                <a:gd name="connsiteX5" fmla="*/ 1483445 w 1586195"/>
                <a:gd name="connsiteY5" fmla="*/ 1027496 h 1027495"/>
                <a:gd name="connsiteX6" fmla="*/ 102750 w 1586195"/>
                <a:gd name="connsiteY6" fmla="*/ 1027495 h 1027495"/>
                <a:gd name="connsiteX7" fmla="*/ 0 w 1586195"/>
                <a:gd name="connsiteY7" fmla="*/ 924745 h 1027495"/>
                <a:gd name="connsiteX8" fmla="*/ 0 w 1586195"/>
                <a:gd name="connsiteY8" fmla="*/ 102750 h 102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6195" h="1027495">
                  <a:moveTo>
                    <a:pt x="0" y="102750"/>
                  </a:moveTo>
                  <a:cubicBezTo>
                    <a:pt x="0" y="46003"/>
                    <a:pt x="46003" y="0"/>
                    <a:pt x="102750" y="0"/>
                  </a:cubicBezTo>
                  <a:lnTo>
                    <a:pt x="1483446" y="0"/>
                  </a:lnTo>
                  <a:cubicBezTo>
                    <a:pt x="1540193" y="0"/>
                    <a:pt x="1586196" y="46003"/>
                    <a:pt x="1586196" y="102750"/>
                  </a:cubicBezTo>
                  <a:cubicBezTo>
                    <a:pt x="1586196" y="376749"/>
                    <a:pt x="1586195" y="650747"/>
                    <a:pt x="1586195" y="924746"/>
                  </a:cubicBezTo>
                  <a:cubicBezTo>
                    <a:pt x="1586195" y="981493"/>
                    <a:pt x="1540192" y="1027496"/>
                    <a:pt x="1483445" y="1027496"/>
                  </a:cubicBezTo>
                  <a:lnTo>
                    <a:pt x="102750" y="1027495"/>
                  </a:lnTo>
                  <a:cubicBezTo>
                    <a:pt x="46003" y="1027495"/>
                    <a:pt x="0" y="981492"/>
                    <a:pt x="0" y="924745"/>
                  </a:cubicBezTo>
                  <a:lnTo>
                    <a:pt x="0" y="102750"/>
                  </a:lnTo>
                  <a:close/>
                </a:path>
              </a:pathLst>
            </a:custGeom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7490" tIns="121631" rIns="121631" bIns="378505" numCol="1" spcCol="1270" anchor="t" anchorCtr="0">
              <a:noAutofit/>
            </a:bodyPr>
            <a:lstStyle/>
            <a:p>
              <a:pPr marL="0" lvl="1" algn="r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2000" dirty="0">
                  <a:effectLst/>
                  <a:latin typeface="Arial" panose="020B0604020202020204" pitchFamily="34" charset="0"/>
                  <a:ea typeface="DengXian" panose="02010600030101010101" pitchFamily="2" charset="-122"/>
                </a:rPr>
                <a:t>Python time sleep function</a:t>
              </a:r>
              <a:endParaRPr lang="en-GB" sz="2000" kern="1200" dirty="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2E4B57A-B8C2-210C-1BC0-4EFE80B781D6}"/>
                </a:ext>
              </a:extLst>
            </p:cNvPr>
            <p:cNvSpPr/>
            <p:nvPr/>
          </p:nvSpPr>
          <p:spPr>
            <a:xfrm>
              <a:off x="1403648" y="3140968"/>
              <a:ext cx="2298621" cy="1027495"/>
            </a:xfrm>
            <a:custGeom>
              <a:avLst/>
              <a:gdLst>
                <a:gd name="connsiteX0" fmla="*/ 0 w 1586195"/>
                <a:gd name="connsiteY0" fmla="*/ 102750 h 1027495"/>
                <a:gd name="connsiteX1" fmla="*/ 102750 w 1586195"/>
                <a:gd name="connsiteY1" fmla="*/ 0 h 1027495"/>
                <a:gd name="connsiteX2" fmla="*/ 1483446 w 1586195"/>
                <a:gd name="connsiteY2" fmla="*/ 0 h 1027495"/>
                <a:gd name="connsiteX3" fmla="*/ 1586196 w 1586195"/>
                <a:gd name="connsiteY3" fmla="*/ 102750 h 1027495"/>
                <a:gd name="connsiteX4" fmla="*/ 1586195 w 1586195"/>
                <a:gd name="connsiteY4" fmla="*/ 924746 h 1027495"/>
                <a:gd name="connsiteX5" fmla="*/ 1483445 w 1586195"/>
                <a:gd name="connsiteY5" fmla="*/ 1027496 h 1027495"/>
                <a:gd name="connsiteX6" fmla="*/ 102750 w 1586195"/>
                <a:gd name="connsiteY6" fmla="*/ 1027495 h 1027495"/>
                <a:gd name="connsiteX7" fmla="*/ 0 w 1586195"/>
                <a:gd name="connsiteY7" fmla="*/ 924745 h 1027495"/>
                <a:gd name="connsiteX8" fmla="*/ 0 w 1586195"/>
                <a:gd name="connsiteY8" fmla="*/ 102750 h 102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6195" h="1027495">
                  <a:moveTo>
                    <a:pt x="0" y="102750"/>
                  </a:moveTo>
                  <a:cubicBezTo>
                    <a:pt x="0" y="46003"/>
                    <a:pt x="46003" y="0"/>
                    <a:pt x="102750" y="0"/>
                  </a:cubicBezTo>
                  <a:lnTo>
                    <a:pt x="1483446" y="0"/>
                  </a:lnTo>
                  <a:cubicBezTo>
                    <a:pt x="1540193" y="0"/>
                    <a:pt x="1586196" y="46003"/>
                    <a:pt x="1586196" y="102750"/>
                  </a:cubicBezTo>
                  <a:cubicBezTo>
                    <a:pt x="1586196" y="376749"/>
                    <a:pt x="1586195" y="650747"/>
                    <a:pt x="1586195" y="924746"/>
                  </a:cubicBezTo>
                  <a:cubicBezTo>
                    <a:pt x="1586195" y="981493"/>
                    <a:pt x="1540192" y="1027496"/>
                    <a:pt x="1483445" y="1027496"/>
                  </a:cubicBezTo>
                  <a:lnTo>
                    <a:pt x="102750" y="1027495"/>
                  </a:lnTo>
                  <a:cubicBezTo>
                    <a:pt x="46003" y="1027495"/>
                    <a:pt x="0" y="981492"/>
                    <a:pt x="0" y="924745"/>
                  </a:cubicBezTo>
                  <a:lnTo>
                    <a:pt x="0" y="102750"/>
                  </a:lnTo>
                  <a:close/>
                </a:path>
              </a:pathLst>
            </a:custGeom>
            <a:ln>
              <a:solidFill>
                <a:srgbClr val="8B040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631" tIns="121631" rIns="597490" bIns="378505" numCol="1" spcCol="1270" anchor="t" anchorCtr="0">
              <a:noAutofit/>
            </a:bodyPr>
            <a:lstStyle/>
            <a:p>
              <a:pPr marL="0" lvl="1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2000" kern="1200" dirty="0"/>
                <a:t>Choosing alternative website</a:t>
              </a: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964D8C50-D873-6A30-9538-6BF26C5E3B2C}"/>
                </a:ext>
              </a:extLst>
            </p:cNvPr>
            <p:cNvSpPr/>
            <p:nvPr/>
          </p:nvSpPr>
          <p:spPr>
            <a:xfrm>
              <a:off x="2771800" y="3323989"/>
              <a:ext cx="1656000" cy="1656000"/>
            </a:xfrm>
            <a:custGeom>
              <a:avLst/>
              <a:gdLst>
                <a:gd name="connsiteX0" fmla="*/ 0 w 1390329"/>
                <a:gd name="connsiteY0" fmla="*/ 1390329 h 1390329"/>
                <a:gd name="connsiteX1" fmla="*/ 1390329 w 1390329"/>
                <a:gd name="connsiteY1" fmla="*/ 0 h 1390329"/>
                <a:gd name="connsiteX2" fmla="*/ 1390329 w 1390329"/>
                <a:gd name="connsiteY2" fmla="*/ 1390329 h 1390329"/>
                <a:gd name="connsiteX3" fmla="*/ 0 w 1390329"/>
                <a:gd name="connsiteY3" fmla="*/ 1390329 h 139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329" h="1390329">
                  <a:moveTo>
                    <a:pt x="0" y="1390329"/>
                  </a:moveTo>
                  <a:cubicBezTo>
                    <a:pt x="0" y="622471"/>
                    <a:pt x="622471" y="0"/>
                    <a:pt x="1390329" y="0"/>
                  </a:cubicBezTo>
                  <a:lnTo>
                    <a:pt x="1390329" y="1390329"/>
                  </a:lnTo>
                  <a:lnTo>
                    <a:pt x="0" y="1390329"/>
                  </a:lnTo>
                  <a:close/>
                </a:path>
              </a:pathLst>
            </a:custGeom>
            <a:solidFill>
              <a:srgbClr val="8B040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3998" tIns="656138" rIns="248920" bIns="24892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b="1" kern="1200" dirty="0"/>
                <a:t>IP Blocki</a:t>
              </a:r>
              <a:r>
                <a:rPr lang="en-GB" sz="1500" b="1" dirty="0"/>
                <a:t>n</a:t>
              </a:r>
              <a:r>
                <a:rPr lang="en-GB" sz="1500" b="1" kern="1200" dirty="0"/>
                <a:t>g</a:t>
              </a: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6D52C05-2679-EABA-70DC-D8E4F83883FB}"/>
                </a:ext>
              </a:extLst>
            </p:cNvPr>
            <p:cNvSpPr/>
            <p:nvPr/>
          </p:nvSpPr>
          <p:spPr>
            <a:xfrm>
              <a:off x="4396873" y="3323989"/>
              <a:ext cx="1656000" cy="1656000"/>
            </a:xfrm>
            <a:custGeom>
              <a:avLst/>
              <a:gdLst>
                <a:gd name="connsiteX0" fmla="*/ 0 w 1390329"/>
                <a:gd name="connsiteY0" fmla="*/ 1390329 h 1390329"/>
                <a:gd name="connsiteX1" fmla="*/ 1390329 w 1390329"/>
                <a:gd name="connsiteY1" fmla="*/ 0 h 1390329"/>
                <a:gd name="connsiteX2" fmla="*/ 1390329 w 1390329"/>
                <a:gd name="connsiteY2" fmla="*/ 1390329 h 1390329"/>
                <a:gd name="connsiteX3" fmla="*/ 0 w 1390329"/>
                <a:gd name="connsiteY3" fmla="*/ 1390329 h 139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329" h="1390329">
                  <a:moveTo>
                    <a:pt x="0" y="0"/>
                  </a:moveTo>
                  <a:cubicBezTo>
                    <a:pt x="767858" y="0"/>
                    <a:pt x="1390329" y="622471"/>
                    <a:pt x="1390329" y="1390329"/>
                  </a:cubicBezTo>
                  <a:lnTo>
                    <a:pt x="0" y="1390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040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563682" rIns="503998" bIns="156464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b="1" kern="1200" dirty="0"/>
                <a:t>Slow and unstable load speed</a:t>
              </a: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BCB6D5D-021B-9F9E-78C4-A089B9F2AF2B}"/>
                </a:ext>
              </a:extLst>
            </p:cNvPr>
            <p:cNvSpPr/>
            <p:nvPr/>
          </p:nvSpPr>
          <p:spPr>
            <a:xfrm>
              <a:off x="4412337" y="4978762"/>
              <a:ext cx="1656000" cy="1656000"/>
            </a:xfrm>
            <a:custGeom>
              <a:avLst/>
              <a:gdLst>
                <a:gd name="connsiteX0" fmla="*/ 0 w 1390329"/>
                <a:gd name="connsiteY0" fmla="*/ 1390329 h 1390329"/>
                <a:gd name="connsiteX1" fmla="*/ 1390329 w 1390329"/>
                <a:gd name="connsiteY1" fmla="*/ 0 h 1390329"/>
                <a:gd name="connsiteX2" fmla="*/ 1390329 w 1390329"/>
                <a:gd name="connsiteY2" fmla="*/ 1390329 h 1390329"/>
                <a:gd name="connsiteX3" fmla="*/ 0 w 1390329"/>
                <a:gd name="connsiteY3" fmla="*/ 1390329 h 139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329" h="1390329">
                  <a:moveTo>
                    <a:pt x="1390329" y="0"/>
                  </a:moveTo>
                  <a:cubicBezTo>
                    <a:pt x="1390329" y="767858"/>
                    <a:pt x="767858" y="1390329"/>
                    <a:pt x="0" y="1390329"/>
                  </a:cubicBezTo>
                  <a:lnTo>
                    <a:pt x="0" y="0"/>
                  </a:lnTo>
                  <a:lnTo>
                    <a:pt x="1390329" y="0"/>
                  </a:lnTo>
                  <a:close/>
                </a:path>
              </a:pathLst>
            </a:custGeom>
            <a:solidFill>
              <a:srgbClr val="8B040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248921" rIns="503998" bIns="656138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b="1" kern="1200" dirty="0"/>
                <a:t>Poor content quality</a:t>
              </a: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B81BF1E-2B2C-ECCA-E237-9E8B01DDC2DB}"/>
                </a:ext>
              </a:extLst>
            </p:cNvPr>
            <p:cNvSpPr/>
            <p:nvPr/>
          </p:nvSpPr>
          <p:spPr>
            <a:xfrm>
              <a:off x="2760391" y="4978762"/>
              <a:ext cx="1656000" cy="1656000"/>
            </a:xfrm>
            <a:custGeom>
              <a:avLst/>
              <a:gdLst>
                <a:gd name="connsiteX0" fmla="*/ 0 w 1390329"/>
                <a:gd name="connsiteY0" fmla="*/ 1390329 h 1390329"/>
                <a:gd name="connsiteX1" fmla="*/ 1390329 w 1390329"/>
                <a:gd name="connsiteY1" fmla="*/ 0 h 1390329"/>
                <a:gd name="connsiteX2" fmla="*/ 1390329 w 1390329"/>
                <a:gd name="connsiteY2" fmla="*/ 1390329 h 1390329"/>
                <a:gd name="connsiteX3" fmla="*/ 0 w 1390329"/>
                <a:gd name="connsiteY3" fmla="*/ 1390329 h 139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329" h="1390329">
                  <a:moveTo>
                    <a:pt x="1390329" y="1390329"/>
                  </a:moveTo>
                  <a:cubicBezTo>
                    <a:pt x="622471" y="1390329"/>
                    <a:pt x="0" y="767858"/>
                    <a:pt x="0" y="0"/>
                  </a:cubicBezTo>
                  <a:lnTo>
                    <a:pt x="1390329" y="0"/>
                  </a:lnTo>
                  <a:lnTo>
                    <a:pt x="1390329" y="1390329"/>
                  </a:lnTo>
                  <a:close/>
                </a:path>
              </a:pathLst>
            </a:custGeom>
            <a:solidFill>
              <a:srgbClr val="8B040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3998" tIns="248920" rIns="248920" bIns="656138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b="1" kern="1200" dirty="0"/>
                <a:t>Different webpage structure</a:t>
              </a:r>
            </a:p>
          </p:txBody>
        </p:sp>
        <p:sp>
          <p:nvSpPr>
            <p:cNvPr id="58" name="Circular Arrow 57">
              <a:extLst>
                <a:ext uri="{FF2B5EF4-FFF2-40B4-BE49-F238E27FC236}">
                  <a16:creationId xmlns:a16="http://schemas.microsoft.com/office/drawing/2014/main" id="{B376A463-F215-4425-78DE-957F850A75ED}"/>
                </a:ext>
              </a:extLst>
            </p:cNvPr>
            <p:cNvSpPr/>
            <p:nvPr/>
          </p:nvSpPr>
          <p:spPr>
            <a:xfrm>
              <a:off x="4139953" y="4653136"/>
              <a:ext cx="480032" cy="417419"/>
            </a:xfrm>
            <a:prstGeom prst="circular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Circular Arrow 58">
              <a:extLst>
                <a:ext uri="{FF2B5EF4-FFF2-40B4-BE49-F238E27FC236}">
                  <a16:creationId xmlns:a16="http://schemas.microsoft.com/office/drawing/2014/main" id="{E00B382A-965C-F221-6932-DD13593F8A91}"/>
                </a:ext>
              </a:extLst>
            </p:cNvPr>
            <p:cNvSpPr/>
            <p:nvPr/>
          </p:nvSpPr>
          <p:spPr>
            <a:xfrm rot="10800000">
              <a:off x="4139953" y="4813682"/>
              <a:ext cx="480032" cy="417419"/>
            </a:xfrm>
            <a:prstGeom prst="circular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EEB879A-7A4E-C857-F37D-2174249C8415}"/>
              </a:ext>
            </a:extLst>
          </p:cNvPr>
          <p:cNvGrpSpPr/>
          <p:nvPr/>
        </p:nvGrpSpPr>
        <p:grpSpPr>
          <a:xfrm>
            <a:off x="539552" y="718874"/>
            <a:ext cx="7992888" cy="2172278"/>
            <a:chOff x="539552" y="718874"/>
            <a:chExt cx="7992888" cy="2172278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58EF778-BC82-7A7B-4A8A-E8C8C8F6302E}"/>
                </a:ext>
              </a:extLst>
            </p:cNvPr>
            <p:cNvSpPr/>
            <p:nvPr/>
          </p:nvSpPr>
          <p:spPr>
            <a:xfrm>
              <a:off x="6706078" y="718874"/>
              <a:ext cx="1826362" cy="758296"/>
            </a:xfrm>
            <a:custGeom>
              <a:avLst/>
              <a:gdLst>
                <a:gd name="connsiteX0" fmla="*/ 0 w 1480839"/>
                <a:gd name="connsiteY0" fmla="*/ 740420 h 1480839"/>
                <a:gd name="connsiteX1" fmla="*/ 740420 w 1480839"/>
                <a:gd name="connsiteY1" fmla="*/ 0 h 1480839"/>
                <a:gd name="connsiteX2" fmla="*/ 1480840 w 1480839"/>
                <a:gd name="connsiteY2" fmla="*/ 740420 h 1480839"/>
                <a:gd name="connsiteX3" fmla="*/ 740420 w 1480839"/>
                <a:gd name="connsiteY3" fmla="*/ 1480840 h 1480839"/>
                <a:gd name="connsiteX4" fmla="*/ 0 w 1480839"/>
                <a:gd name="connsiteY4" fmla="*/ 740420 h 1480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0839" h="1480839">
                  <a:moveTo>
                    <a:pt x="0" y="740420"/>
                  </a:moveTo>
                  <a:cubicBezTo>
                    <a:pt x="0" y="331497"/>
                    <a:pt x="331497" y="0"/>
                    <a:pt x="740420" y="0"/>
                  </a:cubicBezTo>
                  <a:cubicBezTo>
                    <a:pt x="1149343" y="0"/>
                    <a:pt x="1480840" y="331497"/>
                    <a:pt x="1480840" y="740420"/>
                  </a:cubicBezTo>
                  <a:cubicBezTo>
                    <a:pt x="1480840" y="1149343"/>
                    <a:pt x="1149343" y="1480840"/>
                    <a:pt x="740420" y="1480840"/>
                  </a:cubicBezTo>
                  <a:cubicBezTo>
                    <a:pt x="331497" y="1480840"/>
                    <a:pt x="0" y="1149343"/>
                    <a:pt x="0" y="74042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8B040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6234" tIns="256234" rIns="256234" bIns="25623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kern="1200" dirty="0" err="1">
                  <a:solidFill>
                    <a:srgbClr val="8B0402"/>
                  </a:solidFill>
                </a:rPr>
                <a:t>BeautifulSoup</a:t>
              </a:r>
              <a:endParaRPr lang="en-GB" sz="1500" kern="1200" dirty="0">
                <a:solidFill>
                  <a:srgbClr val="8B0402"/>
                </a:solidFill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5E19D3-F334-4BAA-06E6-469055E06DC8}"/>
                </a:ext>
              </a:extLst>
            </p:cNvPr>
            <p:cNvSpPr/>
            <p:nvPr/>
          </p:nvSpPr>
          <p:spPr>
            <a:xfrm>
              <a:off x="7285639" y="1484784"/>
              <a:ext cx="640865" cy="620471"/>
            </a:xfrm>
            <a:custGeom>
              <a:avLst/>
              <a:gdLst>
                <a:gd name="connsiteX0" fmla="*/ 113845 w 858887"/>
                <a:gd name="connsiteY0" fmla="*/ 328438 h 858887"/>
                <a:gd name="connsiteX1" fmla="*/ 328438 w 858887"/>
                <a:gd name="connsiteY1" fmla="*/ 328438 h 858887"/>
                <a:gd name="connsiteX2" fmla="*/ 328438 w 858887"/>
                <a:gd name="connsiteY2" fmla="*/ 113845 h 858887"/>
                <a:gd name="connsiteX3" fmla="*/ 530449 w 858887"/>
                <a:gd name="connsiteY3" fmla="*/ 113845 h 858887"/>
                <a:gd name="connsiteX4" fmla="*/ 530449 w 858887"/>
                <a:gd name="connsiteY4" fmla="*/ 328438 h 858887"/>
                <a:gd name="connsiteX5" fmla="*/ 745042 w 858887"/>
                <a:gd name="connsiteY5" fmla="*/ 328438 h 858887"/>
                <a:gd name="connsiteX6" fmla="*/ 745042 w 858887"/>
                <a:gd name="connsiteY6" fmla="*/ 530449 h 858887"/>
                <a:gd name="connsiteX7" fmla="*/ 530449 w 858887"/>
                <a:gd name="connsiteY7" fmla="*/ 530449 h 858887"/>
                <a:gd name="connsiteX8" fmla="*/ 530449 w 858887"/>
                <a:gd name="connsiteY8" fmla="*/ 745042 h 858887"/>
                <a:gd name="connsiteX9" fmla="*/ 328438 w 858887"/>
                <a:gd name="connsiteY9" fmla="*/ 745042 h 858887"/>
                <a:gd name="connsiteX10" fmla="*/ 328438 w 858887"/>
                <a:gd name="connsiteY10" fmla="*/ 530449 h 858887"/>
                <a:gd name="connsiteX11" fmla="*/ 113845 w 858887"/>
                <a:gd name="connsiteY11" fmla="*/ 530449 h 858887"/>
                <a:gd name="connsiteX12" fmla="*/ 113845 w 858887"/>
                <a:gd name="connsiteY12" fmla="*/ 328438 h 85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8887" h="858887">
                  <a:moveTo>
                    <a:pt x="113845" y="328438"/>
                  </a:moveTo>
                  <a:lnTo>
                    <a:pt x="328438" y="328438"/>
                  </a:lnTo>
                  <a:lnTo>
                    <a:pt x="328438" y="113845"/>
                  </a:lnTo>
                  <a:lnTo>
                    <a:pt x="530449" y="113845"/>
                  </a:lnTo>
                  <a:lnTo>
                    <a:pt x="530449" y="328438"/>
                  </a:lnTo>
                  <a:lnTo>
                    <a:pt x="745042" y="328438"/>
                  </a:lnTo>
                  <a:lnTo>
                    <a:pt x="745042" y="530449"/>
                  </a:lnTo>
                  <a:lnTo>
                    <a:pt x="530449" y="530449"/>
                  </a:lnTo>
                  <a:lnTo>
                    <a:pt x="530449" y="745042"/>
                  </a:lnTo>
                  <a:lnTo>
                    <a:pt x="328438" y="745042"/>
                  </a:lnTo>
                  <a:lnTo>
                    <a:pt x="328438" y="530449"/>
                  </a:lnTo>
                  <a:lnTo>
                    <a:pt x="113845" y="530449"/>
                  </a:lnTo>
                  <a:lnTo>
                    <a:pt x="113845" y="328438"/>
                  </a:lnTo>
                  <a:close/>
                </a:path>
              </a:pathLst>
            </a:custGeom>
            <a:solidFill>
              <a:srgbClr val="8B0402">
                <a:alpha val="49020"/>
              </a:srgb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845" tIns="328438" rIns="113845" bIns="32843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500" kern="12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45FB062-459C-18DE-3872-480DE386FA37}"/>
                </a:ext>
              </a:extLst>
            </p:cNvPr>
            <p:cNvSpPr/>
            <p:nvPr/>
          </p:nvSpPr>
          <p:spPr>
            <a:xfrm>
              <a:off x="2915816" y="1534523"/>
              <a:ext cx="470907" cy="550872"/>
            </a:xfrm>
            <a:custGeom>
              <a:avLst/>
              <a:gdLst>
                <a:gd name="connsiteX0" fmla="*/ 0 w 470907"/>
                <a:gd name="connsiteY0" fmla="*/ 110174 h 550872"/>
                <a:gd name="connsiteX1" fmla="*/ 235454 w 470907"/>
                <a:gd name="connsiteY1" fmla="*/ 110174 h 550872"/>
                <a:gd name="connsiteX2" fmla="*/ 235454 w 470907"/>
                <a:gd name="connsiteY2" fmla="*/ 0 h 550872"/>
                <a:gd name="connsiteX3" fmla="*/ 470907 w 470907"/>
                <a:gd name="connsiteY3" fmla="*/ 275436 h 550872"/>
                <a:gd name="connsiteX4" fmla="*/ 235454 w 470907"/>
                <a:gd name="connsiteY4" fmla="*/ 550872 h 550872"/>
                <a:gd name="connsiteX5" fmla="*/ 235454 w 470907"/>
                <a:gd name="connsiteY5" fmla="*/ 440698 h 550872"/>
                <a:gd name="connsiteX6" fmla="*/ 0 w 470907"/>
                <a:gd name="connsiteY6" fmla="*/ 440698 h 550872"/>
                <a:gd name="connsiteX7" fmla="*/ 0 w 470907"/>
                <a:gd name="connsiteY7" fmla="*/ 110174 h 55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907" h="550872">
                  <a:moveTo>
                    <a:pt x="0" y="110174"/>
                  </a:moveTo>
                  <a:lnTo>
                    <a:pt x="235454" y="110174"/>
                  </a:lnTo>
                  <a:lnTo>
                    <a:pt x="235454" y="0"/>
                  </a:lnTo>
                  <a:lnTo>
                    <a:pt x="470907" y="275436"/>
                  </a:lnTo>
                  <a:lnTo>
                    <a:pt x="235454" y="550872"/>
                  </a:lnTo>
                  <a:lnTo>
                    <a:pt x="235454" y="440698"/>
                  </a:lnTo>
                  <a:lnTo>
                    <a:pt x="0" y="440698"/>
                  </a:lnTo>
                  <a:lnTo>
                    <a:pt x="0" y="110174"/>
                  </a:lnTo>
                  <a:close/>
                </a:path>
              </a:pathLst>
            </a:custGeom>
            <a:solidFill>
              <a:srgbClr val="8B0402">
                <a:alpha val="49020"/>
              </a:srgb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0174" rIns="141272" bIns="110174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500" kern="120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51A846A-C937-F638-773B-0BFD399461C7}"/>
                </a:ext>
              </a:extLst>
            </p:cNvPr>
            <p:cNvSpPr/>
            <p:nvPr/>
          </p:nvSpPr>
          <p:spPr>
            <a:xfrm>
              <a:off x="539552" y="1268760"/>
              <a:ext cx="2059165" cy="1132268"/>
            </a:xfrm>
            <a:custGeom>
              <a:avLst/>
              <a:gdLst>
                <a:gd name="connsiteX0" fmla="*/ 0 w 2961679"/>
                <a:gd name="connsiteY0" fmla="*/ 1480840 h 2961679"/>
                <a:gd name="connsiteX1" fmla="*/ 1480840 w 2961679"/>
                <a:gd name="connsiteY1" fmla="*/ 0 h 2961679"/>
                <a:gd name="connsiteX2" fmla="*/ 2961680 w 2961679"/>
                <a:gd name="connsiteY2" fmla="*/ 1480840 h 2961679"/>
                <a:gd name="connsiteX3" fmla="*/ 1480840 w 2961679"/>
                <a:gd name="connsiteY3" fmla="*/ 2961680 h 2961679"/>
                <a:gd name="connsiteX4" fmla="*/ 0 w 2961679"/>
                <a:gd name="connsiteY4" fmla="*/ 1480840 h 296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679" h="2961679">
                  <a:moveTo>
                    <a:pt x="0" y="1480840"/>
                  </a:moveTo>
                  <a:cubicBezTo>
                    <a:pt x="0" y="662995"/>
                    <a:pt x="662995" y="0"/>
                    <a:pt x="1480840" y="0"/>
                  </a:cubicBezTo>
                  <a:cubicBezTo>
                    <a:pt x="2298685" y="0"/>
                    <a:pt x="2961680" y="662995"/>
                    <a:pt x="2961680" y="1480840"/>
                  </a:cubicBezTo>
                  <a:cubicBezTo>
                    <a:pt x="2961680" y="2298685"/>
                    <a:pt x="2298685" y="2961680"/>
                    <a:pt x="1480840" y="2961680"/>
                  </a:cubicBezTo>
                  <a:cubicBezTo>
                    <a:pt x="662995" y="2961680"/>
                    <a:pt x="0" y="2298685"/>
                    <a:pt x="0" y="1480840"/>
                  </a:cubicBezTo>
                  <a:close/>
                </a:path>
              </a:pathLst>
            </a:custGeom>
            <a:solidFill>
              <a:srgbClr val="8B040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3738" tIns="513738" rIns="513738" bIns="513738" numCol="1" spcCol="1270" anchor="ctr" anchorCtr="0">
              <a:noAutofit/>
            </a:bodyPr>
            <a:lstStyle/>
            <a:p>
              <a:pPr marL="0" lvl="0" indent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Data </a:t>
              </a:r>
              <a:r>
                <a:rPr lang="en-US" sz="1600" dirty="0"/>
                <a:t>Sc</a:t>
              </a:r>
              <a:r>
                <a:rPr lang="en-US" sz="1600" kern="1200" dirty="0"/>
                <a:t>raping Approac</a:t>
              </a:r>
              <a:r>
                <a:rPr lang="en-US" sz="1600" dirty="0"/>
                <a:t>h</a:t>
              </a:r>
              <a:endParaRPr lang="en-GB" sz="1600" kern="1200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29377F7-ACA0-9417-D6EF-943EC86EEE39}"/>
                </a:ext>
              </a:extLst>
            </p:cNvPr>
            <p:cNvSpPr/>
            <p:nvPr/>
          </p:nvSpPr>
          <p:spPr>
            <a:xfrm>
              <a:off x="3664963" y="1268760"/>
              <a:ext cx="2059165" cy="1132268"/>
            </a:xfrm>
            <a:custGeom>
              <a:avLst/>
              <a:gdLst>
                <a:gd name="connsiteX0" fmla="*/ 0 w 2961679"/>
                <a:gd name="connsiteY0" fmla="*/ 1480840 h 2961679"/>
                <a:gd name="connsiteX1" fmla="*/ 1480840 w 2961679"/>
                <a:gd name="connsiteY1" fmla="*/ 0 h 2961679"/>
                <a:gd name="connsiteX2" fmla="*/ 2961680 w 2961679"/>
                <a:gd name="connsiteY2" fmla="*/ 1480840 h 2961679"/>
                <a:gd name="connsiteX3" fmla="*/ 1480840 w 2961679"/>
                <a:gd name="connsiteY3" fmla="*/ 2961680 h 2961679"/>
                <a:gd name="connsiteX4" fmla="*/ 0 w 2961679"/>
                <a:gd name="connsiteY4" fmla="*/ 1480840 h 296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679" h="2961679">
                  <a:moveTo>
                    <a:pt x="0" y="1480840"/>
                  </a:moveTo>
                  <a:cubicBezTo>
                    <a:pt x="0" y="662995"/>
                    <a:pt x="662995" y="0"/>
                    <a:pt x="1480840" y="0"/>
                  </a:cubicBezTo>
                  <a:cubicBezTo>
                    <a:pt x="2298685" y="0"/>
                    <a:pt x="2961680" y="662995"/>
                    <a:pt x="2961680" y="1480840"/>
                  </a:cubicBezTo>
                  <a:cubicBezTo>
                    <a:pt x="2961680" y="2298685"/>
                    <a:pt x="2298685" y="2961680"/>
                    <a:pt x="1480840" y="2961680"/>
                  </a:cubicBezTo>
                  <a:cubicBezTo>
                    <a:pt x="662995" y="2961680"/>
                    <a:pt x="0" y="2298685"/>
                    <a:pt x="0" y="1480840"/>
                  </a:cubicBezTo>
                  <a:close/>
                </a:path>
              </a:pathLst>
            </a:custGeom>
            <a:solidFill>
              <a:srgbClr val="8B040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3738" tIns="513738" rIns="513738" bIns="513738" numCol="1" spcCol="1270" anchor="ctr" anchorCtr="0">
              <a:noAutofit/>
            </a:bodyPr>
            <a:lstStyle/>
            <a:p>
              <a:pPr marL="0" lvl="0" indent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Web Scraping</a:t>
              </a:r>
              <a:endParaRPr lang="en-GB" sz="1600" kern="1200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056ED99-15F6-3576-FA32-5B8C5FC07C4D}"/>
                </a:ext>
              </a:extLst>
            </p:cNvPr>
            <p:cNvSpPr/>
            <p:nvPr/>
          </p:nvSpPr>
          <p:spPr>
            <a:xfrm>
              <a:off x="5901293" y="1534523"/>
              <a:ext cx="470907" cy="550872"/>
            </a:xfrm>
            <a:custGeom>
              <a:avLst/>
              <a:gdLst>
                <a:gd name="connsiteX0" fmla="*/ 0 w 470907"/>
                <a:gd name="connsiteY0" fmla="*/ 110174 h 550872"/>
                <a:gd name="connsiteX1" fmla="*/ 235454 w 470907"/>
                <a:gd name="connsiteY1" fmla="*/ 110174 h 550872"/>
                <a:gd name="connsiteX2" fmla="*/ 235454 w 470907"/>
                <a:gd name="connsiteY2" fmla="*/ 0 h 550872"/>
                <a:gd name="connsiteX3" fmla="*/ 470907 w 470907"/>
                <a:gd name="connsiteY3" fmla="*/ 275436 h 550872"/>
                <a:gd name="connsiteX4" fmla="*/ 235454 w 470907"/>
                <a:gd name="connsiteY4" fmla="*/ 550872 h 550872"/>
                <a:gd name="connsiteX5" fmla="*/ 235454 w 470907"/>
                <a:gd name="connsiteY5" fmla="*/ 440698 h 550872"/>
                <a:gd name="connsiteX6" fmla="*/ 0 w 470907"/>
                <a:gd name="connsiteY6" fmla="*/ 440698 h 550872"/>
                <a:gd name="connsiteX7" fmla="*/ 0 w 470907"/>
                <a:gd name="connsiteY7" fmla="*/ 110174 h 55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907" h="550872">
                  <a:moveTo>
                    <a:pt x="0" y="110174"/>
                  </a:moveTo>
                  <a:lnTo>
                    <a:pt x="235454" y="110174"/>
                  </a:lnTo>
                  <a:lnTo>
                    <a:pt x="235454" y="0"/>
                  </a:lnTo>
                  <a:lnTo>
                    <a:pt x="470907" y="275436"/>
                  </a:lnTo>
                  <a:lnTo>
                    <a:pt x="235454" y="550872"/>
                  </a:lnTo>
                  <a:lnTo>
                    <a:pt x="235454" y="440698"/>
                  </a:lnTo>
                  <a:lnTo>
                    <a:pt x="0" y="440698"/>
                  </a:lnTo>
                  <a:lnTo>
                    <a:pt x="0" y="110174"/>
                  </a:lnTo>
                  <a:close/>
                </a:path>
              </a:pathLst>
            </a:custGeom>
            <a:solidFill>
              <a:srgbClr val="8B0402">
                <a:alpha val="49020"/>
              </a:srgb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0174" rIns="141272" bIns="110174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500" kern="120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026F1B2-DA08-4215-6369-FE3070B250BB}"/>
                </a:ext>
              </a:extLst>
            </p:cNvPr>
            <p:cNvSpPr/>
            <p:nvPr/>
          </p:nvSpPr>
          <p:spPr>
            <a:xfrm>
              <a:off x="6706078" y="2132856"/>
              <a:ext cx="1826362" cy="758296"/>
            </a:xfrm>
            <a:custGeom>
              <a:avLst/>
              <a:gdLst>
                <a:gd name="connsiteX0" fmla="*/ 0 w 1480839"/>
                <a:gd name="connsiteY0" fmla="*/ 740420 h 1480839"/>
                <a:gd name="connsiteX1" fmla="*/ 740420 w 1480839"/>
                <a:gd name="connsiteY1" fmla="*/ 0 h 1480839"/>
                <a:gd name="connsiteX2" fmla="*/ 1480840 w 1480839"/>
                <a:gd name="connsiteY2" fmla="*/ 740420 h 1480839"/>
                <a:gd name="connsiteX3" fmla="*/ 740420 w 1480839"/>
                <a:gd name="connsiteY3" fmla="*/ 1480840 h 1480839"/>
                <a:gd name="connsiteX4" fmla="*/ 0 w 1480839"/>
                <a:gd name="connsiteY4" fmla="*/ 740420 h 1480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0839" h="1480839">
                  <a:moveTo>
                    <a:pt x="0" y="740420"/>
                  </a:moveTo>
                  <a:cubicBezTo>
                    <a:pt x="0" y="331497"/>
                    <a:pt x="331497" y="0"/>
                    <a:pt x="740420" y="0"/>
                  </a:cubicBezTo>
                  <a:cubicBezTo>
                    <a:pt x="1149343" y="0"/>
                    <a:pt x="1480840" y="331497"/>
                    <a:pt x="1480840" y="740420"/>
                  </a:cubicBezTo>
                  <a:cubicBezTo>
                    <a:pt x="1480840" y="1149343"/>
                    <a:pt x="1149343" y="1480840"/>
                    <a:pt x="740420" y="1480840"/>
                  </a:cubicBezTo>
                  <a:cubicBezTo>
                    <a:pt x="331497" y="1480840"/>
                    <a:pt x="0" y="1149343"/>
                    <a:pt x="0" y="74042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8B040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6234" tIns="256234" rIns="256234" bIns="25623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kern="1200" dirty="0">
                  <a:solidFill>
                    <a:srgbClr val="8B0402"/>
                  </a:solidFill>
                </a:rPr>
                <a:t>Selenium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75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AB211BB-4D5F-C061-03F7-26D3044DAF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6856" y="126479"/>
            <a:ext cx="8229600" cy="4222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altLang="en-US" dirty="0">
                <a:solidFill>
                  <a:schemeClr val="bg1"/>
                </a:solidFill>
                <a:latin typeface="Calibri" pitchFamily="34" charset="0"/>
              </a:rPr>
              <a:t>Variable Description</a:t>
            </a:r>
            <a:br>
              <a:rPr lang="en-GB" altLang="en-US" dirty="0">
                <a:solidFill>
                  <a:schemeClr val="bg1"/>
                </a:solidFill>
                <a:latin typeface="Calibri" pitchFamily="34" charset="0"/>
              </a:rPr>
            </a:br>
            <a:br>
              <a:rPr lang="en-GB" altLang="en-US" dirty="0">
                <a:solidFill>
                  <a:schemeClr val="bg1"/>
                </a:solidFill>
                <a:latin typeface="Calibri" pitchFamily="34" charset="0"/>
              </a:rPr>
            </a:br>
            <a:endParaRPr lang="en-GB" altLang="en-US" sz="27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E0E70A-3FED-FAE6-285F-04CCFE70D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28637"/>
              </p:ext>
            </p:extLst>
          </p:nvPr>
        </p:nvGraphicFramePr>
        <p:xfrm>
          <a:off x="827584" y="692696"/>
          <a:ext cx="7416824" cy="576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8375">
                  <a:extLst>
                    <a:ext uri="{9D8B030D-6E8A-4147-A177-3AD203B41FA5}">
                      <a16:colId xmlns:a16="http://schemas.microsoft.com/office/drawing/2014/main" val="2004987322"/>
                    </a:ext>
                  </a:extLst>
                </a:gridCol>
                <a:gridCol w="4206876">
                  <a:extLst>
                    <a:ext uri="{9D8B030D-6E8A-4147-A177-3AD203B41FA5}">
                      <a16:colId xmlns:a16="http://schemas.microsoft.com/office/drawing/2014/main" val="3898952206"/>
                    </a:ext>
                  </a:extLst>
                </a:gridCol>
                <a:gridCol w="1711573">
                  <a:extLst>
                    <a:ext uri="{9D8B030D-6E8A-4147-A177-3AD203B41FA5}">
                      <a16:colId xmlns:a16="http://schemas.microsoft.com/office/drawing/2014/main" val="50173504"/>
                    </a:ext>
                  </a:extLst>
                </a:gridCol>
              </a:tblGrid>
              <a:tr h="25019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Variable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Description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Unit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65431"/>
                  </a:ext>
                </a:extLst>
              </a:tr>
              <a:tr h="256408"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name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Name of the wine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2213326177"/>
                  </a:ext>
                </a:extLst>
              </a:tr>
              <a:tr h="500385"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country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Country of the wine where it was produced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1916634964"/>
                  </a:ext>
                </a:extLst>
              </a:tr>
              <a:tr h="500385">
                <a:tc>
                  <a:txBody>
                    <a:bodyPr/>
                    <a:lstStyle/>
                    <a:p>
                      <a:r>
                        <a:rPr lang="en-GB" sz="1100" dirty="0" err="1">
                          <a:effectLst/>
                        </a:rPr>
                        <a:t>country_code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Country code of the wine where it was produced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2117346328"/>
                  </a:ext>
                </a:extLst>
              </a:tr>
              <a:tr h="500385">
                <a:tc>
                  <a:txBody>
                    <a:bodyPr/>
                    <a:lstStyle/>
                    <a:p>
                      <a:r>
                        <a:rPr lang="en-GB" sz="1100" dirty="0" err="1">
                          <a:effectLst/>
                        </a:rPr>
                        <a:t>wine_type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Type of the wine, e.g. red wine, white wine, sparkling wine, rosé wine etc.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3071344688"/>
                  </a:ext>
                </a:extLst>
              </a:tr>
              <a:tr h="500385"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year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Year when the grapes for the wine were harvested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Years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326242239"/>
                  </a:ext>
                </a:extLst>
              </a:tr>
              <a:tr h="250192">
                <a:tc>
                  <a:txBody>
                    <a:bodyPr/>
                    <a:lstStyle/>
                    <a:p>
                      <a:r>
                        <a:rPr lang="en-GB" sz="1100" dirty="0" err="1">
                          <a:effectLst/>
                        </a:rPr>
                        <a:t>price_fixed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Listed price of the wine per bottle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Price in GBP (£)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446803019"/>
                  </a:ext>
                </a:extLst>
              </a:tr>
              <a:tr h="250192">
                <a:tc>
                  <a:txBody>
                    <a:bodyPr/>
                    <a:lstStyle/>
                    <a:p>
                      <a:r>
                        <a:rPr lang="en-GB" sz="1100" dirty="0" err="1">
                          <a:effectLst/>
                        </a:rPr>
                        <a:t>logprice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Log price of the wine per bottle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Price in GBP (£)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2130039202"/>
                  </a:ext>
                </a:extLst>
              </a:tr>
              <a:tr h="500385">
                <a:tc>
                  <a:txBody>
                    <a:bodyPr/>
                    <a:lstStyle/>
                    <a:p>
                      <a:r>
                        <a:rPr lang="en-GB" sz="1100" dirty="0" err="1">
                          <a:effectLst/>
                        </a:rPr>
                        <a:t>scaled_price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Scaled price of the wine to 75 cL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Price in GBP (£)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877533576"/>
                  </a:ext>
                </a:extLst>
              </a:tr>
              <a:tr h="500385"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Rating score of the wine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Lowest (0) to highest (5) rating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1624511574"/>
                  </a:ext>
                </a:extLst>
              </a:tr>
              <a:tr h="250192">
                <a:tc>
                  <a:txBody>
                    <a:bodyPr/>
                    <a:lstStyle/>
                    <a:p>
                      <a:r>
                        <a:rPr lang="en-GB" sz="1100" dirty="0" err="1">
                          <a:effectLst/>
                        </a:rPr>
                        <a:t>num_review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Number of reviews of the wine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No. of reviews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2195539582"/>
                  </a:ext>
                </a:extLst>
              </a:tr>
              <a:tr h="500385"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abv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Alcohol by volume, which measures alcohol content of wine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Percentage (%)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2881612512"/>
                  </a:ext>
                </a:extLst>
              </a:tr>
              <a:tr h="750577"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age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Age of the wine which is calculated by deducing year from current year (2022)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Years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2148086089"/>
                  </a:ext>
                </a:extLst>
              </a:tr>
              <a:tr h="250192"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size(</a:t>
                      </a:r>
                      <a:r>
                        <a:rPr lang="en-GB" sz="1100" dirty="0" err="1">
                          <a:effectLst/>
                        </a:rPr>
                        <a:t>cL</a:t>
                      </a:r>
                      <a:r>
                        <a:rPr lang="en-GB" sz="1100" dirty="0">
                          <a:effectLst/>
                        </a:rPr>
                        <a:t>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>
                    <a:solidFill>
                      <a:srgbClr val="8B04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Volume of the wine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effectLst/>
                        </a:rPr>
                        <a:t>cL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49" marR="61849" marT="36000" marB="36000"/>
                </a:tc>
                <a:extLst>
                  <a:ext uri="{0D108BD9-81ED-4DB2-BD59-A6C34878D82A}">
                    <a16:rowId xmlns:a16="http://schemas.microsoft.com/office/drawing/2014/main" val="2396973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98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AB211BB-4D5F-C061-03F7-26D3044DAF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6856" y="126479"/>
            <a:ext cx="8229600" cy="4222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altLang="en-US" dirty="0">
                <a:solidFill>
                  <a:schemeClr val="bg1"/>
                </a:solidFill>
                <a:latin typeface="Calibri" pitchFamily="34" charset="0"/>
              </a:rPr>
              <a:t>Data Visualisation</a:t>
            </a:r>
            <a:br>
              <a:rPr lang="en-GB" altLang="en-US" dirty="0">
                <a:solidFill>
                  <a:schemeClr val="bg1"/>
                </a:solidFill>
                <a:latin typeface="Calibri" pitchFamily="34" charset="0"/>
              </a:rPr>
            </a:br>
            <a:br>
              <a:rPr lang="en-GB" altLang="en-US" dirty="0">
                <a:solidFill>
                  <a:schemeClr val="bg1"/>
                </a:solidFill>
                <a:latin typeface="Calibri" pitchFamily="34" charset="0"/>
              </a:rPr>
            </a:br>
            <a:endParaRPr lang="en-GB" altLang="en-US" sz="2700" dirty="0">
              <a:solidFill>
                <a:schemeClr val="bg1"/>
              </a:solidFill>
            </a:endParaRPr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151D519F-DB1B-2DEE-5AD9-2DEA79CBB1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0" y="692696"/>
            <a:ext cx="4378960" cy="2260600"/>
          </a:xfrm>
          <a:prstGeom prst="rect">
            <a:avLst/>
          </a:prstGeom>
        </p:spPr>
      </p:pic>
      <p:pic>
        <p:nvPicPr>
          <p:cNvPr id="4" name="Picture 3" descr="Chart, timeline, bar chart&#10;&#10;Description automatically generated">
            <a:extLst>
              <a:ext uri="{FF2B5EF4-FFF2-40B4-BE49-F238E27FC236}">
                <a16:creationId xmlns:a16="http://schemas.microsoft.com/office/drawing/2014/main" id="{AAEBDFAB-F3C2-DB77-915B-315D221AD3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92696"/>
            <a:ext cx="4255418" cy="2133549"/>
          </a:xfrm>
          <a:prstGeom prst="rect">
            <a:avLst/>
          </a:prstGeom>
        </p:spPr>
      </p:pic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8D7AEC67-656A-301F-05B1-0455B06928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0" y="3645024"/>
            <a:ext cx="4348080" cy="2255964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C353524-47DA-6F9D-D028-DF22664BD4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645024"/>
            <a:ext cx="4280849" cy="2255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3C3836-1FAD-2F94-AF96-8C9A94841EC1}"/>
              </a:ext>
            </a:extLst>
          </p:cNvPr>
          <p:cNvSpPr txBox="1"/>
          <p:nvPr/>
        </p:nvSpPr>
        <p:spPr>
          <a:xfrm>
            <a:off x="595998" y="296007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Abv below 12.5% and between 13.5% and 14.5% is preferred…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77471-57B4-4BF6-0865-2C928A150F34}"/>
              </a:ext>
            </a:extLst>
          </p:cNvPr>
          <p:cNvSpPr txBox="1"/>
          <p:nvPr/>
        </p:nvSpPr>
        <p:spPr>
          <a:xfrm>
            <a:off x="4932040" y="296007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reasonable prices to target customers in different markets (mass vs niche)…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51D933-58B5-3B5E-AF8A-5C3B37040ECE}"/>
              </a:ext>
            </a:extLst>
          </p:cNvPr>
          <p:cNvSpPr txBox="1"/>
          <p:nvPr/>
        </p:nvSpPr>
        <p:spPr>
          <a:xfrm>
            <a:off x="595998" y="589961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Wine age could be considered along with wine type and price…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5C78F-FA2B-A277-FAD6-5B81E1785539}"/>
              </a:ext>
            </a:extLst>
          </p:cNvPr>
          <p:cNvSpPr txBox="1"/>
          <p:nvPr/>
        </p:nvSpPr>
        <p:spPr>
          <a:xfrm>
            <a:off x="4932040" y="589961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Red wine, white wine, sparkling wine and rose wine are the most popular types…</a:t>
            </a:r>
          </a:p>
        </p:txBody>
      </p:sp>
    </p:spTree>
    <p:extLst>
      <p:ext uri="{BB962C8B-B14F-4D97-AF65-F5344CB8AC3E}">
        <p14:creationId xmlns:p14="http://schemas.microsoft.com/office/powerpoint/2010/main" val="36051584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5">
      <a:dk1>
        <a:srgbClr val="000000"/>
      </a:dk1>
      <a:lt1>
        <a:srgbClr val="FFFFFF"/>
      </a:lt1>
      <a:dk2>
        <a:srgbClr val="999999"/>
      </a:dk2>
      <a:lt2>
        <a:srgbClr val="DCDCDC"/>
      </a:lt2>
      <a:accent1>
        <a:srgbClr val="006899"/>
      </a:accent1>
      <a:accent2>
        <a:srgbClr val="003366"/>
      </a:accent2>
      <a:accent3>
        <a:srgbClr val="FFFFFF"/>
      </a:accent3>
      <a:accent4>
        <a:srgbClr val="000000"/>
      </a:accent4>
      <a:accent5>
        <a:srgbClr val="CCCC00"/>
      </a:accent5>
      <a:accent6>
        <a:srgbClr val="394A59"/>
      </a:accent6>
      <a:hlink>
        <a:srgbClr val="CC6600"/>
      </a:hlink>
      <a:folHlink>
        <a:srgbClr val="993333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ity University London 1">
        <a:dk1>
          <a:srgbClr val="000000"/>
        </a:dk1>
        <a:lt1>
          <a:srgbClr val="FFFFFF"/>
        </a:lt1>
        <a:dk2>
          <a:srgbClr val="E31B23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3F3E310-43DC-4F2F-BF1D-2E2B6605B4A8}" vid="{C5BC711E-63AB-4868-AA1B-763377CED5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3296</TotalTime>
  <Words>540</Words>
  <Application>Microsoft Macintosh PowerPoint</Application>
  <PresentationFormat>On-screen Show (4:3)</PresentationFormat>
  <Paragraphs>105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ＭＳ Ｐゴシック</vt:lpstr>
      <vt:lpstr>Lucida Grande</vt:lpstr>
      <vt:lpstr>Calibri</vt:lpstr>
      <vt:lpstr>Wingdings</vt:lpstr>
      <vt:lpstr>Theme1</vt:lpstr>
      <vt:lpstr> SMM750 Group Assignment Group 5: Linh Nguyen (                  Soumya Ogoti (220045527 )                  Wenxu Tian (210059418)                  Aparna Viswanathan                  Fan Xia (200039922)   </vt:lpstr>
      <vt:lpstr>Data Selection  </vt:lpstr>
      <vt:lpstr>Data Processing  </vt:lpstr>
      <vt:lpstr>Variable Description  </vt:lpstr>
      <vt:lpstr>Data Visualisation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Venden, Lindsey</dc:creator>
  <cp:lastModifiedBy>PG-Xia, Fan</cp:lastModifiedBy>
  <cp:revision>269</cp:revision>
  <cp:lastPrinted>2017-12-15T10:40:00Z</cp:lastPrinted>
  <dcterms:created xsi:type="dcterms:W3CDTF">2012-11-22T11:56:15Z</dcterms:created>
  <dcterms:modified xsi:type="dcterms:W3CDTF">2022-11-02T20:06:36Z</dcterms:modified>
</cp:coreProperties>
</file>