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edium-regular.fntdata"/><Relationship Id="rId21" Type="http://schemas.openxmlformats.org/officeDocument/2006/relationships/font" Target="fonts/Roboto-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948e8619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948e8619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a24c84f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a24c84f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9c56d2190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9c56d2190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48e860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48e860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c56d2190_0_2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c56d2190_0_2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48e8619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48e8619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929d5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929d5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a24c84f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a24c84f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9c56d2190_0_2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9c56d2190_0_2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9c56d2190_0_2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9c56d2190_0_2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9c56d2190_0_2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9c56d2190_0_2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SOCIAL NETWORK ANALYSIS OF STACKOVERFLOW </a:t>
            </a:r>
            <a:r>
              <a:rPr lang="en-GB"/>
              <a:t>DATASET</a:t>
            </a:r>
            <a:endParaRPr/>
          </a:p>
        </p:txBody>
      </p:sp>
      <p:sp>
        <p:nvSpPr>
          <p:cNvPr id="86" name="Google Shape;86;p13"/>
          <p:cNvSpPr txBox="1"/>
          <p:nvPr>
            <p:ph idx="1" type="subTitle"/>
          </p:nvPr>
        </p:nvSpPr>
        <p:spPr>
          <a:xfrm>
            <a:off x="311700" y="2834125"/>
            <a:ext cx="8520600" cy="124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Submitted by:</a:t>
            </a:r>
            <a:endParaRPr/>
          </a:p>
          <a:p>
            <a:pPr indent="0" lvl="0" marL="0" rtl="0" algn="l">
              <a:spcBef>
                <a:spcPts val="0"/>
              </a:spcBef>
              <a:spcAft>
                <a:spcPts val="0"/>
              </a:spcAft>
              <a:buNone/>
            </a:pPr>
            <a:r>
              <a:rPr lang="en-GB"/>
              <a:t>Jill Jani, 18BCE1302</a:t>
            </a:r>
            <a:endParaRPr/>
          </a:p>
          <a:p>
            <a:pPr indent="0" lvl="0" marL="0" rtl="0" algn="l">
              <a:spcBef>
                <a:spcPts val="0"/>
              </a:spcBef>
              <a:spcAft>
                <a:spcPts val="0"/>
              </a:spcAft>
              <a:buNone/>
            </a:pPr>
            <a:r>
              <a:rPr lang="en-GB"/>
              <a:t>Parimala Chowdary, 18BCE1309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DataSet</a:t>
            </a:r>
            <a:endParaRPr/>
          </a:p>
        </p:txBody>
      </p:sp>
      <p:pic>
        <p:nvPicPr>
          <p:cNvPr id="170" name="Google Shape;170;p22"/>
          <p:cNvPicPr preferRelativeResize="0"/>
          <p:nvPr/>
        </p:nvPicPr>
        <p:blipFill rotWithShape="1">
          <a:blip r:embed="rId3">
            <a:alphaModFix/>
          </a:blip>
          <a:srcRect b="11355" l="0" r="0" t="0"/>
          <a:stretch/>
        </p:blipFill>
        <p:spPr>
          <a:xfrm>
            <a:off x="600375" y="1225425"/>
            <a:ext cx="2418925" cy="3387124"/>
          </a:xfrm>
          <a:prstGeom prst="rect">
            <a:avLst/>
          </a:prstGeom>
          <a:noFill/>
          <a:ln>
            <a:noFill/>
          </a:ln>
        </p:spPr>
      </p:pic>
      <p:sp>
        <p:nvSpPr>
          <p:cNvPr id="171" name="Google Shape;171;p22"/>
          <p:cNvSpPr txBox="1"/>
          <p:nvPr/>
        </p:nvSpPr>
        <p:spPr>
          <a:xfrm>
            <a:off x="3679700" y="1476675"/>
            <a:ext cx="4765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Roboto"/>
                <a:ea typeface="Roboto"/>
                <a:cs typeface="Roboto"/>
                <a:sym typeface="Roboto"/>
              </a:rPr>
              <a:t>Stack_network_links.csv </a:t>
            </a:r>
            <a:endParaRPr b="1"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the source tech tags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the target tech tags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the value of the the link between each pair</a:t>
            </a:r>
            <a:endParaRPr sz="17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Dataset</a:t>
            </a:r>
            <a:endParaRPr/>
          </a:p>
        </p:txBody>
      </p:sp>
      <p:pic>
        <p:nvPicPr>
          <p:cNvPr id="177" name="Google Shape;177;p23"/>
          <p:cNvPicPr preferRelativeResize="0"/>
          <p:nvPr/>
        </p:nvPicPr>
        <p:blipFill rotWithShape="1">
          <a:blip r:embed="rId3">
            <a:alphaModFix/>
          </a:blip>
          <a:srcRect b="13382" l="0" r="0" t="0"/>
          <a:stretch/>
        </p:blipFill>
        <p:spPr>
          <a:xfrm>
            <a:off x="683350" y="1017800"/>
            <a:ext cx="2188745" cy="3478600"/>
          </a:xfrm>
          <a:prstGeom prst="rect">
            <a:avLst/>
          </a:prstGeom>
          <a:noFill/>
          <a:ln>
            <a:noFill/>
          </a:ln>
        </p:spPr>
      </p:pic>
      <p:sp>
        <p:nvSpPr>
          <p:cNvPr id="178" name="Google Shape;178;p23"/>
          <p:cNvSpPr txBox="1"/>
          <p:nvPr/>
        </p:nvSpPr>
        <p:spPr>
          <a:xfrm>
            <a:off x="3169050" y="1178025"/>
            <a:ext cx="56634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Roboto"/>
                <a:ea typeface="Roboto"/>
                <a:cs typeface="Roboto"/>
                <a:sym typeface="Roboto"/>
              </a:rPr>
              <a:t>Stack_network_nodes.csv </a:t>
            </a:r>
            <a:endParaRPr b="1"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nodes of the network,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the name of each node, which group that node belongs to (calculated via a cluster walktrap),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and a node size based on how often that technology tag is used</a:t>
            </a:r>
            <a:endParaRPr sz="17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Roboto Medium"/>
                <a:ea typeface="Roboto Medium"/>
                <a:cs typeface="Roboto Medium"/>
                <a:sym typeface="Roboto Medium"/>
              </a:rPr>
              <a:t>Stack Overflow is one of the leading platforms for developers where people ask and answer programming-related questions. More than 21 million questions have been asked, more than 31 million answers have been provided, and more than 80 million comments have been made! We have used a raw data set of Stack Overflow Tag Network from the Kaggle website. This data set contains network of technology tags from Developer Stories that we will use to determine popular and correlated technologies. We will also identify important network components that will help us retrieve </a:t>
            </a:r>
            <a:r>
              <a:rPr lang="en-GB">
                <a:latin typeface="Roboto Medium"/>
                <a:ea typeface="Roboto Medium"/>
                <a:cs typeface="Roboto Medium"/>
                <a:sym typeface="Roboto Medium"/>
              </a:rPr>
              <a:t>language</a:t>
            </a:r>
            <a:r>
              <a:rPr lang="en-GB">
                <a:latin typeface="Roboto Medium"/>
                <a:ea typeface="Roboto Medium"/>
                <a:cs typeface="Roboto Medium"/>
                <a:sym typeface="Roboto Medium"/>
              </a:rPr>
              <a:t> specific information.</a:t>
            </a:r>
            <a:endParaRPr>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600">
                <a:solidFill>
                  <a:srgbClr val="24292E"/>
                </a:solidFill>
                <a:highlight>
                  <a:srgbClr val="FFFFFF"/>
                </a:highlight>
                <a:latin typeface="Roboto Medium"/>
                <a:ea typeface="Roboto Medium"/>
                <a:cs typeface="Roboto Medium"/>
                <a:sym typeface="Roboto Medium"/>
              </a:rPr>
              <a:t>Stack Overflow is a vast community where millions of questions are asked and answered daily. In such applications, tagging is highly appreciated. </a:t>
            </a:r>
            <a:r>
              <a:rPr lang="en-GB" sz="1600">
                <a:solidFill>
                  <a:srgbClr val="24292E"/>
                </a:solidFill>
                <a:highlight>
                  <a:srgbClr val="FFFFFF"/>
                </a:highlight>
                <a:latin typeface="Roboto Medium"/>
                <a:ea typeface="Roboto Medium"/>
                <a:cs typeface="Roboto Medium"/>
                <a:sym typeface="Roboto Medium"/>
              </a:rPr>
              <a:t>Because</a:t>
            </a:r>
            <a:r>
              <a:rPr lang="en-GB" sz="1600">
                <a:solidFill>
                  <a:srgbClr val="24292E"/>
                </a:solidFill>
                <a:highlight>
                  <a:srgbClr val="FFFFFF"/>
                </a:highlight>
                <a:latin typeface="Roboto Medium"/>
                <a:ea typeface="Roboto Medium"/>
                <a:cs typeface="Roboto Medium"/>
                <a:sym typeface="Roboto Medium"/>
              </a:rPr>
              <a:t> they not only </a:t>
            </a:r>
            <a:r>
              <a:rPr lang="en-GB" sz="1600">
                <a:solidFill>
                  <a:srgbClr val="24292E"/>
                </a:solidFill>
                <a:highlight>
                  <a:srgbClr val="FFFFFF"/>
                </a:highlight>
                <a:latin typeface="Roboto Medium"/>
                <a:ea typeface="Roboto Medium"/>
                <a:cs typeface="Roboto Medium"/>
                <a:sym typeface="Roboto Medium"/>
              </a:rPr>
              <a:t>help us in easier understanding of the content available in the application but also, makes the discovering of new trends easily. These tags can also be effortlessly accessed by all the learners</a:t>
            </a:r>
            <a:r>
              <a:rPr lang="en-GB" sz="1200">
                <a:solidFill>
                  <a:srgbClr val="202124"/>
                </a:solidFill>
                <a:highlight>
                  <a:srgbClr val="FFFFFF"/>
                </a:highlight>
                <a:latin typeface="Roboto Medium"/>
                <a:ea typeface="Roboto Medium"/>
                <a:cs typeface="Roboto Medium"/>
                <a:sym typeface="Roboto Medium"/>
              </a:rPr>
              <a:t>.</a:t>
            </a:r>
            <a:r>
              <a:rPr lang="en-GB" sz="1600">
                <a:solidFill>
                  <a:srgbClr val="24292E"/>
                </a:solidFill>
                <a:highlight>
                  <a:srgbClr val="FFFFFF"/>
                </a:highlight>
                <a:latin typeface="Roboto Medium"/>
                <a:ea typeface="Roboto Medium"/>
                <a:cs typeface="Roboto Medium"/>
                <a:sym typeface="Roboto Medium"/>
              </a:rPr>
              <a:t> Stackoverflow has a huge database of questions and answers. But it does not provide beginners with information about trending technologies and tech stacks </a:t>
            </a:r>
            <a:r>
              <a:rPr lang="en-GB" sz="1600">
                <a:solidFill>
                  <a:srgbClr val="24292E"/>
                </a:solidFill>
                <a:highlight>
                  <a:srgbClr val="FFFFFF"/>
                </a:highlight>
                <a:latin typeface="Roboto Medium"/>
                <a:ea typeface="Roboto Medium"/>
                <a:cs typeface="Roboto Medium"/>
                <a:sym typeface="Roboto Medium"/>
              </a:rPr>
              <a:t>followed</a:t>
            </a:r>
            <a:r>
              <a:rPr lang="en-GB" sz="1600">
                <a:solidFill>
                  <a:srgbClr val="24292E"/>
                </a:solidFill>
                <a:highlight>
                  <a:srgbClr val="FFFFFF"/>
                </a:highlight>
                <a:latin typeface="Roboto Medium"/>
                <a:ea typeface="Roboto Medium"/>
                <a:cs typeface="Roboto Medium"/>
                <a:sym typeface="Roboto Medium"/>
              </a:rPr>
              <a:t> by experts. Such situations can also make the newbies </a:t>
            </a:r>
            <a:r>
              <a:rPr lang="en-GB" sz="1600">
                <a:solidFill>
                  <a:srgbClr val="24292E"/>
                </a:solidFill>
                <a:highlight>
                  <a:srgbClr val="FFFFFF"/>
                </a:highlight>
                <a:latin typeface="Roboto Medium"/>
                <a:ea typeface="Roboto Medium"/>
                <a:cs typeface="Roboto Medium"/>
                <a:sym typeface="Roboto Medium"/>
              </a:rPr>
              <a:t>stressful</a:t>
            </a:r>
            <a:r>
              <a:rPr lang="en-GB" sz="1600">
                <a:solidFill>
                  <a:srgbClr val="24292E"/>
                </a:solidFill>
                <a:highlight>
                  <a:srgbClr val="FFFFFF"/>
                </a:highlight>
                <a:latin typeface="Roboto Medium"/>
                <a:ea typeface="Roboto Medium"/>
                <a:cs typeface="Roboto Medium"/>
                <a:sym typeface="Roboto Medium"/>
              </a:rPr>
              <a:t> as they are unsure of what is on high </a:t>
            </a:r>
            <a:r>
              <a:rPr lang="en-GB" sz="1600">
                <a:solidFill>
                  <a:srgbClr val="24292E"/>
                </a:solidFill>
                <a:highlight>
                  <a:srgbClr val="FFFFFF"/>
                </a:highlight>
                <a:latin typeface="Roboto Medium"/>
                <a:ea typeface="Roboto Medium"/>
                <a:cs typeface="Roboto Medium"/>
                <a:sym typeface="Roboto Medium"/>
              </a:rPr>
              <a:t>demand</a:t>
            </a:r>
            <a:r>
              <a:rPr lang="en-GB" sz="1600">
                <a:solidFill>
                  <a:srgbClr val="24292E"/>
                </a:solidFill>
                <a:highlight>
                  <a:srgbClr val="FFFFFF"/>
                </a:highlight>
                <a:latin typeface="Roboto Medium"/>
                <a:ea typeface="Roboto Medium"/>
                <a:cs typeface="Roboto Medium"/>
                <a:sym typeface="Roboto Medium"/>
              </a:rPr>
              <a:t> in the market workplace. But, this can be overcome by considering the </a:t>
            </a:r>
            <a:r>
              <a:rPr lang="en-GB" sz="1600">
                <a:solidFill>
                  <a:srgbClr val="24292E"/>
                </a:solidFill>
                <a:highlight>
                  <a:srgbClr val="FFFFFF"/>
                </a:highlight>
                <a:latin typeface="Roboto Medium"/>
                <a:ea typeface="Roboto Medium"/>
                <a:cs typeface="Roboto Medium"/>
                <a:sym typeface="Roboto Medium"/>
              </a:rPr>
              <a:t>graph’s</a:t>
            </a:r>
            <a:r>
              <a:rPr lang="en-GB" sz="1600">
                <a:solidFill>
                  <a:srgbClr val="24292E"/>
                </a:solidFill>
                <a:highlight>
                  <a:srgbClr val="FFFFFF"/>
                </a:highlight>
                <a:latin typeface="Roboto Medium"/>
                <a:ea typeface="Roboto Medium"/>
                <a:cs typeface="Roboto Medium"/>
                <a:sym typeface="Roboto Medium"/>
              </a:rPr>
              <a:t> nodes and edges. In this case the nodes are the tags that appear in a user's questions in stackoverflow. </a:t>
            </a:r>
            <a:endParaRPr i="1" sz="1600">
              <a:solidFill>
                <a:srgbClr val="24292E"/>
              </a:solidFill>
              <a:highlight>
                <a:srgbClr val="FFFFFF"/>
              </a:highlight>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500">
                <a:solidFill>
                  <a:srgbClr val="24292E"/>
                </a:solidFill>
                <a:highlight>
                  <a:srgbClr val="FFFFFF"/>
                </a:highlight>
                <a:latin typeface="Roboto Medium"/>
                <a:ea typeface="Roboto Medium"/>
                <a:cs typeface="Roboto Medium"/>
                <a:sym typeface="Roboto Medium"/>
              </a:rPr>
              <a:t>In this project we aim:</a:t>
            </a:r>
            <a:endParaRPr sz="1500">
              <a:solidFill>
                <a:srgbClr val="24292E"/>
              </a:solidFill>
              <a:highlight>
                <a:srgbClr val="FFFFFF"/>
              </a:highlight>
              <a:latin typeface="Roboto Medium"/>
              <a:ea typeface="Roboto Medium"/>
              <a:cs typeface="Roboto Medium"/>
              <a:sym typeface="Roboto Medium"/>
            </a:endParaRPr>
          </a:p>
          <a:p>
            <a:pPr indent="0" lvl="0" marL="457200" rtl="0" algn="l">
              <a:lnSpc>
                <a:spcPct val="115000"/>
              </a:lnSpc>
              <a:spcBef>
                <a:spcPts val="1200"/>
              </a:spcBef>
              <a:spcAft>
                <a:spcPts val="0"/>
              </a:spcAft>
              <a:buClr>
                <a:schemeClr val="dk1"/>
              </a:buClr>
              <a:buSzPts val="1100"/>
              <a:buFont typeface="Arial"/>
              <a:buNone/>
            </a:pPr>
            <a:r>
              <a:rPr lang="en-GB" sz="1500">
                <a:solidFill>
                  <a:srgbClr val="24292E"/>
                </a:solidFill>
                <a:highlight>
                  <a:srgbClr val="FFFFFF"/>
                </a:highlight>
                <a:latin typeface="Roboto Medium"/>
                <a:ea typeface="Roboto Medium"/>
                <a:cs typeface="Roboto Medium"/>
                <a:sym typeface="Roboto Medium"/>
              </a:rPr>
              <a:t>(1) To determine popular and related technologies using the stackoverflow tag network dataset. This is performed by identifying groups in dataset and finding node centrality. We will use </a:t>
            </a:r>
            <a:r>
              <a:rPr lang="en-GB" sz="1500">
                <a:solidFill>
                  <a:srgbClr val="24292E"/>
                </a:solidFill>
                <a:highlight>
                  <a:schemeClr val="lt1"/>
                </a:highlight>
                <a:latin typeface="Roboto Medium"/>
                <a:ea typeface="Roboto Medium"/>
                <a:cs typeface="Roboto Medium"/>
                <a:sym typeface="Roboto Medium"/>
              </a:rPr>
              <a:t>exploratory data analysis</a:t>
            </a:r>
            <a:r>
              <a:rPr lang="en-GB" sz="1500">
                <a:solidFill>
                  <a:srgbClr val="24292E"/>
                </a:solidFill>
                <a:highlight>
                  <a:srgbClr val="FFFFFF"/>
                </a:highlight>
                <a:latin typeface="Roboto Medium"/>
                <a:ea typeface="Roboto Medium"/>
                <a:cs typeface="Roboto Medium"/>
                <a:sym typeface="Roboto Medium"/>
              </a:rPr>
              <a:t> to highlight the vital aspects of the analyzed data.</a:t>
            </a:r>
            <a:endParaRPr sz="1500">
              <a:solidFill>
                <a:srgbClr val="24292E"/>
              </a:solidFill>
              <a:highlight>
                <a:srgbClr val="FFFFFF"/>
              </a:highlight>
              <a:latin typeface="Roboto Medium"/>
              <a:ea typeface="Roboto Medium"/>
              <a:cs typeface="Roboto Medium"/>
              <a:sym typeface="Roboto Medium"/>
            </a:endParaRPr>
          </a:p>
          <a:p>
            <a:pPr indent="0" lvl="0" marL="457200" rtl="0" algn="l">
              <a:lnSpc>
                <a:spcPct val="115000"/>
              </a:lnSpc>
              <a:spcBef>
                <a:spcPts val="1200"/>
              </a:spcBef>
              <a:spcAft>
                <a:spcPts val="0"/>
              </a:spcAft>
              <a:buNone/>
            </a:pPr>
            <a:r>
              <a:rPr lang="en-GB" sz="1500">
                <a:solidFill>
                  <a:srgbClr val="24292E"/>
                </a:solidFill>
                <a:highlight>
                  <a:srgbClr val="FFFFFF"/>
                </a:highlight>
                <a:latin typeface="Roboto Medium"/>
                <a:ea typeface="Roboto Medium"/>
                <a:cs typeface="Roboto Medium"/>
                <a:sym typeface="Roboto Medium"/>
              </a:rPr>
              <a:t>(2) To determine clusters, bridges, communities, cliques in the dataset to group technologies often used together.</a:t>
            </a:r>
            <a:endParaRPr sz="1500">
              <a:solidFill>
                <a:srgbClr val="24292E"/>
              </a:solidFill>
              <a:highlight>
                <a:schemeClr val="lt1"/>
              </a:highlight>
              <a:latin typeface="Roboto Medium"/>
              <a:ea typeface="Roboto Medium"/>
              <a:cs typeface="Roboto Medium"/>
              <a:sym typeface="Roboto Medium"/>
            </a:endParaRPr>
          </a:p>
          <a:p>
            <a:pPr indent="0" lvl="0" marL="457200" rtl="0" algn="l">
              <a:lnSpc>
                <a:spcPct val="115000"/>
              </a:lnSpc>
              <a:spcBef>
                <a:spcPts val="1200"/>
              </a:spcBef>
              <a:spcAft>
                <a:spcPts val="0"/>
              </a:spcAft>
              <a:buNone/>
            </a:pPr>
            <a:r>
              <a:rPr lang="en-GB" sz="1500">
                <a:solidFill>
                  <a:srgbClr val="24292E"/>
                </a:solidFill>
                <a:highlight>
                  <a:srgbClr val="FFFFFF"/>
                </a:highlight>
                <a:latin typeface="Roboto Medium"/>
                <a:ea typeface="Roboto Medium"/>
                <a:cs typeface="Roboto Medium"/>
                <a:sym typeface="Roboto Medium"/>
              </a:rPr>
              <a:t>(3) To retrieve language specific subgraph and cliques using ego networks.</a:t>
            </a:r>
            <a:endParaRPr sz="1500">
              <a:solidFill>
                <a:srgbClr val="24292E"/>
              </a:solidFill>
              <a:highlight>
                <a:srgbClr val="FFFFFF"/>
              </a:highlight>
              <a:latin typeface="Roboto Medium"/>
              <a:ea typeface="Roboto Medium"/>
              <a:cs typeface="Roboto Medium"/>
              <a:sym typeface="Roboto Medium"/>
            </a:endParaRPr>
          </a:p>
          <a:p>
            <a:pPr indent="0" lvl="0" marL="0" rtl="0" algn="l">
              <a:lnSpc>
                <a:spcPct val="115000"/>
              </a:lnSpc>
              <a:spcBef>
                <a:spcPts val="0"/>
              </a:spcBef>
              <a:spcAft>
                <a:spcPts val="0"/>
              </a:spcAft>
              <a:buNone/>
            </a:pPr>
            <a:r>
              <a:rPr lang="en-GB" sz="1500">
                <a:solidFill>
                  <a:srgbClr val="24292E"/>
                </a:solidFill>
                <a:latin typeface="Roboto Medium"/>
                <a:ea typeface="Roboto Medium"/>
                <a:cs typeface="Roboto Medium"/>
                <a:sym typeface="Roboto Medium"/>
              </a:rPr>
              <a:t>          </a:t>
            </a:r>
            <a:endParaRPr sz="1500">
              <a:solidFill>
                <a:srgbClr val="24292E"/>
              </a:solidFill>
              <a:latin typeface="Roboto Medium"/>
              <a:ea typeface="Roboto Medium"/>
              <a:cs typeface="Roboto Medium"/>
              <a:sym typeface="Roboto Medium"/>
            </a:endParaRPr>
          </a:p>
          <a:p>
            <a:pPr indent="0" lvl="0" marL="0" rtl="0" algn="l">
              <a:spcBef>
                <a:spcPts val="0"/>
              </a:spcBef>
              <a:spcAft>
                <a:spcPts val="1200"/>
              </a:spcAft>
              <a:buNone/>
            </a:pPr>
            <a:r>
              <a:t/>
            </a:r>
            <a:endParaRPr>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Used</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0"/>
              </a:spcBef>
              <a:spcAft>
                <a:spcPts val="0"/>
              </a:spcAft>
              <a:buNone/>
            </a:pPr>
            <a:r>
              <a:rPr lang="en-GB" sz="5491">
                <a:solidFill>
                  <a:srgbClr val="24292E"/>
                </a:solidFill>
                <a:highlight>
                  <a:schemeClr val="lt1"/>
                </a:highlight>
              </a:rPr>
              <a:t>Networkx</a:t>
            </a:r>
            <a:endParaRPr sz="5491">
              <a:solidFill>
                <a:srgbClr val="24292E"/>
              </a:solidFill>
              <a:highlight>
                <a:schemeClr val="lt1"/>
              </a:highlight>
            </a:endParaRPr>
          </a:p>
          <a:p>
            <a:pPr indent="0" lvl="0" marL="0" rtl="0" algn="just">
              <a:spcBef>
                <a:spcPts val="1200"/>
              </a:spcBef>
              <a:spcAft>
                <a:spcPts val="0"/>
              </a:spcAft>
              <a:buNone/>
            </a:pPr>
            <a:r>
              <a:rPr lang="en-GB" sz="5491">
                <a:solidFill>
                  <a:srgbClr val="24292E"/>
                </a:solidFill>
                <a:highlight>
                  <a:schemeClr val="lt1"/>
                </a:highlight>
              </a:rPr>
              <a:t>Pandas</a:t>
            </a:r>
            <a:endParaRPr sz="5491">
              <a:solidFill>
                <a:srgbClr val="24292E"/>
              </a:solidFill>
              <a:highlight>
                <a:schemeClr val="lt1"/>
              </a:highlight>
            </a:endParaRPr>
          </a:p>
          <a:p>
            <a:pPr indent="0" lvl="0" marL="0" rtl="0" algn="just">
              <a:spcBef>
                <a:spcPts val="1200"/>
              </a:spcBef>
              <a:spcAft>
                <a:spcPts val="0"/>
              </a:spcAft>
              <a:buNone/>
            </a:pPr>
            <a:r>
              <a:rPr lang="en-GB" sz="5491">
                <a:solidFill>
                  <a:srgbClr val="24292E"/>
                </a:solidFill>
                <a:highlight>
                  <a:schemeClr val="lt1"/>
                </a:highlight>
              </a:rPr>
              <a:t>Numpy</a:t>
            </a:r>
            <a:endParaRPr sz="5491">
              <a:solidFill>
                <a:srgbClr val="24292E"/>
              </a:solidFill>
              <a:highlight>
                <a:schemeClr val="lt1"/>
              </a:highlight>
            </a:endParaRPr>
          </a:p>
          <a:p>
            <a:pPr indent="0" lvl="0" marL="0" rtl="0" algn="just">
              <a:spcBef>
                <a:spcPts val="1200"/>
              </a:spcBef>
              <a:spcAft>
                <a:spcPts val="0"/>
              </a:spcAft>
              <a:buNone/>
            </a:pPr>
            <a:r>
              <a:rPr lang="en-GB" sz="5491">
                <a:solidFill>
                  <a:srgbClr val="24292E"/>
                </a:solidFill>
                <a:highlight>
                  <a:schemeClr val="lt1"/>
                </a:highlight>
              </a:rPr>
              <a:t>Matplotlib</a:t>
            </a:r>
            <a:endParaRPr sz="5491">
              <a:solidFill>
                <a:srgbClr val="24292E"/>
              </a:solidFill>
              <a:highlight>
                <a:schemeClr val="lt1"/>
              </a:highlight>
            </a:endParaRPr>
          </a:p>
          <a:p>
            <a:pPr indent="0" lvl="0" marL="0" rtl="0" algn="just">
              <a:spcBef>
                <a:spcPts val="1200"/>
              </a:spcBef>
              <a:spcAft>
                <a:spcPts val="0"/>
              </a:spcAft>
              <a:buNone/>
            </a:pPr>
            <a:r>
              <a:rPr lang="en-GB" sz="5491">
                <a:solidFill>
                  <a:srgbClr val="24292E"/>
                </a:solidFill>
                <a:highlight>
                  <a:schemeClr val="lt1"/>
                </a:highlight>
              </a:rPr>
              <a:t>Other </a:t>
            </a:r>
            <a:r>
              <a:rPr lang="en-GB" sz="5491">
                <a:solidFill>
                  <a:srgbClr val="24292E"/>
                </a:solidFill>
                <a:highlight>
                  <a:schemeClr val="lt1"/>
                </a:highlight>
              </a:rPr>
              <a:t>Python libraries</a:t>
            </a:r>
            <a:endParaRPr sz="5491">
              <a:solidFill>
                <a:srgbClr val="24292E"/>
              </a:solidFill>
              <a:highlight>
                <a:schemeClr val="lt1"/>
              </a:highlight>
            </a:endParaRPr>
          </a:p>
          <a:p>
            <a:pPr indent="0" lvl="0" marL="0" rtl="0" algn="just">
              <a:spcBef>
                <a:spcPts val="1200"/>
              </a:spcBef>
              <a:spcAft>
                <a:spcPts val="0"/>
              </a:spcAft>
              <a:buNone/>
            </a:pPr>
            <a:r>
              <a:rPr lang="en-GB" sz="5491">
                <a:solidFill>
                  <a:srgbClr val="24292E"/>
                </a:solidFill>
                <a:highlight>
                  <a:schemeClr val="lt1"/>
                </a:highlight>
              </a:rPr>
              <a:t>Gephi</a:t>
            </a:r>
            <a:endParaRPr sz="5491">
              <a:solidFill>
                <a:srgbClr val="24292E"/>
              </a:solidFill>
              <a:highlight>
                <a:schemeClr val="lt1"/>
              </a:highlight>
            </a:endParaRPr>
          </a:p>
          <a:p>
            <a:pPr indent="0" lvl="0" marL="0" rtl="0" algn="just">
              <a:spcBef>
                <a:spcPts val="1200"/>
              </a:spcBef>
              <a:spcAft>
                <a:spcPts val="0"/>
              </a:spcAft>
              <a:buNone/>
            </a:pPr>
            <a:r>
              <a:t/>
            </a:r>
            <a:endParaRPr sz="1600">
              <a:solidFill>
                <a:srgbClr val="24292E"/>
              </a:solidFill>
              <a:highlight>
                <a:schemeClr val="lt1"/>
              </a:highlight>
            </a:endParaRPr>
          </a:p>
          <a:p>
            <a:pPr indent="0" lvl="0" marL="0" rtl="0" algn="just">
              <a:spcBef>
                <a:spcPts val="1200"/>
              </a:spcBef>
              <a:spcAft>
                <a:spcPts val="0"/>
              </a:spcAft>
              <a:buNone/>
            </a:pPr>
            <a:r>
              <a:t/>
            </a:r>
            <a:endParaRPr>
              <a:solidFill>
                <a:srgbClr val="24292E"/>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Our analysis approach is divided into four phases: data extraction, data cleansing, and visualization, and network analysis. In the first step, we will collect the raw data from Kaggle. Next we will do basic data cleaning. We will then try to visualize the data to understand the structure of network. We will then try to find clusters, ego networks and tech-specific subgraphs and cliques to determine most commonly used tech stacks. We will also determine popular and trending technologies in accordance with </a:t>
            </a:r>
            <a:r>
              <a:rPr lang="en-GB"/>
              <a:t>their</a:t>
            </a:r>
            <a:r>
              <a:rPr lang="en-GB"/>
              <a:t> centrality.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28" name="Google Shape;128;p20"/>
          <p:cNvGrpSpPr/>
          <p:nvPr/>
        </p:nvGrpSpPr>
        <p:grpSpPr>
          <a:xfrm>
            <a:off x="4513725" y="1864926"/>
            <a:ext cx="2480148" cy="1728849"/>
            <a:chOff x="4526675" y="1857800"/>
            <a:chExt cx="2480148" cy="1728849"/>
          </a:xfrm>
        </p:grpSpPr>
        <p:sp>
          <p:nvSpPr>
            <p:cNvPr id="129" name="Google Shape;129;p20"/>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4526675" y="1857800"/>
              <a:ext cx="2480148" cy="1728849"/>
              <a:chOff x="4526675" y="1857800"/>
              <a:chExt cx="2480148" cy="1728849"/>
            </a:xfrm>
          </p:grpSpPr>
          <p:grpSp>
            <p:nvGrpSpPr>
              <p:cNvPr id="131" name="Google Shape;131;p20"/>
              <p:cNvGrpSpPr/>
              <p:nvPr/>
            </p:nvGrpSpPr>
            <p:grpSpPr>
              <a:xfrm>
                <a:off x="4808316" y="2800065"/>
                <a:ext cx="92400" cy="411825"/>
                <a:chOff x="845575" y="2563700"/>
                <a:chExt cx="92400" cy="411825"/>
              </a:xfrm>
            </p:grpSpPr>
            <p:cxnSp>
              <p:nvCxnSpPr>
                <p:cNvPr id="132" name="Google Shape;132;p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3" name="Google Shape;133;p2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nvSpPr>
            <p:spPr>
              <a:xfrm>
                <a:off x="4526675" y="3215249"/>
                <a:ext cx="1706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Data Visualization</a:t>
                </a:r>
                <a:endParaRPr b="1" sz="1200">
                  <a:latin typeface="Roboto"/>
                  <a:ea typeface="Roboto"/>
                  <a:cs typeface="Roboto"/>
                  <a:sym typeface="Roboto"/>
                </a:endParaRPr>
              </a:p>
            </p:txBody>
          </p:sp>
          <p:sp>
            <p:nvSpPr>
              <p:cNvPr id="135" name="Google Shape;135;p20"/>
              <p:cNvSpPr txBox="1"/>
              <p:nvPr/>
            </p:nvSpPr>
            <p:spPr>
              <a:xfrm>
                <a:off x="4753223"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rPr b="1" lang="en-GB" sz="900">
                    <a:latin typeface="Roboto"/>
                    <a:ea typeface="Roboto"/>
                    <a:cs typeface="Roboto"/>
                    <a:sym typeface="Roboto"/>
                  </a:rPr>
                  <a:t>Analyzing the dataset to understand the structure of network and identifying high centrality tags</a:t>
                </a:r>
                <a:endParaRPr b="1" sz="900">
                  <a:latin typeface="Roboto"/>
                  <a:ea typeface="Roboto"/>
                  <a:cs typeface="Roboto"/>
                  <a:sym typeface="Roboto"/>
                </a:endParaRPr>
              </a:p>
            </p:txBody>
          </p:sp>
        </p:grpSp>
      </p:grpSp>
      <p:grpSp>
        <p:nvGrpSpPr>
          <p:cNvPr id="136" name="Google Shape;136;p20"/>
          <p:cNvGrpSpPr/>
          <p:nvPr/>
        </p:nvGrpSpPr>
        <p:grpSpPr>
          <a:xfrm>
            <a:off x="6422838" y="2709725"/>
            <a:ext cx="2721161" cy="1735651"/>
            <a:chOff x="6435788" y="2702599"/>
            <a:chExt cx="2721161" cy="1735651"/>
          </a:xfrm>
        </p:grpSpPr>
        <p:sp>
          <p:nvSpPr>
            <p:cNvPr id="137" name="Google Shape;137;p20"/>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20"/>
            <p:cNvGrpSpPr/>
            <p:nvPr/>
          </p:nvGrpSpPr>
          <p:grpSpPr>
            <a:xfrm>
              <a:off x="6435788" y="2702599"/>
              <a:ext cx="2494584" cy="1735651"/>
              <a:chOff x="6435788" y="2702599"/>
              <a:chExt cx="2494584" cy="1735651"/>
            </a:xfrm>
          </p:grpSpPr>
          <p:grpSp>
            <p:nvGrpSpPr>
              <p:cNvPr id="139" name="Google Shape;139;p20"/>
              <p:cNvGrpSpPr/>
              <p:nvPr/>
            </p:nvGrpSpPr>
            <p:grpSpPr>
              <a:xfrm rot="10800000">
                <a:off x="6760035" y="3079467"/>
                <a:ext cx="92400" cy="411825"/>
                <a:chOff x="2070100" y="2563700"/>
                <a:chExt cx="92400" cy="411825"/>
              </a:xfrm>
            </p:grpSpPr>
            <p:cxnSp>
              <p:nvCxnSpPr>
                <p:cNvPr id="140" name="Google Shape;140;p2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1" name="Google Shape;141;p2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0"/>
              <p:cNvSpPr txBox="1"/>
              <p:nvPr/>
            </p:nvSpPr>
            <p:spPr>
              <a:xfrm>
                <a:off x="6435788" y="2702599"/>
                <a:ext cx="1627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Network Analysis</a:t>
                </a:r>
                <a:endParaRPr b="1" sz="1200">
                  <a:latin typeface="Roboto"/>
                  <a:ea typeface="Roboto"/>
                  <a:cs typeface="Roboto"/>
                  <a:sym typeface="Roboto"/>
                </a:endParaRPr>
              </a:p>
            </p:txBody>
          </p:sp>
          <p:sp>
            <p:nvSpPr>
              <p:cNvPr id="143" name="Google Shape;143;p20"/>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Roboto"/>
                    <a:ea typeface="Roboto"/>
                    <a:cs typeface="Roboto"/>
                    <a:sym typeface="Roboto"/>
                  </a:rPr>
                  <a:t>Analyzing the data to identify trending and highly correlated technologies</a:t>
                </a:r>
                <a:endParaRPr b="1" sz="900">
                  <a:latin typeface="Roboto"/>
                  <a:ea typeface="Roboto"/>
                  <a:cs typeface="Roboto"/>
                  <a:sym typeface="Roboto"/>
                </a:endParaRPr>
              </a:p>
            </p:txBody>
          </p:sp>
        </p:grpSp>
      </p:grpSp>
      <p:grpSp>
        <p:nvGrpSpPr>
          <p:cNvPr id="144" name="Google Shape;144;p20"/>
          <p:cNvGrpSpPr/>
          <p:nvPr/>
        </p:nvGrpSpPr>
        <p:grpSpPr>
          <a:xfrm>
            <a:off x="483053" y="1864926"/>
            <a:ext cx="2580719" cy="1728874"/>
            <a:chOff x="496003" y="1857800"/>
            <a:chExt cx="2580719" cy="1728874"/>
          </a:xfrm>
        </p:grpSpPr>
        <p:sp>
          <p:nvSpPr>
            <p:cNvPr id="145" name="Google Shape;145;p20"/>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0"/>
            <p:cNvGrpSpPr/>
            <p:nvPr/>
          </p:nvGrpSpPr>
          <p:grpSpPr>
            <a:xfrm>
              <a:off x="496003" y="1857800"/>
              <a:ext cx="2580719" cy="1728874"/>
              <a:chOff x="496003" y="1857800"/>
              <a:chExt cx="2580719" cy="1728874"/>
            </a:xfrm>
          </p:grpSpPr>
          <p:sp>
            <p:nvSpPr>
              <p:cNvPr id="147" name="Google Shape;147;p20"/>
              <p:cNvSpPr txBox="1"/>
              <p:nvPr/>
            </p:nvSpPr>
            <p:spPr>
              <a:xfrm>
                <a:off x="496003" y="3215274"/>
                <a:ext cx="11103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Data extraction</a:t>
                </a:r>
                <a:endParaRPr b="1" sz="1200">
                  <a:latin typeface="Roboto"/>
                  <a:ea typeface="Roboto"/>
                  <a:cs typeface="Roboto"/>
                  <a:sym typeface="Roboto"/>
                </a:endParaRPr>
              </a:p>
            </p:txBody>
          </p:sp>
          <p:grpSp>
            <p:nvGrpSpPr>
              <p:cNvPr id="148" name="Google Shape;148;p20"/>
              <p:cNvGrpSpPr/>
              <p:nvPr/>
            </p:nvGrpSpPr>
            <p:grpSpPr>
              <a:xfrm>
                <a:off x="881025" y="2800065"/>
                <a:ext cx="92400" cy="411825"/>
                <a:chOff x="845575" y="2563700"/>
                <a:chExt cx="92400" cy="411825"/>
              </a:xfrm>
            </p:grpSpPr>
            <p:cxnSp>
              <p:nvCxnSpPr>
                <p:cNvPr id="149" name="Google Shape;149;p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0" name="Google Shape;150;p2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0"/>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rPr b="1" lang="en-GB" sz="900">
                    <a:latin typeface="Roboto"/>
                    <a:ea typeface="Roboto"/>
                    <a:cs typeface="Roboto"/>
                    <a:sym typeface="Roboto"/>
                  </a:rPr>
                  <a:t>The data is collected from Kaggle website</a:t>
                </a:r>
                <a:endParaRPr b="1" sz="900">
                  <a:latin typeface="Roboto"/>
                  <a:ea typeface="Roboto"/>
                  <a:cs typeface="Roboto"/>
                  <a:sym typeface="Roboto"/>
                </a:endParaRPr>
              </a:p>
            </p:txBody>
          </p:sp>
        </p:grpSp>
      </p:grpSp>
      <p:grpSp>
        <p:nvGrpSpPr>
          <p:cNvPr id="152" name="Google Shape;152;p20"/>
          <p:cNvGrpSpPr/>
          <p:nvPr/>
        </p:nvGrpSpPr>
        <p:grpSpPr>
          <a:xfrm>
            <a:off x="2512654" y="2709725"/>
            <a:ext cx="2501346" cy="1735651"/>
            <a:chOff x="2525604" y="2702599"/>
            <a:chExt cx="2501346" cy="1735651"/>
          </a:xfrm>
        </p:grpSpPr>
        <p:sp>
          <p:nvSpPr>
            <p:cNvPr id="153" name="Google Shape;153;p20"/>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0"/>
            <p:cNvGrpSpPr/>
            <p:nvPr/>
          </p:nvGrpSpPr>
          <p:grpSpPr>
            <a:xfrm>
              <a:off x="2525604" y="2702599"/>
              <a:ext cx="2501346" cy="1735651"/>
              <a:chOff x="2525604" y="2702599"/>
              <a:chExt cx="2501346" cy="1735651"/>
            </a:xfrm>
          </p:grpSpPr>
          <p:sp>
            <p:nvSpPr>
              <p:cNvPr id="155" name="Google Shape;155;p20"/>
              <p:cNvSpPr txBox="1"/>
              <p:nvPr/>
            </p:nvSpPr>
            <p:spPr>
              <a:xfrm>
                <a:off x="2525604" y="2702599"/>
                <a:ext cx="1372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Data Cleaning</a:t>
                </a:r>
                <a:endParaRPr b="1" sz="1200">
                  <a:latin typeface="Roboto"/>
                  <a:ea typeface="Roboto"/>
                  <a:cs typeface="Roboto"/>
                  <a:sym typeface="Roboto"/>
                </a:endParaRPr>
              </a:p>
            </p:txBody>
          </p:sp>
          <p:grpSp>
            <p:nvGrpSpPr>
              <p:cNvPr id="156" name="Google Shape;156;p20"/>
              <p:cNvGrpSpPr/>
              <p:nvPr/>
            </p:nvGrpSpPr>
            <p:grpSpPr>
              <a:xfrm rot="10800000">
                <a:off x="2849073" y="3079467"/>
                <a:ext cx="92400" cy="411825"/>
                <a:chOff x="2070100" y="2563700"/>
                <a:chExt cx="92400" cy="411825"/>
              </a:xfrm>
            </p:grpSpPr>
            <p:cxnSp>
              <p:nvCxnSpPr>
                <p:cNvPr id="157" name="Google Shape;157;p2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8" name="Google Shape;158;p2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0"/>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Roboto"/>
                    <a:ea typeface="Roboto"/>
                    <a:cs typeface="Roboto"/>
                    <a:sym typeface="Roboto"/>
                  </a:rPr>
                  <a:t>Cleaning the data and dealing with null values to reduce error</a:t>
                </a:r>
                <a:r>
                  <a:rPr lang="en-GB" sz="900">
                    <a:latin typeface="Roboto"/>
                    <a:ea typeface="Roboto"/>
                    <a:cs typeface="Roboto"/>
                    <a:sym typeface="Roboto"/>
                  </a:rPr>
                  <a:t>.</a:t>
                </a:r>
                <a:endParaRPr b="1" sz="900">
                  <a:latin typeface="Roboto"/>
                  <a:ea typeface="Roboto"/>
                  <a:cs typeface="Roboto"/>
                  <a:sym typeface="Roboto"/>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Overview of the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