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6"/>
  </p:notesMasterIdLst>
  <p:handoutMasterIdLst>
    <p:handoutMasterId r:id="rId27"/>
  </p:handoutMasterIdLst>
  <p:sldIdLst>
    <p:sldId id="256" r:id="rId2"/>
    <p:sldId id="257" r:id="rId3"/>
    <p:sldId id="258" r:id="rId4"/>
    <p:sldId id="259" r:id="rId5"/>
    <p:sldId id="260" r:id="rId6"/>
    <p:sldId id="286" r:id="rId7"/>
    <p:sldId id="261" r:id="rId8"/>
    <p:sldId id="273" r:id="rId9"/>
    <p:sldId id="262" r:id="rId10"/>
    <p:sldId id="270" r:id="rId11"/>
    <p:sldId id="282" r:id="rId12"/>
    <p:sldId id="272" r:id="rId13"/>
    <p:sldId id="281" r:id="rId14"/>
    <p:sldId id="265" r:id="rId15"/>
    <p:sldId id="264" r:id="rId16"/>
    <p:sldId id="263" r:id="rId17"/>
    <p:sldId id="268" r:id="rId18"/>
    <p:sldId id="283" r:id="rId19"/>
    <p:sldId id="287" r:id="rId20"/>
    <p:sldId id="285" r:id="rId21"/>
    <p:sldId id="278" r:id="rId22"/>
    <p:sldId id="269" r:id="rId23"/>
    <p:sldId id="274" r:id="rId24"/>
    <p:sldId id="288" r:id="rId2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7681" autoAdjust="0"/>
    <p:restoredTop sz="94767" autoAdjust="0"/>
  </p:normalViewPr>
  <p:slideViewPr>
    <p:cSldViewPr>
      <p:cViewPr>
        <p:scale>
          <a:sx n="50" d="100"/>
          <a:sy n="50" d="100"/>
        </p:scale>
        <p:origin x="-2196" y="-1374"/>
      </p:cViewPr>
      <p:guideLst>
        <p:guide orient="horz" pos="2160"/>
        <p:guide pos="2880"/>
      </p:guideLst>
    </p:cSldViewPr>
  </p:slideViewPr>
  <p:outlineViewPr>
    <p:cViewPr>
      <p:scale>
        <a:sx n="33" d="100"/>
        <a:sy n="33" d="100"/>
      </p:scale>
      <p:origin x="48"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D:\LED-2015-6-10\Naics-r4d9\NAICS-r4e9_states-metros.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stacked"/>
        <c:varyColors val="0"/>
        <c:ser>
          <c:idx val="0"/>
          <c:order val="0"/>
          <c:tx>
            <c:strRef>
              <c:f>'NAICS Profile - graph E v W'!$C$9</c:f>
              <c:strCache>
                <c:ptCount val="1"/>
                <c:pt idx="0">
                  <c:v>0-19</c:v>
                </c:pt>
              </c:strCache>
            </c:strRef>
          </c:tx>
          <c:invertIfNegative val="0"/>
          <c:cat>
            <c:strRef>
              <c:f>'NAICS Profile - graph E v W'!$B$10:$B$21</c:f>
              <c:strCache>
                <c:ptCount val="12"/>
                <c:pt idx="0">
                  <c:v>WA  state</c:v>
                </c:pt>
                <c:pt idx="1">
                  <c:v>Seattle Metro</c:v>
                </c:pt>
                <c:pt idx="3">
                  <c:v>NJ  state</c:v>
                </c:pt>
                <c:pt idx="4">
                  <c:v>PA  state</c:v>
                </c:pt>
                <c:pt idx="5">
                  <c:v>Philadelphia</c:v>
                </c:pt>
                <c:pt idx="6">
                  <c:v>New York City </c:v>
                </c:pt>
                <c:pt idx="8">
                  <c:v>CA state</c:v>
                </c:pt>
                <c:pt idx="9">
                  <c:v>San Jose</c:v>
                </c:pt>
                <c:pt idx="10">
                  <c:v>San Francisco</c:v>
                </c:pt>
                <c:pt idx="11">
                  <c:v>Los Angeles</c:v>
                </c:pt>
              </c:strCache>
            </c:strRef>
          </c:cat>
          <c:val>
            <c:numRef>
              <c:f>'NAICS Profile - graph E v W'!$C$10:$C$21</c:f>
              <c:numCache>
                <c:formatCode>0%</c:formatCode>
                <c:ptCount val="12"/>
                <c:pt idx="0">
                  <c:v>0.16927453769559053</c:v>
                </c:pt>
                <c:pt idx="1">
                  <c:v>0.18480948456222718</c:v>
                </c:pt>
                <c:pt idx="3">
                  <c:v>-2.0000000000000025E-2</c:v>
                </c:pt>
                <c:pt idx="4">
                  <c:v>2.0000000000000025E-2</c:v>
                </c:pt>
                <c:pt idx="5">
                  <c:v>7.0000000000000034E-2</c:v>
                </c:pt>
                <c:pt idx="6">
                  <c:v>7.0000000000000034E-2</c:v>
                </c:pt>
                <c:pt idx="8">
                  <c:v>0.76693547104388504</c:v>
                </c:pt>
                <c:pt idx="9">
                  <c:v>0.74765520321572265</c:v>
                </c:pt>
                <c:pt idx="10">
                  <c:v>0.53071230623991228</c:v>
                </c:pt>
                <c:pt idx="11">
                  <c:v>0.5698493057960029</c:v>
                </c:pt>
              </c:numCache>
            </c:numRef>
          </c:val>
        </c:ser>
        <c:ser>
          <c:idx val="1"/>
          <c:order val="1"/>
          <c:tx>
            <c:strRef>
              <c:f>'NAICS Profile - graph E v W'!$D$9</c:f>
              <c:strCache>
                <c:ptCount val="1"/>
                <c:pt idx="0">
                  <c:v>20-499</c:v>
                </c:pt>
              </c:strCache>
            </c:strRef>
          </c:tx>
          <c:spPr>
            <a:solidFill>
              <a:srgbClr val="CCECFF">
                <a:alpha val="74902"/>
              </a:srgbClr>
            </a:solidFill>
          </c:spPr>
          <c:invertIfNegative val="0"/>
          <c:cat>
            <c:strRef>
              <c:f>'NAICS Profile - graph E v W'!$B$10:$B$21</c:f>
              <c:strCache>
                <c:ptCount val="12"/>
                <c:pt idx="0">
                  <c:v>WA  state</c:v>
                </c:pt>
                <c:pt idx="1">
                  <c:v>Seattle Metro</c:v>
                </c:pt>
                <c:pt idx="3">
                  <c:v>NJ  state</c:v>
                </c:pt>
                <c:pt idx="4">
                  <c:v>PA  state</c:v>
                </c:pt>
                <c:pt idx="5">
                  <c:v>Philadelphia</c:v>
                </c:pt>
                <c:pt idx="6">
                  <c:v>New York City </c:v>
                </c:pt>
                <c:pt idx="8">
                  <c:v>CA state</c:v>
                </c:pt>
                <c:pt idx="9">
                  <c:v>San Jose</c:v>
                </c:pt>
                <c:pt idx="10">
                  <c:v>San Francisco</c:v>
                </c:pt>
                <c:pt idx="11">
                  <c:v>Los Angeles</c:v>
                </c:pt>
              </c:strCache>
            </c:strRef>
          </c:cat>
          <c:val>
            <c:numRef>
              <c:f>'NAICS Profile - graph E v W'!$D$10:$D$21</c:f>
              <c:numCache>
                <c:formatCode>0%</c:formatCode>
                <c:ptCount val="12"/>
                <c:pt idx="0">
                  <c:v>0.40989167304956825</c:v>
                </c:pt>
                <c:pt idx="1">
                  <c:v>0.18212557323696613</c:v>
                </c:pt>
                <c:pt idx="3">
                  <c:v>0.47000000000000008</c:v>
                </c:pt>
                <c:pt idx="4">
                  <c:v>0.15000000000000016</c:v>
                </c:pt>
                <c:pt idx="5">
                  <c:v>0.29000000000000031</c:v>
                </c:pt>
                <c:pt idx="6">
                  <c:v>0.2</c:v>
                </c:pt>
                <c:pt idx="8">
                  <c:v>0.201762338757138</c:v>
                </c:pt>
                <c:pt idx="9">
                  <c:v>0.15672175078159908</c:v>
                </c:pt>
                <c:pt idx="10">
                  <c:v>0.16258082853691483</c:v>
                </c:pt>
                <c:pt idx="11">
                  <c:v>0.19312939238824287</c:v>
                </c:pt>
              </c:numCache>
            </c:numRef>
          </c:val>
        </c:ser>
        <c:ser>
          <c:idx val="2"/>
          <c:order val="2"/>
          <c:tx>
            <c:strRef>
              <c:f>'NAICS Profile - graph E v W'!$E$9</c:f>
              <c:strCache>
                <c:ptCount val="1"/>
                <c:pt idx="0">
                  <c:v>500+ </c:v>
                </c:pt>
              </c:strCache>
            </c:strRef>
          </c:tx>
          <c:spPr>
            <a:solidFill>
              <a:srgbClr val="FFC000">
                <a:alpha val="90000"/>
              </a:srgbClr>
            </a:solidFill>
          </c:spPr>
          <c:invertIfNegative val="0"/>
          <c:cat>
            <c:strRef>
              <c:f>'NAICS Profile - graph E v W'!$B$10:$B$21</c:f>
              <c:strCache>
                <c:ptCount val="12"/>
                <c:pt idx="0">
                  <c:v>WA  state</c:v>
                </c:pt>
                <c:pt idx="1">
                  <c:v>Seattle Metro</c:v>
                </c:pt>
                <c:pt idx="3">
                  <c:v>NJ  state</c:v>
                </c:pt>
                <c:pt idx="4">
                  <c:v>PA  state</c:v>
                </c:pt>
                <c:pt idx="5">
                  <c:v>Philadelphia</c:v>
                </c:pt>
                <c:pt idx="6">
                  <c:v>New York City </c:v>
                </c:pt>
                <c:pt idx="8">
                  <c:v>CA state</c:v>
                </c:pt>
                <c:pt idx="9">
                  <c:v>San Jose</c:v>
                </c:pt>
                <c:pt idx="10">
                  <c:v>San Francisco</c:v>
                </c:pt>
                <c:pt idx="11">
                  <c:v>Los Angeles</c:v>
                </c:pt>
              </c:strCache>
            </c:strRef>
          </c:cat>
          <c:val>
            <c:numRef>
              <c:f>'NAICS Profile - graph E v W'!$E$10:$E$21</c:f>
              <c:numCache>
                <c:formatCode>0%</c:formatCode>
                <c:ptCount val="12"/>
                <c:pt idx="0">
                  <c:v>0.42083378925484283</c:v>
                </c:pt>
                <c:pt idx="1">
                  <c:v>0.63306494220080811</c:v>
                </c:pt>
                <c:pt idx="3">
                  <c:v>0.51</c:v>
                </c:pt>
                <c:pt idx="4">
                  <c:v>0.83000000000000063</c:v>
                </c:pt>
                <c:pt idx="5">
                  <c:v>0.63000000000000078</c:v>
                </c:pt>
                <c:pt idx="6">
                  <c:v>0.72000000000000064</c:v>
                </c:pt>
                <c:pt idx="8">
                  <c:v>3.1302190198978862E-2</c:v>
                </c:pt>
                <c:pt idx="9">
                  <c:v>-8.0000000000000099E-2</c:v>
                </c:pt>
                <c:pt idx="10">
                  <c:v>0.30670686522317353</c:v>
                </c:pt>
                <c:pt idx="11">
                  <c:v>0.23702130181575443</c:v>
                </c:pt>
              </c:numCache>
            </c:numRef>
          </c:val>
        </c:ser>
        <c:dLbls>
          <c:showLegendKey val="0"/>
          <c:showVal val="0"/>
          <c:showCatName val="0"/>
          <c:showSerName val="0"/>
          <c:showPercent val="0"/>
          <c:showBubbleSize val="0"/>
        </c:dLbls>
        <c:gapWidth val="75"/>
        <c:overlap val="100"/>
        <c:axId val="69337472"/>
        <c:axId val="69339008"/>
      </c:barChart>
      <c:catAx>
        <c:axId val="69337472"/>
        <c:scaling>
          <c:orientation val="minMax"/>
        </c:scaling>
        <c:delete val="0"/>
        <c:axPos val="l"/>
        <c:numFmt formatCode="General" sourceLinked="1"/>
        <c:majorTickMark val="none"/>
        <c:minorTickMark val="none"/>
        <c:tickLblPos val="nextTo"/>
        <c:crossAx val="69339008"/>
        <c:crosses val="autoZero"/>
        <c:auto val="1"/>
        <c:lblAlgn val="ctr"/>
        <c:lblOffset val="100"/>
        <c:noMultiLvlLbl val="0"/>
      </c:catAx>
      <c:valAx>
        <c:axId val="69339008"/>
        <c:scaling>
          <c:orientation val="minMax"/>
          <c:max val="1"/>
        </c:scaling>
        <c:delete val="0"/>
        <c:axPos val="b"/>
        <c:majorGridlines/>
        <c:numFmt formatCode="0%" sourceLinked="1"/>
        <c:majorTickMark val="none"/>
        <c:minorTickMark val="none"/>
        <c:tickLblPos val="low"/>
        <c:spPr>
          <a:ln w="9525">
            <a:noFill/>
          </a:ln>
        </c:spPr>
        <c:crossAx val="69337472"/>
        <c:crosses val="autoZero"/>
        <c:crossBetween val="between"/>
      </c:valAx>
    </c:plotArea>
    <c:legend>
      <c:legendPos val="b"/>
      <c:layout>
        <c:manualLayout>
          <c:xMode val="edge"/>
          <c:yMode val="edge"/>
          <c:x val="0.19399286217271633"/>
          <c:y val="0.88531946006749163"/>
          <c:w val="0.56000864221240665"/>
          <c:h val="8.6109111361079863E-2"/>
        </c:manualLayout>
      </c:layout>
      <c:overlay val="0"/>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53" tIns="48327" rIns="96653" bIns="48327" rtlCol="0"/>
          <a:lstStyle>
            <a:lvl1pPr algn="r">
              <a:defRPr sz="1200"/>
            </a:lvl1pPr>
          </a:lstStyle>
          <a:p>
            <a:fld id="{A2756016-C73A-42BE-B9FB-5FC44DFF561A}" type="datetimeFigureOut">
              <a:rPr lang="en-US" smtClean="0"/>
              <a:pPr/>
              <a:t>6/28/2016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53" tIns="48327" rIns="96653" bIns="48327" rtlCol="0" anchor="b"/>
          <a:lstStyle>
            <a:lvl1pPr algn="r">
              <a:defRPr sz="1200"/>
            </a:lvl1pPr>
          </a:lstStyle>
          <a:p>
            <a:fld id="{FBD2C476-12ED-4DB7-A919-7611AB207DDE}" type="slidenum">
              <a:rPr lang="en-US" smtClean="0"/>
              <a:pPr/>
              <a:t>‹#›</a:t>
            </a:fld>
            <a:endParaRPr lang="en-US"/>
          </a:p>
        </p:txBody>
      </p:sp>
    </p:spTree>
    <p:extLst>
      <p:ext uri="{BB962C8B-B14F-4D97-AF65-F5344CB8AC3E}">
        <p14:creationId xmlns:p14="http://schemas.microsoft.com/office/powerpoint/2010/main" val="27262870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vl1pPr>
          </a:lstStyle>
          <a:p>
            <a:fld id="{E2649602-2A56-46DA-81D1-9908A25729D5}" type="datetimeFigureOut">
              <a:rPr lang="en-US" smtClean="0"/>
              <a:pPr/>
              <a:t>6/28/2016</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7" rIns="96653" bIns="4832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a:defRPr sz="1200"/>
            </a:lvl1pPr>
          </a:lstStyle>
          <a:p>
            <a:fld id="{393A92DF-55B0-42C8-A521-D8E7F08A4A52}" type="slidenum">
              <a:rPr lang="en-US" smtClean="0"/>
              <a:pPr/>
              <a:t>‹#›</a:t>
            </a:fld>
            <a:endParaRPr lang="en-US"/>
          </a:p>
        </p:txBody>
      </p:sp>
    </p:spTree>
    <p:extLst>
      <p:ext uri="{BB962C8B-B14F-4D97-AF65-F5344CB8AC3E}">
        <p14:creationId xmlns:p14="http://schemas.microsoft.com/office/powerpoint/2010/main" val="3821201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3A92DF-55B0-42C8-A521-D8E7F08A4A5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3A92DF-55B0-42C8-A521-D8E7F08A4A52}"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3A92DF-55B0-42C8-A521-D8E7F08A4A52}"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3A92DF-55B0-42C8-A521-D8E7F08A4A52}"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3A92DF-55B0-42C8-A521-D8E7F08A4A52}"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3A92DF-55B0-42C8-A521-D8E7F08A4A52}"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3A92DF-55B0-42C8-A521-D8E7F08A4A52}"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3A92DF-55B0-42C8-A521-D8E7F08A4A52}"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3A92DF-55B0-42C8-A521-D8E7F08A4A52}"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3A92DF-55B0-42C8-A521-D8E7F08A4A52}"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3A92DF-55B0-42C8-A521-D8E7F08A4A52}"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3A92DF-55B0-42C8-A521-D8E7F08A4A52}"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3A92DF-55B0-42C8-A521-D8E7F08A4A52}"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3A92DF-55B0-42C8-A521-D8E7F08A4A52}"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3A92DF-55B0-42C8-A521-D8E7F08A4A52}"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3A92DF-55B0-42C8-A521-D8E7F08A4A52}"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3A92DF-55B0-42C8-A521-D8E7F08A4A52}" type="slidenum">
              <a:rPr lang="en-US" smtClean="0"/>
              <a:pPr/>
              <a:t>24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3A92DF-55B0-42C8-A521-D8E7F08A4A52}"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3A92DF-55B0-42C8-A521-D8E7F08A4A52}"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3A92DF-55B0-42C8-A521-D8E7F08A4A52}"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3A92DF-55B0-42C8-A521-D8E7F08A4A52}"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3A92DF-55B0-42C8-A521-D8E7F08A4A52}"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3A92DF-55B0-42C8-A521-D8E7F08A4A52}"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3A92DF-55B0-42C8-A521-D8E7F08A4A52}"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3427C22-8E36-46EA-A8EF-26E5B50A7B20}" type="datetime1">
              <a:rPr lang="en-US" smtClean="0"/>
              <a:pPr/>
              <a:t>6/28/2016</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D8E093D3-ECE8-4637-AB44-12AFDCD6413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CBA382B-E9DC-4E59-85AA-D89A2769D03D}" type="datetime1">
              <a:rPr lang="en-US" smtClean="0"/>
              <a:pPr/>
              <a:t>6/28/2016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093D3-ECE8-4637-AB44-12AFDCD6413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809785-A62F-4BA8-9677-AE8742F1B23B}" type="datetime1">
              <a:rPr lang="en-US" smtClean="0"/>
              <a:pPr/>
              <a:t>6/28/2016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093D3-ECE8-4637-AB44-12AFDCD641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1DB4F52-150F-4414-8741-C4F9AA1003B9}" type="datetime1">
              <a:rPr lang="en-US" smtClean="0"/>
              <a:pPr/>
              <a:t>6/28/2016</a:t>
            </a:fld>
            <a:endParaRPr lang="en-US"/>
          </a:p>
        </p:txBody>
      </p:sp>
      <p:sp>
        <p:nvSpPr>
          <p:cNvPr id="9" name="Slide Number Placeholder 8"/>
          <p:cNvSpPr>
            <a:spLocks noGrp="1"/>
          </p:cNvSpPr>
          <p:nvPr>
            <p:ph type="sldNum" sz="quarter" idx="15"/>
          </p:nvPr>
        </p:nvSpPr>
        <p:spPr/>
        <p:txBody>
          <a:bodyPr rtlCol="0"/>
          <a:lstStyle/>
          <a:p>
            <a:fld id="{D8E093D3-ECE8-4637-AB44-12AFDCD6413D}"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B8912A1-877B-44CC-A3AE-FA8FE04CC228}" type="datetime1">
              <a:rPr lang="en-US" smtClean="0"/>
              <a:pPr/>
              <a:t>6/28/2016</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D8E093D3-ECE8-4637-AB44-12AFDCD6413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F2B3DFC-62A4-4F11-8A9E-AE713C68C7DE}" type="datetime1">
              <a:rPr lang="en-US" smtClean="0"/>
              <a:pPr/>
              <a:t>6/28/2016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093D3-ECE8-4637-AB44-12AFDCD6413D}"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FE7E1E3-CAA6-44CA-B34B-189EE666C5E0}" type="datetime1">
              <a:rPr lang="en-US" smtClean="0"/>
              <a:pPr/>
              <a:t>6/28/2016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E093D3-ECE8-4637-AB44-12AFDCD6413D}"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8CA9F706-AC98-4260-B50F-F99A24DE14D4}" type="datetime1">
              <a:rPr lang="en-US" smtClean="0"/>
              <a:pPr/>
              <a:t>6/28/2016</a:t>
            </a:fld>
            <a:endParaRPr lang="en-US"/>
          </a:p>
        </p:txBody>
      </p:sp>
      <p:sp>
        <p:nvSpPr>
          <p:cNvPr id="7" name="Slide Number Placeholder 6"/>
          <p:cNvSpPr>
            <a:spLocks noGrp="1"/>
          </p:cNvSpPr>
          <p:nvPr>
            <p:ph type="sldNum" sz="quarter" idx="11"/>
          </p:nvPr>
        </p:nvSpPr>
        <p:spPr/>
        <p:txBody>
          <a:bodyPr rtlCol="0"/>
          <a:lstStyle/>
          <a:p>
            <a:fld id="{D8E093D3-ECE8-4637-AB44-12AFDCD6413D}"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DB73A1-8702-491D-9FA3-F16D15BE6E71}" type="datetime1">
              <a:rPr lang="en-US" smtClean="0"/>
              <a:pPr/>
              <a:t>6/28/2016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E093D3-ECE8-4637-AB44-12AFDCD6413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F284FB1D-D396-4F30-B593-585B968382C1}" type="datetime1">
              <a:rPr lang="en-US" smtClean="0"/>
              <a:pPr/>
              <a:t>6/28/2016</a:t>
            </a:fld>
            <a:endParaRPr lang="en-US"/>
          </a:p>
        </p:txBody>
      </p:sp>
      <p:sp>
        <p:nvSpPr>
          <p:cNvPr id="22" name="Slide Number Placeholder 21"/>
          <p:cNvSpPr>
            <a:spLocks noGrp="1"/>
          </p:cNvSpPr>
          <p:nvPr>
            <p:ph type="sldNum" sz="quarter" idx="15"/>
          </p:nvPr>
        </p:nvSpPr>
        <p:spPr/>
        <p:txBody>
          <a:bodyPr rtlCol="0"/>
          <a:lstStyle/>
          <a:p>
            <a:fld id="{D8E093D3-ECE8-4637-AB44-12AFDCD6413D}"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5AD3D502-01C0-453F-8738-173DC7E6E23B}" type="datetime1">
              <a:rPr lang="en-US" smtClean="0"/>
              <a:pPr/>
              <a:t>6/28/2016</a:t>
            </a:fld>
            <a:endParaRPr lang="en-US"/>
          </a:p>
        </p:txBody>
      </p:sp>
      <p:sp>
        <p:nvSpPr>
          <p:cNvPr id="18" name="Slide Number Placeholder 17"/>
          <p:cNvSpPr>
            <a:spLocks noGrp="1"/>
          </p:cNvSpPr>
          <p:nvPr>
            <p:ph type="sldNum" sz="quarter" idx="11"/>
          </p:nvPr>
        </p:nvSpPr>
        <p:spPr/>
        <p:txBody>
          <a:bodyPr rtlCol="0"/>
          <a:lstStyle/>
          <a:p>
            <a:fld id="{D8E093D3-ECE8-4637-AB44-12AFDCD6413D}"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F63DCAD-B3C7-4210-A594-047E853F309C}" type="datetime1">
              <a:rPr lang="en-US" smtClean="0"/>
              <a:pPr/>
              <a:t>6/28/2016</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8E093D3-ECE8-4637-AB44-12AFDCD641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Microsoft_Excel_97-2003_Worksheet1.xls"/><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4.emf"/><Relationship Id="rId5" Type="http://schemas.openxmlformats.org/officeDocument/2006/relationships/oleObject" Target="../embeddings/Microsoft_Excel_97-2003_Worksheet2.xls"/><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emf"/><Relationship Id="rId5" Type="http://schemas.openxmlformats.org/officeDocument/2006/relationships/oleObject" Target="../embeddings/Microsoft_Excel_97-2003_Worksheet3.xls"/><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7.emf"/><Relationship Id="rId5" Type="http://schemas.openxmlformats.org/officeDocument/2006/relationships/oleObject" Target="../embeddings/Microsoft_Excel_97-2003_Worksheet4.xls"/><Relationship Id="rId4"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9.emf"/><Relationship Id="rId5" Type="http://schemas.openxmlformats.org/officeDocument/2006/relationships/oleObject" Target="../embeddings/Microsoft_Excel_97-2003_Worksheet5.xls"/><Relationship Id="rId4" Type="http://schemas.openxmlformats.org/officeDocument/2006/relationships/oleObject" Target="../embeddings/oleObject5.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3124200"/>
            <a:ext cx="5943600" cy="1219200"/>
          </a:xfrm>
        </p:spPr>
        <p:txBody>
          <a:bodyPr/>
          <a:lstStyle/>
          <a:p>
            <a:r>
              <a:rPr lang="en-US" dirty="0" smtClean="0"/>
              <a:t>Net New Jobs: </a:t>
            </a:r>
            <a:br>
              <a:rPr lang="en-US" dirty="0" smtClean="0"/>
            </a:br>
            <a:r>
              <a:rPr lang="en-US" sz="2800" dirty="0" smtClean="0"/>
              <a:t>States and major metros</a:t>
            </a:r>
            <a:endParaRPr lang="en-US" sz="2800" dirty="0"/>
          </a:p>
        </p:txBody>
      </p:sp>
      <p:sp>
        <p:nvSpPr>
          <p:cNvPr id="3" name="Subtitle 2"/>
          <p:cNvSpPr>
            <a:spLocks noGrp="1"/>
          </p:cNvSpPr>
          <p:nvPr>
            <p:ph type="subTitle" idx="1"/>
          </p:nvPr>
        </p:nvSpPr>
        <p:spPr>
          <a:xfrm>
            <a:off x="2362200" y="4724400"/>
            <a:ext cx="6096000" cy="1650522"/>
          </a:xfrm>
        </p:spPr>
        <p:txBody>
          <a:bodyPr>
            <a:normAutofit lnSpcReduction="10000"/>
          </a:bodyPr>
          <a:lstStyle/>
          <a:p>
            <a:r>
              <a:rPr lang="en-US" dirty="0" smtClean="0"/>
              <a:t>Firm Size Employment Dynamics, 2001 to 2013, with Census’ QWI Explorer data tool </a:t>
            </a:r>
          </a:p>
          <a:p>
            <a:endParaRPr lang="en-US" dirty="0" smtClean="0"/>
          </a:p>
          <a:p>
            <a:pPr algn="ctr"/>
            <a:r>
              <a:rPr lang="en-US" dirty="0" smtClean="0"/>
              <a:t>     ©  Jill Coghlan and Elise Bowditch, </a:t>
            </a:r>
          </a:p>
          <a:p>
            <a:pPr algn="ctr"/>
            <a:r>
              <a:rPr lang="en-US" dirty="0" smtClean="0"/>
              <a:t>June 23, 2015</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1295400"/>
            <a:ext cx="5943600" cy="914400"/>
          </a:xfrm>
        </p:spPr>
        <p:txBody>
          <a:bodyPr>
            <a:normAutofit fontScale="90000"/>
          </a:bodyPr>
          <a:lstStyle/>
          <a:p>
            <a:r>
              <a:rPr lang="en-US" dirty="0" smtClean="0"/>
              <a:t>Primary Findings – 1</a:t>
            </a:r>
            <a:br>
              <a:rPr lang="en-US" dirty="0" smtClean="0"/>
            </a:br>
            <a:r>
              <a:rPr lang="en-US" dirty="0" smtClean="0"/>
              <a:t>   Metro, Large Firm Successes</a:t>
            </a:r>
            <a:endParaRPr lang="en-US" dirty="0"/>
          </a:p>
        </p:txBody>
      </p:sp>
      <p:sp>
        <p:nvSpPr>
          <p:cNvPr id="3" name="Text Placeholder 2"/>
          <p:cNvSpPr>
            <a:spLocks noGrp="1"/>
          </p:cNvSpPr>
          <p:nvPr>
            <p:ph type="body" idx="1"/>
          </p:nvPr>
        </p:nvSpPr>
        <p:spPr>
          <a:xfrm>
            <a:off x="2590800" y="3124200"/>
            <a:ext cx="5486400" cy="3048000"/>
          </a:xfrm>
        </p:spPr>
        <p:txBody>
          <a:bodyPr>
            <a:normAutofit/>
          </a:bodyPr>
          <a:lstStyle/>
          <a:p>
            <a:pPr>
              <a:spcAft>
                <a:spcPts val="400"/>
              </a:spcAft>
            </a:pPr>
            <a:r>
              <a:rPr lang="en-US" dirty="0" smtClean="0"/>
              <a:t>  </a:t>
            </a:r>
            <a:endParaRPr lang="en-US" dirty="0"/>
          </a:p>
        </p:txBody>
      </p:sp>
      <p:sp>
        <p:nvSpPr>
          <p:cNvPr id="5" name="Slide Number Placeholder 4"/>
          <p:cNvSpPr>
            <a:spLocks noGrp="1"/>
          </p:cNvSpPr>
          <p:nvPr>
            <p:ph type="sldNum" sz="quarter" idx="12"/>
          </p:nvPr>
        </p:nvSpPr>
        <p:spPr/>
        <p:txBody>
          <a:bodyPr/>
          <a:lstStyle/>
          <a:p>
            <a:fld id="{D8E093D3-ECE8-4637-AB44-12AFDCD6413D}" type="slidenum">
              <a:rPr lang="en-US" smtClean="0"/>
              <a:pPr/>
              <a:t>10</a:t>
            </a:fld>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1647836600"/>
              </p:ext>
            </p:extLst>
          </p:nvPr>
        </p:nvGraphicFramePr>
        <p:xfrm>
          <a:off x="2438401" y="2494345"/>
          <a:ext cx="6019799" cy="3810000"/>
        </p:xfrm>
        <a:graphic>
          <a:graphicData uri="http://schemas.openxmlformats.org/presentationml/2006/ole">
            <mc:AlternateContent xmlns:mc="http://schemas.openxmlformats.org/markup-compatibility/2006">
              <mc:Choice xmlns:v="urn:schemas-microsoft-com:vml" Requires="v">
                <p:oleObj spid="_x0000_s46089" name="Worksheet" r:id="rId5" imgW="3543300" imgH="2657475" progId="Excel.Sheet.8">
                  <p:embed/>
                </p:oleObj>
              </mc:Choice>
              <mc:Fallback>
                <p:oleObj name="Worksheet" r:id="rId5" imgW="3543300" imgH="2657475" progId="Excel.Sheet.8">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1" y="2494345"/>
                        <a:ext cx="6019799" cy="381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853644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6858000" cy="1143000"/>
          </a:xfrm>
        </p:spPr>
        <p:txBody>
          <a:bodyPr/>
          <a:lstStyle/>
          <a:p>
            <a:r>
              <a:rPr lang="en-US" b="1" dirty="0" smtClean="0"/>
              <a:t>Primary Findings – 1</a:t>
            </a:r>
            <a:br>
              <a:rPr lang="en-US" b="1" dirty="0" smtClean="0"/>
            </a:br>
            <a:r>
              <a:rPr lang="en-US" b="1" dirty="0" smtClean="0"/>
              <a:t>  Large firm, &gt;500 Successes:</a:t>
            </a:r>
            <a:endParaRPr lang="en-US" b="1" dirty="0"/>
          </a:p>
        </p:txBody>
      </p:sp>
      <p:sp>
        <p:nvSpPr>
          <p:cNvPr id="5" name="Slide Number Placeholder 4"/>
          <p:cNvSpPr>
            <a:spLocks noGrp="1"/>
          </p:cNvSpPr>
          <p:nvPr>
            <p:ph type="sldNum" sz="quarter" idx="15"/>
          </p:nvPr>
        </p:nvSpPr>
        <p:spPr/>
        <p:txBody>
          <a:bodyPr/>
          <a:lstStyle/>
          <a:p>
            <a:fld id="{D8E093D3-ECE8-4637-AB44-12AFDCD6413D}" type="slidenum">
              <a:rPr lang="en-US" smtClean="0"/>
              <a:pPr/>
              <a:t>11</a:t>
            </a:fld>
            <a:endParaRPr lang="en-US"/>
          </a:p>
        </p:txBody>
      </p:sp>
      <p:sp>
        <p:nvSpPr>
          <p:cNvPr id="7" name="Content Placeholder 6"/>
          <p:cNvSpPr>
            <a:spLocks noGrp="1"/>
          </p:cNvSpPr>
          <p:nvPr>
            <p:ph sz="quarter" idx="1"/>
          </p:nvPr>
        </p:nvSpPr>
        <p:spPr>
          <a:xfrm>
            <a:off x="838200" y="1600200"/>
            <a:ext cx="6781800" cy="4800600"/>
          </a:xfrm>
        </p:spPr>
        <p:txBody>
          <a:bodyPr/>
          <a:lstStyle/>
          <a:p>
            <a:r>
              <a:rPr lang="en-US" dirty="0" smtClean="0"/>
              <a:t>  </a:t>
            </a:r>
            <a:endParaRPr lang="en-US" dirty="0"/>
          </a:p>
        </p:txBody>
      </p:sp>
      <p:pic>
        <p:nvPicPr>
          <p:cNvPr id="50177" name="Picture 1" descr="D:\LED-2015-6-10\new maps\PctNetNewJobs_500up.png"/>
          <p:cNvPicPr>
            <a:picLocks noChangeAspect="1" noChangeArrowheads="1"/>
          </p:cNvPicPr>
          <p:nvPr/>
        </p:nvPicPr>
        <p:blipFill>
          <a:blip r:embed="rId3" cstate="print"/>
          <a:srcRect/>
          <a:stretch>
            <a:fillRect/>
          </a:stretch>
        </p:blipFill>
        <p:spPr bwMode="auto">
          <a:xfrm>
            <a:off x="1219200" y="1676400"/>
            <a:ext cx="6248400" cy="45720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371600"/>
            <a:ext cx="6324600" cy="990600"/>
          </a:xfrm>
        </p:spPr>
        <p:txBody>
          <a:bodyPr>
            <a:normAutofit fontScale="90000"/>
          </a:bodyPr>
          <a:lstStyle/>
          <a:p>
            <a:r>
              <a:rPr lang="en-US" dirty="0" smtClean="0"/>
              <a:t>Primary Findings - 1: </a:t>
            </a:r>
            <a:br>
              <a:rPr lang="en-US" dirty="0" smtClean="0"/>
            </a:br>
            <a:r>
              <a:rPr lang="en-US" dirty="0"/>
              <a:t> </a:t>
            </a:r>
            <a:r>
              <a:rPr lang="en-US" dirty="0" smtClean="0"/>
              <a:t>     Small Firm (0-19) Metros &amp; Large firm (&gt;500) States:</a:t>
            </a:r>
            <a:endParaRPr lang="en-US" dirty="0"/>
          </a:p>
        </p:txBody>
      </p:sp>
      <p:sp>
        <p:nvSpPr>
          <p:cNvPr id="3" name="Text Placeholder 2"/>
          <p:cNvSpPr>
            <a:spLocks noGrp="1"/>
          </p:cNvSpPr>
          <p:nvPr>
            <p:ph type="body" idx="1"/>
          </p:nvPr>
        </p:nvSpPr>
        <p:spPr>
          <a:xfrm>
            <a:off x="2133600" y="3276600"/>
            <a:ext cx="6019800" cy="2743200"/>
          </a:xfrm>
        </p:spPr>
        <p:txBody>
          <a:bodyPr>
            <a:normAutofit/>
          </a:bodyPr>
          <a:lstStyle/>
          <a:p>
            <a:pPr>
              <a:spcAft>
                <a:spcPts val="400"/>
              </a:spcAft>
            </a:pPr>
            <a:r>
              <a:rPr lang="en-US" dirty="0" smtClean="0"/>
              <a:t>  </a:t>
            </a:r>
            <a:endParaRPr lang="en-US" dirty="0"/>
          </a:p>
        </p:txBody>
      </p:sp>
      <p:sp>
        <p:nvSpPr>
          <p:cNvPr id="5" name="Slide Number Placeholder 4"/>
          <p:cNvSpPr>
            <a:spLocks noGrp="1"/>
          </p:cNvSpPr>
          <p:nvPr>
            <p:ph type="sldNum" sz="quarter" idx="12"/>
          </p:nvPr>
        </p:nvSpPr>
        <p:spPr/>
        <p:txBody>
          <a:bodyPr/>
          <a:lstStyle/>
          <a:p>
            <a:fld id="{D8E093D3-ECE8-4637-AB44-12AFDCD6413D}" type="slidenum">
              <a:rPr lang="en-US" smtClean="0"/>
              <a:pPr/>
              <a:t>12</a:t>
            </a:fld>
            <a:endParaRPr lang="en-US"/>
          </a:p>
        </p:txBody>
      </p:sp>
      <p:graphicFrame>
        <p:nvGraphicFramePr>
          <p:cNvPr id="41994" name="Object 10"/>
          <p:cNvGraphicFramePr>
            <a:graphicFrameLocks noChangeAspect="1"/>
          </p:cNvGraphicFramePr>
          <p:nvPr/>
        </p:nvGraphicFramePr>
        <p:xfrm>
          <a:off x="2514600" y="2590799"/>
          <a:ext cx="5867400" cy="3628525"/>
        </p:xfrm>
        <a:graphic>
          <a:graphicData uri="http://schemas.openxmlformats.org/presentationml/2006/ole">
            <mc:AlternateContent xmlns:mc="http://schemas.openxmlformats.org/markup-compatibility/2006">
              <mc:Choice xmlns:v="urn:schemas-microsoft-com:vml" Requires="v">
                <p:oleObj spid="_x0000_s41995" name="Worksheet" r:id="rId5" imgW="3371850" imgH="2466975" progId="Excel.Sheet.8">
                  <p:embed/>
                </p:oleObj>
              </mc:Choice>
              <mc:Fallback>
                <p:oleObj name="Worksheet" r:id="rId5" imgW="3371850" imgH="2466975" progId="Excel.Sheet.8">
                  <p:embed/>
                  <p:pic>
                    <p:nvPicPr>
                      <p:cNvPr id="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2590799"/>
                        <a:ext cx="5867400" cy="362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042074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934200" cy="960438"/>
          </a:xfrm>
        </p:spPr>
        <p:txBody>
          <a:bodyPr>
            <a:normAutofit fontScale="90000"/>
          </a:bodyPr>
          <a:lstStyle/>
          <a:p>
            <a:r>
              <a:rPr lang="en-US" b="1" dirty="0" smtClean="0"/>
              <a:t>Primary Findings – 1:</a:t>
            </a:r>
            <a:br>
              <a:rPr lang="en-US" b="1" dirty="0" smtClean="0"/>
            </a:br>
            <a:r>
              <a:rPr lang="en-US" b="1" dirty="0" smtClean="0"/>
              <a:t>       Small Business (0-19) Successes:</a:t>
            </a:r>
            <a:endParaRPr lang="en-US" b="1" dirty="0"/>
          </a:p>
        </p:txBody>
      </p:sp>
      <p:sp>
        <p:nvSpPr>
          <p:cNvPr id="5" name="Slide Number Placeholder 4"/>
          <p:cNvSpPr>
            <a:spLocks noGrp="1"/>
          </p:cNvSpPr>
          <p:nvPr>
            <p:ph type="sldNum" sz="quarter" idx="15"/>
          </p:nvPr>
        </p:nvSpPr>
        <p:spPr/>
        <p:txBody>
          <a:bodyPr/>
          <a:lstStyle/>
          <a:p>
            <a:fld id="{D8E093D3-ECE8-4637-AB44-12AFDCD6413D}" type="slidenum">
              <a:rPr lang="en-US" smtClean="0"/>
              <a:pPr/>
              <a:t>13</a:t>
            </a:fld>
            <a:endParaRPr lang="en-US"/>
          </a:p>
        </p:txBody>
      </p:sp>
      <p:sp>
        <p:nvSpPr>
          <p:cNvPr id="7" name="Content Placeholder 6"/>
          <p:cNvSpPr>
            <a:spLocks noGrp="1"/>
          </p:cNvSpPr>
          <p:nvPr>
            <p:ph sz="quarter" idx="1"/>
          </p:nvPr>
        </p:nvSpPr>
        <p:spPr>
          <a:xfrm>
            <a:off x="1066800" y="1600200"/>
            <a:ext cx="6553200" cy="4873752"/>
          </a:xfrm>
        </p:spPr>
        <p:txBody>
          <a:bodyPr/>
          <a:lstStyle/>
          <a:p>
            <a:r>
              <a:rPr lang="en-US" dirty="0" smtClean="0"/>
              <a:t>  </a:t>
            </a:r>
            <a:endParaRPr lang="en-US" dirty="0"/>
          </a:p>
        </p:txBody>
      </p:sp>
      <p:pic>
        <p:nvPicPr>
          <p:cNvPr id="52225" name="Picture 1" descr="D:\LED-2015-6-10\new maps\PctNetNewJobs_1to19.png"/>
          <p:cNvPicPr>
            <a:picLocks noChangeAspect="1" noChangeArrowheads="1"/>
          </p:cNvPicPr>
          <p:nvPr/>
        </p:nvPicPr>
        <p:blipFill>
          <a:blip r:embed="rId3" cstate="print"/>
          <a:srcRect/>
          <a:stretch>
            <a:fillRect/>
          </a:stretch>
        </p:blipFill>
        <p:spPr bwMode="auto">
          <a:xfrm>
            <a:off x="959222" y="1606581"/>
            <a:ext cx="6660778" cy="4718019"/>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1752600"/>
            <a:ext cx="6324600" cy="990600"/>
          </a:xfrm>
        </p:spPr>
        <p:txBody>
          <a:bodyPr>
            <a:normAutofit fontScale="90000"/>
          </a:bodyPr>
          <a:lstStyle/>
          <a:p>
            <a:r>
              <a:rPr lang="en-US" dirty="0" smtClean="0"/>
              <a:t>Primary Findings – 2:</a:t>
            </a:r>
            <a:br>
              <a:rPr lang="en-US" dirty="0" smtClean="0"/>
            </a:br>
            <a:r>
              <a:rPr lang="en-US" dirty="0" smtClean="0"/>
              <a:t>   % Share of Net New Jobs</a:t>
            </a:r>
            <a:endParaRPr lang="en-US" dirty="0"/>
          </a:p>
        </p:txBody>
      </p:sp>
      <p:sp>
        <p:nvSpPr>
          <p:cNvPr id="3" name="Text Placeholder 2"/>
          <p:cNvSpPr>
            <a:spLocks noGrp="1"/>
          </p:cNvSpPr>
          <p:nvPr>
            <p:ph type="body" idx="1"/>
          </p:nvPr>
        </p:nvSpPr>
        <p:spPr>
          <a:xfrm>
            <a:off x="2438400" y="3124200"/>
            <a:ext cx="6096000" cy="2895600"/>
          </a:xfrm>
        </p:spPr>
        <p:txBody>
          <a:bodyPr>
            <a:noAutofit/>
          </a:bodyPr>
          <a:lstStyle/>
          <a:p>
            <a:pPr marL="342900" indent="-342900">
              <a:spcAft>
                <a:spcPts val="400"/>
              </a:spcAft>
              <a:buAutoNum type="arabicParenBoth"/>
            </a:pPr>
            <a:r>
              <a:rPr lang="en-US" sz="2200" dirty="0" smtClean="0"/>
              <a:t>The largest Firm Size, the “greater than 500” category, dominates the     % Share of “Net New Jobs” growth, stealing from both Small and Intermediate Firm Size groups.</a:t>
            </a:r>
          </a:p>
          <a:p>
            <a:pPr marL="342900" indent="-342900">
              <a:spcAft>
                <a:spcPts val="400"/>
              </a:spcAft>
              <a:buAutoNum type="arabicParenBoth"/>
            </a:pPr>
            <a:r>
              <a:rPr lang="en-US" sz="2200" dirty="0" smtClean="0"/>
              <a:t>When the 0-19 category shows growth, it can be accompanied by parallel strength in the &gt;500 category.  </a:t>
            </a:r>
            <a:endParaRPr lang="en-US" sz="2200" dirty="0"/>
          </a:p>
        </p:txBody>
      </p:sp>
      <p:sp>
        <p:nvSpPr>
          <p:cNvPr id="5" name="Slide Number Placeholder 4"/>
          <p:cNvSpPr>
            <a:spLocks noGrp="1"/>
          </p:cNvSpPr>
          <p:nvPr>
            <p:ph type="sldNum" sz="quarter" idx="12"/>
          </p:nvPr>
        </p:nvSpPr>
        <p:spPr/>
        <p:txBody>
          <a:bodyPr/>
          <a:lstStyle/>
          <a:p>
            <a:fld id="{D8E093D3-ECE8-4637-AB44-12AFDCD6413D}"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7467600" cy="1143000"/>
          </a:xfrm>
        </p:spPr>
        <p:txBody>
          <a:bodyPr/>
          <a:lstStyle/>
          <a:p>
            <a:r>
              <a:rPr lang="en-US" b="1" dirty="0" smtClean="0"/>
              <a:t>Primary Findings – 2:</a:t>
            </a:r>
            <a:br>
              <a:rPr lang="en-US" b="1" dirty="0" smtClean="0"/>
            </a:br>
            <a:r>
              <a:rPr lang="en-US" b="1" dirty="0" smtClean="0"/>
              <a:t> 	Net New Jobs:  metro, % share</a:t>
            </a:r>
            <a:endParaRPr lang="en-US" b="1" dirty="0"/>
          </a:p>
        </p:txBody>
      </p:sp>
      <p:sp>
        <p:nvSpPr>
          <p:cNvPr id="3" name="Content Placeholder 2"/>
          <p:cNvSpPr>
            <a:spLocks noGrp="1"/>
          </p:cNvSpPr>
          <p:nvPr>
            <p:ph sz="quarter" idx="1"/>
          </p:nvPr>
        </p:nvSpPr>
        <p:spPr/>
        <p:txBody>
          <a:bodyPr/>
          <a:lstStyle/>
          <a:p>
            <a:pPr>
              <a:buNone/>
            </a:pPr>
            <a:endParaRPr lang="en-US" dirty="0" smtClean="0"/>
          </a:p>
          <a:p>
            <a:pPr>
              <a:buNone/>
            </a:pPr>
            <a:endParaRPr lang="en-US" dirty="0"/>
          </a:p>
        </p:txBody>
      </p:sp>
      <p:sp>
        <p:nvSpPr>
          <p:cNvPr id="5" name="Slide Number Placeholder 4"/>
          <p:cNvSpPr>
            <a:spLocks noGrp="1"/>
          </p:cNvSpPr>
          <p:nvPr>
            <p:ph type="sldNum" sz="quarter" idx="15"/>
          </p:nvPr>
        </p:nvSpPr>
        <p:spPr/>
        <p:txBody>
          <a:bodyPr/>
          <a:lstStyle/>
          <a:p>
            <a:fld id="{D8E093D3-ECE8-4637-AB44-12AFDCD6413D}" type="slidenum">
              <a:rPr lang="en-US" smtClean="0"/>
              <a:pPr/>
              <a:t>15</a:t>
            </a:fld>
            <a:endParaRPr lang="en-US"/>
          </a:p>
        </p:txBody>
      </p:sp>
      <p:graphicFrame>
        <p:nvGraphicFramePr>
          <p:cNvPr id="2067" name="Object 19"/>
          <p:cNvGraphicFramePr>
            <a:graphicFrameLocks noChangeAspect="1"/>
          </p:cNvGraphicFramePr>
          <p:nvPr/>
        </p:nvGraphicFramePr>
        <p:xfrm>
          <a:off x="1066800" y="2057400"/>
          <a:ext cx="6964952" cy="3809999"/>
        </p:xfrm>
        <a:graphic>
          <a:graphicData uri="http://schemas.openxmlformats.org/presentationml/2006/ole">
            <mc:AlternateContent xmlns:mc="http://schemas.openxmlformats.org/markup-compatibility/2006">
              <mc:Choice xmlns:v="urn:schemas-microsoft-com:vml" Requires="v">
                <p:oleObj spid="_x0000_s2068" name="Worksheet" r:id="rId5" imgW="2971800" imgH="2390775" progId="Excel.Sheet.8">
                  <p:embed/>
                </p:oleObj>
              </mc:Choice>
              <mc:Fallback>
                <p:oleObj name="Worksheet" r:id="rId5" imgW="2971800" imgH="2390775" progId="Excel.Sheet.8">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2057400"/>
                        <a:ext cx="6964952" cy="3809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7543800" cy="1371600"/>
          </a:xfrm>
        </p:spPr>
        <p:txBody>
          <a:bodyPr/>
          <a:lstStyle/>
          <a:p>
            <a:r>
              <a:rPr lang="en-US" b="1" dirty="0" smtClean="0"/>
              <a:t>Primary Findings – 2: </a:t>
            </a:r>
            <a:br>
              <a:rPr lang="en-US" b="1" dirty="0" smtClean="0"/>
            </a:br>
            <a:r>
              <a:rPr lang="en-US" b="1" dirty="0" smtClean="0"/>
              <a:t>	Net New Jobs:  State, % Share</a:t>
            </a:r>
            <a:endParaRPr lang="en-US" b="1" dirty="0"/>
          </a:p>
        </p:txBody>
      </p:sp>
      <p:sp>
        <p:nvSpPr>
          <p:cNvPr id="3" name="Content Placeholder 2"/>
          <p:cNvSpPr>
            <a:spLocks noGrp="1"/>
          </p:cNvSpPr>
          <p:nvPr>
            <p:ph sz="quarter" idx="1"/>
          </p:nvPr>
        </p:nvSpPr>
        <p:spPr/>
        <p:txBody>
          <a:bodyPr/>
          <a:lstStyle/>
          <a:p>
            <a:pPr>
              <a:buNone/>
            </a:pPr>
            <a:r>
              <a:rPr lang="en-US" dirty="0" smtClean="0"/>
              <a:t> </a:t>
            </a:r>
            <a:endParaRPr lang="en-US" dirty="0"/>
          </a:p>
        </p:txBody>
      </p:sp>
      <p:sp>
        <p:nvSpPr>
          <p:cNvPr id="5" name="Slide Number Placeholder 4"/>
          <p:cNvSpPr>
            <a:spLocks noGrp="1"/>
          </p:cNvSpPr>
          <p:nvPr>
            <p:ph type="sldNum" sz="quarter" idx="15"/>
          </p:nvPr>
        </p:nvSpPr>
        <p:spPr/>
        <p:txBody>
          <a:bodyPr/>
          <a:lstStyle/>
          <a:p>
            <a:fld id="{D8E093D3-ECE8-4637-AB44-12AFDCD6413D}" type="slidenum">
              <a:rPr lang="en-US" smtClean="0"/>
              <a:pPr/>
              <a:t>16</a:t>
            </a:fld>
            <a:endParaRPr lang="en-US"/>
          </a:p>
        </p:txBody>
      </p:sp>
      <p:graphicFrame>
        <p:nvGraphicFramePr>
          <p:cNvPr id="1042" name="Object 18"/>
          <p:cNvGraphicFramePr>
            <a:graphicFrameLocks noChangeAspect="1"/>
          </p:cNvGraphicFramePr>
          <p:nvPr/>
        </p:nvGraphicFramePr>
        <p:xfrm>
          <a:off x="838200" y="2362200"/>
          <a:ext cx="6858000" cy="3810000"/>
        </p:xfrm>
        <a:graphic>
          <a:graphicData uri="http://schemas.openxmlformats.org/presentationml/2006/ole">
            <mc:AlternateContent xmlns:mc="http://schemas.openxmlformats.org/markup-compatibility/2006">
              <mc:Choice xmlns:v="urn:schemas-microsoft-com:vml" Requires="v">
                <p:oleObj spid="_x0000_s1043" name="Worksheet" r:id="rId5" imgW="2971800" imgH="2105025" progId="Excel.Sheet.8">
                  <p:embed/>
                </p:oleObj>
              </mc:Choice>
              <mc:Fallback>
                <p:oleObj name="Worksheet" r:id="rId5" imgW="2971800" imgH="2105025" progId="Excel.Sheet.8">
                  <p:embed/>
                  <p:pic>
                    <p:nvPicPr>
                      <p:cNvPr id="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2362200"/>
                        <a:ext cx="68580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1676400"/>
            <a:ext cx="6324600" cy="914400"/>
          </a:xfrm>
        </p:spPr>
        <p:txBody>
          <a:bodyPr>
            <a:normAutofit fontScale="90000"/>
          </a:bodyPr>
          <a:lstStyle/>
          <a:p>
            <a:r>
              <a:rPr lang="en-US" dirty="0" smtClean="0"/>
              <a:t>Primary Findings – 3:</a:t>
            </a:r>
            <a:br>
              <a:rPr lang="en-US" dirty="0" smtClean="0"/>
            </a:br>
            <a:r>
              <a:rPr lang="en-US" dirty="0" smtClean="0"/>
              <a:t>	Per Annum Growth</a:t>
            </a:r>
            <a:endParaRPr lang="en-US" dirty="0"/>
          </a:p>
        </p:txBody>
      </p:sp>
      <p:sp>
        <p:nvSpPr>
          <p:cNvPr id="3" name="Text Placeholder 2"/>
          <p:cNvSpPr>
            <a:spLocks noGrp="1"/>
          </p:cNvSpPr>
          <p:nvPr>
            <p:ph type="body" idx="1"/>
          </p:nvPr>
        </p:nvSpPr>
        <p:spPr>
          <a:xfrm>
            <a:off x="2133600" y="2819400"/>
            <a:ext cx="6400800" cy="3562350"/>
          </a:xfrm>
        </p:spPr>
        <p:txBody>
          <a:bodyPr>
            <a:normAutofit/>
          </a:bodyPr>
          <a:lstStyle/>
          <a:p>
            <a:pPr marL="342900" indent="-342900">
              <a:spcAft>
                <a:spcPts val="400"/>
              </a:spcAft>
              <a:buAutoNum type="arabicParenBoth"/>
            </a:pPr>
            <a:r>
              <a:rPr lang="en-US" sz="2000" dirty="0" smtClean="0"/>
              <a:t>The “per annum” % change averages 0.75% for States and 0.85% for Metros, with a third of our locales between 0.55% and 1.22%.</a:t>
            </a:r>
          </a:p>
          <a:p>
            <a:pPr marL="342900" indent="-342900">
              <a:spcAft>
                <a:spcPts val="400"/>
              </a:spcAft>
              <a:buAutoNum type="arabicParenBoth"/>
            </a:pPr>
            <a:r>
              <a:rPr lang="en-US" sz="2000" dirty="0" smtClean="0"/>
              <a:t>10 Metros and 8 States did better than 1.5% annual growth, with only four below -0.4%.</a:t>
            </a:r>
          </a:p>
          <a:p>
            <a:pPr marL="342900" indent="-342900">
              <a:spcAft>
                <a:spcPts val="400"/>
              </a:spcAft>
              <a:buFont typeface="Wingdings"/>
              <a:buAutoNum type="arabicParenBoth"/>
            </a:pPr>
            <a:r>
              <a:rPr lang="en-US" sz="2000" dirty="0" smtClean="0"/>
              <a:t>Net New Jobs growth was slow within our research time-frame, from  the end of “The Early 2000’s Recession” and including both the trough and recovery from the recent  Great Recession.</a:t>
            </a:r>
          </a:p>
          <a:p>
            <a:pPr marL="342900" indent="-342900">
              <a:spcAft>
                <a:spcPts val="400"/>
              </a:spcAft>
              <a:buAutoNum type="arabicParenBoth"/>
            </a:pPr>
            <a:endParaRPr lang="en-US" sz="2000" dirty="0" smtClean="0"/>
          </a:p>
          <a:p>
            <a:pPr marL="982980" lvl="1" indent="-342900">
              <a:spcAft>
                <a:spcPts val="400"/>
              </a:spcAft>
              <a:buAutoNum type="arabicParenBoth"/>
            </a:pPr>
            <a:endParaRPr lang="en-US" sz="2000" dirty="0"/>
          </a:p>
        </p:txBody>
      </p:sp>
      <p:sp>
        <p:nvSpPr>
          <p:cNvPr id="5" name="Slide Number Placeholder 4"/>
          <p:cNvSpPr>
            <a:spLocks noGrp="1"/>
          </p:cNvSpPr>
          <p:nvPr>
            <p:ph type="sldNum" sz="quarter" idx="12"/>
          </p:nvPr>
        </p:nvSpPr>
        <p:spPr/>
        <p:txBody>
          <a:bodyPr/>
          <a:lstStyle/>
          <a:p>
            <a:fld id="{D8E093D3-ECE8-4637-AB44-12AFDCD6413D}" type="slidenum">
              <a:rPr lang="en-US" smtClean="0"/>
              <a:pPr/>
              <a:t>17</a:t>
            </a:fld>
            <a:endParaRPr lang="en-US"/>
          </a:p>
        </p:txBody>
      </p:sp>
    </p:spTree>
    <p:extLst>
      <p:ext uri="{BB962C8B-B14F-4D97-AF65-F5344CB8AC3E}">
        <p14:creationId xmlns:p14="http://schemas.microsoft.com/office/powerpoint/2010/main" val="12404474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33400"/>
            <a:ext cx="6781800" cy="1143000"/>
          </a:xfrm>
        </p:spPr>
        <p:txBody>
          <a:bodyPr/>
          <a:lstStyle/>
          <a:p>
            <a:r>
              <a:rPr lang="en-US" b="1" dirty="0" smtClean="0"/>
              <a:t>Primary Findings – 3:</a:t>
            </a:r>
            <a:br>
              <a:rPr lang="en-US" b="1" dirty="0" smtClean="0"/>
            </a:br>
            <a:r>
              <a:rPr lang="en-US" b="1" dirty="0" smtClean="0"/>
              <a:t>	Per Annum Growth</a:t>
            </a:r>
            <a:endParaRPr lang="en-US" b="1" dirty="0"/>
          </a:p>
        </p:txBody>
      </p:sp>
      <p:sp>
        <p:nvSpPr>
          <p:cNvPr id="5" name="Slide Number Placeholder 4"/>
          <p:cNvSpPr>
            <a:spLocks noGrp="1"/>
          </p:cNvSpPr>
          <p:nvPr>
            <p:ph type="sldNum" sz="quarter" idx="15"/>
          </p:nvPr>
        </p:nvSpPr>
        <p:spPr/>
        <p:txBody>
          <a:bodyPr/>
          <a:lstStyle/>
          <a:p>
            <a:fld id="{D8E093D3-ECE8-4637-AB44-12AFDCD6413D}" type="slidenum">
              <a:rPr lang="en-US" smtClean="0"/>
              <a:pPr/>
              <a:t>18</a:t>
            </a:fld>
            <a:endParaRPr lang="en-US"/>
          </a:p>
        </p:txBody>
      </p:sp>
      <p:pic>
        <p:nvPicPr>
          <p:cNvPr id="8" name="Content Placeholder 7" descr="PctAnnualizedTotal_AllSizes.png"/>
          <p:cNvPicPr>
            <a:picLocks noGrp="1" noChangeAspect="1"/>
          </p:cNvPicPr>
          <p:nvPr>
            <p:ph sz="quarter" idx="1"/>
          </p:nvPr>
        </p:nvPicPr>
        <p:blipFill>
          <a:blip r:embed="rId3" cstate="print"/>
          <a:srcRect l="-9200" r="-9200"/>
          <a:stretch>
            <a:fillRect/>
          </a:stretch>
        </p:blipFill>
        <p:spPr>
          <a:xfrm>
            <a:off x="457200" y="1752600"/>
            <a:ext cx="7350846" cy="4797552"/>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895600"/>
            <a:ext cx="6019800" cy="1828800"/>
          </a:xfrm>
        </p:spPr>
        <p:txBody>
          <a:bodyPr/>
          <a:lstStyle/>
          <a:p>
            <a:r>
              <a:rPr lang="en-US" dirty="0" smtClean="0"/>
              <a:t>SAMPLE NAICS PROFILE:</a:t>
            </a:r>
            <a:endParaRPr lang="en-US" dirty="0"/>
          </a:p>
        </p:txBody>
      </p:sp>
      <p:sp>
        <p:nvSpPr>
          <p:cNvPr id="3" name="Text Placeholder 2"/>
          <p:cNvSpPr>
            <a:spLocks noGrp="1"/>
          </p:cNvSpPr>
          <p:nvPr>
            <p:ph type="body" idx="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D8E093D3-ECE8-4637-AB44-12AFDCD6413D}" type="slidenum">
              <a:rPr lang="en-US" smtClean="0"/>
              <a:pPr/>
              <a:t>19</a:t>
            </a:fld>
            <a:endParaRPr lang="en-US"/>
          </a:p>
        </p:txBody>
      </p:sp>
    </p:spTree>
    <p:extLst>
      <p:ext uri="{BB962C8B-B14F-4D97-AF65-F5344CB8AC3E}">
        <p14:creationId xmlns:p14="http://schemas.microsoft.com/office/powerpoint/2010/main" val="1275542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371600"/>
            <a:ext cx="7162800" cy="914400"/>
          </a:xfrm>
        </p:spPr>
        <p:txBody>
          <a:bodyPr/>
          <a:lstStyle/>
          <a:p>
            <a:r>
              <a:rPr lang="en-US" b="1" dirty="0" smtClean="0"/>
              <a:t>Net New Jobs:  contents</a:t>
            </a:r>
            <a:endParaRPr lang="en-US" b="1" dirty="0"/>
          </a:p>
        </p:txBody>
      </p:sp>
      <p:sp>
        <p:nvSpPr>
          <p:cNvPr id="3" name="Content Placeholder 2"/>
          <p:cNvSpPr>
            <a:spLocks noGrp="1"/>
          </p:cNvSpPr>
          <p:nvPr>
            <p:ph sz="quarter" idx="1"/>
          </p:nvPr>
        </p:nvSpPr>
        <p:spPr>
          <a:xfrm>
            <a:off x="609600" y="2514600"/>
            <a:ext cx="7010400" cy="3959352"/>
          </a:xfrm>
        </p:spPr>
        <p:txBody>
          <a:bodyPr>
            <a:normAutofit/>
          </a:bodyPr>
          <a:lstStyle/>
          <a:p>
            <a:r>
              <a:rPr lang="en-US" dirty="0" smtClean="0"/>
              <a:t>Goals</a:t>
            </a:r>
          </a:p>
          <a:p>
            <a:r>
              <a:rPr lang="en-US" dirty="0" smtClean="0"/>
              <a:t>Methodology</a:t>
            </a:r>
          </a:p>
          <a:p>
            <a:r>
              <a:rPr lang="en-US" dirty="0" smtClean="0"/>
              <a:t>Primary Findings: </a:t>
            </a:r>
          </a:p>
          <a:p>
            <a:pPr lvl="1"/>
            <a:r>
              <a:rPr lang="en-US" sz="2400" dirty="0" smtClean="0"/>
              <a:t>Firm Size “</a:t>
            </a:r>
            <a:r>
              <a:rPr lang="en-US" sz="2400" dirty="0" err="1" smtClean="0"/>
              <a:t>NetNew</a:t>
            </a:r>
            <a:r>
              <a:rPr lang="en-US" sz="2400" dirty="0" smtClean="0"/>
              <a:t>”</a:t>
            </a:r>
          </a:p>
          <a:p>
            <a:pPr lvl="1"/>
            <a:r>
              <a:rPr lang="en-US" sz="2400" dirty="0" smtClean="0"/>
              <a:t>States and Metropolitan areas</a:t>
            </a:r>
          </a:p>
          <a:p>
            <a:r>
              <a:rPr lang="en-US" dirty="0" smtClean="0"/>
              <a:t>Sample NAICS profile</a:t>
            </a:r>
          </a:p>
          <a:p>
            <a:r>
              <a:rPr lang="en-US" dirty="0" smtClean="0"/>
              <a:t>References &amp; Appendix</a:t>
            </a:r>
            <a:endParaRPr lang="en-US" dirty="0"/>
          </a:p>
        </p:txBody>
      </p:sp>
      <p:sp>
        <p:nvSpPr>
          <p:cNvPr id="5" name="Slide Number Placeholder 4"/>
          <p:cNvSpPr>
            <a:spLocks noGrp="1"/>
          </p:cNvSpPr>
          <p:nvPr>
            <p:ph type="sldNum" sz="quarter" idx="15"/>
          </p:nvPr>
        </p:nvSpPr>
        <p:spPr/>
        <p:txBody>
          <a:bodyPr/>
          <a:lstStyle/>
          <a:p>
            <a:fld id="{D8E093D3-ECE8-4637-AB44-12AFDCD6413D}"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895600"/>
            <a:ext cx="6248400" cy="990600"/>
          </a:xfrm>
        </p:spPr>
        <p:txBody>
          <a:bodyPr/>
          <a:lstStyle/>
          <a:p>
            <a:r>
              <a:rPr lang="en-US" dirty="0" smtClean="0"/>
              <a:t>Sample NAICS profile:</a:t>
            </a:r>
            <a:endParaRPr lang="en-US" dirty="0"/>
          </a:p>
        </p:txBody>
      </p:sp>
      <p:sp>
        <p:nvSpPr>
          <p:cNvPr id="3" name="Text Placeholder 2"/>
          <p:cNvSpPr>
            <a:spLocks noGrp="1"/>
          </p:cNvSpPr>
          <p:nvPr>
            <p:ph type="body" idx="1"/>
          </p:nvPr>
        </p:nvSpPr>
        <p:spPr>
          <a:xfrm>
            <a:off x="2362200" y="4114800"/>
            <a:ext cx="6248400" cy="2266950"/>
          </a:xfrm>
        </p:spPr>
        <p:txBody>
          <a:bodyPr>
            <a:normAutofit/>
          </a:bodyPr>
          <a:lstStyle/>
          <a:p>
            <a:pPr marL="342900" indent="-342900">
              <a:spcAft>
                <a:spcPts val="400"/>
              </a:spcAft>
              <a:buAutoNum type="arabicParenBoth"/>
            </a:pPr>
            <a:r>
              <a:rPr lang="en-US" sz="2000" dirty="0"/>
              <a:t>H</a:t>
            </a:r>
            <a:r>
              <a:rPr lang="en-US" sz="2000" dirty="0" smtClean="0"/>
              <a:t>ealthCare/Education profiles were developed for California Metros, as those exhibiting the largest growth in the 0-19 Employee Firm Size.</a:t>
            </a:r>
          </a:p>
          <a:p>
            <a:pPr marL="342900" indent="-342900">
              <a:spcAft>
                <a:spcPts val="400"/>
              </a:spcAft>
              <a:buAutoNum type="arabicParenBoth"/>
            </a:pPr>
            <a:r>
              <a:rPr lang="en-US" sz="2000" dirty="0" smtClean="0"/>
              <a:t>Also developed HealthCare/Education for several Mid-Atlantic locales in comparison.</a:t>
            </a:r>
            <a:endParaRPr lang="en-US" sz="2000" dirty="0"/>
          </a:p>
        </p:txBody>
      </p:sp>
      <p:sp>
        <p:nvSpPr>
          <p:cNvPr id="5" name="Slide Number Placeholder 4"/>
          <p:cNvSpPr>
            <a:spLocks noGrp="1"/>
          </p:cNvSpPr>
          <p:nvPr>
            <p:ph type="sldNum" sz="quarter" idx="12"/>
          </p:nvPr>
        </p:nvSpPr>
        <p:spPr/>
        <p:txBody>
          <a:bodyPr/>
          <a:lstStyle/>
          <a:p>
            <a:fld id="{D8E093D3-ECE8-4637-AB44-12AFDCD6413D}" type="slidenum">
              <a:rPr lang="en-US" smtClean="0"/>
              <a:pPr/>
              <a:t>20</a:t>
            </a:fld>
            <a:endParaRPr lang="en-US"/>
          </a:p>
        </p:txBody>
      </p:sp>
    </p:spTree>
    <p:extLst>
      <p:ext uri="{BB962C8B-B14F-4D97-AF65-F5344CB8AC3E}">
        <p14:creationId xmlns:p14="http://schemas.microsoft.com/office/powerpoint/2010/main" val="1240447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1447800"/>
            <a:ext cx="6400800" cy="1066800"/>
          </a:xfrm>
        </p:spPr>
        <p:txBody>
          <a:bodyPr>
            <a:normAutofit/>
          </a:bodyPr>
          <a:lstStyle/>
          <a:p>
            <a:r>
              <a:rPr lang="en-US" dirty="0" smtClean="0"/>
              <a:t>NAICS Profile: CA v. NJ-PA</a:t>
            </a:r>
            <a:br>
              <a:rPr lang="en-US" dirty="0" smtClean="0"/>
            </a:br>
            <a:r>
              <a:rPr lang="en-US" dirty="0" smtClean="0"/>
              <a:t> 	health-Care/Education</a:t>
            </a:r>
            <a:endParaRPr lang="en-US" dirty="0"/>
          </a:p>
        </p:txBody>
      </p:sp>
      <p:sp>
        <p:nvSpPr>
          <p:cNvPr id="3" name="Text Placeholder 2"/>
          <p:cNvSpPr>
            <a:spLocks noGrp="1"/>
          </p:cNvSpPr>
          <p:nvPr>
            <p:ph type="body" idx="1"/>
          </p:nvPr>
        </p:nvSpPr>
        <p:spPr>
          <a:xfrm>
            <a:off x="2286000" y="3124200"/>
            <a:ext cx="6248400" cy="3257550"/>
          </a:xfrm>
        </p:spPr>
        <p:txBody>
          <a:bodyPr>
            <a:normAutofit/>
          </a:bodyPr>
          <a:lstStyle/>
          <a:p>
            <a:pPr>
              <a:spcAft>
                <a:spcPts val="400"/>
              </a:spcAft>
            </a:pPr>
            <a:r>
              <a:rPr lang="en-US" dirty="0" smtClean="0"/>
              <a:t>  </a:t>
            </a:r>
            <a:endParaRPr lang="en-US" dirty="0"/>
          </a:p>
        </p:txBody>
      </p:sp>
      <p:sp>
        <p:nvSpPr>
          <p:cNvPr id="5" name="Slide Number Placeholder 4"/>
          <p:cNvSpPr>
            <a:spLocks noGrp="1"/>
          </p:cNvSpPr>
          <p:nvPr>
            <p:ph type="sldNum" sz="quarter" idx="12"/>
          </p:nvPr>
        </p:nvSpPr>
        <p:spPr/>
        <p:txBody>
          <a:bodyPr/>
          <a:lstStyle/>
          <a:p>
            <a:fld id="{D8E093D3-ECE8-4637-AB44-12AFDCD6413D}" type="slidenum">
              <a:rPr lang="en-US" smtClean="0"/>
              <a:pPr/>
              <a:t>21</a:t>
            </a:fld>
            <a:endParaRPr lang="en-US"/>
          </a:p>
        </p:txBody>
      </p:sp>
      <p:graphicFrame>
        <p:nvGraphicFramePr>
          <p:cNvPr id="7" name="Chart 6"/>
          <p:cNvGraphicFramePr>
            <a:graphicFrameLocks/>
          </p:cNvGraphicFramePr>
          <p:nvPr/>
        </p:nvGraphicFramePr>
        <p:xfrm>
          <a:off x="2362200" y="2743200"/>
          <a:ext cx="6248400" cy="3352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85364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1066800"/>
            <a:ext cx="6172200" cy="685800"/>
          </a:xfrm>
        </p:spPr>
        <p:txBody>
          <a:bodyPr>
            <a:normAutofit/>
          </a:bodyPr>
          <a:lstStyle/>
          <a:p>
            <a:r>
              <a:rPr lang="en-US" dirty="0" smtClean="0"/>
              <a:t>references:</a:t>
            </a:r>
            <a:endParaRPr lang="en-US" dirty="0"/>
          </a:p>
        </p:txBody>
      </p:sp>
      <p:sp>
        <p:nvSpPr>
          <p:cNvPr id="3" name="Text Placeholder 2"/>
          <p:cNvSpPr>
            <a:spLocks noGrp="1"/>
          </p:cNvSpPr>
          <p:nvPr>
            <p:ph type="body" idx="1"/>
          </p:nvPr>
        </p:nvSpPr>
        <p:spPr>
          <a:xfrm>
            <a:off x="2286000" y="1828800"/>
            <a:ext cx="6248400" cy="4267200"/>
          </a:xfrm>
        </p:spPr>
        <p:txBody>
          <a:bodyPr>
            <a:normAutofit lnSpcReduction="10000"/>
          </a:bodyPr>
          <a:lstStyle/>
          <a:p>
            <a:pPr marL="342900" indent="-342900">
              <a:spcAft>
                <a:spcPts val="400"/>
              </a:spcAft>
              <a:buFont typeface="+mj-lt"/>
              <a:buAutoNum type="arabicPeriod"/>
            </a:pPr>
            <a:r>
              <a:rPr lang="en-US" sz="2000" dirty="0" smtClean="0"/>
              <a:t>Arias, </a:t>
            </a:r>
            <a:r>
              <a:rPr lang="en-US" sz="2000" dirty="0" err="1" smtClean="0"/>
              <a:t>Gascon</a:t>
            </a:r>
            <a:r>
              <a:rPr lang="en-US" sz="2000" dirty="0" smtClean="0"/>
              <a:t> and </a:t>
            </a:r>
            <a:r>
              <a:rPr lang="en-US" sz="2000" dirty="0" err="1" smtClean="0"/>
              <a:t>Rapach</a:t>
            </a:r>
            <a:r>
              <a:rPr lang="en-US" sz="2000" dirty="0" smtClean="0"/>
              <a:t>, “Metro Business Cycles”.  Federal Reserve Bank of St. Louis Working Paper, 2014-046B.</a:t>
            </a:r>
          </a:p>
          <a:p>
            <a:pPr marL="342900" indent="-342900">
              <a:spcAft>
                <a:spcPts val="400"/>
              </a:spcAft>
              <a:buFont typeface="+mj-lt"/>
              <a:buAutoNum type="arabicPeriod"/>
            </a:pPr>
            <a:r>
              <a:rPr lang="en-US" sz="2000" dirty="0"/>
              <a:t>Hurst and </a:t>
            </a:r>
            <a:r>
              <a:rPr lang="en-US" sz="2000" dirty="0" err="1"/>
              <a:t>Pugsley</a:t>
            </a:r>
            <a:r>
              <a:rPr lang="en-US" sz="2000" dirty="0"/>
              <a:t>, What do Small Businesses do”, NBER Working Paper, 17041, May 2011</a:t>
            </a:r>
            <a:r>
              <a:rPr lang="en-US" sz="2000" dirty="0" smtClean="0"/>
              <a:t>.</a:t>
            </a:r>
          </a:p>
          <a:p>
            <a:pPr marL="342900" indent="-342900">
              <a:spcAft>
                <a:spcPts val="400"/>
              </a:spcAft>
            </a:pPr>
            <a:endParaRPr lang="en-US" i="1" dirty="0" smtClean="0"/>
          </a:p>
          <a:p>
            <a:pPr marL="342900" indent="-342900">
              <a:spcAft>
                <a:spcPts val="400"/>
              </a:spcAft>
            </a:pPr>
            <a:r>
              <a:rPr lang="en-US" i="1" dirty="0" smtClean="0"/>
              <a:t>Partial support for this research came from the Eunice Kennedy Shriver National Institute of Child Health and Human Development research infrastructure grant R24 HD042828, to the Center for Studies in Demography &amp; Ecology at the University of Washington.</a:t>
            </a:r>
          </a:p>
          <a:p>
            <a:pPr marL="342900" indent="-342900">
              <a:spcAft>
                <a:spcPts val="400"/>
              </a:spcAft>
            </a:pPr>
            <a:endParaRPr lang="en-US" sz="2000" dirty="0"/>
          </a:p>
        </p:txBody>
      </p:sp>
      <p:sp>
        <p:nvSpPr>
          <p:cNvPr id="5" name="Slide Number Placeholder 4"/>
          <p:cNvSpPr>
            <a:spLocks noGrp="1"/>
          </p:cNvSpPr>
          <p:nvPr>
            <p:ph type="sldNum" sz="quarter" idx="12"/>
          </p:nvPr>
        </p:nvSpPr>
        <p:spPr/>
        <p:txBody>
          <a:bodyPr/>
          <a:lstStyle/>
          <a:p>
            <a:fld id="{D8E093D3-ECE8-4637-AB44-12AFDCD6413D}" type="slidenum">
              <a:rPr lang="en-US" smtClean="0"/>
              <a:pPr/>
              <a:t>22</a:t>
            </a:fld>
            <a:endParaRPr lang="en-US"/>
          </a:p>
        </p:txBody>
      </p:sp>
    </p:spTree>
    <p:extLst>
      <p:ext uri="{BB962C8B-B14F-4D97-AF65-F5344CB8AC3E}">
        <p14:creationId xmlns:p14="http://schemas.microsoft.com/office/powerpoint/2010/main" val="14611475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685800"/>
            <a:ext cx="6248400" cy="914400"/>
          </a:xfrm>
        </p:spPr>
        <p:txBody>
          <a:bodyPr>
            <a:normAutofit fontScale="90000"/>
          </a:bodyPr>
          <a:lstStyle/>
          <a:p>
            <a:r>
              <a:rPr lang="en-US" dirty="0" smtClean="0"/>
              <a:t>Appendix A: </a:t>
            </a:r>
            <a:br>
              <a:rPr lang="en-US" dirty="0" smtClean="0"/>
            </a:br>
            <a:r>
              <a:rPr lang="en-US" dirty="0" smtClean="0"/>
              <a:t>	Multi-State Metros </a:t>
            </a:r>
            <a:r>
              <a:rPr lang="en-US" b="0" dirty="0" smtClean="0"/>
              <a:t/>
            </a:r>
            <a:br>
              <a:rPr lang="en-US" b="0" dirty="0" smtClean="0"/>
            </a:br>
            <a:r>
              <a:rPr lang="en-US" b="0" dirty="0"/>
              <a:t> </a:t>
            </a:r>
            <a:r>
              <a:rPr lang="en-US" b="0" dirty="0" smtClean="0"/>
              <a:t>  </a:t>
            </a:r>
            <a:endParaRPr lang="en-US" b="0" dirty="0"/>
          </a:p>
        </p:txBody>
      </p:sp>
      <p:sp>
        <p:nvSpPr>
          <p:cNvPr id="3" name="Text Placeholder 2"/>
          <p:cNvSpPr>
            <a:spLocks noGrp="1"/>
          </p:cNvSpPr>
          <p:nvPr>
            <p:ph type="body" idx="1"/>
          </p:nvPr>
        </p:nvSpPr>
        <p:spPr>
          <a:xfrm>
            <a:off x="1981200" y="1981200"/>
            <a:ext cx="6553200" cy="4400550"/>
          </a:xfrm>
        </p:spPr>
        <p:txBody>
          <a:bodyPr>
            <a:normAutofit/>
          </a:bodyPr>
          <a:lstStyle/>
          <a:p>
            <a:pPr>
              <a:spcAft>
                <a:spcPts val="400"/>
              </a:spcAft>
            </a:pPr>
            <a:r>
              <a:rPr lang="en-US" dirty="0" smtClean="0"/>
              <a:t>  </a:t>
            </a:r>
            <a:endParaRPr lang="en-US" dirty="0"/>
          </a:p>
        </p:txBody>
      </p:sp>
      <p:sp>
        <p:nvSpPr>
          <p:cNvPr id="5" name="Slide Number Placeholder 4"/>
          <p:cNvSpPr>
            <a:spLocks noGrp="1"/>
          </p:cNvSpPr>
          <p:nvPr>
            <p:ph type="sldNum" sz="quarter" idx="12"/>
          </p:nvPr>
        </p:nvSpPr>
        <p:spPr/>
        <p:txBody>
          <a:bodyPr/>
          <a:lstStyle/>
          <a:p>
            <a:fld id="{D8E093D3-ECE8-4637-AB44-12AFDCD6413D}" type="slidenum">
              <a:rPr lang="en-US" smtClean="0"/>
              <a:pPr/>
              <a:t>23</a:t>
            </a:fld>
            <a:endParaRPr lang="en-US"/>
          </a:p>
        </p:txBody>
      </p:sp>
      <p:graphicFrame>
        <p:nvGraphicFramePr>
          <p:cNvPr id="39940" name="Object 4"/>
          <p:cNvGraphicFramePr>
            <a:graphicFrameLocks noChangeAspect="1"/>
          </p:cNvGraphicFramePr>
          <p:nvPr/>
        </p:nvGraphicFramePr>
        <p:xfrm>
          <a:off x="2286000" y="1676400"/>
          <a:ext cx="6400800" cy="4724400"/>
        </p:xfrm>
        <a:graphic>
          <a:graphicData uri="http://schemas.openxmlformats.org/presentationml/2006/ole">
            <mc:AlternateContent xmlns:mc="http://schemas.openxmlformats.org/markup-compatibility/2006">
              <mc:Choice xmlns:v="urn:schemas-microsoft-com:vml" Requires="v">
                <p:oleObj spid="_x0000_s39947" name="Worksheet" r:id="rId5" imgW="6867525" imgH="3419475" progId="Excel.Sheet.8">
                  <p:embed/>
                </p:oleObj>
              </mc:Choice>
              <mc:Fallback>
                <p:oleObj name="Worksheet" r:id="rId5" imgW="6867525" imgH="3419475" progId="Excel.Sheet.8">
                  <p:embed/>
                  <p:pic>
                    <p:nvPicPr>
                      <p:cNvPr id="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1676400"/>
                        <a:ext cx="64008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04207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762000"/>
          </a:xfrm>
        </p:spPr>
        <p:txBody>
          <a:bodyPr/>
          <a:lstStyle/>
          <a:p>
            <a:r>
              <a:rPr lang="en-US" dirty="0" smtClean="0"/>
              <a:t>Thank you.</a:t>
            </a:r>
            <a:endParaRPr lang="en-US" dirty="0"/>
          </a:p>
        </p:txBody>
      </p:sp>
      <p:sp>
        <p:nvSpPr>
          <p:cNvPr id="3" name="Text Placeholder 2"/>
          <p:cNvSpPr>
            <a:spLocks noGrp="1"/>
          </p:cNvSpPr>
          <p:nvPr>
            <p:ph type="body" idx="1"/>
          </p:nvPr>
        </p:nvSpPr>
        <p:spPr>
          <a:xfrm>
            <a:off x="2286000" y="3962400"/>
            <a:ext cx="6248400" cy="2057400"/>
          </a:xfrm>
        </p:spPr>
        <p:txBody>
          <a:bodyPr>
            <a:normAutofit/>
          </a:bodyPr>
          <a:lstStyle/>
          <a:p>
            <a:pPr marL="342900" indent="-342900">
              <a:spcAft>
                <a:spcPts val="400"/>
              </a:spcAft>
              <a:buFont typeface="+mj-lt"/>
              <a:buAutoNum type="arabicPeriod"/>
            </a:pPr>
            <a:r>
              <a:rPr lang="en-US" dirty="0" smtClean="0"/>
              <a:t>CONTACTS:</a:t>
            </a:r>
          </a:p>
          <a:p>
            <a:pPr marL="342900" indent="-342900">
              <a:spcAft>
                <a:spcPts val="400"/>
              </a:spcAft>
              <a:buFont typeface="+mj-lt"/>
              <a:buAutoNum type="arabicPeriod"/>
            </a:pPr>
            <a:r>
              <a:rPr lang="en-US" dirty="0" smtClean="0"/>
              <a:t> Jill Coghlan for Data:  jillcoghlan@gmail.com</a:t>
            </a:r>
          </a:p>
          <a:p>
            <a:pPr marL="342900" indent="-342900">
              <a:spcAft>
                <a:spcPts val="400"/>
              </a:spcAft>
              <a:buFont typeface="+mj-lt"/>
              <a:buAutoNum type="arabicPeriod"/>
            </a:pPr>
            <a:endParaRPr lang="en-US" dirty="0" smtClean="0"/>
          </a:p>
          <a:p>
            <a:pPr marL="342900" indent="-342900">
              <a:spcAft>
                <a:spcPts val="400"/>
              </a:spcAft>
              <a:buFont typeface="+mj-lt"/>
              <a:buAutoNum type="arabicPeriod"/>
            </a:pPr>
            <a:r>
              <a:rPr lang="en-US" dirty="0" smtClean="0"/>
              <a:t>Elise Bowditch for Maps:  ebowditch@gmail.com</a:t>
            </a:r>
          </a:p>
          <a:p>
            <a:pPr marL="342900" indent="-342900" algn="ctr">
              <a:spcAft>
                <a:spcPts val="400"/>
              </a:spcAft>
              <a:buFont typeface="+mj-lt"/>
              <a:buAutoNum type="arabicPeriod"/>
            </a:pPr>
            <a:r>
              <a:rPr lang="en-US" dirty="0" smtClean="0"/>
              <a:t>All rights Reserved – Copyright 2015.</a:t>
            </a:r>
            <a:endParaRPr lang="en-US" dirty="0"/>
          </a:p>
        </p:txBody>
      </p:sp>
      <p:sp>
        <p:nvSpPr>
          <p:cNvPr id="5" name="Slide Number Placeholder 4"/>
          <p:cNvSpPr>
            <a:spLocks noGrp="1"/>
          </p:cNvSpPr>
          <p:nvPr>
            <p:ph type="sldNum" sz="quarter" idx="12"/>
          </p:nvPr>
        </p:nvSpPr>
        <p:spPr/>
        <p:txBody>
          <a:bodyPr/>
          <a:lstStyle/>
          <a:p>
            <a:fld id="{D8E093D3-ECE8-4637-AB44-12AFDCD6413D}" type="slidenum">
              <a:rPr lang="en-US" smtClean="0"/>
              <a:pPr/>
              <a:t>24</a:t>
            </a:fld>
            <a:endParaRPr lang="en-US"/>
          </a:p>
        </p:txBody>
      </p:sp>
    </p:spTree>
    <p:extLst>
      <p:ext uri="{BB962C8B-B14F-4D97-AF65-F5344CB8AC3E}">
        <p14:creationId xmlns:p14="http://schemas.microsoft.com/office/powerpoint/2010/main" val="1461147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7086600" cy="609600"/>
          </a:xfrm>
        </p:spPr>
        <p:txBody>
          <a:bodyPr/>
          <a:lstStyle/>
          <a:p>
            <a:r>
              <a:rPr lang="en-US" b="1" dirty="0" smtClean="0"/>
              <a:t>Net New Jobs:  </a:t>
            </a:r>
            <a:r>
              <a:rPr lang="en-US" b="1" dirty="0" smtClean="0">
                <a:latin typeface="+mn-lt"/>
              </a:rPr>
              <a:t>Goals</a:t>
            </a:r>
            <a:endParaRPr lang="en-US" b="1" dirty="0">
              <a:latin typeface="+mn-lt"/>
            </a:endParaRPr>
          </a:p>
        </p:txBody>
      </p:sp>
      <p:sp>
        <p:nvSpPr>
          <p:cNvPr id="3" name="TextBox 2"/>
          <p:cNvSpPr txBox="1"/>
          <p:nvPr/>
        </p:nvSpPr>
        <p:spPr>
          <a:xfrm>
            <a:off x="762000" y="1676400"/>
            <a:ext cx="7620000" cy="3570208"/>
          </a:xfrm>
          <a:prstGeom prst="rect">
            <a:avLst/>
          </a:prstGeom>
          <a:noFill/>
        </p:spPr>
        <p:txBody>
          <a:bodyPr wrap="square" rtlCol="0">
            <a:spAutoFit/>
          </a:bodyPr>
          <a:lstStyle/>
          <a:p>
            <a:pPr>
              <a:buFont typeface="Wingdings" pitchFamily="2" charset="2"/>
              <a:buChar char="Ø"/>
            </a:pPr>
            <a:r>
              <a:rPr lang="en-US" sz="2400" dirty="0" smtClean="0"/>
              <a:t>We examine Net-New-Jobs in three Firm Size subcategories :</a:t>
            </a:r>
          </a:p>
          <a:p>
            <a:pPr>
              <a:spcAft>
                <a:spcPts val="600"/>
              </a:spcAft>
            </a:pPr>
            <a:r>
              <a:rPr lang="en-US" sz="2400" dirty="0" smtClean="0"/>
              <a:t>      (1) 0-19 “Small” Firm Size,  (2) “greater than 500 “Large” Firm Size and (3) summed the three intermediate components together,</a:t>
            </a:r>
          </a:p>
          <a:p>
            <a:pPr>
              <a:spcAft>
                <a:spcPts val="600"/>
              </a:spcAft>
              <a:buFont typeface="Wingdings" pitchFamily="2" charset="2"/>
              <a:buChar char="Ø"/>
            </a:pPr>
            <a:r>
              <a:rPr lang="en-US" sz="2400" dirty="0" smtClean="0"/>
              <a:t>For firms which are under Private Ownership, and</a:t>
            </a:r>
          </a:p>
          <a:p>
            <a:pPr>
              <a:buFont typeface="Wingdings" pitchFamily="2" charset="2"/>
              <a:buChar char="Ø"/>
            </a:pPr>
            <a:r>
              <a:rPr lang="en-US" sz="2400" dirty="0" smtClean="0"/>
              <a:t>For 47 states (excluding Alaska and Hawaii as special cases, and Massachusetts, as not available), and the top 51 Metropolitan regions in the country.</a:t>
            </a:r>
          </a:p>
        </p:txBody>
      </p:sp>
      <p:sp>
        <p:nvSpPr>
          <p:cNvPr id="5" name="Slide Number Placeholder 4"/>
          <p:cNvSpPr>
            <a:spLocks noGrp="1"/>
          </p:cNvSpPr>
          <p:nvPr>
            <p:ph type="sldNum" sz="quarter" idx="11"/>
          </p:nvPr>
        </p:nvSpPr>
        <p:spPr/>
        <p:txBody>
          <a:bodyPr/>
          <a:lstStyle/>
          <a:p>
            <a:fld id="{D8E093D3-ECE8-4637-AB44-12AFDCD6413D}"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Text Placeholder 2"/>
          <p:cNvSpPr>
            <a:spLocks noGrp="1"/>
          </p:cNvSpPr>
          <p:nvPr>
            <p:ph type="body" idx="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D8E093D3-ECE8-4637-AB44-12AFDCD6413D}"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8200"/>
            <a:ext cx="7086600" cy="838200"/>
          </a:xfrm>
        </p:spPr>
        <p:txBody>
          <a:bodyPr/>
          <a:lstStyle/>
          <a:p>
            <a:r>
              <a:rPr lang="en-US" b="1" dirty="0" smtClean="0"/>
              <a:t>Net New Jobs: Methodology - 1</a:t>
            </a:r>
            <a:endParaRPr lang="en-US" b="1" dirty="0">
              <a:latin typeface="+mn-lt"/>
            </a:endParaRPr>
          </a:p>
        </p:txBody>
      </p:sp>
      <p:sp>
        <p:nvSpPr>
          <p:cNvPr id="3" name="TextBox 2"/>
          <p:cNvSpPr txBox="1"/>
          <p:nvPr/>
        </p:nvSpPr>
        <p:spPr>
          <a:xfrm>
            <a:off x="762000" y="1981200"/>
            <a:ext cx="7467600" cy="4093428"/>
          </a:xfrm>
          <a:prstGeom prst="rect">
            <a:avLst/>
          </a:prstGeom>
          <a:noFill/>
        </p:spPr>
        <p:txBody>
          <a:bodyPr wrap="square" rtlCol="0">
            <a:spAutoFit/>
          </a:bodyPr>
          <a:lstStyle/>
          <a:p>
            <a:pPr>
              <a:buFont typeface="Wingdings" pitchFamily="2" charset="2"/>
              <a:buChar char="Ø"/>
            </a:pPr>
            <a:r>
              <a:rPr lang="en-US" sz="2400" dirty="0" smtClean="0"/>
              <a:t>To describe “Net New Jobs”, we chose Census’  QWI’s   “Full-Quarter Employment (Stable) : Counts” as representing a worker’s employment (E) across three successive quarters.  </a:t>
            </a:r>
          </a:p>
          <a:p>
            <a:endParaRPr lang="en-US" sz="2400" dirty="0" smtClean="0"/>
          </a:p>
          <a:p>
            <a:pPr>
              <a:buFont typeface="Wingdings" pitchFamily="2" charset="2"/>
              <a:buChar char="Ø"/>
            </a:pPr>
            <a:r>
              <a:rPr lang="en-US" sz="2400" dirty="0" smtClean="0"/>
              <a:t>Chose (a) 2001Q4 as the starting point, aligned  with the final quarter of the “Early 2000’s Recession”, </a:t>
            </a:r>
          </a:p>
          <a:p>
            <a:pPr>
              <a:buFont typeface="Wingdings" pitchFamily="2" charset="2"/>
              <a:buChar char="Ø"/>
            </a:pPr>
            <a:r>
              <a:rPr lang="en-US" sz="2400" dirty="0" smtClean="0"/>
              <a:t> And (b) 2013Q4 as end point, the most currently available QWI-Q4, for a Q4-to-Q4 comparison.</a:t>
            </a:r>
          </a:p>
          <a:p>
            <a:endParaRPr lang="en-US" sz="2000" dirty="0" smtClean="0"/>
          </a:p>
        </p:txBody>
      </p:sp>
      <p:sp>
        <p:nvSpPr>
          <p:cNvPr id="5" name="Slide Number Placeholder 4"/>
          <p:cNvSpPr>
            <a:spLocks noGrp="1"/>
          </p:cNvSpPr>
          <p:nvPr>
            <p:ph type="sldNum" sz="quarter" idx="11"/>
          </p:nvPr>
        </p:nvSpPr>
        <p:spPr/>
        <p:txBody>
          <a:bodyPr/>
          <a:lstStyle/>
          <a:p>
            <a:fld id="{D8E093D3-ECE8-4637-AB44-12AFDCD6413D}"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38200"/>
            <a:ext cx="7010400" cy="1066800"/>
          </a:xfrm>
        </p:spPr>
        <p:txBody>
          <a:bodyPr/>
          <a:lstStyle/>
          <a:p>
            <a:r>
              <a:rPr lang="en-US" b="1" dirty="0" smtClean="0"/>
              <a:t>Net New Jobs: Methodology - 2</a:t>
            </a:r>
            <a:endParaRPr lang="en-US" b="1" dirty="0">
              <a:latin typeface="+mn-lt"/>
            </a:endParaRPr>
          </a:p>
        </p:txBody>
      </p:sp>
      <p:sp>
        <p:nvSpPr>
          <p:cNvPr id="3" name="TextBox 2"/>
          <p:cNvSpPr txBox="1"/>
          <p:nvPr/>
        </p:nvSpPr>
        <p:spPr>
          <a:xfrm>
            <a:off x="762000" y="1752601"/>
            <a:ext cx="7162800" cy="4442242"/>
          </a:xfrm>
          <a:prstGeom prst="rect">
            <a:avLst/>
          </a:prstGeom>
          <a:noFill/>
        </p:spPr>
        <p:txBody>
          <a:bodyPr wrap="square" rtlCol="0">
            <a:spAutoFit/>
          </a:bodyPr>
          <a:lstStyle/>
          <a:p>
            <a:endParaRPr lang="en-US" sz="2000" dirty="0" smtClean="0"/>
          </a:p>
          <a:p>
            <a:pPr>
              <a:buFont typeface="Wingdings" pitchFamily="2" charset="2"/>
              <a:buChar char="Ø"/>
            </a:pPr>
            <a:r>
              <a:rPr lang="en-US" sz="2400" dirty="0" smtClean="0"/>
              <a:t>  Calculations for “Net New Jobs”</a:t>
            </a:r>
          </a:p>
          <a:p>
            <a:r>
              <a:rPr lang="en-US" sz="2400" dirty="0" smtClean="0"/>
              <a:t>	1)  # </a:t>
            </a:r>
            <a:r>
              <a:rPr lang="en-US" sz="2400" dirty="0" smtClean="0">
                <a:latin typeface="Symbol" pitchFamily="18" charset="2"/>
              </a:rPr>
              <a:t>D</a:t>
            </a:r>
            <a:r>
              <a:rPr lang="en-US" sz="2400" dirty="0" smtClean="0"/>
              <a:t>, (t</a:t>
            </a:r>
            <a:r>
              <a:rPr lang="en-US" sz="2400" baseline="-25000" dirty="0" smtClean="0"/>
              <a:t>1</a:t>
            </a:r>
            <a:r>
              <a:rPr lang="en-US" sz="2400" dirty="0" smtClean="0"/>
              <a:t>) 2001Q4 to (t</a:t>
            </a:r>
            <a:r>
              <a:rPr lang="en-US" sz="2400" baseline="-25000" dirty="0" smtClean="0">
                <a:latin typeface="Symbol" pitchFamily="18" charset="2"/>
              </a:rPr>
              <a:t>2</a:t>
            </a:r>
            <a:r>
              <a:rPr lang="en-US" sz="2400" dirty="0" smtClean="0"/>
              <a:t> )2013Q4:   </a:t>
            </a:r>
          </a:p>
          <a:p>
            <a:r>
              <a:rPr lang="en-US" sz="2400" dirty="0" smtClean="0">
                <a:latin typeface="Symbol" pitchFamily="18" charset="2"/>
              </a:rPr>
              <a:t>	         D </a:t>
            </a:r>
            <a:r>
              <a:rPr lang="en-US" sz="2400" baseline="-25000" dirty="0" smtClean="0">
                <a:latin typeface="Symbol" pitchFamily="18" charset="2"/>
              </a:rPr>
              <a:t>E</a:t>
            </a:r>
            <a:r>
              <a:rPr lang="en-US" sz="2400" dirty="0" smtClean="0">
                <a:latin typeface="Symbol" pitchFamily="18" charset="2"/>
              </a:rPr>
              <a:t>  = E (</a:t>
            </a:r>
            <a:r>
              <a:rPr lang="en-US" sz="2400" dirty="0" smtClean="0"/>
              <a:t>t</a:t>
            </a:r>
            <a:r>
              <a:rPr lang="en-US" sz="2400" baseline="-25000" dirty="0" smtClean="0">
                <a:latin typeface="Symbol" pitchFamily="18" charset="2"/>
              </a:rPr>
              <a:t>2</a:t>
            </a:r>
            <a:r>
              <a:rPr lang="en-US" sz="2400" dirty="0" smtClean="0">
                <a:latin typeface="Symbol" pitchFamily="18" charset="2"/>
              </a:rPr>
              <a:t>) - E (</a:t>
            </a:r>
            <a:r>
              <a:rPr lang="en-US" sz="2400" dirty="0" smtClean="0"/>
              <a:t>t</a:t>
            </a:r>
            <a:r>
              <a:rPr lang="en-US" sz="2400" baseline="-25000" dirty="0" smtClean="0">
                <a:latin typeface="Symbol" pitchFamily="18" charset="2"/>
              </a:rPr>
              <a:t>1</a:t>
            </a:r>
            <a:r>
              <a:rPr lang="en-US" sz="2400" dirty="0" smtClean="0">
                <a:latin typeface="Symbol" pitchFamily="18" charset="2"/>
              </a:rPr>
              <a:t>)</a:t>
            </a:r>
            <a:endParaRPr lang="en-US" sz="2400" dirty="0" smtClean="0"/>
          </a:p>
          <a:p>
            <a:r>
              <a:rPr lang="en-US" sz="2400" dirty="0" smtClean="0"/>
              <a:t>	2)  % </a:t>
            </a:r>
            <a:r>
              <a:rPr lang="en-US" sz="2400" dirty="0" smtClean="0">
                <a:latin typeface="Symbol" pitchFamily="18" charset="2"/>
              </a:rPr>
              <a:t>D  = D </a:t>
            </a:r>
            <a:r>
              <a:rPr lang="en-US" sz="2400" baseline="-25000" dirty="0" smtClean="0">
                <a:latin typeface="Symbol" pitchFamily="18" charset="2"/>
              </a:rPr>
              <a:t>E</a:t>
            </a:r>
            <a:r>
              <a:rPr lang="en-US" sz="2400" dirty="0" smtClean="0">
                <a:latin typeface="Symbol" pitchFamily="18" charset="2"/>
              </a:rPr>
              <a:t>  / E(</a:t>
            </a:r>
            <a:r>
              <a:rPr lang="en-US" sz="2400" dirty="0" smtClean="0"/>
              <a:t>t</a:t>
            </a:r>
            <a:r>
              <a:rPr lang="en-US" sz="2400" baseline="-25000" dirty="0" smtClean="0">
                <a:latin typeface="Symbol" pitchFamily="18" charset="2"/>
              </a:rPr>
              <a:t>1</a:t>
            </a:r>
            <a:r>
              <a:rPr lang="en-US" sz="2400" dirty="0" smtClean="0">
                <a:latin typeface="Symbol" pitchFamily="18" charset="2"/>
              </a:rPr>
              <a:t> )</a:t>
            </a:r>
          </a:p>
          <a:p>
            <a:pPr>
              <a:spcAft>
                <a:spcPts val="800"/>
              </a:spcAft>
            </a:pPr>
            <a:r>
              <a:rPr lang="en-US" sz="2400" dirty="0" smtClean="0"/>
              <a:t> NOTE on 1) and 2), Totaling our 3 components, to develop % change, negative numbers were summed as Absolute values, on a “negative-to-positive” axis. </a:t>
            </a:r>
            <a:endParaRPr lang="en-US" sz="2400" dirty="0" smtClean="0">
              <a:latin typeface="Symbol" pitchFamily="18" charset="2"/>
            </a:endParaRPr>
          </a:p>
          <a:p>
            <a:r>
              <a:rPr lang="en-US" sz="2400" dirty="0" smtClean="0"/>
              <a:t>	3)  % </a:t>
            </a:r>
            <a:r>
              <a:rPr lang="en-US" sz="2400" dirty="0" smtClean="0">
                <a:latin typeface="Symbol" pitchFamily="18" charset="2"/>
              </a:rPr>
              <a:t>D</a:t>
            </a:r>
            <a:r>
              <a:rPr lang="en-US" sz="2400" dirty="0" smtClean="0"/>
              <a:t> per annum :   </a:t>
            </a:r>
            <a:r>
              <a:rPr lang="en-US" sz="2400" dirty="0" smtClean="0">
                <a:latin typeface="Symbol" pitchFamily="18" charset="2"/>
              </a:rPr>
              <a:t> %</a:t>
            </a:r>
            <a:r>
              <a:rPr lang="en-US" sz="2400" baseline="-25000" dirty="0" smtClean="0">
                <a:latin typeface="Symbol" pitchFamily="18" charset="2"/>
              </a:rPr>
              <a:t>Ea</a:t>
            </a:r>
            <a:r>
              <a:rPr lang="en-US" sz="2400" dirty="0" smtClean="0"/>
              <a:t> </a:t>
            </a:r>
            <a:r>
              <a:rPr lang="en-US" sz="2400" dirty="0" smtClean="0">
                <a:latin typeface="Symbol" pitchFamily="18" charset="2"/>
              </a:rPr>
              <a:t> = %</a:t>
            </a:r>
            <a:r>
              <a:rPr lang="en-US" sz="2400" baseline="-25000" dirty="0" smtClean="0">
                <a:latin typeface="Symbol" pitchFamily="18" charset="2"/>
              </a:rPr>
              <a:t>E</a:t>
            </a:r>
            <a:r>
              <a:rPr lang="en-US" sz="2400" dirty="0" smtClean="0">
                <a:latin typeface="Symbol" pitchFamily="18" charset="2"/>
              </a:rPr>
              <a:t>  / (</a:t>
            </a:r>
            <a:r>
              <a:rPr lang="en-US" sz="2400" dirty="0" smtClean="0"/>
              <a:t>t</a:t>
            </a:r>
            <a:r>
              <a:rPr lang="en-US" sz="2400" baseline="-25000" dirty="0" smtClean="0">
                <a:latin typeface="Symbol" pitchFamily="18" charset="2"/>
              </a:rPr>
              <a:t>2</a:t>
            </a:r>
            <a:r>
              <a:rPr lang="en-US" sz="2400" dirty="0" smtClean="0">
                <a:latin typeface="Symbol" pitchFamily="18" charset="2"/>
              </a:rPr>
              <a:t> -</a:t>
            </a:r>
            <a:r>
              <a:rPr lang="en-US" sz="2400" dirty="0" smtClean="0"/>
              <a:t> t</a:t>
            </a:r>
            <a:r>
              <a:rPr lang="en-US" sz="2400" baseline="-25000" dirty="0" smtClean="0"/>
              <a:t>1 </a:t>
            </a:r>
            <a:r>
              <a:rPr lang="en-US" sz="2400" dirty="0" smtClean="0">
                <a:latin typeface="Symbol" pitchFamily="18" charset="2"/>
              </a:rPr>
              <a:t>)</a:t>
            </a:r>
            <a:endParaRPr lang="en-US" sz="2400" dirty="0" smtClean="0"/>
          </a:p>
          <a:p>
            <a:r>
              <a:rPr lang="en-US" sz="2400" dirty="0" smtClean="0"/>
              <a:t>	4)  % Share : </a:t>
            </a:r>
            <a:r>
              <a:rPr lang="en-US" sz="2400" dirty="0" smtClean="0">
                <a:latin typeface="Symbol" pitchFamily="18" charset="2"/>
              </a:rPr>
              <a:t>E</a:t>
            </a:r>
            <a:r>
              <a:rPr lang="en-US" sz="2400" baseline="-40000" dirty="0" smtClean="0">
                <a:latin typeface="Symbol" pitchFamily="18" charset="2"/>
              </a:rPr>
              <a:t> </a:t>
            </a:r>
            <a:r>
              <a:rPr lang="en-US" sz="2400" dirty="0" smtClean="0">
                <a:latin typeface="Symbol" pitchFamily="18" charset="2"/>
              </a:rPr>
              <a:t> (</a:t>
            </a:r>
            <a:r>
              <a:rPr lang="en-US" sz="2400" dirty="0" smtClean="0"/>
              <a:t>t</a:t>
            </a:r>
            <a:r>
              <a:rPr lang="en-US" sz="2400" baseline="-25000" dirty="0" smtClean="0">
                <a:latin typeface="Symbol" pitchFamily="18" charset="2"/>
              </a:rPr>
              <a:t>2</a:t>
            </a:r>
            <a:r>
              <a:rPr lang="en-US" sz="2400" dirty="0" smtClean="0">
                <a:latin typeface="Symbol" pitchFamily="18" charset="2"/>
              </a:rPr>
              <a:t>) - E (</a:t>
            </a:r>
            <a:r>
              <a:rPr lang="en-US" sz="2400" dirty="0" smtClean="0"/>
              <a:t>t</a:t>
            </a:r>
            <a:r>
              <a:rPr lang="en-US" sz="2400" baseline="-25000" dirty="0" smtClean="0">
                <a:latin typeface="Symbol" pitchFamily="18" charset="2"/>
              </a:rPr>
              <a:t>1 </a:t>
            </a:r>
            <a:r>
              <a:rPr lang="en-US" sz="2400" dirty="0" smtClean="0">
                <a:latin typeface="Symbol" pitchFamily="18" charset="2"/>
              </a:rPr>
              <a:t> ) / S </a:t>
            </a:r>
            <a:r>
              <a:rPr lang="en-US" sz="2400" baseline="-25000" dirty="0" smtClean="0"/>
              <a:t>E</a:t>
            </a:r>
            <a:r>
              <a:rPr lang="en-US" sz="2400" baseline="-40000" dirty="0" smtClean="0">
                <a:latin typeface="Symbol" pitchFamily="18" charset="2"/>
              </a:rPr>
              <a:t> a</a:t>
            </a:r>
            <a:r>
              <a:rPr lang="en-US" sz="2400" dirty="0" smtClean="0"/>
              <a:t>  </a:t>
            </a:r>
          </a:p>
          <a:p>
            <a:endParaRPr lang="en-US" sz="2400" baseline="-25000" dirty="0" smtClean="0"/>
          </a:p>
        </p:txBody>
      </p:sp>
      <p:sp>
        <p:nvSpPr>
          <p:cNvPr id="5" name="Slide Number Placeholder 4"/>
          <p:cNvSpPr>
            <a:spLocks noGrp="1"/>
          </p:cNvSpPr>
          <p:nvPr>
            <p:ph type="sldNum" sz="quarter" idx="11"/>
          </p:nvPr>
        </p:nvSpPr>
        <p:spPr/>
        <p:txBody>
          <a:bodyPr/>
          <a:lstStyle/>
          <a:p>
            <a:fld id="{D8E093D3-ECE8-4637-AB44-12AFDCD6413D}"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9600"/>
            <a:ext cx="7086600" cy="808038"/>
          </a:xfrm>
        </p:spPr>
        <p:txBody>
          <a:bodyPr/>
          <a:lstStyle/>
          <a:p>
            <a:r>
              <a:rPr lang="en-US" b="1" dirty="0" smtClean="0"/>
              <a:t>Net New Jobs: Methodology - 3</a:t>
            </a:r>
            <a:endParaRPr lang="en-US" b="1" dirty="0">
              <a:latin typeface="+mn-lt"/>
            </a:endParaRPr>
          </a:p>
        </p:txBody>
      </p:sp>
      <p:sp>
        <p:nvSpPr>
          <p:cNvPr id="3" name="TextBox 2"/>
          <p:cNvSpPr txBox="1"/>
          <p:nvPr/>
        </p:nvSpPr>
        <p:spPr>
          <a:xfrm>
            <a:off x="762000" y="1600201"/>
            <a:ext cx="7086600" cy="4401205"/>
          </a:xfrm>
          <a:prstGeom prst="rect">
            <a:avLst/>
          </a:prstGeom>
          <a:noFill/>
        </p:spPr>
        <p:txBody>
          <a:bodyPr wrap="square" rtlCol="0">
            <a:spAutoFit/>
          </a:bodyPr>
          <a:lstStyle/>
          <a:p>
            <a:pPr>
              <a:buFont typeface="Wingdings" pitchFamily="2" charset="2"/>
              <a:buChar char="Ø"/>
            </a:pPr>
            <a:r>
              <a:rPr lang="en-US" sz="2000" dirty="0" smtClean="0"/>
              <a:t>Geography concerns:</a:t>
            </a:r>
          </a:p>
          <a:p>
            <a:pPr marL="914400" lvl="1" indent="-457200">
              <a:buFontTx/>
              <a:buAutoNum type="arabicParenBoth"/>
            </a:pPr>
            <a:r>
              <a:rPr lang="en-US" sz="2000" dirty="0" smtClean="0"/>
              <a:t>Chose 51 top-population Metropolitan Statistical areas, each with more than one million people.</a:t>
            </a:r>
          </a:p>
          <a:p>
            <a:pPr marL="914400" lvl="1" indent="-457200">
              <a:buFontTx/>
              <a:buAutoNum type="arabicParenBoth"/>
            </a:pPr>
            <a:r>
              <a:rPr lang="en-US" sz="2000" dirty="0" smtClean="0"/>
              <a:t>Each  component of a Multi-State metropolitan center was tested to confirm at least 10% of  total Metro jobs, in considering whether to include that locale in the metro or as part of the state; see </a:t>
            </a:r>
            <a:r>
              <a:rPr lang="en-US" sz="2000" dirty="0" err="1" smtClean="0"/>
              <a:t>MultiState</a:t>
            </a:r>
            <a:r>
              <a:rPr lang="en-US" sz="2000" dirty="0" smtClean="0"/>
              <a:t> Metros in APPENDIX A.</a:t>
            </a:r>
          </a:p>
          <a:p>
            <a:pPr marL="914400" lvl="1" indent="-457200">
              <a:buAutoNum type="arabicParenBoth"/>
            </a:pPr>
            <a:r>
              <a:rPr lang="en-US" sz="2000" dirty="0" smtClean="0"/>
              <a:t>Both states and metros were separated into size categories, major, midsize and small, to help conclude if a % trend  was important or marginal.</a:t>
            </a:r>
          </a:p>
          <a:p>
            <a:pPr marL="914400" lvl="1" indent="-457200"/>
            <a:endParaRPr lang="en-US" sz="2000" dirty="0" smtClean="0"/>
          </a:p>
          <a:p>
            <a:pPr marL="228600" indent="-228600">
              <a:buFont typeface="Wingdings" pitchFamily="2" charset="2"/>
              <a:buChar char="Ø"/>
            </a:pPr>
            <a:r>
              <a:rPr lang="en-US" sz="2000" dirty="0" smtClean="0"/>
              <a:t>Census’ </a:t>
            </a:r>
            <a:r>
              <a:rPr lang="en-US" sz="2000" dirty="0" err="1" smtClean="0"/>
              <a:t>OnTheMap</a:t>
            </a:r>
            <a:r>
              <a:rPr lang="en-US" sz="2000" dirty="0" smtClean="0"/>
              <a:t> application also confirmed when workers’ jobs reached across state lines.</a:t>
            </a:r>
          </a:p>
        </p:txBody>
      </p:sp>
      <p:sp>
        <p:nvSpPr>
          <p:cNvPr id="5" name="Slide Number Placeholder 4"/>
          <p:cNvSpPr>
            <a:spLocks noGrp="1"/>
          </p:cNvSpPr>
          <p:nvPr>
            <p:ph type="sldNum" sz="quarter" idx="11"/>
          </p:nvPr>
        </p:nvSpPr>
        <p:spPr/>
        <p:txBody>
          <a:bodyPr/>
          <a:lstStyle/>
          <a:p>
            <a:fld id="{D8E093D3-ECE8-4637-AB44-12AFDCD6413D}"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FINDINGS</a:t>
            </a:r>
            <a:endParaRPr lang="en-US" dirty="0"/>
          </a:p>
        </p:txBody>
      </p:sp>
      <p:sp>
        <p:nvSpPr>
          <p:cNvPr id="3" name="Text Placeholder 2"/>
          <p:cNvSpPr>
            <a:spLocks noGrp="1"/>
          </p:cNvSpPr>
          <p:nvPr>
            <p:ph type="body" idx="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D8E093D3-ECE8-4637-AB44-12AFDCD6413D}" type="slidenum">
              <a:rPr lang="en-US" smtClean="0"/>
              <a:pPr/>
              <a:t>8</a:t>
            </a:fld>
            <a:endParaRPr lang="en-US"/>
          </a:p>
        </p:txBody>
      </p:sp>
    </p:spTree>
    <p:extLst>
      <p:ext uri="{BB962C8B-B14F-4D97-AF65-F5344CB8AC3E}">
        <p14:creationId xmlns:p14="http://schemas.microsoft.com/office/powerpoint/2010/main" val="1275542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371600"/>
            <a:ext cx="6934200" cy="838200"/>
          </a:xfrm>
        </p:spPr>
        <p:txBody>
          <a:bodyPr/>
          <a:lstStyle/>
          <a:p>
            <a:r>
              <a:rPr lang="en-US" dirty="0" smtClean="0"/>
              <a:t>Primary</a:t>
            </a:r>
            <a:r>
              <a:rPr lang="en-US" b="0" dirty="0" smtClean="0"/>
              <a:t> </a:t>
            </a:r>
            <a:r>
              <a:rPr lang="en-US" dirty="0" smtClean="0"/>
              <a:t>Findings</a:t>
            </a:r>
            <a:r>
              <a:rPr lang="en-US" b="0" dirty="0" smtClean="0"/>
              <a:t> </a:t>
            </a:r>
            <a:r>
              <a:rPr lang="en-US" dirty="0" smtClean="0"/>
              <a:t>- 1</a:t>
            </a:r>
            <a:endParaRPr lang="en-US" dirty="0"/>
          </a:p>
        </p:txBody>
      </p:sp>
      <p:sp>
        <p:nvSpPr>
          <p:cNvPr id="3" name="Text Placeholder 2"/>
          <p:cNvSpPr>
            <a:spLocks noGrp="1"/>
          </p:cNvSpPr>
          <p:nvPr>
            <p:ph type="body" idx="1"/>
          </p:nvPr>
        </p:nvSpPr>
        <p:spPr>
          <a:xfrm>
            <a:off x="2209800" y="2590800"/>
            <a:ext cx="6172200" cy="3581400"/>
          </a:xfrm>
        </p:spPr>
        <p:txBody>
          <a:bodyPr>
            <a:normAutofit/>
          </a:bodyPr>
          <a:lstStyle/>
          <a:p>
            <a:pPr marL="285750" indent="-285750">
              <a:buFont typeface="Wingdings" pitchFamily="2" charset="2"/>
              <a:buChar char="Ø"/>
            </a:pPr>
            <a:r>
              <a:rPr lang="en-US" sz="2000" dirty="0" smtClean="0"/>
              <a:t>A pair of Firm Size categories </a:t>
            </a:r>
          </a:p>
          <a:p>
            <a:r>
              <a:rPr lang="en-US" sz="2000" dirty="0" smtClean="0"/>
              <a:t>      (a) 0-19, the smallest size, and (b) &gt;500,</a:t>
            </a:r>
          </a:p>
          <a:p>
            <a:r>
              <a:rPr lang="en-US" sz="2000" dirty="0" smtClean="0"/>
              <a:t>…together account for more than 70% of employment in 30 Metros, and at least 60% of total employment in another 12 cities;  the intermediate categories are less distinctive.   </a:t>
            </a:r>
          </a:p>
          <a:p>
            <a:pPr>
              <a:buFont typeface="Wingdings" pitchFamily="2" charset="2"/>
              <a:buChar char="Ø"/>
            </a:pPr>
            <a:r>
              <a:rPr lang="en-US" sz="2000" dirty="0" smtClean="0"/>
              <a:t>    The same pair of Firm Size groups account for &gt; 70% of employment counts in 12 of our 47 states, and &gt; 60% in another 18 states.</a:t>
            </a:r>
          </a:p>
          <a:p>
            <a:endParaRPr lang="en-US" dirty="0" smtClean="0"/>
          </a:p>
          <a:p>
            <a:endParaRPr lang="en-US" dirty="0" smtClean="0"/>
          </a:p>
        </p:txBody>
      </p:sp>
      <p:sp>
        <p:nvSpPr>
          <p:cNvPr id="5" name="Slide Number Placeholder 4"/>
          <p:cNvSpPr>
            <a:spLocks noGrp="1"/>
          </p:cNvSpPr>
          <p:nvPr>
            <p:ph type="sldNum" sz="quarter" idx="12"/>
          </p:nvPr>
        </p:nvSpPr>
        <p:spPr/>
        <p:txBody>
          <a:bodyPr/>
          <a:lstStyle/>
          <a:p>
            <a:fld id="{D8E093D3-ECE8-4637-AB44-12AFDCD6413D}"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1069</TotalTime>
  <Words>847</Words>
  <Application>Microsoft Office PowerPoint</Application>
  <PresentationFormat>On-screen Show (4:3)</PresentationFormat>
  <Paragraphs>134</Paragraphs>
  <Slides>24</Slides>
  <Notes>24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Oriel</vt:lpstr>
      <vt:lpstr>Worksheet</vt:lpstr>
      <vt:lpstr>Net New Jobs:  States and major metros</vt:lpstr>
      <vt:lpstr>Net New Jobs:  contents</vt:lpstr>
      <vt:lpstr>Net New Jobs:  Goals</vt:lpstr>
      <vt:lpstr>METHODOLOGY</vt:lpstr>
      <vt:lpstr>Net New Jobs: Methodology - 1</vt:lpstr>
      <vt:lpstr>Net New Jobs: Methodology - 2</vt:lpstr>
      <vt:lpstr>Net New Jobs: Methodology - 3</vt:lpstr>
      <vt:lpstr>PRIMARY FINDINGS</vt:lpstr>
      <vt:lpstr>Primary Findings - 1</vt:lpstr>
      <vt:lpstr>Primary Findings – 1    Metro, Large Firm Successes</vt:lpstr>
      <vt:lpstr>Primary Findings – 1   Large firm, &gt;500 Successes:</vt:lpstr>
      <vt:lpstr>Primary Findings - 1:        Small Firm (0-19) Metros &amp; Large firm (&gt;500) States:</vt:lpstr>
      <vt:lpstr>Primary Findings – 1:        Small Business (0-19) Successes:</vt:lpstr>
      <vt:lpstr>Primary Findings – 2:    % Share of Net New Jobs</vt:lpstr>
      <vt:lpstr>Primary Findings – 2:   Net New Jobs:  metro, % share</vt:lpstr>
      <vt:lpstr>Primary Findings – 2:   Net New Jobs:  State, % Share</vt:lpstr>
      <vt:lpstr>Primary Findings – 3:  Per Annum Growth</vt:lpstr>
      <vt:lpstr>Primary Findings – 3:  Per Annum Growth</vt:lpstr>
      <vt:lpstr>SAMPLE NAICS PROFILE:</vt:lpstr>
      <vt:lpstr>Sample NAICS profile:</vt:lpstr>
      <vt:lpstr>NAICS Profile: CA v. NJ-PA   health-Care/Education</vt:lpstr>
      <vt:lpstr>references:</vt:lpstr>
      <vt:lpstr>Appendix A:   Multi-State Metros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New Jobs:  Metros and States</dc:title>
  <dc:creator>Owner</dc:creator>
  <cp:lastModifiedBy>Hockessin Public</cp:lastModifiedBy>
  <cp:revision>213</cp:revision>
  <cp:lastPrinted>2015-06-15T16:39:16Z</cp:lastPrinted>
  <dcterms:created xsi:type="dcterms:W3CDTF">2015-06-10T23:57:30Z</dcterms:created>
  <dcterms:modified xsi:type="dcterms:W3CDTF">2016-06-28T19:25:51Z</dcterms:modified>
</cp:coreProperties>
</file>