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70" r:id="rId4"/>
    <p:sldId id="273" r:id="rId5"/>
    <p:sldId id="271" r:id="rId6"/>
    <p:sldId id="272" r:id="rId7"/>
    <p:sldId id="274" r:id="rId8"/>
    <p:sldId id="284" r:id="rId9"/>
    <p:sldId id="275" r:id="rId10"/>
    <p:sldId id="280" r:id="rId11"/>
    <p:sldId id="276" r:id="rId12"/>
    <p:sldId id="282" r:id="rId13"/>
    <p:sldId id="277" r:id="rId14"/>
    <p:sldId id="278" r:id="rId15"/>
    <p:sldId id="279" r:id="rId16"/>
    <p:sldId id="283" r:id="rId17"/>
    <p:sldId id="286" r:id="rId18"/>
    <p:sldId id="281" r:id="rId19"/>
    <p:sldId id="285"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72" d="100"/>
          <a:sy n="72" d="100"/>
        </p:scale>
        <p:origin x="618"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11/22/2019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11/22/2019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11/22/2019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11/22/2019</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11/22/2019</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11/22/2019</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11/22/2019</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 hate group projects! </a:t>
            </a:r>
            <a:br>
              <a:rPr lang="en-US" dirty="0"/>
            </a:br>
            <a:r>
              <a:rPr lang="en-US" sz="2800" dirty="0"/>
              <a:t>A solution to group work angst using interdisciplinary consulting as a guide</a:t>
            </a:r>
          </a:p>
        </p:txBody>
      </p:sp>
      <p:sp>
        <p:nvSpPr>
          <p:cNvPr id="3" name="Subtitle 2"/>
          <p:cNvSpPr>
            <a:spLocks noGrp="1"/>
          </p:cNvSpPr>
          <p:nvPr>
            <p:ph type="subTitle" idx="1"/>
          </p:nvPr>
        </p:nvSpPr>
        <p:spPr/>
        <p:txBody>
          <a:bodyPr/>
          <a:lstStyle/>
          <a:p>
            <a:r>
              <a:rPr lang="en-US" dirty="0"/>
              <a:t>Jill Lundell &amp; Brennan Bean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8C29-46F2-4184-9EBB-222E03454CE5}"/>
              </a:ext>
            </a:extLst>
          </p:cNvPr>
          <p:cNvSpPr>
            <a:spLocks noGrp="1"/>
          </p:cNvSpPr>
          <p:nvPr>
            <p:ph type="title"/>
          </p:nvPr>
        </p:nvSpPr>
        <p:spPr/>
        <p:txBody>
          <a:bodyPr/>
          <a:lstStyle/>
          <a:p>
            <a:r>
              <a:rPr lang="en-US" dirty="0"/>
              <a:t>Setup of project – simple statistical study</a:t>
            </a:r>
          </a:p>
        </p:txBody>
      </p:sp>
      <p:sp>
        <p:nvSpPr>
          <p:cNvPr id="3" name="Content Placeholder 2">
            <a:extLst>
              <a:ext uri="{FF2B5EF4-FFF2-40B4-BE49-F238E27FC236}">
                <a16:creationId xmlns:a16="http://schemas.microsoft.com/office/drawing/2014/main" id="{12A3001A-37A9-4C53-8BB6-136167B354CB}"/>
              </a:ext>
            </a:extLst>
          </p:cNvPr>
          <p:cNvSpPr>
            <a:spLocks noGrp="1"/>
          </p:cNvSpPr>
          <p:nvPr>
            <p:ph idx="1"/>
          </p:nvPr>
        </p:nvSpPr>
        <p:spPr/>
        <p:txBody>
          <a:bodyPr>
            <a:normAutofit fontScale="77500" lnSpcReduction="20000"/>
          </a:bodyPr>
          <a:lstStyle/>
          <a:p>
            <a:r>
              <a:rPr lang="en-US" dirty="0">
                <a:solidFill>
                  <a:srgbClr val="00B0F0"/>
                </a:solidFill>
              </a:rPr>
              <a:t>Proposal</a:t>
            </a:r>
            <a:r>
              <a:rPr lang="en-US" dirty="0"/>
              <a:t>: Information quiz, project approval (done in person), assign individual tasks</a:t>
            </a:r>
          </a:p>
          <a:p>
            <a:r>
              <a:rPr lang="en-US" dirty="0">
                <a:solidFill>
                  <a:srgbClr val="00B0F0"/>
                </a:solidFill>
              </a:rPr>
              <a:t>A1</a:t>
            </a:r>
            <a:r>
              <a:rPr lang="en-US" dirty="0"/>
              <a:t>: Submit slides introducing project</a:t>
            </a:r>
          </a:p>
          <a:p>
            <a:r>
              <a:rPr lang="en-US" dirty="0">
                <a:solidFill>
                  <a:srgbClr val="00B0F0"/>
                </a:solidFill>
              </a:rPr>
              <a:t>A2</a:t>
            </a:r>
            <a:r>
              <a:rPr lang="en-US" dirty="0"/>
              <a:t>: Collect data</a:t>
            </a:r>
          </a:p>
          <a:p>
            <a:r>
              <a:rPr lang="en-US" dirty="0">
                <a:solidFill>
                  <a:srgbClr val="00B0F0"/>
                </a:solidFill>
              </a:rPr>
              <a:t>A3</a:t>
            </a:r>
            <a:r>
              <a:rPr lang="en-US" dirty="0"/>
              <a:t>: Submit slides with data collection information and issues in collecting data</a:t>
            </a:r>
          </a:p>
          <a:p>
            <a:r>
              <a:rPr lang="en-US" dirty="0">
                <a:solidFill>
                  <a:srgbClr val="00B0F0"/>
                </a:solidFill>
              </a:rPr>
              <a:t>A4</a:t>
            </a:r>
            <a:r>
              <a:rPr lang="en-US" dirty="0"/>
              <a:t>: Select a statistical test (meet with instructor)</a:t>
            </a:r>
          </a:p>
          <a:p>
            <a:r>
              <a:rPr lang="en-US" dirty="0">
                <a:solidFill>
                  <a:srgbClr val="00B0F0"/>
                </a:solidFill>
              </a:rPr>
              <a:t>A5</a:t>
            </a:r>
            <a:r>
              <a:rPr lang="en-US" dirty="0"/>
              <a:t>: Submit slides with preliminary data analysis</a:t>
            </a:r>
          </a:p>
          <a:p>
            <a:r>
              <a:rPr lang="en-US" dirty="0">
                <a:solidFill>
                  <a:srgbClr val="00B0F0"/>
                </a:solidFill>
              </a:rPr>
              <a:t>A6</a:t>
            </a:r>
            <a:r>
              <a:rPr lang="en-US" dirty="0"/>
              <a:t>: Submit slides with statistical test and results</a:t>
            </a:r>
          </a:p>
          <a:p>
            <a:r>
              <a:rPr lang="en-US" dirty="0">
                <a:solidFill>
                  <a:srgbClr val="00B0F0"/>
                </a:solidFill>
              </a:rPr>
              <a:t>A7</a:t>
            </a:r>
            <a:r>
              <a:rPr lang="en-US" dirty="0"/>
              <a:t>: Submit rough draft of class presentation</a:t>
            </a:r>
          </a:p>
          <a:p>
            <a:r>
              <a:rPr lang="en-US" dirty="0">
                <a:solidFill>
                  <a:srgbClr val="00B0F0"/>
                </a:solidFill>
              </a:rPr>
              <a:t>A8</a:t>
            </a:r>
            <a:r>
              <a:rPr lang="en-US" dirty="0"/>
              <a:t>: Submit final presentation slides and present</a:t>
            </a:r>
          </a:p>
          <a:p>
            <a:r>
              <a:rPr lang="en-US" dirty="0">
                <a:solidFill>
                  <a:srgbClr val="00B0F0"/>
                </a:solidFill>
              </a:rPr>
              <a:t>A9</a:t>
            </a:r>
            <a:r>
              <a:rPr lang="en-US" dirty="0"/>
              <a:t>: Submit group member evaluation</a:t>
            </a:r>
          </a:p>
        </p:txBody>
      </p:sp>
    </p:spTree>
    <p:extLst>
      <p:ext uri="{BB962C8B-B14F-4D97-AF65-F5344CB8AC3E}">
        <p14:creationId xmlns:p14="http://schemas.microsoft.com/office/powerpoint/2010/main" val="133795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3617-9DD7-42D7-9EFA-F5F1C980462D}"/>
              </a:ext>
            </a:extLst>
          </p:cNvPr>
          <p:cNvSpPr>
            <a:spLocks noGrp="1"/>
          </p:cNvSpPr>
          <p:nvPr>
            <p:ph type="title"/>
          </p:nvPr>
        </p:nvSpPr>
        <p:spPr/>
        <p:txBody>
          <a:bodyPr/>
          <a:lstStyle/>
          <a:p>
            <a:r>
              <a:rPr lang="en-US" dirty="0"/>
              <a:t>Let the games begin</a:t>
            </a:r>
          </a:p>
        </p:txBody>
      </p:sp>
      <p:sp>
        <p:nvSpPr>
          <p:cNvPr id="3" name="Content Placeholder 2">
            <a:extLst>
              <a:ext uri="{FF2B5EF4-FFF2-40B4-BE49-F238E27FC236}">
                <a16:creationId xmlns:a16="http://schemas.microsoft.com/office/drawing/2014/main" id="{C68B593F-A10E-4264-B4BC-604E82FD9851}"/>
              </a:ext>
            </a:extLst>
          </p:cNvPr>
          <p:cNvSpPr>
            <a:spLocks noGrp="1"/>
          </p:cNvSpPr>
          <p:nvPr>
            <p:ph idx="1"/>
          </p:nvPr>
        </p:nvSpPr>
        <p:spPr/>
        <p:txBody>
          <a:bodyPr>
            <a:normAutofit lnSpcReduction="10000"/>
          </a:bodyPr>
          <a:lstStyle/>
          <a:p>
            <a:r>
              <a:rPr lang="en-US" dirty="0"/>
              <a:t>Make sure the project is started early enough  </a:t>
            </a:r>
          </a:p>
          <a:p>
            <a:pPr lvl="1"/>
            <a:r>
              <a:rPr lang="en-US" dirty="0"/>
              <a:t>If there are 7 assignments it must start at least 8 weeks before the end of the semester</a:t>
            </a:r>
          </a:p>
          <a:p>
            <a:r>
              <a:rPr lang="en-US" dirty="0"/>
              <a:t>Have the students read the instructions and take a detailed quiz on them</a:t>
            </a:r>
          </a:p>
          <a:p>
            <a:pPr lvl="1"/>
            <a:r>
              <a:rPr lang="en-US" dirty="0"/>
              <a:t>They must get 100% to proceed with the class</a:t>
            </a:r>
          </a:p>
          <a:p>
            <a:r>
              <a:rPr lang="en-US" dirty="0"/>
              <a:t>Give them time in class to get things organized as a group</a:t>
            </a:r>
          </a:p>
          <a:p>
            <a:r>
              <a:rPr lang="en-US" dirty="0"/>
              <a:t>Have a Google Drive spreadsheet where they sign up for each assignment (this is also an assignment)</a:t>
            </a:r>
          </a:p>
          <a:p>
            <a:pPr lvl="1"/>
            <a:r>
              <a:rPr lang="en-US" dirty="0"/>
              <a:t>This is imperative! You need to know who is handing which part in and it makes sure the group is clear. The group can juggle assignments through the project, but they must update the spreadsheet</a:t>
            </a:r>
          </a:p>
        </p:txBody>
      </p:sp>
    </p:spTree>
    <p:extLst>
      <p:ext uri="{BB962C8B-B14F-4D97-AF65-F5344CB8AC3E}">
        <p14:creationId xmlns:p14="http://schemas.microsoft.com/office/powerpoint/2010/main" val="46340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48F1ED-FAA1-4F2F-8ACF-EB5DC7D8EA2A}"/>
              </a:ext>
            </a:extLst>
          </p:cNvPr>
          <p:cNvPicPr>
            <a:picLocks noChangeAspect="1"/>
          </p:cNvPicPr>
          <p:nvPr/>
        </p:nvPicPr>
        <p:blipFill>
          <a:blip r:embed="rId2"/>
          <a:stretch>
            <a:fillRect/>
          </a:stretch>
        </p:blipFill>
        <p:spPr>
          <a:xfrm>
            <a:off x="227012" y="228600"/>
            <a:ext cx="2743200" cy="3462166"/>
          </a:xfrm>
          <a:prstGeom prst="rect">
            <a:avLst/>
          </a:prstGeom>
        </p:spPr>
      </p:pic>
      <p:pic>
        <p:nvPicPr>
          <p:cNvPr id="5" name="Picture 4">
            <a:extLst>
              <a:ext uri="{FF2B5EF4-FFF2-40B4-BE49-F238E27FC236}">
                <a16:creationId xmlns:a16="http://schemas.microsoft.com/office/drawing/2014/main" id="{7B658566-7A0F-4F18-8BE1-7ECAEAC2D16C}"/>
              </a:ext>
            </a:extLst>
          </p:cNvPr>
          <p:cNvPicPr>
            <a:picLocks noChangeAspect="1"/>
          </p:cNvPicPr>
          <p:nvPr/>
        </p:nvPicPr>
        <p:blipFill>
          <a:blip r:embed="rId3"/>
          <a:stretch>
            <a:fillRect/>
          </a:stretch>
        </p:blipFill>
        <p:spPr>
          <a:xfrm>
            <a:off x="3210125" y="228600"/>
            <a:ext cx="2743200" cy="3496827"/>
          </a:xfrm>
          <a:prstGeom prst="rect">
            <a:avLst/>
          </a:prstGeom>
        </p:spPr>
      </p:pic>
      <p:pic>
        <p:nvPicPr>
          <p:cNvPr id="6" name="Picture 5">
            <a:extLst>
              <a:ext uri="{FF2B5EF4-FFF2-40B4-BE49-F238E27FC236}">
                <a16:creationId xmlns:a16="http://schemas.microsoft.com/office/drawing/2014/main" id="{8C8EF8DE-78BC-40BB-8322-91755997DA64}"/>
              </a:ext>
            </a:extLst>
          </p:cNvPr>
          <p:cNvPicPr>
            <a:picLocks noChangeAspect="1"/>
          </p:cNvPicPr>
          <p:nvPr/>
        </p:nvPicPr>
        <p:blipFill>
          <a:blip r:embed="rId4"/>
          <a:stretch>
            <a:fillRect/>
          </a:stretch>
        </p:blipFill>
        <p:spPr>
          <a:xfrm>
            <a:off x="6193238" y="228172"/>
            <a:ext cx="2743200" cy="3497255"/>
          </a:xfrm>
          <a:prstGeom prst="rect">
            <a:avLst/>
          </a:prstGeom>
        </p:spPr>
      </p:pic>
      <p:pic>
        <p:nvPicPr>
          <p:cNvPr id="7" name="Picture 6">
            <a:extLst>
              <a:ext uri="{FF2B5EF4-FFF2-40B4-BE49-F238E27FC236}">
                <a16:creationId xmlns:a16="http://schemas.microsoft.com/office/drawing/2014/main" id="{600518D7-2E0C-4528-9E18-BBB5E032027B}"/>
              </a:ext>
            </a:extLst>
          </p:cNvPr>
          <p:cNvPicPr>
            <a:picLocks noChangeAspect="1"/>
          </p:cNvPicPr>
          <p:nvPr/>
        </p:nvPicPr>
        <p:blipFill>
          <a:blip r:embed="rId5"/>
          <a:stretch>
            <a:fillRect/>
          </a:stretch>
        </p:blipFill>
        <p:spPr>
          <a:xfrm>
            <a:off x="9187664" y="239187"/>
            <a:ext cx="2743200" cy="3486240"/>
          </a:xfrm>
          <a:prstGeom prst="rect">
            <a:avLst/>
          </a:prstGeom>
        </p:spPr>
      </p:pic>
      <p:pic>
        <p:nvPicPr>
          <p:cNvPr id="8" name="Picture 7">
            <a:extLst>
              <a:ext uri="{FF2B5EF4-FFF2-40B4-BE49-F238E27FC236}">
                <a16:creationId xmlns:a16="http://schemas.microsoft.com/office/drawing/2014/main" id="{3CE13D76-5167-4708-A534-C52F914253AF}"/>
              </a:ext>
            </a:extLst>
          </p:cNvPr>
          <p:cNvPicPr>
            <a:picLocks noChangeAspect="1"/>
          </p:cNvPicPr>
          <p:nvPr/>
        </p:nvPicPr>
        <p:blipFill>
          <a:blip r:embed="rId6"/>
          <a:stretch>
            <a:fillRect/>
          </a:stretch>
        </p:blipFill>
        <p:spPr>
          <a:xfrm>
            <a:off x="2508249" y="4191000"/>
            <a:ext cx="7172325" cy="2200275"/>
          </a:xfrm>
          <a:prstGeom prst="rect">
            <a:avLst/>
          </a:prstGeom>
        </p:spPr>
      </p:pic>
    </p:spTree>
    <p:extLst>
      <p:ext uri="{BB962C8B-B14F-4D97-AF65-F5344CB8AC3E}">
        <p14:creationId xmlns:p14="http://schemas.microsoft.com/office/powerpoint/2010/main" val="113172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600B-0245-4B2B-AEAB-9DE8D4A58A2A}"/>
              </a:ext>
            </a:extLst>
          </p:cNvPr>
          <p:cNvSpPr>
            <a:spLocks noGrp="1"/>
          </p:cNvSpPr>
          <p:nvPr>
            <p:ph type="title"/>
          </p:nvPr>
        </p:nvSpPr>
        <p:spPr/>
        <p:txBody>
          <a:bodyPr/>
          <a:lstStyle/>
          <a:p>
            <a:r>
              <a:rPr lang="en-US" dirty="0"/>
              <a:t>Weekly responsibilities</a:t>
            </a:r>
          </a:p>
        </p:txBody>
      </p:sp>
      <p:sp>
        <p:nvSpPr>
          <p:cNvPr id="3" name="Content Placeholder 2">
            <a:extLst>
              <a:ext uri="{FF2B5EF4-FFF2-40B4-BE49-F238E27FC236}">
                <a16:creationId xmlns:a16="http://schemas.microsoft.com/office/drawing/2014/main" id="{1F0F4E34-70F6-43F2-AFB7-231593639B6E}"/>
              </a:ext>
            </a:extLst>
          </p:cNvPr>
          <p:cNvSpPr>
            <a:spLocks noGrp="1"/>
          </p:cNvSpPr>
          <p:nvPr>
            <p:ph idx="1"/>
          </p:nvPr>
        </p:nvSpPr>
        <p:spPr/>
        <p:txBody>
          <a:bodyPr>
            <a:normAutofit/>
          </a:bodyPr>
          <a:lstStyle/>
          <a:p>
            <a:r>
              <a:rPr lang="en-US" dirty="0">
                <a:solidFill>
                  <a:srgbClr val="00B0F0"/>
                </a:solidFill>
              </a:rPr>
              <a:t>Wednesday</a:t>
            </a:r>
            <a:r>
              <a:rPr lang="en-US" dirty="0"/>
              <a:t>: Assignment needs to be completed and sent to group members for review</a:t>
            </a:r>
          </a:p>
          <a:p>
            <a:r>
              <a:rPr lang="en-US" dirty="0">
                <a:solidFill>
                  <a:srgbClr val="00B0F0"/>
                </a:solidFill>
              </a:rPr>
              <a:t>Thursday</a:t>
            </a:r>
            <a:r>
              <a:rPr lang="en-US" dirty="0"/>
              <a:t>: Each group member must review the assignment and give their review to their group member</a:t>
            </a:r>
          </a:p>
          <a:p>
            <a:pPr lvl="1"/>
            <a:r>
              <a:rPr lang="en-US" dirty="0"/>
              <a:t>Feedback like, “Look’s great!” is worth 0 points because they didn’t review it </a:t>
            </a:r>
          </a:p>
          <a:p>
            <a:r>
              <a:rPr lang="en-US" dirty="0">
                <a:solidFill>
                  <a:srgbClr val="00B0F0"/>
                </a:solidFill>
              </a:rPr>
              <a:t>Friday</a:t>
            </a:r>
            <a:r>
              <a:rPr lang="en-US" dirty="0"/>
              <a:t>: Assignments are submitted to Canvas</a:t>
            </a:r>
          </a:p>
          <a:p>
            <a:pPr lvl="1"/>
            <a:r>
              <a:rPr lang="en-US" dirty="0"/>
              <a:t>Person in charge of that week’s assignment hands in the assignment</a:t>
            </a:r>
          </a:p>
          <a:p>
            <a:pPr lvl="1"/>
            <a:r>
              <a:rPr lang="en-US" dirty="0"/>
              <a:t>Other group member submit Thursday’s review on Canvas</a:t>
            </a:r>
          </a:p>
          <a:p>
            <a:pPr lvl="1"/>
            <a:r>
              <a:rPr lang="en-US" dirty="0"/>
              <a:t>All assignments are worth the same amount of points – not reviewing is costly</a:t>
            </a:r>
          </a:p>
          <a:p>
            <a:pPr lvl="1"/>
            <a:r>
              <a:rPr lang="en-US" dirty="0"/>
              <a:t>A mistake on the assignment is a mistake for everyone, unless you call it out in your review (everyone else misses the points, but you are safe)</a:t>
            </a:r>
          </a:p>
        </p:txBody>
      </p:sp>
    </p:spTree>
    <p:extLst>
      <p:ext uri="{BB962C8B-B14F-4D97-AF65-F5344CB8AC3E}">
        <p14:creationId xmlns:p14="http://schemas.microsoft.com/office/powerpoint/2010/main" val="33766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90D9-4BF5-4208-940A-5AA0CEF0DA26}"/>
              </a:ext>
            </a:extLst>
          </p:cNvPr>
          <p:cNvSpPr>
            <a:spLocks noGrp="1"/>
          </p:cNvSpPr>
          <p:nvPr>
            <p:ph type="title"/>
          </p:nvPr>
        </p:nvSpPr>
        <p:spPr/>
        <p:txBody>
          <a:bodyPr/>
          <a:lstStyle/>
          <a:p>
            <a:r>
              <a:rPr lang="en-US" dirty="0"/>
              <a:t>Use the gradebook to motivate</a:t>
            </a:r>
          </a:p>
        </p:txBody>
      </p:sp>
      <p:sp>
        <p:nvSpPr>
          <p:cNvPr id="3" name="Content Placeholder 2">
            <a:extLst>
              <a:ext uri="{FF2B5EF4-FFF2-40B4-BE49-F238E27FC236}">
                <a16:creationId xmlns:a16="http://schemas.microsoft.com/office/drawing/2014/main" id="{5CF3D068-B6C5-4139-8E53-5F1D095E0C67}"/>
              </a:ext>
            </a:extLst>
          </p:cNvPr>
          <p:cNvSpPr>
            <a:spLocks noGrp="1"/>
          </p:cNvSpPr>
          <p:nvPr>
            <p:ph idx="1"/>
          </p:nvPr>
        </p:nvSpPr>
        <p:spPr>
          <a:xfrm>
            <a:off x="1522414" y="1905000"/>
            <a:ext cx="8153398" cy="4267200"/>
          </a:xfrm>
        </p:spPr>
        <p:txBody>
          <a:bodyPr/>
          <a:lstStyle/>
          <a:p>
            <a:r>
              <a:rPr lang="en-US" dirty="0">
                <a:solidFill>
                  <a:srgbClr val="00B0F0"/>
                </a:solidFill>
              </a:rPr>
              <a:t>Week 1 complaint</a:t>
            </a:r>
            <a:r>
              <a:rPr lang="en-US" dirty="0"/>
              <a:t>: I did the assignment and none of my group members would comment or do anything!</a:t>
            </a:r>
          </a:p>
          <a:p>
            <a:r>
              <a:rPr lang="en-US" dirty="0">
                <a:solidFill>
                  <a:srgbClr val="00B0F0"/>
                </a:solidFill>
              </a:rPr>
              <a:t>Week 2</a:t>
            </a:r>
            <a:r>
              <a:rPr lang="en-US" dirty="0"/>
              <a:t>: Group members get 0 in the gradebook and course grades drop from A to C overnight</a:t>
            </a:r>
          </a:p>
          <a:p>
            <a:pPr lvl="1"/>
            <a:r>
              <a:rPr lang="en-US" dirty="0"/>
              <a:t>Frustration ensues when stressed students want a chance to hand it in late and their request is denied </a:t>
            </a:r>
          </a:p>
          <a:p>
            <a:pPr lvl="1"/>
            <a:r>
              <a:rPr lang="en-US" dirty="0"/>
              <a:t>Explain that a review after the assignment is submitted is useless</a:t>
            </a:r>
          </a:p>
          <a:p>
            <a:pPr lvl="1"/>
            <a:r>
              <a:rPr lang="en-US" dirty="0"/>
              <a:t>By the end of the project this 0 will have little impact on their score, but the sudden drop in their overall grade is a huge motivator</a:t>
            </a:r>
          </a:p>
          <a:p>
            <a:r>
              <a:rPr lang="en-US" dirty="0">
                <a:solidFill>
                  <a:srgbClr val="00B0F0"/>
                </a:solidFill>
              </a:rPr>
              <a:t>Week 2 complaint</a:t>
            </a:r>
            <a:r>
              <a:rPr lang="en-US" dirty="0"/>
              <a:t>: There usually aren’t any</a:t>
            </a:r>
          </a:p>
        </p:txBody>
      </p:sp>
      <p:pic>
        <p:nvPicPr>
          <p:cNvPr id="5122" name="Picture 2" descr="Image result for failing grade">
            <a:extLst>
              <a:ext uri="{FF2B5EF4-FFF2-40B4-BE49-F238E27FC236}">
                <a16:creationId xmlns:a16="http://schemas.microsoft.com/office/drawing/2014/main" id="{93F0E31E-ADC9-4BDF-A2D5-FF7BAB4D0C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6812" y="2971800"/>
            <a:ext cx="1523999" cy="152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7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A730-BA0D-4450-A792-36F9154E1062}"/>
              </a:ext>
            </a:extLst>
          </p:cNvPr>
          <p:cNvSpPr>
            <a:spLocks noGrp="1"/>
          </p:cNvSpPr>
          <p:nvPr>
            <p:ph type="title"/>
          </p:nvPr>
        </p:nvSpPr>
        <p:spPr/>
        <p:txBody>
          <a:bodyPr/>
          <a:lstStyle/>
          <a:p>
            <a:r>
              <a:rPr lang="en-US" dirty="0"/>
              <a:t>What about group members who don’t do anything?</a:t>
            </a:r>
          </a:p>
        </p:txBody>
      </p:sp>
      <p:sp>
        <p:nvSpPr>
          <p:cNvPr id="3" name="Content Placeholder 2">
            <a:extLst>
              <a:ext uri="{FF2B5EF4-FFF2-40B4-BE49-F238E27FC236}">
                <a16:creationId xmlns:a16="http://schemas.microsoft.com/office/drawing/2014/main" id="{0C32FFF3-EFEB-4862-AC45-486E0C675C61}"/>
              </a:ext>
            </a:extLst>
          </p:cNvPr>
          <p:cNvSpPr>
            <a:spLocks noGrp="1"/>
          </p:cNvSpPr>
          <p:nvPr>
            <p:ph idx="1"/>
          </p:nvPr>
        </p:nvSpPr>
        <p:spPr/>
        <p:txBody>
          <a:bodyPr>
            <a:normAutofit fontScale="92500" lnSpcReduction="10000"/>
          </a:bodyPr>
          <a:lstStyle/>
          <a:p>
            <a:r>
              <a:rPr lang="en-US" dirty="0"/>
              <a:t>Missing or unhelpful reviews get 0 points</a:t>
            </a:r>
          </a:p>
          <a:p>
            <a:r>
              <a:rPr lang="en-US" dirty="0"/>
              <a:t>Late assignments get 0 points</a:t>
            </a:r>
          </a:p>
          <a:p>
            <a:r>
              <a:rPr lang="en-US" dirty="0"/>
              <a:t>Students who get assignments to the group late or who submit reviews late get grade penalties</a:t>
            </a:r>
          </a:p>
          <a:p>
            <a:r>
              <a:rPr lang="en-US" dirty="0"/>
              <a:t>Group members who point out an error and are ignored are not penalized for the error</a:t>
            </a:r>
          </a:p>
          <a:p>
            <a:r>
              <a:rPr lang="en-US" dirty="0"/>
              <a:t>Group members who fail to point out a mistake lose the points for the mistake</a:t>
            </a:r>
          </a:p>
          <a:p>
            <a:r>
              <a:rPr lang="en-US" dirty="0"/>
              <a:t>If a group member does not submit the assignment, they get a 0. The other group members have a few days to complete and submit the assignment with no penalty.</a:t>
            </a:r>
          </a:p>
        </p:txBody>
      </p:sp>
    </p:spTree>
    <p:extLst>
      <p:ext uri="{BB962C8B-B14F-4D97-AF65-F5344CB8AC3E}">
        <p14:creationId xmlns:p14="http://schemas.microsoft.com/office/powerpoint/2010/main" val="267474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4C64-FB4B-4234-BC68-25F3E962EE5E}"/>
              </a:ext>
            </a:extLst>
          </p:cNvPr>
          <p:cNvSpPr>
            <a:spLocks noGrp="1"/>
          </p:cNvSpPr>
          <p:nvPr>
            <p:ph type="title"/>
          </p:nvPr>
        </p:nvSpPr>
        <p:spPr/>
        <p:txBody>
          <a:bodyPr/>
          <a:lstStyle/>
          <a:p>
            <a:r>
              <a:rPr lang="en-US" dirty="0"/>
              <a:t>Group member evaluation</a:t>
            </a:r>
          </a:p>
        </p:txBody>
      </p:sp>
      <p:sp>
        <p:nvSpPr>
          <p:cNvPr id="3" name="Content Placeholder 2">
            <a:extLst>
              <a:ext uri="{FF2B5EF4-FFF2-40B4-BE49-F238E27FC236}">
                <a16:creationId xmlns:a16="http://schemas.microsoft.com/office/drawing/2014/main" id="{A26A3240-2ABB-482D-B0BF-6AF141108EC0}"/>
              </a:ext>
            </a:extLst>
          </p:cNvPr>
          <p:cNvSpPr>
            <a:spLocks noGrp="1"/>
          </p:cNvSpPr>
          <p:nvPr>
            <p:ph idx="1"/>
          </p:nvPr>
        </p:nvSpPr>
        <p:spPr/>
        <p:txBody>
          <a:bodyPr/>
          <a:lstStyle/>
          <a:p>
            <a:r>
              <a:rPr lang="en-US" dirty="0"/>
              <a:t>Each student was required to evaluate each of their group members</a:t>
            </a:r>
          </a:p>
          <a:p>
            <a:r>
              <a:rPr lang="en-US" dirty="0"/>
              <a:t>They submitted the answers to 3 questions</a:t>
            </a:r>
          </a:p>
          <a:p>
            <a:pPr lvl="1"/>
            <a:r>
              <a:rPr lang="en-US" dirty="0"/>
              <a:t>Tell me something that went well in your group</a:t>
            </a:r>
          </a:p>
          <a:p>
            <a:pPr lvl="1"/>
            <a:r>
              <a:rPr lang="en-US" dirty="0"/>
              <a:t>Tell me something that did not go well in your group</a:t>
            </a:r>
          </a:p>
          <a:p>
            <a:pPr lvl="1"/>
            <a:r>
              <a:rPr lang="en-US" dirty="0"/>
              <a:t>Tell me how much effort each group member put into the project by dividing up 100 points between them (do not include yourself)</a:t>
            </a:r>
          </a:p>
          <a:p>
            <a:r>
              <a:rPr lang="en-US" dirty="0"/>
              <a:t>Their grade for this part of the assignment was based on feedback from group members</a:t>
            </a:r>
          </a:p>
        </p:txBody>
      </p:sp>
    </p:spTree>
    <p:extLst>
      <p:ext uri="{BB962C8B-B14F-4D97-AF65-F5344CB8AC3E}">
        <p14:creationId xmlns:p14="http://schemas.microsoft.com/office/powerpoint/2010/main" val="62280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1525-3C46-4220-B411-E9C0194D24C7}"/>
              </a:ext>
            </a:extLst>
          </p:cNvPr>
          <p:cNvSpPr>
            <a:spLocks noGrp="1"/>
          </p:cNvSpPr>
          <p:nvPr>
            <p:ph type="title"/>
          </p:nvPr>
        </p:nvSpPr>
        <p:spPr/>
        <p:txBody>
          <a:bodyPr/>
          <a:lstStyle/>
          <a:p>
            <a:r>
              <a:rPr lang="en-US" dirty="0"/>
              <a:t>Miscellaneous observations</a:t>
            </a:r>
          </a:p>
        </p:txBody>
      </p:sp>
      <p:sp>
        <p:nvSpPr>
          <p:cNvPr id="3" name="Content Placeholder 2">
            <a:extLst>
              <a:ext uri="{FF2B5EF4-FFF2-40B4-BE49-F238E27FC236}">
                <a16:creationId xmlns:a16="http://schemas.microsoft.com/office/drawing/2014/main" id="{85FB769E-C037-40E2-9B2C-BE6AD70A8D3E}"/>
              </a:ext>
            </a:extLst>
          </p:cNvPr>
          <p:cNvSpPr>
            <a:spLocks noGrp="1"/>
          </p:cNvSpPr>
          <p:nvPr>
            <p:ph idx="1"/>
          </p:nvPr>
        </p:nvSpPr>
        <p:spPr/>
        <p:txBody>
          <a:bodyPr>
            <a:normAutofit fontScale="92500"/>
          </a:bodyPr>
          <a:lstStyle/>
          <a:p>
            <a:r>
              <a:rPr lang="en-US" dirty="0"/>
              <a:t>Add a short quiz to each review assignment</a:t>
            </a:r>
          </a:p>
          <a:p>
            <a:pPr lvl="1"/>
            <a:r>
              <a:rPr lang="en-US" dirty="0"/>
              <a:t>Did your group member get you the materials by the due date</a:t>
            </a:r>
          </a:p>
          <a:p>
            <a:pPr lvl="1"/>
            <a:r>
              <a:rPr lang="en-US" dirty="0"/>
              <a:t>Have them answer for each group member</a:t>
            </a:r>
          </a:p>
          <a:p>
            <a:pPr lvl="1"/>
            <a:r>
              <a:rPr lang="en-US" dirty="0"/>
              <a:t>Automatic deduction if they don’t</a:t>
            </a:r>
          </a:p>
          <a:p>
            <a:r>
              <a:rPr lang="en-US" dirty="0"/>
              <a:t>Don’t assume students know how to work in a group or organize a project</a:t>
            </a:r>
          </a:p>
          <a:p>
            <a:pPr lvl="1"/>
            <a:r>
              <a:rPr lang="en-US" dirty="0"/>
              <a:t>Nobody has taught them how to do it</a:t>
            </a:r>
          </a:p>
          <a:p>
            <a:pPr lvl="1"/>
            <a:r>
              <a:rPr lang="en-US" dirty="0"/>
              <a:t>Spell it out for them in detail</a:t>
            </a:r>
          </a:p>
          <a:p>
            <a:pPr lvl="1"/>
            <a:r>
              <a:rPr lang="en-US" dirty="0"/>
              <a:t>You are training them how to be a good worker</a:t>
            </a:r>
          </a:p>
          <a:p>
            <a:r>
              <a:rPr lang="en-US" dirty="0"/>
              <a:t>Fast and thorough feedback is Essential!</a:t>
            </a:r>
          </a:p>
          <a:p>
            <a:pPr lvl="1"/>
            <a:r>
              <a:rPr lang="en-US" dirty="0"/>
              <a:t>Note when they miss deadlines or tasks</a:t>
            </a:r>
          </a:p>
          <a:p>
            <a:pPr lvl="1"/>
            <a:r>
              <a:rPr lang="en-US" dirty="0"/>
              <a:t>Heavily comment on submitted assignments so they can learn </a:t>
            </a:r>
          </a:p>
          <a:p>
            <a:endParaRPr lang="en-US" dirty="0"/>
          </a:p>
          <a:p>
            <a:pPr lvl="1"/>
            <a:endParaRPr lang="en-US" dirty="0"/>
          </a:p>
          <a:p>
            <a:endParaRPr lang="en-US" dirty="0"/>
          </a:p>
        </p:txBody>
      </p:sp>
    </p:spTree>
    <p:extLst>
      <p:ext uri="{BB962C8B-B14F-4D97-AF65-F5344CB8AC3E}">
        <p14:creationId xmlns:p14="http://schemas.microsoft.com/office/powerpoint/2010/main" val="381678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372F-D6D1-440E-BF94-29134C17D876}"/>
              </a:ext>
            </a:extLst>
          </p:cNvPr>
          <p:cNvSpPr>
            <a:spLocks noGrp="1"/>
          </p:cNvSpPr>
          <p:nvPr>
            <p:ph type="title"/>
          </p:nvPr>
        </p:nvSpPr>
        <p:spPr/>
        <p:txBody>
          <a:bodyPr/>
          <a:lstStyle/>
          <a:p>
            <a:r>
              <a:rPr lang="en-US" dirty="0"/>
              <a:t>Teacher Observations</a:t>
            </a:r>
          </a:p>
        </p:txBody>
      </p:sp>
      <p:sp>
        <p:nvSpPr>
          <p:cNvPr id="3" name="Content Placeholder 2">
            <a:extLst>
              <a:ext uri="{FF2B5EF4-FFF2-40B4-BE49-F238E27FC236}">
                <a16:creationId xmlns:a16="http://schemas.microsoft.com/office/drawing/2014/main" id="{31E6723B-DCE7-4EBD-A516-56C3CB206DA4}"/>
              </a:ext>
            </a:extLst>
          </p:cNvPr>
          <p:cNvSpPr>
            <a:spLocks noGrp="1"/>
          </p:cNvSpPr>
          <p:nvPr>
            <p:ph idx="1"/>
          </p:nvPr>
        </p:nvSpPr>
        <p:spPr/>
        <p:txBody>
          <a:bodyPr>
            <a:normAutofit lnSpcReduction="10000"/>
          </a:bodyPr>
          <a:lstStyle/>
          <a:p>
            <a:r>
              <a:rPr lang="en-US" dirty="0"/>
              <a:t>Students liked that the project was not overwhelming</a:t>
            </a:r>
          </a:p>
          <a:p>
            <a:pPr lvl="1"/>
            <a:r>
              <a:rPr lang="en-US" dirty="0"/>
              <a:t>Small weekly assignments prevented gross procrastination</a:t>
            </a:r>
          </a:p>
          <a:p>
            <a:r>
              <a:rPr lang="en-US" dirty="0"/>
              <a:t>It was rare that a student did not do their part</a:t>
            </a:r>
          </a:p>
          <a:p>
            <a:r>
              <a:rPr lang="en-US" dirty="0"/>
              <a:t>Gradebook motivation and fast grading is essential</a:t>
            </a:r>
          </a:p>
          <a:p>
            <a:r>
              <a:rPr lang="en-US" dirty="0"/>
              <a:t>Timely feedback from me was crucial </a:t>
            </a:r>
          </a:p>
          <a:p>
            <a:pPr lvl="1"/>
            <a:r>
              <a:rPr lang="en-US" dirty="0"/>
              <a:t>Make many comments on slides</a:t>
            </a:r>
          </a:p>
          <a:p>
            <a:pPr lvl="1"/>
            <a:r>
              <a:rPr lang="en-US" dirty="0"/>
              <a:t>Email group members whenever there is an issue</a:t>
            </a:r>
          </a:p>
          <a:p>
            <a:r>
              <a:rPr lang="en-US" dirty="0"/>
              <a:t>Clear expectations in writing are vital</a:t>
            </a:r>
          </a:p>
          <a:p>
            <a:r>
              <a:rPr lang="en-US" dirty="0"/>
              <a:t>Students learn how a project is organized instead of being thrown to wolves </a:t>
            </a:r>
          </a:p>
        </p:txBody>
      </p:sp>
    </p:spTree>
    <p:extLst>
      <p:ext uri="{BB962C8B-B14F-4D97-AF65-F5344CB8AC3E}">
        <p14:creationId xmlns:p14="http://schemas.microsoft.com/office/powerpoint/2010/main" val="414837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372F-D6D1-440E-BF94-29134C17D876}"/>
              </a:ext>
            </a:extLst>
          </p:cNvPr>
          <p:cNvSpPr>
            <a:spLocks noGrp="1"/>
          </p:cNvSpPr>
          <p:nvPr>
            <p:ph type="title"/>
          </p:nvPr>
        </p:nvSpPr>
        <p:spPr/>
        <p:txBody>
          <a:bodyPr/>
          <a:lstStyle/>
          <a:p>
            <a:r>
              <a:rPr lang="en-US" dirty="0"/>
              <a:t>Student </a:t>
            </a:r>
            <a:r>
              <a:rPr lang="en-US"/>
              <a:t>Observations </a:t>
            </a:r>
            <a:br>
              <a:rPr lang="en-US"/>
            </a:br>
            <a:r>
              <a:rPr lang="en-US"/>
              <a:t>(</a:t>
            </a:r>
            <a:r>
              <a:rPr lang="en-US" dirty="0"/>
              <a:t>Comments from A </a:t>
            </a:r>
            <a:r>
              <a:rPr lang="en-US"/>
              <a:t>Student Participant)</a:t>
            </a:r>
            <a:endParaRPr lang="en-US" dirty="0"/>
          </a:p>
        </p:txBody>
      </p:sp>
      <p:sp>
        <p:nvSpPr>
          <p:cNvPr id="3" name="Content Placeholder 2">
            <a:extLst>
              <a:ext uri="{FF2B5EF4-FFF2-40B4-BE49-F238E27FC236}">
                <a16:creationId xmlns:a16="http://schemas.microsoft.com/office/drawing/2014/main" id="{31E6723B-DCE7-4EBD-A516-56C3CB206DA4}"/>
              </a:ext>
            </a:extLst>
          </p:cNvPr>
          <p:cNvSpPr>
            <a:spLocks noGrp="1"/>
          </p:cNvSpPr>
          <p:nvPr>
            <p:ph idx="1"/>
          </p:nvPr>
        </p:nvSpPr>
        <p:spPr/>
        <p:txBody>
          <a:bodyPr>
            <a:normAutofit/>
          </a:bodyPr>
          <a:lstStyle/>
          <a:p>
            <a:r>
              <a:rPr lang="en-US" dirty="0"/>
              <a:t>Groups became “self-enforcing” - naturally balanced the workload. </a:t>
            </a:r>
          </a:p>
          <a:p>
            <a:pPr lvl="1"/>
            <a:r>
              <a:rPr lang="en-US" dirty="0"/>
              <a:t>Well defined roles</a:t>
            </a:r>
          </a:p>
          <a:p>
            <a:pPr lvl="1"/>
            <a:r>
              <a:rPr lang="en-US" dirty="0"/>
              <a:t>Well defined expectations</a:t>
            </a:r>
          </a:p>
          <a:p>
            <a:pPr lvl="1"/>
            <a:r>
              <a:rPr lang="en-US" dirty="0"/>
              <a:t>Well defined consequences</a:t>
            </a:r>
          </a:p>
          <a:p>
            <a:r>
              <a:rPr lang="en-US" dirty="0"/>
              <a:t>Group relations were less tense because we didn’t have to enforce the rules ourselves. </a:t>
            </a:r>
          </a:p>
          <a:p>
            <a:r>
              <a:rPr lang="en-US" dirty="0"/>
              <a:t>Due dates spread over long period of time reduced anxiety. </a:t>
            </a:r>
          </a:p>
          <a:p>
            <a:r>
              <a:rPr lang="en-US" dirty="0"/>
              <a:t>Group-member evaluations were still tough, but at least based on objective guidelines. </a:t>
            </a:r>
          </a:p>
        </p:txBody>
      </p:sp>
    </p:spTree>
    <p:extLst>
      <p:ext uri="{BB962C8B-B14F-4D97-AF65-F5344CB8AC3E}">
        <p14:creationId xmlns:p14="http://schemas.microsoft.com/office/powerpoint/2010/main" val="326295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 all hate group projects</a:t>
            </a:r>
          </a:p>
        </p:txBody>
      </p:sp>
      <p:sp>
        <p:nvSpPr>
          <p:cNvPr id="3" name="Content Placeholder 2">
            <a:extLst>
              <a:ext uri="{FF2B5EF4-FFF2-40B4-BE49-F238E27FC236}">
                <a16:creationId xmlns:a16="http://schemas.microsoft.com/office/drawing/2014/main" id="{36BFF17E-24AA-4772-9D63-CD5656768540}"/>
              </a:ext>
            </a:extLst>
          </p:cNvPr>
          <p:cNvSpPr>
            <a:spLocks noGrp="1"/>
          </p:cNvSpPr>
          <p:nvPr>
            <p:ph idx="1"/>
          </p:nvPr>
        </p:nvSpPr>
        <p:spPr>
          <a:xfrm>
            <a:off x="1522414" y="1905000"/>
            <a:ext cx="9144000" cy="381000"/>
          </a:xfrm>
        </p:spPr>
        <p:txBody>
          <a:bodyPr>
            <a:normAutofit fontScale="92500" lnSpcReduction="10000"/>
          </a:bodyPr>
          <a:lstStyle/>
          <a:p>
            <a:endParaRPr lang="en-US" dirty="0"/>
          </a:p>
        </p:txBody>
      </p:sp>
      <p:pic>
        <p:nvPicPr>
          <p:cNvPr id="1026" name="Picture 2" descr="Image result for school group work reality">
            <a:extLst>
              <a:ext uri="{FF2B5EF4-FFF2-40B4-BE49-F238E27FC236}">
                <a16:creationId xmlns:a16="http://schemas.microsoft.com/office/drawing/2014/main" id="{D7FA4C57-0162-412E-974F-E424F57B5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713" y="0"/>
            <a:ext cx="9423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0D34-7901-4F7C-BF9A-927A52362C81}"/>
              </a:ext>
            </a:extLst>
          </p:cNvPr>
          <p:cNvSpPr>
            <a:spLocks noGrp="1"/>
          </p:cNvSpPr>
          <p:nvPr>
            <p:ph type="title"/>
          </p:nvPr>
        </p:nvSpPr>
        <p:spPr/>
        <p:txBody>
          <a:bodyPr>
            <a:normAutofit/>
          </a:bodyPr>
          <a:lstStyle/>
          <a:p>
            <a:r>
              <a:rPr lang="en-US" sz="2400" dirty="0"/>
              <a:t>Group work is assigned to teach us to work in groups when we get jobs, but what we really learn is: </a:t>
            </a:r>
          </a:p>
        </p:txBody>
      </p:sp>
      <p:pic>
        <p:nvPicPr>
          <p:cNvPr id="2050" name="Picture 2" descr="Image result for school group work meme">
            <a:extLst>
              <a:ext uri="{FF2B5EF4-FFF2-40B4-BE49-F238E27FC236}">
                <a16:creationId xmlns:a16="http://schemas.microsoft.com/office/drawing/2014/main" id="{A4860C36-62B0-4DDB-B0E2-3E1B6047A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5312" y="1713855"/>
            <a:ext cx="8458200" cy="4869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34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D7FC-6390-49C0-BFC2-4DEF43FDC6FE}"/>
              </a:ext>
            </a:extLst>
          </p:cNvPr>
          <p:cNvSpPr>
            <a:spLocks noGrp="1"/>
          </p:cNvSpPr>
          <p:nvPr>
            <p:ph type="title"/>
          </p:nvPr>
        </p:nvSpPr>
        <p:spPr/>
        <p:txBody>
          <a:bodyPr/>
          <a:lstStyle/>
          <a:p>
            <a:r>
              <a:rPr lang="en-US" dirty="0"/>
              <a:t>Education research on group work</a:t>
            </a:r>
          </a:p>
        </p:txBody>
      </p:sp>
      <p:sp>
        <p:nvSpPr>
          <p:cNvPr id="3" name="Content Placeholder 2">
            <a:extLst>
              <a:ext uri="{FF2B5EF4-FFF2-40B4-BE49-F238E27FC236}">
                <a16:creationId xmlns:a16="http://schemas.microsoft.com/office/drawing/2014/main" id="{3354B932-CE1F-4BFA-8EE8-AAA1B92EBA91}"/>
              </a:ext>
            </a:extLst>
          </p:cNvPr>
          <p:cNvSpPr>
            <a:spLocks noGrp="1"/>
          </p:cNvSpPr>
          <p:nvPr>
            <p:ph idx="1"/>
          </p:nvPr>
        </p:nvSpPr>
        <p:spPr>
          <a:xfrm>
            <a:off x="4494212" y="1905000"/>
            <a:ext cx="7010400" cy="4267200"/>
          </a:xfrm>
        </p:spPr>
        <p:txBody>
          <a:bodyPr>
            <a:normAutofit/>
          </a:bodyPr>
          <a:lstStyle/>
          <a:p>
            <a:r>
              <a:rPr lang="en-US" dirty="0"/>
              <a:t>Do not allow students to choose their own groups</a:t>
            </a:r>
          </a:p>
          <a:p>
            <a:r>
              <a:rPr lang="en-US" dirty="0"/>
              <a:t>Have students interact outside of groups so they have some sort of relationship before the project begins</a:t>
            </a:r>
          </a:p>
          <a:p>
            <a:r>
              <a:rPr lang="en-US" dirty="0"/>
              <a:t>Have students report on the participation of each group member</a:t>
            </a:r>
          </a:p>
          <a:p>
            <a:endParaRPr lang="en-US" dirty="0"/>
          </a:p>
          <a:p>
            <a:pPr marL="0" indent="0">
              <a:buNone/>
            </a:pPr>
            <a:r>
              <a:rPr lang="en-US" sz="3600" dirty="0">
                <a:solidFill>
                  <a:srgbClr val="00B0F0"/>
                </a:solidFill>
              </a:rPr>
              <a:t>This helped, but it was not enough</a:t>
            </a:r>
          </a:p>
          <a:p>
            <a:pPr marL="0" indent="0">
              <a:buNone/>
            </a:pPr>
            <a:endParaRPr lang="en-US" dirty="0"/>
          </a:p>
        </p:txBody>
      </p:sp>
      <p:pic>
        <p:nvPicPr>
          <p:cNvPr id="3074" name="Picture 2" descr="Related image">
            <a:extLst>
              <a:ext uri="{FF2B5EF4-FFF2-40B4-BE49-F238E27FC236}">
                <a16:creationId xmlns:a16="http://schemas.microsoft.com/office/drawing/2014/main" id="{61F8A911-3F05-4650-9BC8-5390E55FA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1728625"/>
            <a:ext cx="3429000" cy="476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89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CD24-6FE4-4BC4-9701-F12416F63CC7}"/>
              </a:ext>
            </a:extLst>
          </p:cNvPr>
          <p:cNvSpPr>
            <a:spLocks noGrp="1"/>
          </p:cNvSpPr>
          <p:nvPr>
            <p:ph type="title"/>
          </p:nvPr>
        </p:nvSpPr>
        <p:spPr/>
        <p:txBody>
          <a:bodyPr/>
          <a:lstStyle/>
          <a:p>
            <a:r>
              <a:rPr lang="en-US" dirty="0"/>
              <a:t>Principle question</a:t>
            </a:r>
          </a:p>
        </p:txBody>
      </p:sp>
      <p:sp>
        <p:nvSpPr>
          <p:cNvPr id="3" name="Content Placeholder 2">
            <a:extLst>
              <a:ext uri="{FF2B5EF4-FFF2-40B4-BE49-F238E27FC236}">
                <a16:creationId xmlns:a16="http://schemas.microsoft.com/office/drawing/2014/main" id="{C4416FEE-C050-4BB8-9CC8-77B419A89A37}"/>
              </a:ext>
            </a:extLst>
          </p:cNvPr>
          <p:cNvSpPr>
            <a:spLocks noGrp="1"/>
          </p:cNvSpPr>
          <p:nvPr>
            <p:ph idx="1"/>
          </p:nvPr>
        </p:nvSpPr>
        <p:spPr/>
        <p:txBody>
          <a:bodyPr>
            <a:normAutofit/>
          </a:bodyPr>
          <a:lstStyle/>
          <a:p>
            <a:pPr marL="0" indent="0">
              <a:buNone/>
            </a:pPr>
            <a:r>
              <a:rPr lang="en-US" sz="7200" dirty="0"/>
              <a:t>Why do group projects work at work but fail at school?</a:t>
            </a:r>
          </a:p>
          <a:p>
            <a:endParaRPr lang="en-US" sz="7200" dirty="0"/>
          </a:p>
        </p:txBody>
      </p:sp>
    </p:spTree>
    <p:extLst>
      <p:ext uri="{BB962C8B-B14F-4D97-AF65-F5344CB8AC3E}">
        <p14:creationId xmlns:p14="http://schemas.microsoft.com/office/powerpoint/2010/main" val="182100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1058-6230-4C75-B81D-E302852902AB}"/>
              </a:ext>
            </a:extLst>
          </p:cNvPr>
          <p:cNvSpPr>
            <a:spLocks noGrp="1"/>
          </p:cNvSpPr>
          <p:nvPr>
            <p:ph type="title"/>
          </p:nvPr>
        </p:nvSpPr>
        <p:spPr/>
        <p:txBody>
          <a:bodyPr/>
          <a:lstStyle/>
          <a:p>
            <a:r>
              <a:rPr lang="en-US" dirty="0"/>
              <a:t>Why do they work?</a:t>
            </a:r>
          </a:p>
        </p:txBody>
      </p:sp>
      <p:sp>
        <p:nvSpPr>
          <p:cNvPr id="3" name="Content Placeholder 2">
            <a:extLst>
              <a:ext uri="{FF2B5EF4-FFF2-40B4-BE49-F238E27FC236}">
                <a16:creationId xmlns:a16="http://schemas.microsoft.com/office/drawing/2014/main" id="{F14FC3C7-810A-4950-AAB9-9AF200A0E18A}"/>
              </a:ext>
            </a:extLst>
          </p:cNvPr>
          <p:cNvSpPr>
            <a:spLocks noGrp="1"/>
          </p:cNvSpPr>
          <p:nvPr>
            <p:ph idx="1"/>
          </p:nvPr>
        </p:nvSpPr>
        <p:spPr>
          <a:xfrm>
            <a:off x="1522414" y="1905000"/>
            <a:ext cx="9144000" cy="2895600"/>
          </a:xfrm>
        </p:spPr>
        <p:txBody>
          <a:bodyPr>
            <a:normAutofit fontScale="92500" lnSpcReduction="10000"/>
          </a:bodyPr>
          <a:lstStyle/>
          <a:p>
            <a:r>
              <a:rPr lang="en-US" dirty="0"/>
              <a:t>Everyone has a specific job on the project</a:t>
            </a:r>
          </a:p>
          <a:p>
            <a:r>
              <a:rPr lang="en-US" dirty="0"/>
              <a:t>We support each other with our individual tasks</a:t>
            </a:r>
          </a:p>
          <a:p>
            <a:r>
              <a:rPr lang="en-US" dirty="0"/>
              <a:t>Weekly meetings</a:t>
            </a:r>
          </a:p>
          <a:p>
            <a:r>
              <a:rPr lang="en-US" dirty="0"/>
              <a:t>Everyone reviews all of the work on a regular basis</a:t>
            </a:r>
          </a:p>
          <a:p>
            <a:r>
              <a:rPr lang="en-US" dirty="0"/>
              <a:t>Fixed deadlines with clear action items</a:t>
            </a:r>
          </a:p>
          <a:p>
            <a:r>
              <a:rPr lang="en-US" dirty="0"/>
              <a:t>Accountability for each member of the group</a:t>
            </a:r>
          </a:p>
        </p:txBody>
      </p:sp>
      <p:pic>
        <p:nvPicPr>
          <p:cNvPr id="4098" name="Picture 2" descr="Image result for someone getting fired">
            <a:extLst>
              <a:ext uri="{FF2B5EF4-FFF2-40B4-BE49-F238E27FC236}">
                <a16:creationId xmlns:a16="http://schemas.microsoft.com/office/drawing/2014/main" id="{C3639840-57E3-435F-9FBD-3A11ADC6E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8012" y="1926672"/>
            <a:ext cx="3231213" cy="24195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1F3139-78F9-4CDA-A7B3-A60AE38136DB}"/>
              </a:ext>
            </a:extLst>
          </p:cNvPr>
          <p:cNvSpPr txBox="1"/>
          <p:nvPr/>
        </p:nvSpPr>
        <p:spPr>
          <a:xfrm>
            <a:off x="1522414" y="4876800"/>
            <a:ext cx="9067798" cy="1323439"/>
          </a:xfrm>
          <a:prstGeom prst="rect">
            <a:avLst/>
          </a:prstGeom>
          <a:noFill/>
        </p:spPr>
        <p:txBody>
          <a:bodyPr wrap="square" rtlCol="0">
            <a:spAutoFit/>
          </a:bodyPr>
          <a:lstStyle/>
          <a:p>
            <a:r>
              <a:rPr lang="en-US" sz="2000" dirty="0">
                <a:solidFill>
                  <a:srgbClr val="00B0F0"/>
                </a:solidFill>
              </a:rPr>
              <a:t>Note: Groups do not always work at work. The stakes are high in consulting. If you cannot do quality work in a short amount of time the contract will be awarded to someone else and you will go out of business. This is understood by everyone. You figure it out, or you are canned.</a:t>
            </a:r>
          </a:p>
        </p:txBody>
      </p:sp>
    </p:spTree>
    <p:extLst>
      <p:ext uri="{BB962C8B-B14F-4D97-AF65-F5344CB8AC3E}">
        <p14:creationId xmlns:p14="http://schemas.microsoft.com/office/powerpoint/2010/main" val="385105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5EC0-AF0F-48D4-8450-1B349CC0D390}"/>
              </a:ext>
            </a:extLst>
          </p:cNvPr>
          <p:cNvSpPr>
            <a:spLocks noGrp="1"/>
          </p:cNvSpPr>
          <p:nvPr>
            <p:ph type="title"/>
          </p:nvPr>
        </p:nvSpPr>
        <p:spPr/>
        <p:txBody>
          <a:bodyPr/>
          <a:lstStyle/>
          <a:p>
            <a:r>
              <a:rPr lang="en-US" dirty="0"/>
              <a:t>Group structure</a:t>
            </a:r>
          </a:p>
        </p:txBody>
      </p:sp>
      <p:sp>
        <p:nvSpPr>
          <p:cNvPr id="3" name="Content Placeholder 2">
            <a:extLst>
              <a:ext uri="{FF2B5EF4-FFF2-40B4-BE49-F238E27FC236}">
                <a16:creationId xmlns:a16="http://schemas.microsoft.com/office/drawing/2014/main" id="{61C73F3E-CD66-49E1-BEF3-CD863848AA32}"/>
              </a:ext>
            </a:extLst>
          </p:cNvPr>
          <p:cNvSpPr>
            <a:spLocks noGrp="1"/>
          </p:cNvSpPr>
          <p:nvPr>
            <p:ph idx="1"/>
          </p:nvPr>
        </p:nvSpPr>
        <p:spPr>
          <a:xfrm>
            <a:off x="1522414" y="1905000"/>
            <a:ext cx="4648198" cy="4267200"/>
          </a:xfrm>
        </p:spPr>
        <p:txBody>
          <a:bodyPr>
            <a:normAutofit/>
          </a:bodyPr>
          <a:lstStyle/>
          <a:p>
            <a:r>
              <a:rPr lang="en-US" dirty="0"/>
              <a:t>Create groups soon after the first week of class (3-5 per group)</a:t>
            </a:r>
          </a:p>
          <a:p>
            <a:pPr lvl="1"/>
            <a:r>
              <a:rPr lang="en-US" dirty="0"/>
              <a:t>No one should be adding the class at this point</a:t>
            </a:r>
          </a:p>
          <a:p>
            <a:pPr lvl="1"/>
            <a:r>
              <a:rPr lang="en-US" dirty="0"/>
              <a:t>One week of attendance and participation</a:t>
            </a:r>
          </a:p>
          <a:p>
            <a:pPr lvl="1"/>
            <a:r>
              <a:rPr lang="en-US" dirty="0"/>
              <a:t>Group members should have something in common: I look at major and diversify across class rank (FSJS)</a:t>
            </a:r>
          </a:p>
        </p:txBody>
      </p:sp>
      <p:pic>
        <p:nvPicPr>
          <p:cNvPr id="2050" name="Picture 2" descr="Image result for funny college groups">
            <a:extLst>
              <a:ext uri="{FF2B5EF4-FFF2-40B4-BE49-F238E27FC236}">
                <a16:creationId xmlns:a16="http://schemas.microsoft.com/office/drawing/2014/main" id="{B1139559-6DA9-463E-B336-48D7B07F4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412" y="2057400"/>
            <a:ext cx="47625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4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F972-EAFA-4978-992F-05015F36BEDE}"/>
              </a:ext>
            </a:extLst>
          </p:cNvPr>
          <p:cNvSpPr>
            <a:spLocks noGrp="1"/>
          </p:cNvSpPr>
          <p:nvPr>
            <p:ph type="title"/>
          </p:nvPr>
        </p:nvSpPr>
        <p:spPr/>
        <p:txBody>
          <a:bodyPr/>
          <a:lstStyle/>
          <a:p>
            <a:r>
              <a:rPr lang="en-US" dirty="0"/>
              <a:t>Getting Acquainted</a:t>
            </a:r>
          </a:p>
        </p:txBody>
      </p:sp>
      <p:sp>
        <p:nvSpPr>
          <p:cNvPr id="3" name="Content Placeholder 2">
            <a:extLst>
              <a:ext uri="{FF2B5EF4-FFF2-40B4-BE49-F238E27FC236}">
                <a16:creationId xmlns:a16="http://schemas.microsoft.com/office/drawing/2014/main" id="{11A30D8A-748A-4322-B824-4A7334695C99}"/>
              </a:ext>
            </a:extLst>
          </p:cNvPr>
          <p:cNvSpPr>
            <a:spLocks noGrp="1"/>
          </p:cNvSpPr>
          <p:nvPr>
            <p:ph idx="1"/>
          </p:nvPr>
        </p:nvSpPr>
        <p:spPr>
          <a:xfrm>
            <a:off x="1522414" y="1905000"/>
            <a:ext cx="5791198" cy="4267200"/>
          </a:xfrm>
        </p:spPr>
        <p:txBody>
          <a:bodyPr/>
          <a:lstStyle/>
          <a:p>
            <a:r>
              <a:rPr lang="en-US" dirty="0"/>
              <a:t>Have groups find each other in class and sit with each other</a:t>
            </a:r>
          </a:p>
          <a:p>
            <a:pPr lvl="1"/>
            <a:r>
              <a:rPr lang="en-US" dirty="0"/>
              <a:t>Give 5-10 minutes for them to get to know each other and exchange contact information</a:t>
            </a:r>
          </a:p>
          <a:p>
            <a:pPr lvl="1"/>
            <a:r>
              <a:rPr lang="en-US" dirty="0"/>
              <a:t>Explain that this is their support group for the class and what that means</a:t>
            </a:r>
          </a:p>
          <a:p>
            <a:pPr lvl="1"/>
            <a:r>
              <a:rPr lang="en-US" dirty="0"/>
              <a:t>Assign group tasks together at least once a week (quizzes, group worksheets)</a:t>
            </a:r>
          </a:p>
          <a:p>
            <a:pPr lvl="1"/>
            <a:r>
              <a:rPr lang="en-US" dirty="0"/>
              <a:t>They have to sit by each other every day in class</a:t>
            </a:r>
          </a:p>
          <a:p>
            <a:pPr lvl="1"/>
            <a:r>
              <a:rPr lang="en-US" dirty="0"/>
              <a:t>Do group activities in class periodically through the semester</a:t>
            </a:r>
          </a:p>
          <a:p>
            <a:endParaRPr lang="en-US" dirty="0"/>
          </a:p>
        </p:txBody>
      </p:sp>
      <p:pic>
        <p:nvPicPr>
          <p:cNvPr id="1026" name="Picture 2" descr="teen-group-therapy">
            <a:extLst>
              <a:ext uri="{FF2B5EF4-FFF2-40B4-BE49-F238E27FC236}">
                <a16:creationId xmlns:a16="http://schemas.microsoft.com/office/drawing/2014/main" id="{A6B63DE8-A473-4939-A07B-4C09391EB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812" y="2157412"/>
            <a:ext cx="381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0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B3B2-33A6-4B34-B99D-3DAC9404BDDD}"/>
              </a:ext>
            </a:extLst>
          </p:cNvPr>
          <p:cNvSpPr>
            <a:spLocks noGrp="1"/>
          </p:cNvSpPr>
          <p:nvPr>
            <p:ph type="title"/>
          </p:nvPr>
        </p:nvSpPr>
        <p:spPr/>
        <p:txBody>
          <a:bodyPr/>
          <a:lstStyle/>
          <a:p>
            <a:r>
              <a:rPr lang="en-US" dirty="0"/>
              <a:t>Setup of project</a:t>
            </a:r>
          </a:p>
        </p:txBody>
      </p:sp>
      <p:sp>
        <p:nvSpPr>
          <p:cNvPr id="3" name="Content Placeholder 2">
            <a:extLst>
              <a:ext uri="{FF2B5EF4-FFF2-40B4-BE49-F238E27FC236}">
                <a16:creationId xmlns:a16="http://schemas.microsoft.com/office/drawing/2014/main" id="{F12D8E38-76CD-4549-A9AF-EB09FBE3E06F}"/>
              </a:ext>
            </a:extLst>
          </p:cNvPr>
          <p:cNvSpPr>
            <a:spLocks noGrp="1"/>
          </p:cNvSpPr>
          <p:nvPr>
            <p:ph idx="1"/>
          </p:nvPr>
        </p:nvSpPr>
        <p:spPr>
          <a:xfrm>
            <a:off x="1522414" y="1905000"/>
            <a:ext cx="8991598" cy="4267200"/>
          </a:xfrm>
        </p:spPr>
        <p:txBody>
          <a:bodyPr>
            <a:normAutofit fontScale="92500" lnSpcReduction="10000"/>
          </a:bodyPr>
          <a:lstStyle/>
          <a:p>
            <a:r>
              <a:rPr lang="en-US" dirty="0"/>
              <a:t>Carefully design project and separate it into several weekly assignments – there must be more assignments than group  members and an assignment due at least once a week</a:t>
            </a:r>
          </a:p>
          <a:p>
            <a:r>
              <a:rPr lang="en-US" dirty="0"/>
              <a:t>Each student knows who is responsible for each assignment</a:t>
            </a:r>
          </a:p>
          <a:p>
            <a:r>
              <a:rPr lang="en-US" dirty="0"/>
              <a:t>Each student must submit something every week</a:t>
            </a:r>
          </a:p>
          <a:p>
            <a:r>
              <a:rPr lang="en-US" dirty="0"/>
              <a:t>Deadlines are critical - no credit for late work</a:t>
            </a:r>
          </a:p>
          <a:p>
            <a:r>
              <a:rPr lang="en-US" dirty="0"/>
              <a:t>Every student must present their part in the final presentation</a:t>
            </a:r>
          </a:p>
          <a:p>
            <a:r>
              <a:rPr lang="en-US" dirty="0"/>
              <a:t>Every student must answer a question about another student’s part of the project</a:t>
            </a:r>
          </a:p>
          <a:p>
            <a:r>
              <a:rPr lang="en-US" dirty="0"/>
              <a:t>Each student must review the other group members</a:t>
            </a:r>
          </a:p>
          <a:p>
            <a:endParaRPr lang="en-US" dirty="0"/>
          </a:p>
        </p:txBody>
      </p:sp>
    </p:spTree>
    <p:extLst>
      <p:ext uri="{BB962C8B-B14F-4D97-AF65-F5344CB8AC3E}">
        <p14:creationId xmlns:p14="http://schemas.microsoft.com/office/powerpoint/2010/main" val="201820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671</TotalTime>
  <Words>1283</Words>
  <Application>Microsoft Office PowerPoint</Application>
  <PresentationFormat>Custom</PresentationFormat>
  <Paragraphs>120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Consolas</vt:lpstr>
      <vt:lpstr>Corbel</vt:lpstr>
      <vt:lpstr>Chalkboard 16x9</vt:lpstr>
      <vt:lpstr>I hate group projects!  A solution to group work angst using interdisciplinary consulting as a guide</vt:lpstr>
      <vt:lpstr>We all hate group projects</vt:lpstr>
      <vt:lpstr>Group work is assigned to teach us to work in groups when we get jobs, but what we really learn is: </vt:lpstr>
      <vt:lpstr>Education research on group work</vt:lpstr>
      <vt:lpstr>Principle question</vt:lpstr>
      <vt:lpstr>Why do they work?</vt:lpstr>
      <vt:lpstr>Group structure</vt:lpstr>
      <vt:lpstr>Getting Acquainted</vt:lpstr>
      <vt:lpstr>Setup of project</vt:lpstr>
      <vt:lpstr>Setup of project – simple statistical study</vt:lpstr>
      <vt:lpstr>Let the games begin</vt:lpstr>
      <vt:lpstr>PowerPoint Presentation</vt:lpstr>
      <vt:lpstr>Weekly responsibilities</vt:lpstr>
      <vt:lpstr>Use the gradebook to motivate</vt:lpstr>
      <vt:lpstr>What about group members who don’t do anything?</vt:lpstr>
      <vt:lpstr>Group member evaluation</vt:lpstr>
      <vt:lpstr>Miscellaneous observations</vt:lpstr>
      <vt:lpstr>Teacher Observations</vt:lpstr>
      <vt:lpstr>Student Observations  (Comments from A Student Participant)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hate group projects!  A solution to group work angst using interdisciplinary consulting as a guide</dc:title>
  <dc:creator>jill Lundell</dc:creator>
  <cp:lastModifiedBy>Lundell, Jill F.</cp:lastModifiedBy>
  <cp:revision>45</cp:revision>
  <dcterms:created xsi:type="dcterms:W3CDTF">2018-08-16T17:51:01Z</dcterms:created>
  <dcterms:modified xsi:type="dcterms:W3CDTF">2019-11-22T18:54:42Z</dcterms:modified>
</cp:coreProperties>
</file>