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5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9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3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8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7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2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AB8E-D634-4F1C-9BF8-4D62AAC4D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R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B3B4C-4A59-4558-A944-E38FFF1C8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how, why, and what's in it for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2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8B15-6FF7-49AA-9423-1965E2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\man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4DF7-7A9D-4A40-89D3-20B7723F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096699" cy="4038600"/>
          </a:xfrm>
        </p:spPr>
        <p:txBody>
          <a:bodyPr/>
          <a:lstStyle/>
          <a:p>
            <a:r>
              <a:rPr lang="en-US" sz="3200" dirty="0"/>
              <a:t>DO NOT EDIT THE FILES IN THIS FOLDER!</a:t>
            </a:r>
          </a:p>
          <a:p>
            <a:r>
              <a:rPr lang="en-US" dirty="0"/>
              <a:t>Contains .Rd files that create the help files </a:t>
            </a:r>
          </a:p>
          <a:p>
            <a:r>
              <a:rPr lang="en-US" dirty="0"/>
              <a:t>roxygen2 automatically creates .Rd files from information included in the .R files</a:t>
            </a:r>
          </a:p>
          <a:p>
            <a:r>
              <a:rPr lang="en-US" dirty="0"/>
              <a:t>Create .Rd files using the following commands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load_all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::document()</a:t>
            </a:r>
          </a:p>
          <a:p>
            <a:endParaRPr lang="en-US" dirty="0"/>
          </a:p>
        </p:txBody>
      </p:sp>
      <p:pic>
        <p:nvPicPr>
          <p:cNvPr id="1026" name="Picture 2" descr="Image result for lumberjack free clip art">
            <a:extLst>
              <a:ext uri="{FF2B5EF4-FFF2-40B4-BE49-F238E27FC236}">
                <a16:creationId xmlns:a16="http://schemas.microsoft.com/office/drawing/2014/main" id="{EE7EB533-ECBB-4225-BBB9-C9391328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10" y="2152824"/>
            <a:ext cx="4583710" cy="36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2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D9AF-8AB4-4E9B-96E9-24B6FAA8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\man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BE8F-6702-4150-8A69-6FF82467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38379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.R file				.Rd file				Help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073E0-1338-4B39-AEBA-003F629F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" y="2532636"/>
            <a:ext cx="3564360" cy="3642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AFEA8-06FA-42C4-9DF5-724FDC54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83" y="2532636"/>
            <a:ext cx="3660921" cy="37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C923-1057-4FBF-A83B-CD3FB59E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445" y="2532636"/>
            <a:ext cx="3318948" cy="3242650"/>
          </a:xfrm>
          <a:prstGeom prst="rect">
            <a:avLst/>
          </a:prstGeom>
        </p:spPr>
      </p:pic>
      <p:pic>
        <p:nvPicPr>
          <p:cNvPr id="8" name="Picture 2" descr="Image result for lumberjack free clip art">
            <a:extLst>
              <a:ext uri="{FF2B5EF4-FFF2-40B4-BE49-F238E27FC236}">
                <a16:creationId xmlns:a16="http://schemas.microsoft.com/office/drawing/2014/main" id="{09FECD53-0B1E-42E6-ACBA-54195795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67" y="723269"/>
            <a:ext cx="1281865" cy="10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4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F95-1158-44B2-A49E-20A9CA47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80CE-050F-4376-91C5-9A700F766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012809" cy="4038600"/>
          </a:xfrm>
        </p:spPr>
        <p:txBody>
          <a:bodyPr/>
          <a:lstStyle/>
          <a:p>
            <a:r>
              <a:rPr lang="en-US" sz="3200" dirty="0"/>
              <a:t>DO NOT EDIT!</a:t>
            </a:r>
          </a:p>
          <a:p>
            <a:r>
              <a:rPr lang="en-US" dirty="0"/>
              <a:t>Created automatically by roxygen2 using information .R files</a:t>
            </a:r>
          </a:p>
          <a:p>
            <a:r>
              <a:rPr lang="en-US" dirty="0"/>
              <a:t>Contains imports and exports</a:t>
            </a:r>
          </a:p>
          <a:p>
            <a:r>
              <a:rPr lang="en-US" dirty="0"/>
              <a:t>NAMESPACE files can get very complex and they are difficult to understand. </a:t>
            </a:r>
          </a:p>
          <a:p>
            <a:pPr lvl="1"/>
            <a:r>
              <a:rPr lang="en-US" dirty="0"/>
              <a:t>Roxygen2 will give you what you need</a:t>
            </a:r>
          </a:p>
          <a:p>
            <a:pPr lvl="1"/>
            <a:r>
              <a:rPr lang="en-US" dirty="0"/>
              <a:t>Eventually, you may want to edit your file</a:t>
            </a:r>
          </a:p>
          <a:p>
            <a:endParaRPr lang="en-US" dirty="0"/>
          </a:p>
        </p:txBody>
      </p:sp>
      <p:pic>
        <p:nvPicPr>
          <p:cNvPr id="2050" name="Picture 2" descr="Image result for hello my name is name free art">
            <a:extLst>
              <a:ext uri="{FF2B5EF4-FFF2-40B4-BE49-F238E27FC236}">
                <a16:creationId xmlns:a16="http://schemas.microsoft.com/office/drawing/2014/main" id="{750039E8-99CD-4D1B-A43B-5DB4BB5C5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8"/>
          <a:stretch/>
        </p:blipFill>
        <p:spPr bwMode="auto">
          <a:xfrm>
            <a:off x="7001923" y="1800400"/>
            <a:ext cx="4725885" cy="30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0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AA4-6B15-4AD6-90D4-D70581ED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414A-78A5-46F5-B862-C23C53A2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207465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create and update this</a:t>
            </a:r>
          </a:p>
          <a:p>
            <a:r>
              <a:rPr lang="en-US" dirty="0"/>
              <a:t>Should be updated every time you update the package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Information about past versions</a:t>
            </a:r>
          </a:p>
          <a:p>
            <a:pPr lvl="1"/>
            <a:r>
              <a:rPr lang="en-US" dirty="0"/>
              <a:t>Changes made to current version</a:t>
            </a:r>
          </a:p>
          <a:p>
            <a:pPr lvl="1"/>
            <a:r>
              <a:rPr lang="en-US" dirty="0"/>
              <a:t>Notes that are helpful for you</a:t>
            </a:r>
          </a:p>
          <a:p>
            <a:pPr lvl="1"/>
            <a:r>
              <a:rPr lang="en-US" dirty="0"/>
              <a:t>Notes that are helpful for others</a:t>
            </a:r>
          </a:p>
          <a:p>
            <a:r>
              <a:rPr lang="en-US" dirty="0"/>
              <a:t>Everything will work fine without a README file, but it’s bad form to not have one and maintain it</a:t>
            </a:r>
          </a:p>
        </p:txBody>
      </p:sp>
      <p:pic>
        <p:nvPicPr>
          <p:cNvPr id="4100" name="Picture 4" descr="Image result for readme meme">
            <a:extLst>
              <a:ext uri="{FF2B5EF4-FFF2-40B4-BE49-F238E27FC236}">
                <a16:creationId xmlns:a16="http://schemas.microsoft.com/office/drawing/2014/main" id="{0FF2F166-9D45-4B41-BE84-673D3351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19" y="20574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8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83AF-A88D-41AA-9A34-F645CB1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75BF-BEC9-44E1-9E3B-E9579397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(data/)</a:t>
            </a:r>
          </a:p>
          <a:p>
            <a:pPr lvl="1"/>
            <a:r>
              <a:rPr lang="en-US" dirty="0"/>
              <a:t>You can include data files as part of your package</a:t>
            </a:r>
          </a:p>
          <a:p>
            <a:r>
              <a:rPr lang="en-US" dirty="0"/>
              <a:t>Other compiled code (</a:t>
            </a:r>
            <a:r>
              <a:rPr lang="en-US" dirty="0" err="1"/>
              <a:t>src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You may use C or C++ to execute tasks in your package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Rcpp</a:t>
            </a:r>
            <a:endParaRPr lang="en-US" dirty="0"/>
          </a:p>
          <a:p>
            <a:pPr lvl="1"/>
            <a:r>
              <a:rPr lang="en-US" dirty="0"/>
              <a:t>Can import and export C or C++ code</a:t>
            </a:r>
          </a:p>
          <a:p>
            <a:r>
              <a:rPr lang="en-US" dirty="0"/>
              <a:t>Vignette (vignettes/)</a:t>
            </a:r>
          </a:p>
          <a:p>
            <a:pPr lvl="1"/>
            <a:r>
              <a:rPr lang="en-US" dirty="0"/>
              <a:t>If you write a really nice vignette you should publish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00C7-C95B-43C7-AE5F-45505E73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B985-19BC-4E02-A385-EB03A912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files (</a:t>
            </a:r>
            <a:r>
              <a:rPr lang="en-US" dirty="0" err="1"/>
              <a:t>inst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Author</a:t>
            </a:r>
          </a:p>
          <a:p>
            <a:pPr lvl="1"/>
            <a:r>
              <a:rPr lang="en-US" dirty="0"/>
              <a:t>Citation</a:t>
            </a:r>
          </a:p>
          <a:p>
            <a:pPr lvl="1"/>
            <a:r>
              <a:rPr lang="en-US" dirty="0"/>
              <a:t>Additional external data</a:t>
            </a:r>
          </a:p>
          <a:p>
            <a:pPr lvl="1"/>
            <a:r>
              <a:rPr lang="en-US" dirty="0"/>
              <a:t>Java, python, </a:t>
            </a:r>
            <a:r>
              <a:rPr lang="en-US" dirty="0" err="1"/>
              <a:t>perl</a:t>
            </a:r>
            <a:r>
              <a:rPr lang="en-US" dirty="0"/>
              <a:t>, ruby, etc. code</a:t>
            </a:r>
          </a:p>
          <a:p>
            <a:r>
              <a:rPr lang="en-US" dirty="0"/>
              <a:t>Other components</a:t>
            </a:r>
          </a:p>
          <a:p>
            <a:pPr lvl="1"/>
            <a:r>
              <a:rPr lang="en-US" dirty="0"/>
              <a:t>Package demos (demo/)</a:t>
            </a:r>
          </a:p>
          <a:p>
            <a:pPr lvl="1"/>
            <a:r>
              <a:rPr lang="en-US" dirty="0"/>
              <a:t>Executable scripts (exec/)</a:t>
            </a:r>
          </a:p>
          <a:p>
            <a:pPr lvl="1"/>
            <a:r>
              <a:rPr lang="en-US" dirty="0"/>
              <a:t>Translation messages (po/)</a:t>
            </a:r>
          </a:p>
          <a:p>
            <a:pPr lvl="1"/>
            <a:r>
              <a:rPr lang="en-US" dirty="0" err="1"/>
              <a:t>Auxillary</a:t>
            </a:r>
            <a:r>
              <a:rPr lang="en-US" dirty="0"/>
              <a:t> files needed during configuration (tools/)</a:t>
            </a:r>
          </a:p>
        </p:txBody>
      </p:sp>
    </p:spTree>
    <p:extLst>
      <p:ext uri="{BB962C8B-B14F-4D97-AF65-F5344CB8AC3E}">
        <p14:creationId xmlns:p14="http://schemas.microsoft.com/office/powerpoint/2010/main" val="222793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24AD-3736-42EC-8E3E-04339335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40FD-C4D0-41BB-AB6E-320DF1E1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your write the R files? </a:t>
            </a:r>
          </a:p>
          <a:p>
            <a:pPr lvl="1"/>
            <a:r>
              <a:rPr lang="en-US" dirty="0"/>
              <a:t>Create .R files and save them to R/ </a:t>
            </a:r>
          </a:p>
          <a:p>
            <a:pPr lvl="1"/>
            <a:r>
              <a:rPr lang="en-US" dirty="0"/>
              <a:t>Each exported functions (the ones package users will use) in their own files</a:t>
            </a:r>
          </a:p>
          <a:p>
            <a:pPr lvl="2"/>
            <a:r>
              <a:rPr lang="en-US" dirty="0"/>
              <a:t>This is not necessary, but it is much cleaner</a:t>
            </a:r>
          </a:p>
          <a:p>
            <a:pPr lvl="1"/>
            <a:r>
              <a:rPr lang="en-US" dirty="0"/>
              <a:t>Keep hidden functions in separate files from exported functions</a:t>
            </a:r>
          </a:p>
          <a:p>
            <a:pPr lvl="1"/>
            <a:r>
              <a:rPr lang="en-US" dirty="0"/>
              <a:t>Use roxygen2 comments in the exported functions to produce documentation</a:t>
            </a:r>
          </a:p>
          <a:p>
            <a:pPr lvl="1"/>
            <a:r>
              <a:rPr lang="en-US" dirty="0"/>
              <a:t>Remember to include examples</a:t>
            </a:r>
          </a:p>
          <a:p>
            <a:r>
              <a:rPr lang="en-US" dirty="0"/>
              <a:t>Test code often using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load_all</a:t>
            </a:r>
            <a:r>
              <a:rPr lang="en-US" dirty="0"/>
              <a:t>() and then using your package as intended</a:t>
            </a:r>
          </a:p>
          <a:p>
            <a:r>
              <a:rPr lang="en-US" dirty="0"/>
              <a:t>Run </a:t>
            </a:r>
            <a:r>
              <a:rPr lang="en-US" dirty="0" err="1"/>
              <a:t>devtools</a:t>
            </a:r>
            <a:r>
              <a:rPr lang="en-US" dirty="0"/>
              <a:t>::document() to create help files</a:t>
            </a:r>
          </a:p>
          <a:p>
            <a:pPr lvl="1"/>
            <a:r>
              <a:rPr lang="en-US" dirty="0"/>
              <a:t>Test help files using ?</a:t>
            </a:r>
            <a:r>
              <a:rPr lang="en-US" dirty="0" err="1"/>
              <a:t>package_function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14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3D6-A9A8-4160-AA12-955DEC2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13BA-BB97-418C-9C17-8EF2270B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use the package::function() notation when coding</a:t>
            </a:r>
          </a:p>
          <a:p>
            <a:r>
              <a:rPr lang="en-US" dirty="0"/>
              <a:t>NEVER have your package install other packages</a:t>
            </a:r>
          </a:p>
          <a:p>
            <a:pPr lvl="1"/>
            <a:r>
              <a:rPr lang="en-US" dirty="0"/>
              <a:t>This should be taken care of in the DESCRIPTION file</a:t>
            </a:r>
          </a:p>
          <a:p>
            <a:r>
              <a:rPr lang="en-US" dirty="0"/>
              <a:t>ALWAYS create and maintain a README.md file, even if you are the only one using the package</a:t>
            </a:r>
          </a:p>
          <a:p>
            <a:r>
              <a:rPr lang="en-US" dirty="0"/>
              <a:t>FREQUENTLY reassess your file structure and reorganize your functions if the current configuration no longer makes sense</a:t>
            </a:r>
          </a:p>
          <a:p>
            <a:r>
              <a:rPr lang="en-US" dirty="0"/>
              <a:t>Write good examples</a:t>
            </a:r>
          </a:p>
          <a:p>
            <a:r>
              <a:rPr lang="en-US" dirty="0"/>
              <a:t>Write helpful error and warning messages</a:t>
            </a:r>
          </a:p>
          <a:p>
            <a:r>
              <a:rPr lang="en-US" dirty="0"/>
              <a:t>Provide thorough documentation even if you are the only one using the package</a:t>
            </a:r>
          </a:p>
          <a:p>
            <a:pPr lvl="1"/>
            <a:r>
              <a:rPr lang="en-US" dirty="0"/>
              <a:t>Comment all code</a:t>
            </a:r>
          </a:p>
          <a:p>
            <a:pPr lvl="1"/>
            <a:r>
              <a:rPr lang="en-US" dirty="0"/>
              <a:t>Make good help files</a:t>
            </a:r>
          </a:p>
        </p:txBody>
      </p:sp>
    </p:spTree>
    <p:extLst>
      <p:ext uri="{BB962C8B-B14F-4D97-AF65-F5344CB8AC3E}">
        <p14:creationId xmlns:p14="http://schemas.microsoft.com/office/powerpoint/2010/main" val="98148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CECC-B7DC-43E3-AF46-8EF05644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ACA2-8DE6-44ED-8D84-02652024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google style guide for R coding</a:t>
            </a:r>
          </a:p>
          <a:p>
            <a:r>
              <a:rPr lang="en-US" dirty="0"/>
              <a:t>Write all packages as if you are going to publish them</a:t>
            </a:r>
          </a:p>
          <a:p>
            <a:r>
              <a:rPr lang="en-US" dirty="0" err="1"/>
              <a:t>Github</a:t>
            </a:r>
            <a:r>
              <a:rPr lang="en-US" dirty="0"/>
              <a:t> is your friend </a:t>
            </a:r>
          </a:p>
          <a:p>
            <a:pPr lvl="1"/>
            <a:r>
              <a:rPr lang="en-US" dirty="0"/>
              <a:t>Sharing your code with other is a great way to find and fix bugs</a:t>
            </a:r>
          </a:p>
          <a:p>
            <a:pPr lvl="1"/>
            <a:r>
              <a:rPr lang="en-US" dirty="0"/>
              <a:t>Share development versions</a:t>
            </a:r>
          </a:p>
          <a:p>
            <a:r>
              <a:rPr lang="en-US" dirty="0"/>
              <a:t>TIP: NAMESPACE can be tricky if you are having trouble with it</a:t>
            </a:r>
          </a:p>
          <a:p>
            <a:pPr lvl="1"/>
            <a:r>
              <a:rPr lang="en-US" dirty="0"/>
              <a:t>Delete the NAMESPACE file and run </a:t>
            </a:r>
            <a:r>
              <a:rPr lang="en-US" dirty="0" err="1"/>
              <a:t>devtools</a:t>
            </a:r>
            <a:r>
              <a:rPr lang="en-US" dirty="0"/>
              <a:t>::document()</a:t>
            </a:r>
          </a:p>
          <a:p>
            <a:pPr lvl="1"/>
            <a:r>
              <a:rPr lang="en-US" dirty="0"/>
              <a:t>Make sure R and R Studio have permission to write to your computer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C745-470B-4542-B2C6-FA2BB113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to make code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03E5-A37A-487E-A9E4-DCE5CBB2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 own code carefully before publishing it on </a:t>
            </a:r>
            <a:r>
              <a:rPr lang="en-US" dirty="0" err="1"/>
              <a:t>Github</a:t>
            </a:r>
            <a:r>
              <a:rPr lang="en-US" dirty="0"/>
              <a:t> or CRAN</a:t>
            </a:r>
          </a:p>
          <a:p>
            <a:r>
              <a:rPr lang="en-US" dirty="0"/>
              <a:t>Run R CMD check on the code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::check()</a:t>
            </a:r>
          </a:p>
          <a:p>
            <a:r>
              <a:rPr lang="en-US" dirty="0"/>
              <a:t>Test package on at least two operating systems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 or Unix</a:t>
            </a:r>
          </a:p>
          <a:p>
            <a:pPr lvl="1"/>
            <a:r>
              <a:rPr lang="en-US" dirty="0"/>
              <a:t>Mac OS </a:t>
            </a:r>
          </a:p>
          <a:p>
            <a:r>
              <a:rPr lang="en-US" dirty="0"/>
              <a:t>TIP: sometimes the </a:t>
            </a:r>
            <a:r>
              <a:rPr lang="en-US" dirty="0" err="1"/>
              <a:t>devtools</a:t>
            </a:r>
            <a:r>
              <a:rPr lang="en-US" dirty="0"/>
              <a:t> functions fail to run the first time. Try running them again before assuming there is something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7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D3E4-8B0B-4923-8400-95805F0E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D693-7A4E-4BE3-8B4D-58EFB7DE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great idea and others can benefit from it</a:t>
            </a:r>
          </a:p>
          <a:p>
            <a:r>
              <a:rPr lang="en-US" dirty="0"/>
              <a:t>You have code that should be shared with and used by coworkers or collaborators</a:t>
            </a:r>
          </a:p>
          <a:p>
            <a:r>
              <a:rPr lang="en-US" dirty="0"/>
              <a:t>Can help you organize your code for longer projects</a:t>
            </a:r>
          </a:p>
          <a:p>
            <a:r>
              <a:rPr lang="en-US" dirty="0"/>
              <a:t>Can help you document code that you may use intermittently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CD30-750A-42BA-9C3F-C51E3779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9234-A00B-4E19-BB8B-DB0B8585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upload a package to </a:t>
            </a:r>
            <a:r>
              <a:rPr lang="en-US" dirty="0" err="1"/>
              <a:t>github</a:t>
            </a:r>
            <a:r>
              <a:rPr lang="en-US" dirty="0"/>
              <a:t> even if you don’t initially tell R to do it</a:t>
            </a:r>
          </a:p>
          <a:p>
            <a:r>
              <a:rPr lang="en-US" dirty="0"/>
              <a:t>Great way to share code so others can use it and comment on it</a:t>
            </a:r>
          </a:p>
          <a:p>
            <a:r>
              <a:rPr lang="en-US" dirty="0" err="1"/>
              <a:t>devtools</a:t>
            </a:r>
            <a:r>
              <a:rPr lang="en-US" dirty="0"/>
              <a:t> can be used to install packages directly from </a:t>
            </a:r>
            <a:r>
              <a:rPr lang="en-US" dirty="0" err="1"/>
              <a:t>github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 err="1"/>
              <a:t>install_github</a:t>
            </a:r>
            <a:r>
              <a:rPr lang="en-US" dirty="0"/>
              <a:t>("author/package")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Example:</a:t>
            </a:r>
          </a:p>
          <a:p>
            <a:pPr marL="45720" indent="0">
              <a:buNone/>
            </a:pPr>
            <a:r>
              <a:rPr lang="en-US" dirty="0" err="1"/>
              <a:t>install_github</a:t>
            </a:r>
            <a:r>
              <a:rPr lang="en-US" dirty="0"/>
              <a:t>("jillbo1000/</a:t>
            </a:r>
            <a:r>
              <a:rPr lang="en-US" dirty="0" err="1"/>
              <a:t>EZtune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5439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FAD7-50D6-4DFD-B15D-005FAC2E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9B5F-02CF-40EA-B813-A0CDADE2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Submitting to CRAN is a bit daunting, but worth it if you did something really useful and you want people to use it</a:t>
            </a:r>
          </a:p>
          <a:p>
            <a:r>
              <a:rPr lang="en-US" dirty="0"/>
              <a:t>CRAN is very picky </a:t>
            </a:r>
          </a:p>
          <a:p>
            <a:pPr lvl="1"/>
            <a:r>
              <a:rPr lang="en-US" dirty="0"/>
              <a:t>Using Hadley Wickham’s book will make the process as painless as possible</a:t>
            </a:r>
          </a:p>
          <a:p>
            <a:r>
              <a:rPr lang="en-US" dirty="0"/>
              <a:t>Run </a:t>
            </a:r>
            <a:r>
              <a:rPr lang="en-US" dirty="0" err="1"/>
              <a:t>devtools</a:t>
            </a:r>
            <a:r>
              <a:rPr lang="en-US" dirty="0"/>
              <a:t>::check() in two operating systems before submission</a:t>
            </a:r>
          </a:p>
          <a:p>
            <a:pPr lvl="1"/>
            <a:r>
              <a:rPr lang="en-US" dirty="0"/>
              <a:t>Get rid of all errors, warnings, and notes</a:t>
            </a:r>
          </a:p>
          <a:p>
            <a:r>
              <a:rPr lang="en-US" dirty="0"/>
              <a:t>First submission is automated</a:t>
            </a:r>
          </a:p>
          <a:p>
            <a:r>
              <a:rPr lang="en-US" dirty="0"/>
              <a:t>Plan on several submissions</a:t>
            </a:r>
          </a:p>
          <a:p>
            <a:pPr lvl="1"/>
            <a:r>
              <a:rPr lang="en-US" dirty="0"/>
              <a:t>Three guys have to check your code in their spare time without pay</a:t>
            </a:r>
          </a:p>
          <a:p>
            <a:pPr lvl="1"/>
            <a:r>
              <a:rPr lang="en-US" dirty="0"/>
              <a:t>Make sure you get your package as perfect as possible before each submission</a:t>
            </a:r>
          </a:p>
          <a:p>
            <a:pPr lvl="1"/>
            <a:r>
              <a:rPr lang="en-US" dirty="0"/>
              <a:t>They will get cranky if you don’t or if you submit revisions too often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552-3BED-484D-8CCE-D10A591D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B76C-5A05-4496-AC4A-11A3B7B7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76250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800" dirty="0"/>
              <a:t>If you do something cool, </a:t>
            </a:r>
            <a:r>
              <a:rPr lang="en-US" sz="6000" dirty="0">
                <a:solidFill>
                  <a:srgbClr val="FF0000"/>
                </a:solidFill>
              </a:rPr>
              <a:t>for the love of all that is holy</a:t>
            </a:r>
            <a:r>
              <a:rPr lang="en-US" sz="4800" dirty="0"/>
              <a:t>, share it!</a:t>
            </a:r>
          </a:p>
        </p:txBody>
      </p:sp>
      <p:pic>
        <p:nvPicPr>
          <p:cNvPr id="1026" name="Picture 2" descr="Image result for sharing">
            <a:extLst>
              <a:ext uri="{FF2B5EF4-FFF2-40B4-BE49-F238E27FC236}">
                <a16:creationId xmlns:a16="http://schemas.microsoft.com/office/drawing/2014/main" id="{E3D7B1C1-CED7-4C67-BD1C-95632DD9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50" y="2334237"/>
            <a:ext cx="4762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1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5713-90E8-4E0B-8A89-DA95D8E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C5FF-201E-4EC2-80C8-29B08728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643693" cy="4038600"/>
          </a:xfrm>
        </p:spPr>
        <p:txBody>
          <a:bodyPr/>
          <a:lstStyle/>
          <a:p>
            <a:r>
              <a:rPr lang="en-US" dirty="0"/>
              <a:t>Book is available online for free at </a:t>
            </a:r>
          </a:p>
          <a:p>
            <a:pPr marL="274320" lvl="1" indent="0">
              <a:buNone/>
            </a:pPr>
            <a:r>
              <a:rPr lang="en-US" dirty="0"/>
              <a:t>http://r-pkgs.had.co.nz/</a:t>
            </a:r>
          </a:p>
          <a:p>
            <a:r>
              <a:rPr lang="en-US" dirty="0"/>
              <a:t>Hadley Wickham updates the online book regularly</a:t>
            </a:r>
          </a:p>
          <a:p>
            <a:r>
              <a:rPr lang="en-US" dirty="0"/>
              <a:t>Following the procedures in this book will help you construct a package that can be submitted to CRAN</a:t>
            </a:r>
          </a:p>
        </p:txBody>
      </p:sp>
      <p:pic>
        <p:nvPicPr>
          <p:cNvPr id="2050" name="Picture 2" descr="Image result for r packages">
            <a:extLst>
              <a:ext uri="{FF2B5EF4-FFF2-40B4-BE49-F238E27FC236}">
                <a16:creationId xmlns:a16="http://schemas.microsoft.com/office/drawing/2014/main" id="{6E8742D2-E258-494E-BBB5-B1D195D4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513" y="304800"/>
            <a:ext cx="47625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5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0992-5213-4869-B6C6-74EBB5D8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4FB4-9E6C-4786-9486-B453D8DD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Rtools</a:t>
            </a:r>
            <a:endParaRPr lang="en-US" dirty="0"/>
          </a:p>
          <a:p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roxygen2</a:t>
            </a:r>
          </a:p>
          <a:p>
            <a:r>
              <a:rPr lang="en-US" dirty="0" err="1"/>
              <a:t>testthat</a:t>
            </a:r>
            <a:endParaRPr lang="en-US" dirty="0"/>
          </a:p>
          <a:p>
            <a:r>
              <a:rPr lang="en-US" dirty="0"/>
              <a:t>Most recent versions of R and R Studio</a:t>
            </a:r>
          </a:p>
        </p:txBody>
      </p:sp>
    </p:spTree>
    <p:extLst>
      <p:ext uri="{BB962C8B-B14F-4D97-AF65-F5344CB8AC3E}">
        <p14:creationId xmlns:p14="http://schemas.microsoft.com/office/powerpoint/2010/main" val="27875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4DF-C9B3-490C-8019-270D9A2F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748F-4853-4D90-A143-9A0EEAAC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– folder contains all of your R Code</a:t>
            </a:r>
          </a:p>
          <a:p>
            <a:r>
              <a:rPr lang="en-US" dirty="0"/>
              <a:t>DESCRIPTION - defines metadata for the package</a:t>
            </a:r>
          </a:p>
          <a:p>
            <a:r>
              <a:rPr lang="en-US" dirty="0"/>
              <a:t>man folder - roxygen2 produces help pages that explain how to use the package</a:t>
            </a:r>
          </a:p>
          <a:p>
            <a:pPr lvl="1"/>
            <a:r>
              <a:rPr lang="en-US" dirty="0"/>
              <a:t>Information added to R code and help pages generated by roxygen2</a:t>
            </a:r>
          </a:p>
          <a:p>
            <a:r>
              <a:rPr lang="en-US" dirty="0"/>
              <a:t>NAMESPACE – defines which functions are needed by other packages and what functions it makes available to other packages </a:t>
            </a:r>
          </a:p>
          <a:p>
            <a:pPr lvl="1"/>
            <a:r>
              <a:rPr lang="en-US" dirty="0"/>
              <a:t>Automatically generated by roxygen2</a:t>
            </a:r>
          </a:p>
          <a:p>
            <a:r>
              <a:rPr lang="en-US" dirty="0"/>
              <a:t>README – Records updates and other helpful information about version changes and other basic information about the package</a:t>
            </a:r>
          </a:p>
          <a:p>
            <a:pPr lvl="1"/>
            <a:r>
              <a:rPr lang="en-US" dirty="0"/>
              <a:t>Should be updated every time the package is updated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5AD-6C9F-4AA2-98F5-DC4FAAD6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04A7-B445-4173-962D-FFC05EEF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7539606" cy="42595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name</a:t>
            </a:r>
          </a:p>
          <a:p>
            <a:pPr lvl="1"/>
            <a:r>
              <a:rPr lang="en-US" dirty="0"/>
              <a:t>Can only contain letters, numbers, and periods</a:t>
            </a:r>
          </a:p>
          <a:p>
            <a:pPr lvl="1"/>
            <a:r>
              <a:rPr lang="en-US" dirty="0"/>
              <a:t>Cannot end with a period</a:t>
            </a:r>
          </a:p>
          <a:p>
            <a:pPr lvl="1"/>
            <a:r>
              <a:rPr lang="en-US" dirty="0"/>
              <a:t>Make it unique and applicable to what your package does</a:t>
            </a:r>
          </a:p>
          <a:p>
            <a:pPr lvl="1"/>
            <a:r>
              <a:rPr lang="en-US" dirty="0"/>
              <a:t>Recommended: use all lowercase letters</a:t>
            </a:r>
          </a:p>
          <a:p>
            <a:r>
              <a:rPr lang="en-US" dirty="0"/>
              <a:t>Update R and R Studio</a:t>
            </a:r>
          </a:p>
          <a:p>
            <a:r>
              <a:rPr lang="en-US" dirty="0"/>
              <a:t>Two choices</a:t>
            </a:r>
          </a:p>
          <a:p>
            <a:pPr lvl="1"/>
            <a:r>
              <a:rPr lang="en-US" dirty="0"/>
              <a:t>Select the following in R Studio from the drop down menus</a:t>
            </a:r>
          </a:p>
          <a:p>
            <a:pPr lvl="2"/>
            <a:r>
              <a:rPr lang="en-US" dirty="0"/>
              <a:t>New project &gt; New directory &gt; R package</a:t>
            </a:r>
          </a:p>
          <a:p>
            <a:pPr lvl="2"/>
            <a:r>
              <a:rPr lang="en-US" dirty="0"/>
              <a:t>Enter in the name of your package</a:t>
            </a:r>
          </a:p>
          <a:p>
            <a:pPr lvl="2"/>
            <a:r>
              <a:rPr lang="en-US" dirty="0"/>
              <a:t>Tell R Studio the directory path of where your package code should be</a:t>
            </a:r>
          </a:p>
          <a:p>
            <a:pPr lvl="2"/>
            <a:r>
              <a:rPr lang="en-US" dirty="0"/>
              <a:t>Check boxes for uploading to </a:t>
            </a:r>
            <a:r>
              <a:rPr lang="en-US" dirty="0" err="1"/>
              <a:t>Github</a:t>
            </a:r>
            <a:r>
              <a:rPr lang="en-US" dirty="0"/>
              <a:t> and/or using packrat if desired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::create("path/to/package/</a:t>
            </a:r>
            <a:r>
              <a:rPr lang="en-US" dirty="0" err="1"/>
              <a:t>pkgname</a:t>
            </a:r>
            <a:r>
              <a:rPr lang="en-US" dirty="0"/>
              <a:t>")</a:t>
            </a:r>
          </a:p>
          <a:p>
            <a:r>
              <a:rPr lang="en-US" dirty="0"/>
              <a:t>Now you have a skeletal version of an R package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 descr="Image result for start free images">
            <a:extLst>
              <a:ext uri="{FF2B5EF4-FFF2-40B4-BE49-F238E27FC236}">
                <a16:creationId xmlns:a16="http://schemas.microsoft.com/office/drawing/2014/main" id="{0FFA4022-7274-4789-B5E4-17EFDD0D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76" y="1175019"/>
            <a:ext cx="3717022" cy="37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6244-3272-4851-B871-79F9FD8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\R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2978-D615-4A19-B119-1756542B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474204" cy="40386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CREATE</a:t>
            </a:r>
          </a:p>
          <a:p>
            <a:r>
              <a:rPr lang="en-US" dirty="0"/>
              <a:t>All of your R code goes here</a:t>
            </a:r>
          </a:p>
          <a:p>
            <a:r>
              <a:rPr lang="en-US" dirty="0"/>
              <a:t>Most of the work for the package happens in these files</a:t>
            </a:r>
          </a:p>
          <a:p>
            <a:r>
              <a:rPr lang="en-US" dirty="0"/>
              <a:t>Thoughtfully organize your functions into files</a:t>
            </a:r>
          </a:p>
          <a:p>
            <a:pPr lvl="1"/>
            <a:r>
              <a:rPr lang="en-US" dirty="0"/>
              <a:t>Simple package: one function per file</a:t>
            </a:r>
          </a:p>
          <a:p>
            <a:pPr lvl="1"/>
            <a:r>
              <a:rPr lang="en-US" dirty="0"/>
              <a:t>Complex package: several functions per file</a:t>
            </a:r>
          </a:p>
          <a:p>
            <a:r>
              <a:rPr lang="en-US" dirty="0"/>
              <a:t>If you have a hard time finding your functions</a:t>
            </a:r>
          </a:p>
          <a:p>
            <a:pPr lvl="1"/>
            <a:r>
              <a:rPr lang="en-US" dirty="0"/>
              <a:t>Use better names for files and functions</a:t>
            </a:r>
          </a:p>
          <a:p>
            <a:pPr lvl="1"/>
            <a:r>
              <a:rPr lang="en-US" dirty="0"/>
              <a:t>Consider changing file configuration</a:t>
            </a:r>
          </a:p>
        </p:txBody>
      </p:sp>
      <p:pic>
        <p:nvPicPr>
          <p:cNvPr id="1026" name="Picture 2" descr="Image result for jolly roger free clip art">
            <a:extLst>
              <a:ext uri="{FF2B5EF4-FFF2-40B4-BE49-F238E27FC236}">
                <a16:creationId xmlns:a16="http://schemas.microsoft.com/office/drawing/2014/main" id="{442665FF-9AD6-4306-A411-010234172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r="20749"/>
          <a:stretch/>
        </p:blipFill>
        <p:spPr bwMode="auto">
          <a:xfrm>
            <a:off x="7558479" y="1865292"/>
            <a:ext cx="3615655" cy="387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2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891-BB84-4574-AED7-1B6152E5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6337-401E-4CC6-8021-5C13F96BC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197367" cy="4038600"/>
          </a:xfrm>
        </p:spPr>
        <p:txBody>
          <a:bodyPr/>
          <a:lstStyle/>
          <a:p>
            <a:r>
              <a:rPr lang="en-US" sz="3600" dirty="0"/>
              <a:t>Edit</a:t>
            </a:r>
            <a:r>
              <a:rPr lang="en-US" dirty="0"/>
              <a:t> the DESCRIPTION file that magically appears in your package</a:t>
            </a:r>
          </a:p>
          <a:p>
            <a:r>
              <a:rPr lang="en-US" dirty="0"/>
              <a:t>Contains metadata for the package</a:t>
            </a:r>
          </a:p>
          <a:p>
            <a:r>
              <a:rPr lang="en-US" dirty="0"/>
              <a:t>Include: 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Author(s)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Required packages</a:t>
            </a:r>
          </a:p>
          <a:p>
            <a:pPr lvl="1"/>
            <a:r>
              <a:rPr lang="en-US" dirty="0"/>
              <a:t>Recommended packages</a:t>
            </a:r>
          </a:p>
          <a:p>
            <a:pPr lvl="1"/>
            <a:r>
              <a:rPr lang="en-US" dirty="0"/>
              <a:t>License  - most packages use GPL-3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610C3-993D-4E34-8F2B-68F2AFEA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02"/>
          <a:stretch/>
        </p:blipFill>
        <p:spPr>
          <a:xfrm>
            <a:off x="6917597" y="2057400"/>
            <a:ext cx="4608876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37939-0A75-4ECD-A865-5F225013D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55"/>
          <a:stretch/>
        </p:blipFill>
        <p:spPr>
          <a:xfrm>
            <a:off x="6917598" y="3819525"/>
            <a:ext cx="4608876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8CEC8-A661-453E-B246-312183757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8"/>
          <a:stretch/>
        </p:blipFill>
        <p:spPr>
          <a:xfrm>
            <a:off x="6917598" y="4410075"/>
            <a:ext cx="4608876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C3E61-5273-47E5-87E5-566EE5ED8E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0"/>
          <a:stretch/>
        </p:blipFill>
        <p:spPr>
          <a:xfrm>
            <a:off x="6917598" y="5010150"/>
            <a:ext cx="4608876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107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645</TotalTime>
  <Words>1242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Basis</vt:lpstr>
      <vt:lpstr>Writing your own R packages</vt:lpstr>
      <vt:lpstr>Why packages?</vt:lpstr>
      <vt:lpstr>Soap box</vt:lpstr>
      <vt:lpstr>Essential resource</vt:lpstr>
      <vt:lpstr>Packages needed</vt:lpstr>
      <vt:lpstr>Basic structure</vt:lpstr>
      <vt:lpstr>How to start</vt:lpstr>
      <vt:lpstr>\R directory</vt:lpstr>
      <vt:lpstr>DESCRIPTION</vt:lpstr>
      <vt:lpstr>\man folder</vt:lpstr>
      <vt:lpstr>\man folder</vt:lpstr>
      <vt:lpstr>NAMESPACE</vt:lpstr>
      <vt:lpstr>README.md</vt:lpstr>
      <vt:lpstr>Other features</vt:lpstr>
      <vt:lpstr>Other features</vt:lpstr>
      <vt:lpstr>Coding your package</vt:lpstr>
      <vt:lpstr>Best practices</vt:lpstr>
      <vt:lpstr>More best practices</vt:lpstr>
      <vt:lpstr>Getting ready to make code public</vt:lpstr>
      <vt:lpstr>Github</vt:lpstr>
      <vt:lpstr>Submitting to CRAN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Lundell</dc:creator>
  <cp:lastModifiedBy>Jill Lundell</cp:lastModifiedBy>
  <cp:revision>33</cp:revision>
  <dcterms:created xsi:type="dcterms:W3CDTF">2019-01-13T06:35:22Z</dcterms:created>
  <dcterms:modified xsi:type="dcterms:W3CDTF">2019-01-16T00:13:03Z</dcterms:modified>
</cp:coreProperties>
</file>