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8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5CA7A-F27C-46BE-B4D2-B79CCC8E363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68EB8-03FA-483E-9E9C-098591D16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5CA7A-F27C-46BE-B4D2-B79CCC8E363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68EB8-03FA-483E-9E9C-098591D16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5CA7A-F27C-46BE-B4D2-B79CCC8E363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68EB8-03FA-483E-9E9C-098591D16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5CA7A-F27C-46BE-B4D2-B79CCC8E363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68EB8-03FA-483E-9E9C-098591D16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5CA7A-F27C-46BE-B4D2-B79CCC8E363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68EB8-03FA-483E-9E9C-098591D16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5CA7A-F27C-46BE-B4D2-B79CCC8E363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68EB8-03FA-483E-9E9C-098591D16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5CA7A-F27C-46BE-B4D2-B79CCC8E363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68EB8-03FA-483E-9E9C-098591D16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5CA7A-F27C-46BE-B4D2-B79CCC8E363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68EB8-03FA-483E-9E9C-098591D16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5CA7A-F27C-46BE-B4D2-B79CCC8E363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68EB8-03FA-483E-9E9C-098591D16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5CA7A-F27C-46BE-B4D2-B79CCC8E363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68EB8-03FA-483E-9E9C-098591D16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5CA7A-F27C-46BE-B4D2-B79CCC8E363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68EB8-03FA-483E-9E9C-098591D16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side3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08182"/>
            <a:ext cx="8229600" cy="6094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32000"/>
            <a:ext cx="8229600" cy="409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0701"/>
            <a:ext cx="7772400" cy="1809750"/>
          </a:xfrm>
        </p:spPr>
        <p:txBody>
          <a:bodyPr/>
          <a:lstStyle/>
          <a:p>
            <a:r>
              <a:rPr lang="en-US" dirty="0"/>
              <a:t>WHY I SHOULD STICK MY NOSE IN OTHER PEOPLE’S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</a:t>
            </a:r>
          </a:p>
          <a:p>
            <a:r>
              <a:rPr lang="en-US" dirty="0" smtClean="0"/>
              <a:t>WHY </a:t>
            </a:r>
            <a:r>
              <a:rPr lang="en-US" dirty="0"/>
              <a:t>I SHOULD PARTICIPATE IN ALL PHASES OF THE DATA LIFE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ISOCS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Measured Cs-137 and U-238</a:t>
            </a:r>
          </a:p>
          <a:p>
            <a:r>
              <a:rPr lang="en-US" dirty="0" smtClean="0"/>
              <a:t>Relative </a:t>
            </a:r>
            <a:r>
              <a:rPr lang="en-US" dirty="0"/>
              <a:t>error of upper confidence limits (UCLs) as large as </a:t>
            </a:r>
            <a:r>
              <a:rPr lang="en-US" dirty="0" smtClean="0"/>
              <a:t>540% compared to laboratory data</a:t>
            </a:r>
          </a:p>
          <a:p>
            <a:r>
              <a:rPr lang="en-US" dirty="0" smtClean="0"/>
              <a:t>60% false negative rate relative 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</a:t>
            </a:r>
            <a:r>
              <a:rPr lang="en-US" dirty="0" smtClean="0"/>
              <a:t>action limit for Cs-137</a:t>
            </a:r>
          </a:p>
          <a:p>
            <a:r>
              <a:rPr lang="en-US" dirty="0" smtClean="0"/>
              <a:t>Unable to detect U-238 at background levels</a:t>
            </a:r>
          </a:p>
          <a:p>
            <a:r>
              <a:rPr lang="en-US" dirty="0" smtClean="0"/>
              <a:t>Unable to detect U-238 at the no action limit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from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XRF and ISOCS data cannot be used to compute UCLs</a:t>
            </a:r>
          </a:p>
          <a:p>
            <a:endParaRPr lang="en-US" dirty="0" smtClean="0"/>
          </a:p>
          <a:p>
            <a:r>
              <a:rPr lang="en-US" dirty="0" smtClean="0"/>
              <a:t>Data were not adequately conclusive to determine if XRF and ISOCS were sufficient for screening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1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Stakeholders were certain results would be better</a:t>
            </a:r>
          </a:p>
          <a:p>
            <a:endParaRPr lang="en-US" dirty="0" smtClean="0"/>
          </a:p>
          <a:p>
            <a:r>
              <a:rPr lang="en-US" dirty="0" smtClean="0"/>
              <a:t>Decided not to use XRF and ISOCS on future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Forward -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Several months after project completed</a:t>
            </a:r>
          </a:p>
          <a:p>
            <a:pPr lvl="1"/>
            <a:r>
              <a:rPr lang="en-US" dirty="0" smtClean="0"/>
              <a:t>Conversed with a subject matter expert from a laboratory familiar with the project</a:t>
            </a:r>
          </a:p>
          <a:p>
            <a:pPr lvl="1"/>
            <a:r>
              <a:rPr lang="en-US" dirty="0" smtClean="0"/>
              <a:t>Insisted that better results should have been obtained</a:t>
            </a:r>
          </a:p>
          <a:p>
            <a:pPr lvl="1"/>
            <a:r>
              <a:rPr lang="en-US" dirty="0" smtClean="0"/>
              <a:t>Explained sample preparation methods that may have produced data sufficiently accurate to compute UCLs</a:t>
            </a:r>
          </a:p>
          <a:p>
            <a:pPr lvl="1"/>
            <a:r>
              <a:rPr lang="en-US" dirty="0" smtClean="0"/>
              <a:t>Questioned whether field workers properly performed XRF and ISOCs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1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Forward -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Spoke with person in charge of field sampling</a:t>
            </a:r>
          </a:p>
          <a:p>
            <a:pPr lvl="1"/>
            <a:r>
              <a:rPr lang="en-US" dirty="0" smtClean="0"/>
              <a:t>Followed instructions exactly as outlined in vendor instructions</a:t>
            </a:r>
          </a:p>
          <a:p>
            <a:pPr lvl="2"/>
            <a:r>
              <a:rPr lang="en-US" dirty="0" smtClean="0"/>
              <a:t>Not as rigorous as the method outlined by lab subject matter expert</a:t>
            </a:r>
          </a:p>
          <a:p>
            <a:pPr lvl="1"/>
            <a:r>
              <a:rPr lang="en-US" dirty="0" smtClean="0"/>
              <a:t>Spoke with lab prior to sampling</a:t>
            </a:r>
          </a:p>
          <a:p>
            <a:pPr lvl="2"/>
            <a:r>
              <a:rPr lang="en-US" dirty="0" smtClean="0"/>
              <a:t>Lab insisted on all or nothing – they wanted complete control or did not want to help</a:t>
            </a:r>
          </a:p>
          <a:p>
            <a:pPr lvl="2"/>
            <a:r>
              <a:rPr lang="en-US" dirty="0" smtClean="0"/>
              <a:t>Too expensive so knowledge from lab personnel not available</a:t>
            </a:r>
          </a:p>
          <a:p>
            <a:pPr lvl="1"/>
            <a:r>
              <a:rPr lang="en-US" dirty="0" smtClean="0"/>
              <a:t>Unaware that XRF and ISOCS data were to be used to compute UCLs</a:t>
            </a:r>
          </a:p>
          <a:p>
            <a:pPr lvl="2"/>
            <a:r>
              <a:rPr lang="en-US" dirty="0" smtClean="0"/>
              <a:t>Believed that XRF and ISOCS data were only to be qualitative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7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Extensive planning, but …</a:t>
            </a:r>
          </a:p>
          <a:p>
            <a:pPr lvl="1"/>
            <a:r>
              <a:rPr lang="en-US" dirty="0" smtClean="0"/>
              <a:t>Laboratory personnel and field workers absent from all planning </a:t>
            </a:r>
          </a:p>
          <a:p>
            <a:pPr lvl="1"/>
            <a:r>
              <a:rPr lang="en-US" dirty="0" smtClean="0"/>
              <a:t>Objectives not conveyed to those gathering the data</a:t>
            </a:r>
          </a:p>
          <a:p>
            <a:pPr lvl="1"/>
            <a:r>
              <a:rPr lang="en-US" dirty="0" smtClean="0"/>
              <a:t>Laboratory personnel not consulted to ensure best practices were used in the field</a:t>
            </a:r>
          </a:p>
          <a:p>
            <a:pPr lvl="1"/>
            <a:r>
              <a:rPr lang="en-US" dirty="0" smtClean="0"/>
              <a:t>Vendor information not adequate for data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needs were specific but lab was not consulted on proper protocol for data needs</a:t>
            </a:r>
          </a:p>
          <a:p>
            <a:r>
              <a:rPr lang="en-US" dirty="0" smtClean="0"/>
              <a:t>Laboratory personnel were unwilling to provide information essential to project success when approached by field workers</a:t>
            </a:r>
          </a:p>
          <a:p>
            <a:r>
              <a:rPr lang="en-US" dirty="0" smtClean="0"/>
              <a:t>Data needs were not conveyed to those collecting and analyzing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2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next time?</a:t>
            </a:r>
          </a:p>
          <a:p>
            <a:pPr lvl="1"/>
            <a:r>
              <a:rPr lang="en-US" dirty="0" smtClean="0"/>
              <a:t>Laboratory personnel need to be involved in planning meetings</a:t>
            </a:r>
          </a:p>
          <a:p>
            <a:pPr lvl="1"/>
            <a:r>
              <a:rPr lang="en-US" dirty="0" smtClean="0"/>
              <a:t>Laboratory personnel should meet with field samplers to ensure that field methods are executed properly for data needs</a:t>
            </a:r>
          </a:p>
          <a:p>
            <a:pPr lvl="1"/>
            <a:r>
              <a:rPr lang="en-US" dirty="0" smtClean="0"/>
              <a:t>Project planners need to involve key personnel from all phases</a:t>
            </a:r>
          </a:p>
        </p:txBody>
      </p:sp>
    </p:spTree>
    <p:extLst>
      <p:ext uri="{BB962C8B-B14F-4D97-AF65-F5344CB8AC3E}">
        <p14:creationId xmlns:p14="http://schemas.microsoft.com/office/powerpoint/2010/main" val="11278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 Your Expertise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Don’t </a:t>
            </a:r>
            <a:r>
              <a:rPr lang="en-US" dirty="0"/>
              <a:t>wait to be asked 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obody </a:t>
            </a:r>
            <a:r>
              <a:rPr lang="en-US" dirty="0"/>
              <a:t>will ask you because they don’t know they need </a:t>
            </a:r>
            <a:r>
              <a:rPr lang="en-US" dirty="0" smtClean="0"/>
              <a:t>you</a:t>
            </a:r>
          </a:p>
          <a:p>
            <a:r>
              <a:rPr lang="en-US" dirty="0" smtClean="0"/>
              <a:t>Recognize that you may not be given the control you want or need</a:t>
            </a:r>
          </a:p>
          <a:p>
            <a:pPr lvl="1"/>
            <a:r>
              <a:rPr lang="en-US" dirty="0" smtClean="0"/>
              <a:t>Be willing to help however you can</a:t>
            </a:r>
          </a:p>
          <a:p>
            <a:r>
              <a:rPr lang="en-US" dirty="0" smtClean="0"/>
              <a:t>Don’t be afraid to be pushy</a:t>
            </a:r>
          </a:p>
          <a:p>
            <a:pPr lvl="1"/>
            <a:r>
              <a:rPr lang="en-US" dirty="0" smtClean="0"/>
              <a:t>They don’t know they need your help </a:t>
            </a:r>
          </a:p>
          <a:p>
            <a:pPr lvl="1"/>
            <a:r>
              <a:rPr lang="en-US" dirty="0" smtClean="0"/>
              <a:t>They don’t know how you can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Jill Lundell,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PStat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®</a:t>
            </a:r>
          </a:p>
          <a:p>
            <a:pPr marL="400050" lvl="1" indent="0">
              <a:buNone/>
            </a:pPr>
            <a:r>
              <a:rPr lang="en-US" dirty="0" smtClean="0"/>
              <a:t>Senior Statistician, Portage, Inc.</a:t>
            </a:r>
          </a:p>
          <a:p>
            <a:pPr marL="400050" lvl="1" indent="0">
              <a:buNone/>
            </a:pPr>
            <a:r>
              <a:rPr lang="en-US" dirty="0" smtClean="0"/>
              <a:t>Phone: (208) 419-4163</a:t>
            </a:r>
          </a:p>
          <a:p>
            <a:pPr marL="400050" lvl="1" indent="0">
              <a:buNone/>
            </a:pPr>
            <a:r>
              <a:rPr lang="en-US" dirty="0" smtClean="0"/>
              <a:t>Cell: (208) 360-5475</a:t>
            </a:r>
          </a:p>
          <a:p>
            <a:pPr marL="400050" lvl="1" indent="0">
              <a:buNone/>
            </a:pPr>
            <a:r>
              <a:rPr lang="en-US" dirty="0" smtClean="0"/>
              <a:t>Email: jlundell@portageinc.com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Berta Oates</a:t>
            </a:r>
          </a:p>
          <a:p>
            <a:pPr marL="400050" lvl="1" indent="0">
              <a:buNone/>
            </a:pPr>
            <a:r>
              <a:rPr lang="en-US" dirty="0"/>
              <a:t>Carlsbad Technical Assistance Contract (Portage, Inc.)</a:t>
            </a:r>
          </a:p>
          <a:p>
            <a:pPr marL="400050" lvl="1" indent="0">
              <a:buNone/>
            </a:pPr>
            <a:r>
              <a:rPr lang="en-US" dirty="0" smtClean="0"/>
              <a:t>Phone</a:t>
            </a:r>
            <a:r>
              <a:rPr lang="en-US" dirty="0"/>
              <a:t>: (801</a:t>
            </a:r>
            <a:r>
              <a:rPr lang="en-US" dirty="0" smtClean="0"/>
              <a:t>) 782-5179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Cell: (801</a:t>
            </a:r>
            <a:r>
              <a:rPr lang="en-US" dirty="0" smtClean="0"/>
              <a:t>) 814-5082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Email: boates@portageinc.com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2000"/>
            <a:ext cx="4511040" cy="42468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Planning </a:t>
            </a:r>
            <a:endParaRPr lang="en-US" dirty="0"/>
          </a:p>
          <a:p>
            <a:pPr lvl="1"/>
            <a:r>
              <a:rPr lang="en-US" dirty="0" smtClean="0"/>
              <a:t>Directed </a:t>
            </a:r>
            <a:r>
              <a:rPr lang="en-US" dirty="0"/>
              <a:t>planning process</a:t>
            </a:r>
          </a:p>
          <a:p>
            <a:pPr lvl="1"/>
            <a:r>
              <a:rPr lang="en-US" dirty="0" smtClean="0"/>
              <a:t>Plan </a:t>
            </a:r>
            <a:r>
              <a:rPr lang="en-US" dirty="0"/>
              <a:t>documents</a:t>
            </a:r>
          </a:p>
          <a:p>
            <a:pPr lvl="1"/>
            <a:r>
              <a:rPr lang="en-US" dirty="0" smtClean="0"/>
              <a:t>Contracting </a:t>
            </a:r>
            <a:r>
              <a:rPr lang="en-US" dirty="0"/>
              <a:t>Services</a:t>
            </a:r>
          </a:p>
          <a:p>
            <a:r>
              <a:rPr lang="en-US" dirty="0" smtClean="0"/>
              <a:t>Implementation</a:t>
            </a:r>
            <a:endParaRPr lang="en-US" dirty="0"/>
          </a:p>
          <a:p>
            <a:pPr lvl="1"/>
            <a:r>
              <a:rPr lang="en-US" dirty="0" smtClean="0"/>
              <a:t>Sampling </a:t>
            </a:r>
            <a:r>
              <a:rPr lang="en-US" dirty="0"/>
              <a:t>– laboratory samples</a:t>
            </a:r>
          </a:p>
          <a:p>
            <a:pPr lvl="1"/>
            <a:r>
              <a:rPr lang="en-US" dirty="0" smtClean="0"/>
              <a:t>Analysis </a:t>
            </a:r>
            <a:r>
              <a:rPr lang="en-US" dirty="0"/>
              <a:t>– laboratory analysis</a:t>
            </a:r>
          </a:p>
          <a:p>
            <a:r>
              <a:rPr lang="en-US" dirty="0" smtClean="0"/>
              <a:t>Assessment</a:t>
            </a:r>
            <a:endParaRPr lang="en-US" dirty="0"/>
          </a:p>
          <a:p>
            <a:pPr lvl="1"/>
            <a:r>
              <a:rPr lang="en-US" dirty="0" smtClean="0"/>
              <a:t>Verification</a:t>
            </a:r>
            <a:endParaRPr lang="en-US" dirty="0"/>
          </a:p>
          <a:p>
            <a:pPr lvl="1"/>
            <a:r>
              <a:rPr lang="en-US" dirty="0" smtClean="0"/>
              <a:t>Validation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quality </a:t>
            </a:r>
            <a:r>
              <a:rPr lang="en-US" dirty="0" smtClean="0"/>
              <a:t>assessment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Blame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2060" y="4091940"/>
            <a:ext cx="3512820" cy="3962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0281" y="2636520"/>
            <a:ext cx="1821179" cy="147732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Often the only places where lab personnel are considered key players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2060" y="3048000"/>
            <a:ext cx="2438400" cy="3810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5340" y="5859780"/>
            <a:ext cx="967740" cy="36576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6" idx="3"/>
          </p:cNvCxnSpPr>
          <p:nvPr/>
        </p:nvCxnSpPr>
        <p:spPr>
          <a:xfrm flipH="1">
            <a:off x="3680460" y="3177540"/>
            <a:ext cx="2369821" cy="609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3"/>
          </p:cNvCxnSpPr>
          <p:nvPr/>
        </p:nvCxnSpPr>
        <p:spPr>
          <a:xfrm flipH="1">
            <a:off x="4754880" y="3177540"/>
            <a:ext cx="1295401" cy="11125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3"/>
          </p:cNvCxnSpPr>
          <p:nvPr/>
        </p:nvCxnSpPr>
        <p:spPr>
          <a:xfrm flipH="1">
            <a:off x="1783080" y="3177540"/>
            <a:ext cx="4267201" cy="2865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4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MARLAP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“Although the diagram represents the data life cycle in a linear fashion, it is important to note </a:t>
            </a:r>
            <a:r>
              <a:rPr lang="en-US" dirty="0" smtClean="0"/>
              <a:t>that the </a:t>
            </a:r>
            <a:r>
              <a:rPr lang="en-US" dirty="0"/>
              <a:t>actual process is an iterative one, with feedback </a:t>
            </a:r>
            <a:r>
              <a:rPr lang="en-US" dirty="0" smtClean="0"/>
              <a:t>loops”</a:t>
            </a:r>
          </a:p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Don’t go through the steps one at a time and think you are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8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appear compartmentalized</a:t>
            </a:r>
          </a:p>
          <a:p>
            <a:pPr lvl="1"/>
            <a:r>
              <a:rPr lang="en-US" dirty="0" smtClean="0"/>
              <a:t>Everyone has their own job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Steps truly overlap</a:t>
            </a:r>
          </a:p>
          <a:p>
            <a:pPr lvl="1"/>
            <a:r>
              <a:rPr lang="en-US" dirty="0" smtClean="0"/>
              <a:t>Everyone should stick their nose in everyone else’s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6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Characterize a questionable set of soil piles</a:t>
            </a:r>
          </a:p>
          <a:p>
            <a:endParaRPr lang="en-US" dirty="0"/>
          </a:p>
          <a:p>
            <a:r>
              <a:rPr lang="en-US" dirty="0"/>
              <a:t>Large project with high visibility</a:t>
            </a:r>
          </a:p>
          <a:p>
            <a:endParaRPr lang="en-US" dirty="0" smtClean="0"/>
          </a:p>
          <a:p>
            <a:r>
              <a:rPr lang="en-US" dirty="0" smtClean="0"/>
              <a:t>Many other projects to be completed at the site</a:t>
            </a:r>
          </a:p>
        </p:txBody>
      </p:sp>
    </p:spTree>
    <p:extLst>
      <p:ext uri="{BB962C8B-B14F-4D97-AF65-F5344CB8AC3E}">
        <p14:creationId xmlns:p14="http://schemas.microsoft.com/office/powerpoint/2010/main" val="21866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Stakeholders meet to determine objectives</a:t>
            </a:r>
          </a:p>
          <a:p>
            <a:pPr lvl="1"/>
            <a:r>
              <a:rPr lang="en-US" dirty="0" smtClean="0"/>
              <a:t>Determine if soil piles are dangerous to the public</a:t>
            </a:r>
          </a:p>
          <a:p>
            <a:pPr lvl="1"/>
            <a:r>
              <a:rPr lang="en-US" dirty="0" smtClean="0"/>
              <a:t>Determine exactly what is in the piles</a:t>
            </a:r>
          </a:p>
          <a:p>
            <a:pPr lvl="1"/>
            <a:r>
              <a:rPr lang="en-US" dirty="0" smtClean="0"/>
              <a:t>Efficacy of field testing methods at site</a:t>
            </a:r>
          </a:p>
          <a:p>
            <a:pPr lvl="2"/>
            <a:r>
              <a:rPr lang="en-US" dirty="0" smtClean="0"/>
              <a:t>Can XRF and ISOCS be used to save money on future projects?</a:t>
            </a:r>
          </a:p>
          <a:p>
            <a:pPr lvl="2"/>
            <a:r>
              <a:rPr lang="en-US" dirty="0" smtClean="0"/>
              <a:t>Determine efficacy as a screening tool</a:t>
            </a:r>
          </a:p>
          <a:p>
            <a:pPr lvl="2"/>
            <a:r>
              <a:rPr lang="en-US" dirty="0" smtClean="0"/>
              <a:t>Possible to use in risk assessment?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Many planning meetings held</a:t>
            </a:r>
          </a:p>
          <a:p>
            <a:pPr lvl="1"/>
            <a:r>
              <a:rPr lang="en-US" dirty="0" smtClean="0"/>
              <a:t>Want to get everything just right</a:t>
            </a:r>
          </a:p>
          <a:p>
            <a:r>
              <a:rPr lang="en-US" dirty="0" smtClean="0"/>
              <a:t>Carefully select an appropriate sampling design</a:t>
            </a:r>
          </a:p>
          <a:p>
            <a:pPr lvl="1"/>
            <a:r>
              <a:rPr lang="en-US" dirty="0" smtClean="0"/>
              <a:t>Use splits to be able to compare analytical lab measurements with XRF and ISOCS results</a:t>
            </a:r>
          </a:p>
          <a:p>
            <a:r>
              <a:rPr lang="en-US" dirty="0" smtClean="0"/>
              <a:t>Statistical analysis thoroughly discussed and evaluated before a single sample was collected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Measurements obtained</a:t>
            </a:r>
          </a:p>
          <a:p>
            <a:r>
              <a:rPr lang="en-US" dirty="0" smtClean="0"/>
              <a:t>Soil piles are safe</a:t>
            </a:r>
          </a:p>
          <a:p>
            <a:pPr lvl="1"/>
            <a:r>
              <a:rPr lang="en-US" dirty="0" smtClean="0"/>
              <a:t>All analytes of concern present in amounts well below action limits</a:t>
            </a:r>
          </a:p>
          <a:p>
            <a:r>
              <a:rPr lang="en-US" dirty="0" smtClean="0"/>
              <a:t>Conclusions based on lab techniques</a:t>
            </a:r>
          </a:p>
          <a:p>
            <a:pPr lvl="1"/>
            <a:r>
              <a:rPr lang="en-US" dirty="0" smtClean="0"/>
              <a:t>Highly defensible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1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XRF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9760"/>
            <a:ext cx="8229600" cy="423640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Measured barium, chromium, lead, and uranium</a:t>
            </a:r>
          </a:p>
          <a:p>
            <a:r>
              <a:rPr lang="en-US" dirty="0" smtClean="0"/>
              <a:t>Relative error of upper confidence limits (UCLs) as large as 690% compared to laboratory data</a:t>
            </a:r>
          </a:p>
          <a:p>
            <a:r>
              <a:rPr lang="en-US" dirty="0" smtClean="0"/>
              <a:t>5% of lead measurements were false positives relative to the no action limit</a:t>
            </a:r>
          </a:p>
          <a:p>
            <a:r>
              <a:rPr lang="en-US" dirty="0" smtClean="0"/>
              <a:t>16% </a:t>
            </a:r>
            <a:r>
              <a:rPr lang="en-US" dirty="0"/>
              <a:t>of </a:t>
            </a:r>
            <a:r>
              <a:rPr lang="en-US" dirty="0" smtClean="0"/>
              <a:t>uranium </a:t>
            </a:r>
            <a:r>
              <a:rPr lang="en-US" dirty="0"/>
              <a:t>measurements were false positives relative to the no action </a:t>
            </a:r>
            <a:r>
              <a:rPr lang="en-US" dirty="0" smtClean="0"/>
              <a:t>limit</a:t>
            </a:r>
          </a:p>
          <a:p>
            <a:r>
              <a:rPr lang="en-US" dirty="0" smtClean="0"/>
              <a:t>56% of uranium measurements were false negatives relative to background</a:t>
            </a:r>
          </a:p>
          <a:p>
            <a:r>
              <a:rPr lang="en-US" dirty="0" smtClean="0"/>
              <a:t>Chromium was not detected by XRF at background levels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2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823</Words>
  <Application>Microsoft Office PowerPoint</Application>
  <PresentationFormat>On-screen Show (4:3)</PresentationFormat>
  <Paragraphs>129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WHY I SHOULD STICK MY NOSE IN OTHER PEOPLE’S BUSINESS</vt:lpstr>
      <vt:lpstr>Data Life Cycle</vt:lpstr>
      <vt:lpstr>MARLAP Warning</vt:lpstr>
      <vt:lpstr>Additional Warning</vt:lpstr>
      <vt:lpstr>Example</vt:lpstr>
      <vt:lpstr>Objectives</vt:lpstr>
      <vt:lpstr>Planning</vt:lpstr>
      <vt:lpstr>Safety Question</vt:lpstr>
      <vt:lpstr>XRF Results</vt:lpstr>
      <vt:lpstr>ISOCS Results</vt:lpstr>
      <vt:lpstr>Conclusions from Results</vt:lpstr>
      <vt:lpstr>What Now?</vt:lpstr>
      <vt:lpstr>Fast Forward - Lab</vt:lpstr>
      <vt:lpstr>Fast Forward - Field</vt:lpstr>
      <vt:lpstr>Breakdown</vt:lpstr>
      <vt:lpstr>Missing Pieces</vt:lpstr>
      <vt:lpstr>Lessons Learned</vt:lpstr>
      <vt:lpstr>Own Your Expertise</vt:lpstr>
      <vt:lpstr>Contact Information</vt:lpstr>
    </vt:vector>
  </TitlesOfParts>
  <Company>Evolution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乩歫椠䱡畳椀㸲㻸ꔿ㌋䬮ꍰ䞮誀圇짗꾬钒붤鏊꣊㥊揤鞁</dc:creator>
  <cp:lastModifiedBy>Todd Thompson</cp:lastModifiedBy>
  <cp:revision>46</cp:revision>
  <dcterms:created xsi:type="dcterms:W3CDTF">2012-01-03T21:46:04Z</dcterms:created>
  <dcterms:modified xsi:type="dcterms:W3CDTF">2014-10-22T20:31:28Z</dcterms:modified>
</cp:coreProperties>
</file>