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9"/>
  </p:notesMasterIdLst>
  <p:sldIdLst>
    <p:sldId id="256" r:id="rId2"/>
    <p:sldId id="260" r:id="rId3"/>
    <p:sldId id="257" r:id="rId4"/>
    <p:sldId id="264" r:id="rId5"/>
    <p:sldId id="258" r:id="rId6"/>
    <p:sldId id="269" r:id="rId7"/>
    <p:sldId id="265" r:id="rId8"/>
    <p:sldId id="266" r:id="rId9"/>
    <p:sldId id="268" r:id="rId10"/>
    <p:sldId id="270" r:id="rId11"/>
    <p:sldId id="267" r:id="rId12"/>
    <p:sldId id="271" r:id="rId13"/>
    <p:sldId id="259" r:id="rId14"/>
    <p:sldId id="272" r:id="rId15"/>
    <p:sldId id="273" r:id="rId16"/>
    <p:sldId id="261"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4"/>
    <p:restoredTop sz="81492"/>
  </p:normalViewPr>
  <p:slideViewPr>
    <p:cSldViewPr snapToGrid="0" snapToObjects="1">
      <p:cViewPr varScale="1">
        <p:scale>
          <a:sx n="101" d="100"/>
          <a:sy n="101" d="100"/>
        </p:scale>
        <p:origin x="3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2BAA3-6E5B-F74F-AE94-68A8EA7C969D}"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7F5DD-2639-6448-8A23-DD3AB3FD436A}" type="slidenum">
              <a:rPr lang="en-US" smtClean="0"/>
              <a:t>‹#›</a:t>
            </a:fld>
            <a:endParaRPr lang="en-US"/>
          </a:p>
        </p:txBody>
      </p:sp>
    </p:spTree>
    <p:extLst>
      <p:ext uri="{BB962C8B-B14F-4D97-AF65-F5344CB8AC3E}">
        <p14:creationId xmlns:p14="http://schemas.microsoft.com/office/powerpoint/2010/main" val="54676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protect-us.mimecast.com/s/271ABDivOZMEtM?domain=abc.ca.gov"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protect-us.mimecast.com/s/RKgVB2szOAgXh7?domain=import.io"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rotect-us.mimecast.com/s/kJNGBXh1ZlAetl?domain=rcfp.org" TargetMode="External"/><Relationship Id="rId4" Type="http://schemas.openxmlformats.org/officeDocument/2006/relationships/hyperlink" Target="https://protect-us.mimecast.com/s/pVe0B1h4Dd8LC6?domain=ifoia.org" TargetMode="External"/><Relationship Id="rId5" Type="http://schemas.openxmlformats.org/officeDocument/2006/relationships/hyperlink" Target="https://protect-us.mimecast.com/s/LLbwBKI3nrR4c6?domain=splc.org" TargetMode="External"/><Relationship Id="rId6" Type="http://schemas.openxmlformats.org/officeDocument/2006/relationships/hyperlink" Target="https://protect-us.mimecast.com/s/GWeYBoCnWM2gUb?domain=nfoic.org"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documentcloud.org/public/sear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kern="1200" dirty="0" smtClean="0">
                <a:solidFill>
                  <a:schemeClr val="tx1"/>
                </a:solidFill>
                <a:effectLst/>
                <a:latin typeface="+mn-lt"/>
                <a:ea typeface="+mn-ea"/>
                <a:cs typeface="+mn-cs"/>
              </a:rPr>
              <a:t>The key: </a:t>
            </a:r>
            <a:r>
              <a:rPr lang="en-US" sz="1200" b="1" i="0" kern="1200" dirty="0" smtClean="0">
                <a:solidFill>
                  <a:schemeClr val="tx1"/>
                </a:solidFill>
                <a:effectLst/>
                <a:latin typeface="+mn-lt"/>
                <a:ea typeface="+mn-ea"/>
                <a:cs typeface="+mn-cs"/>
              </a:rPr>
              <a:t>get over obstacles to getting the information you want</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2</a:t>
            </a:fld>
            <a:endParaRPr lang="en-US"/>
          </a:p>
        </p:txBody>
      </p:sp>
    </p:spTree>
    <p:extLst>
      <p:ext uri="{BB962C8B-B14F-4D97-AF65-F5344CB8AC3E}">
        <p14:creationId xmlns:p14="http://schemas.microsoft.com/office/powerpoint/2010/main" val="343320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Cometdocs</a:t>
            </a:r>
            <a:r>
              <a:rPr lang="en-US" dirty="0" smtClean="0"/>
              <a:t> free with IRE membership</a:t>
            </a:r>
          </a:p>
          <a:p>
            <a:endParaRPr lang="en-US" dirty="0" smtClean="0"/>
          </a:p>
          <a:p>
            <a:r>
              <a:rPr lang="en-US" dirty="0" smtClean="0"/>
              <a:t>You can apply for access to a fancy PDF converter run by IRE</a:t>
            </a:r>
          </a:p>
          <a:p>
            <a:endParaRPr lang="en-US" dirty="0" smtClean="0"/>
          </a:p>
          <a:p>
            <a:r>
              <a:rPr lang="en-US" dirty="0" smtClean="0"/>
              <a:t>If you’re trying to get text out</a:t>
            </a:r>
            <a:r>
              <a:rPr lang="en-US" baseline="0" dirty="0" smtClean="0"/>
              <a:t> of a PDF, you can convert the file to a searchable PDF</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11</a:t>
            </a:fld>
            <a:endParaRPr lang="en-US"/>
          </a:p>
        </p:txBody>
      </p:sp>
    </p:spTree>
    <p:extLst>
      <p:ext uri="{BB962C8B-B14F-4D97-AF65-F5344CB8AC3E}">
        <p14:creationId xmlns:p14="http://schemas.microsoft.com/office/powerpoint/2010/main" val="915891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 contains text</a:t>
            </a:r>
          </a:p>
          <a:p>
            <a:r>
              <a:rPr lang="en-US" dirty="0" smtClean="0"/>
              <a:t>Float or double: decimal</a:t>
            </a:r>
          </a:p>
          <a:p>
            <a:r>
              <a:rPr lang="en-US" dirty="0" smtClean="0"/>
              <a:t>Integer:</a:t>
            </a:r>
            <a:r>
              <a:rPr lang="en-US" baseline="0" dirty="0" smtClean="0"/>
              <a:t> whole number, negative or positive</a:t>
            </a:r>
          </a:p>
          <a:p>
            <a:r>
              <a:rPr lang="en-US" baseline="0" dirty="0" smtClean="0"/>
              <a:t>Boolean: true/false</a:t>
            </a:r>
          </a:p>
          <a:p>
            <a:endParaRPr lang="en-US" baseline="0" dirty="0" smtClean="0"/>
          </a:p>
          <a:p>
            <a:r>
              <a:rPr lang="en-US" baseline="0" dirty="0" smtClean="0"/>
              <a:t>CAREFUL: zip codes and phone numbers should be strings</a:t>
            </a:r>
          </a:p>
          <a:p>
            <a:r>
              <a:rPr lang="en-US" baseline="0" dirty="0" smtClean="0"/>
              <a:t>CAREFUL: you can’t perform calculations on strings</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12</a:t>
            </a:fld>
            <a:endParaRPr lang="en-US"/>
          </a:p>
        </p:txBody>
      </p:sp>
    </p:spTree>
    <p:extLst>
      <p:ext uri="{BB962C8B-B14F-4D97-AF65-F5344CB8AC3E}">
        <p14:creationId xmlns:p14="http://schemas.microsoft.com/office/powerpoint/2010/main" val="146667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webpage doesn’t have a download link and gets all messed up when you try</a:t>
            </a:r>
            <a:r>
              <a:rPr lang="en-US" baseline="0" dirty="0" smtClean="0"/>
              <a:t> to copy and paste it in Excel:</a:t>
            </a:r>
          </a:p>
          <a:p>
            <a:r>
              <a:rPr lang="en-US" sz="1200" b="0" i="0" kern="1200" dirty="0" smtClean="0">
                <a:solidFill>
                  <a:schemeClr val="tx1"/>
                </a:solidFill>
                <a:effectLst/>
                <a:latin typeface="+mn-lt"/>
                <a:ea typeface="+mn-ea"/>
                <a:cs typeface="+mn-cs"/>
                <a:hlinkClick r:id="rId3"/>
              </a:rPr>
              <a:t>http://www.abc.ca.gov/datport/SubMthRevRep.asp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click on page </a:t>
            </a:r>
            <a:r>
              <a:rPr lang="en-US" baseline="0" dirty="0" smtClean="0">
                <a:sym typeface="Wingdings"/>
              </a:rPr>
              <a:t> view source  scroll through the HTML. Scraping means extracting the right HTML and telling your program where to put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importHTML</a:t>
            </a:r>
            <a:r>
              <a:rPr lang="en-US" dirty="0" smtClean="0"/>
              <a:t>(“URL”, “query”, index)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Any time the website changes, the changes show up in your spreadsheet</a:t>
            </a:r>
            <a:r>
              <a:rPr lang="en-US"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 webpage’s XML in Chrome by clicking View &gt; Developer &gt; Developer Tools</a:t>
            </a:r>
            <a:r>
              <a:rPr lang="en-US" dirty="0" smtClean="0">
                <a:effectLst/>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13</a:t>
            </a:fld>
            <a:endParaRPr lang="en-US"/>
          </a:p>
        </p:txBody>
      </p:sp>
    </p:spTree>
    <p:extLst>
      <p:ext uri="{BB962C8B-B14F-4D97-AF65-F5344CB8AC3E}">
        <p14:creationId xmlns:p14="http://schemas.microsoft.com/office/powerpoint/2010/main" val="62636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HTML</a:t>
            </a:r>
            <a:r>
              <a:rPr lang="en-US" sz="1200" kern="1200" dirty="0" smtClean="0">
                <a:solidFill>
                  <a:schemeClr val="tx1"/>
                </a:solidFill>
                <a:effectLst/>
                <a:latin typeface="+mn-lt"/>
                <a:ea typeface="+mn-ea"/>
                <a:cs typeface="+mn-cs"/>
              </a:rPr>
              <a:t> is under the hood of websites, right click and </a:t>
            </a:r>
            <a:r>
              <a:rPr lang="en-US" sz="1200" b="1" kern="1200" dirty="0" smtClean="0">
                <a:solidFill>
                  <a:schemeClr val="tx1"/>
                </a:solidFill>
                <a:effectLst/>
                <a:latin typeface="+mn-lt"/>
                <a:ea typeface="+mn-ea"/>
                <a:cs typeface="+mn-cs"/>
              </a:rPr>
              <a:t>“view source”</a:t>
            </a:r>
            <a:r>
              <a:rPr lang="en-US" sz="1200" kern="1200" dirty="0" smtClean="0">
                <a:solidFill>
                  <a:schemeClr val="tx1"/>
                </a:solidFill>
                <a:effectLst/>
                <a:latin typeface="+mn-lt"/>
                <a:ea typeface="+mn-ea"/>
                <a:cs typeface="+mn-cs"/>
              </a:rPr>
              <a:t> in your browser, it’s what computers are seeing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14</a:t>
            </a:fld>
            <a:endParaRPr lang="en-US"/>
          </a:p>
        </p:txBody>
      </p:sp>
    </p:spTree>
    <p:extLst>
      <p:ext uri="{BB962C8B-B14F-4D97-AF65-F5344CB8AC3E}">
        <p14:creationId xmlns:p14="http://schemas.microsoft.com/office/powerpoint/2010/main" val="184076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https://</a:t>
            </a:r>
            <a:r>
              <a:rPr lang="en-US" sz="1200" kern="1200" dirty="0" err="1" smtClean="0">
                <a:solidFill>
                  <a:schemeClr val="tx1"/>
                </a:solidFill>
                <a:effectLst/>
                <a:latin typeface="+mn-lt"/>
                <a:ea typeface="+mn-ea"/>
                <a:cs typeface="+mn-cs"/>
              </a:rPr>
              <a:t>en.wikipedia.org</a:t>
            </a:r>
            <a:r>
              <a:rPr lang="en-US" sz="1200" kern="1200" dirty="0" smtClean="0">
                <a:solidFill>
                  <a:schemeClr val="tx1"/>
                </a:solidFill>
                <a:effectLst/>
                <a:latin typeface="+mn-lt"/>
                <a:ea typeface="+mn-ea"/>
                <a:cs typeface="+mn-cs"/>
              </a:rPr>
              <a:t>/wiki/</a:t>
            </a:r>
            <a:r>
              <a:rPr lang="en-US" sz="1200" kern="1200" dirty="0" err="1" smtClean="0">
                <a:solidFill>
                  <a:schemeClr val="tx1"/>
                </a:solidFill>
                <a:effectLst/>
                <a:latin typeface="+mn-lt"/>
                <a:ea typeface="+mn-ea"/>
                <a:cs typeface="+mn-cs"/>
              </a:rPr>
              <a:t>List_of_parishes_in_Louisiana</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importXML</a:t>
            </a: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en.wikipedia.org</a:t>
            </a:r>
            <a:r>
              <a:rPr lang="en-US" sz="1200" b="0" i="0" kern="1200" dirty="0" smtClean="0">
                <a:solidFill>
                  <a:schemeClr val="tx1"/>
                </a:solidFill>
                <a:effectLst/>
                <a:latin typeface="+mn-lt"/>
                <a:ea typeface="+mn-ea"/>
                <a:cs typeface="+mn-cs"/>
              </a:rPr>
              <a:t>/wiki/</a:t>
            </a:r>
            <a:r>
              <a:rPr lang="en-US" sz="1200" b="0" i="0" kern="1200" dirty="0" err="1" smtClean="0">
                <a:solidFill>
                  <a:schemeClr val="tx1"/>
                </a:solidFill>
                <a:effectLst/>
                <a:latin typeface="+mn-lt"/>
                <a:ea typeface="+mn-ea"/>
                <a:cs typeface="+mn-cs"/>
              </a:rPr>
              <a:t>List_of_parishes_in_Louisiana</a:t>
            </a:r>
            <a:r>
              <a:rPr lang="en-US" sz="1200" b="0" i="0" kern="1200" dirty="0" smtClean="0">
                <a:solidFill>
                  <a:schemeClr val="tx1"/>
                </a:solidFill>
                <a:effectLst/>
                <a:latin typeface="+mn-lt"/>
                <a:ea typeface="+mn-ea"/>
                <a:cs typeface="+mn-cs"/>
              </a:rPr>
              <a:t>","//table[3]/</a:t>
            </a:r>
            <a:r>
              <a:rPr lang="en-US" sz="1200" b="0" i="0" kern="1200" dirty="0" err="1" smtClean="0">
                <a:solidFill>
                  <a:schemeClr val="tx1"/>
                </a:solidFill>
                <a:effectLst/>
                <a:latin typeface="+mn-lt"/>
                <a:ea typeface="+mn-ea"/>
                <a:cs typeface="+mn-cs"/>
              </a:rPr>
              <a:t>tr</a:t>
            </a:r>
            <a:r>
              <a:rPr lang="en-US" sz="1200" b="0" i="0" kern="1200" dirty="0" smtClean="0">
                <a:solidFill>
                  <a:schemeClr val="tx1"/>
                </a:solidFill>
                <a:effectLst/>
                <a:latin typeface="+mn-lt"/>
                <a:ea typeface="+mn-ea"/>
                <a:cs typeface="+mn-cs"/>
              </a:rPr>
              <a:t>[1]")</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a webpage’s XML in Chrome by clicking View &gt; Developer &gt; Developer Tools</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Instead of scraping a whole table, you’re scraping parts of the table, so you have to use something called </a:t>
            </a:r>
            <a:r>
              <a:rPr lang="en-US" sz="1200" b="1" kern="1200" dirty="0" smtClean="0">
                <a:solidFill>
                  <a:schemeClr val="tx1"/>
                </a:solidFill>
                <a:effectLst/>
                <a:latin typeface="+mn-lt"/>
                <a:ea typeface="+mn-ea"/>
                <a:cs typeface="+mn-cs"/>
              </a:rPr>
              <a:t>XPath</a:t>
            </a:r>
            <a:endParaRPr lang="en-US" dirty="0" smtClean="0">
              <a:effectLst/>
            </a:endParaRPr>
          </a:p>
          <a:p>
            <a:r>
              <a:rPr lang="en-US" sz="1200" kern="1200" dirty="0" smtClean="0">
                <a:solidFill>
                  <a:schemeClr val="tx1"/>
                </a:solidFill>
                <a:effectLst/>
                <a:latin typeface="+mn-lt"/>
                <a:ea typeface="+mn-ea"/>
                <a:cs typeface="+mn-cs"/>
              </a:rPr>
              <a:t>o   Works like a </a:t>
            </a:r>
            <a:r>
              <a:rPr lang="en-US" sz="1200" b="1" kern="1200" dirty="0"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The address starts big and then goes small to tell you where you are in the code</a:t>
            </a:r>
            <a:endParaRPr lang="en-US" dirty="0" smtClean="0">
              <a:effectLst/>
            </a:endParaRPr>
          </a:p>
          <a:p>
            <a:r>
              <a:rPr lang="en-US" sz="1200" kern="1200" dirty="0" smtClean="0">
                <a:solidFill>
                  <a:schemeClr val="tx1"/>
                </a:solidFill>
                <a:effectLst/>
                <a:latin typeface="+mn-lt"/>
                <a:ea typeface="+mn-ea"/>
                <a:cs typeface="+mn-cs"/>
              </a:rPr>
              <a:t>o   Right click &gt; copy &gt; copy XPath and add to formula below</a:t>
            </a:r>
            <a:endParaRPr lang="en-US" dirty="0" smtClean="0">
              <a:effectLst/>
            </a:endParaRPr>
          </a:p>
          <a:p>
            <a:r>
              <a:rPr lang="en-US" sz="1200" kern="1200" dirty="0" smtClean="0">
                <a:solidFill>
                  <a:schemeClr val="tx1"/>
                </a:solidFill>
                <a:effectLst/>
                <a:latin typeface="+mn-lt"/>
                <a:ea typeface="+mn-ea"/>
                <a:cs typeface="+mn-cs"/>
              </a:rPr>
              <a:t>o   If there’s an error, that’s because you have to delete the part in the brackets because that’s extra information</a:t>
            </a:r>
            <a:endParaRPr lang="en-US" dirty="0" smtClean="0">
              <a:effectLst/>
            </a:endParaRPr>
          </a:p>
          <a:p>
            <a:r>
              <a:rPr lang="en-US" sz="1200" kern="1200" dirty="0" smtClean="0">
                <a:solidFill>
                  <a:schemeClr val="tx1"/>
                </a:solidFill>
                <a:effectLst/>
                <a:latin typeface="+mn-lt"/>
                <a:ea typeface="+mn-ea"/>
                <a:cs typeface="+mn-cs"/>
              </a:rPr>
              <a:t>·      You can scrape everything at a particular XPath using this Google Sheets formula:</a:t>
            </a:r>
            <a:endParaRPr lang="en-US" dirty="0" smtClean="0">
              <a:effectLst/>
            </a:endParaRPr>
          </a:p>
          <a:p>
            <a:r>
              <a:rPr lang="en-US" sz="1200" kern="1200" dirty="0" smtClean="0">
                <a:solidFill>
                  <a:schemeClr val="tx1"/>
                </a:solidFill>
                <a:effectLst/>
                <a:latin typeface="+mn-lt"/>
                <a:ea typeface="+mn-ea"/>
                <a:cs typeface="+mn-cs"/>
              </a:rPr>
              <a:t>o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importXML</a:t>
            </a:r>
            <a:r>
              <a:rPr lang="en-US" sz="1200" b="1" kern="1200" dirty="0" smtClean="0">
                <a:solidFill>
                  <a:schemeClr val="tx1"/>
                </a:solidFill>
                <a:effectLst/>
                <a:latin typeface="+mn-lt"/>
                <a:ea typeface="+mn-ea"/>
                <a:cs typeface="+mn-cs"/>
              </a:rPr>
              <a:t>(“source”, “XPath”)</a:t>
            </a:r>
            <a:endParaRPr lang="en-US" dirty="0" smtClean="0">
              <a:effectLst/>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Case # 2: IMPORTXML(</a:t>
            </a:r>
            <a:r>
              <a:rPr lang="en-US" sz="1200" b="1" i="0" kern="1200" dirty="0" err="1" smtClean="0">
                <a:solidFill>
                  <a:schemeClr val="tx1"/>
                </a:solidFill>
                <a:effectLst/>
                <a:latin typeface="+mn-lt"/>
                <a:ea typeface="+mn-ea"/>
                <a:cs typeface="+mn-cs"/>
              </a:rPr>
              <a:t>url</a:t>
            </a:r>
            <a:r>
              <a:rPr lang="en-US" sz="1200" b="1" i="0" kern="1200" dirty="0" smtClean="0">
                <a:solidFill>
                  <a:schemeClr val="tx1"/>
                </a:solidFill>
                <a:effectLst/>
                <a:latin typeface="+mn-lt"/>
                <a:ea typeface="+mn-ea"/>
                <a:cs typeface="+mn-cs"/>
              </a:rPr>
              <a:t> cell </a:t>
            </a:r>
            <a:r>
              <a:rPr lang="en-US" sz="1200" b="1" i="0" kern="1200" dirty="0" err="1" smtClean="0">
                <a:solidFill>
                  <a:schemeClr val="tx1"/>
                </a:solidFill>
                <a:effectLst/>
                <a:latin typeface="+mn-lt"/>
                <a:ea typeface="+mn-ea"/>
                <a:cs typeface="+mn-cs"/>
              </a:rPr>
              <a:t>reference,”all</a:t>
            </a:r>
            <a:r>
              <a:rPr lang="en-US" sz="1200" b="1" i="0" kern="1200" dirty="0" smtClean="0">
                <a:solidFill>
                  <a:schemeClr val="tx1"/>
                </a:solidFill>
                <a:effectLst/>
                <a:latin typeface="+mn-lt"/>
                <a:ea typeface="+mn-ea"/>
                <a:cs typeface="+mn-cs"/>
              </a:rPr>
              <a:t> the h2 headers in the page”) --&gt;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importXML</a:t>
            </a:r>
            <a:r>
              <a:rPr lang="en-US" sz="1200" b="1" i="0" kern="1200" baseline="0" dirty="0" smtClean="0">
                <a:solidFill>
                  <a:schemeClr val="tx1"/>
                </a:solidFill>
                <a:effectLst/>
                <a:latin typeface="+mn-lt"/>
                <a:ea typeface="+mn-ea"/>
                <a:cs typeface="+mn-cs"/>
              </a:rPr>
              <a:t>(“URL”, “//h2”)</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15</a:t>
            </a:fld>
            <a:endParaRPr lang="en-US"/>
          </a:p>
        </p:txBody>
      </p:sp>
    </p:spTree>
    <p:extLst>
      <p:ext uri="{BB962C8B-B14F-4D97-AF65-F5344CB8AC3E}">
        <p14:creationId xmlns:p14="http://schemas.microsoft.com/office/powerpoint/2010/main" val="1696025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it a URL and it will show you what’s on the page</a:t>
            </a:r>
          </a:p>
          <a:p>
            <a:r>
              <a:rPr lang="en-US" dirty="0" smtClean="0"/>
              <a:t>Then point to the parts on the page you want it to extract and tell it what cells you want to put the data in</a:t>
            </a:r>
          </a:p>
          <a:p>
            <a:endParaRPr lang="en-US" dirty="0" smtClean="0"/>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hlinkClick r:id="rId3"/>
              </a:rPr>
              <a:t>Import.io</a:t>
            </a:r>
            <a:r>
              <a:rPr lang="en-US" sz="1200" kern="1200" dirty="0" smtClean="0">
                <a:solidFill>
                  <a:schemeClr val="tx1"/>
                </a:solidFill>
                <a:effectLst/>
                <a:latin typeface="+mn-lt"/>
                <a:ea typeface="+mn-ea"/>
                <a:cs typeface="+mn-cs"/>
              </a:rPr>
              <a:t> is a desktop app with a “magic” function that scrapes static webpages. It’ll probably work on a simple webpage like with HTML tables. Not much troubleshooting, unfortunately, but some if you know XPath (manually build an extractor). Also let’s you build crawlers! BUT each data point must have the same XPath or it won’t work.</a:t>
            </a:r>
            <a:endParaRPr lang="en-US" dirty="0" smtClean="0">
              <a:effectLst/>
            </a:endParaRPr>
          </a:p>
          <a:p>
            <a:r>
              <a:rPr lang="en-US" sz="1200" kern="1200" dirty="0" smtClean="0">
                <a:solidFill>
                  <a:schemeClr val="tx1"/>
                </a:solidFill>
                <a:effectLst/>
                <a:latin typeface="+mn-lt"/>
                <a:ea typeface="+mn-ea"/>
                <a:cs typeface="+mn-cs"/>
              </a:rPr>
              <a:t>o   You can also create a </a:t>
            </a:r>
            <a:r>
              <a:rPr lang="en-US" sz="1200" b="1" kern="1200" dirty="0" smtClean="0">
                <a:solidFill>
                  <a:schemeClr val="tx1"/>
                </a:solidFill>
                <a:effectLst/>
                <a:latin typeface="+mn-lt"/>
                <a:ea typeface="+mn-ea"/>
                <a:cs typeface="+mn-cs"/>
              </a:rPr>
              <a:t>“connector” </a:t>
            </a:r>
            <a:r>
              <a:rPr lang="en-US" sz="1200" kern="1200" dirty="0" smtClean="0">
                <a:solidFill>
                  <a:schemeClr val="tx1"/>
                </a:solidFill>
                <a:effectLst/>
                <a:latin typeface="+mn-lt"/>
                <a:ea typeface="+mn-ea"/>
                <a:cs typeface="+mn-cs"/>
              </a:rPr>
              <a:t>where you record yourself on the webpage (a “macro”) and it repeats it as often as necessary</a:t>
            </a:r>
            <a:endParaRPr lang="en-US" dirty="0" smtClean="0">
              <a:effectLst/>
            </a:endParaRPr>
          </a:p>
          <a:p>
            <a:r>
              <a:rPr lang="en-US" sz="1200" kern="1200" dirty="0" smtClean="0">
                <a:solidFill>
                  <a:schemeClr val="tx1"/>
                </a:solidFill>
                <a:effectLst/>
                <a:latin typeface="+mn-lt"/>
                <a:ea typeface="+mn-ea"/>
                <a:cs typeface="+mn-cs"/>
              </a:rPr>
              <a:t>o   Free service for data journalists where they will do things for you, but not sure what terms of service are</a:t>
            </a:r>
            <a:endParaRPr lang="en-US" dirty="0" smtClean="0">
              <a:effectLst/>
            </a:endParaRPr>
          </a:p>
          <a:p>
            <a:endParaRPr lang="en-US" dirty="0" smtClean="0"/>
          </a:p>
          <a:p>
            <a:endParaRPr lang="en-US" dirty="0" smtClean="0"/>
          </a:p>
          <a:p>
            <a:r>
              <a:rPr lang="en-US" sz="1200" kern="1200" dirty="0" smtClean="0">
                <a:solidFill>
                  <a:schemeClr val="tx1"/>
                </a:solidFill>
                <a:effectLst/>
                <a:latin typeface="+mn-lt"/>
                <a:ea typeface="+mn-ea"/>
                <a:cs typeface="+mn-cs"/>
              </a:rPr>
              <a:t>Other good tools: </a:t>
            </a:r>
            <a:r>
              <a:rPr lang="en-US" sz="1200" kern="1200" dirty="0" err="1" smtClean="0">
                <a:solidFill>
                  <a:schemeClr val="tx1"/>
                </a:solidFill>
                <a:effectLst/>
                <a:latin typeface="+mn-lt"/>
                <a:ea typeface="+mn-ea"/>
                <a:cs typeface="+mn-cs"/>
              </a:rPr>
              <a:t>DownThemAll</a:t>
            </a:r>
            <a:r>
              <a:rPr lang="en-US" sz="1200" kern="1200" dirty="0" smtClean="0">
                <a:solidFill>
                  <a:schemeClr val="tx1"/>
                </a:solidFill>
                <a:effectLst/>
                <a:latin typeface="+mn-lt"/>
                <a:ea typeface="+mn-ea"/>
                <a:cs typeface="+mn-cs"/>
              </a:rPr>
              <a:t> (Firefox add on), </a:t>
            </a:r>
            <a:r>
              <a:rPr lang="en-US" sz="1200" kern="1200" dirty="0" err="1" smtClean="0">
                <a:solidFill>
                  <a:schemeClr val="tx1"/>
                </a:solidFill>
                <a:effectLst/>
                <a:latin typeface="+mn-lt"/>
                <a:ea typeface="+mn-ea"/>
                <a:cs typeface="+mn-cs"/>
              </a:rPr>
              <a:t>Zapier</a:t>
            </a:r>
            <a:r>
              <a:rPr lang="en-US" sz="1200" kern="1200" dirty="0" smtClean="0">
                <a:solidFill>
                  <a:schemeClr val="tx1"/>
                </a:solidFill>
                <a:effectLst/>
                <a:latin typeface="+mn-lt"/>
                <a:ea typeface="+mn-ea"/>
                <a:cs typeface="+mn-cs"/>
              </a:rPr>
              <a:t> (website), IFTTT (website), Web Scraper (chrome extension), </a:t>
            </a:r>
            <a:r>
              <a:rPr lang="en-US" sz="1200" kern="1200" dirty="0" err="1" smtClean="0">
                <a:solidFill>
                  <a:schemeClr val="tx1"/>
                </a:solidFill>
                <a:effectLst/>
                <a:latin typeface="+mn-lt"/>
                <a:ea typeface="+mn-ea"/>
                <a:cs typeface="+mn-cs"/>
              </a:rPr>
              <a:t>CloudScrape</a:t>
            </a:r>
            <a:r>
              <a:rPr lang="en-US" sz="1200" kern="1200" dirty="0" smtClean="0">
                <a:solidFill>
                  <a:schemeClr val="tx1"/>
                </a:solidFill>
                <a:effectLst/>
                <a:latin typeface="+mn-lt"/>
                <a:ea typeface="+mn-ea"/>
                <a:cs typeface="+mn-cs"/>
              </a:rPr>
              <a:t> (web service)</a:t>
            </a:r>
            <a:endParaRPr lang="en-US" dirty="0" smtClean="0">
              <a:effectLst/>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Power BI:</a:t>
            </a:r>
            <a:r>
              <a:rPr lang="en-US" sz="1200" kern="1200" dirty="0" smtClean="0">
                <a:solidFill>
                  <a:schemeClr val="tx1"/>
                </a:solidFill>
                <a:effectLst/>
                <a:latin typeface="+mn-lt"/>
                <a:ea typeface="+mn-ea"/>
                <a:cs typeface="+mn-cs"/>
              </a:rPr>
              <a:t> Free tool, download it, “get data” &gt; “from web” &gt; add link</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16</a:t>
            </a:fld>
            <a:endParaRPr lang="en-US"/>
          </a:p>
        </p:txBody>
      </p:sp>
    </p:spTree>
    <p:extLst>
      <p:ext uri="{BB962C8B-B14F-4D97-AF65-F5344CB8AC3E}">
        <p14:creationId xmlns:p14="http://schemas.microsoft.com/office/powerpoint/2010/main" val="726317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https://protect-</a:t>
            </a:r>
            <a:r>
              <a:rPr lang="en-US" dirty="0" err="1" smtClean="0"/>
              <a:t>us.mimecast.com</a:t>
            </a:r>
            <a:r>
              <a:rPr lang="en-US" dirty="0" smtClean="0"/>
              <a:t>/s/oXpWBaUnVxGJH9?domain=</a:t>
            </a:r>
            <a:r>
              <a:rPr lang="en-US" dirty="0" err="1" smtClean="0"/>
              <a:t>meganslaw.ca.gov</a:t>
            </a:r>
            <a:endParaRPr lang="en-US" dirty="0" smtClean="0"/>
          </a:p>
          <a:p>
            <a:endParaRPr lang="en-US" dirty="0" smtClean="0"/>
          </a:p>
          <a:p>
            <a:r>
              <a:rPr lang="en-US" dirty="0" smtClean="0"/>
              <a:t>Good if you’re having problems with</a:t>
            </a:r>
            <a:r>
              <a:rPr lang="en-US" baseline="0" dirty="0" smtClean="0"/>
              <a:t> the URLs</a:t>
            </a:r>
          </a:p>
          <a:p>
            <a:r>
              <a:rPr lang="en-US" baseline="0" dirty="0" smtClean="0"/>
              <a:t>Really good if you have a lot of pages to scrape (a “crawler”)</a:t>
            </a:r>
          </a:p>
        </p:txBody>
      </p:sp>
      <p:sp>
        <p:nvSpPr>
          <p:cNvPr id="4" name="Slide Number Placeholder 3"/>
          <p:cNvSpPr>
            <a:spLocks noGrp="1"/>
          </p:cNvSpPr>
          <p:nvPr>
            <p:ph type="sldNum" sz="quarter" idx="10"/>
          </p:nvPr>
        </p:nvSpPr>
        <p:spPr/>
        <p:txBody>
          <a:bodyPr/>
          <a:lstStyle/>
          <a:p>
            <a:fld id="{C4B7F5DD-2639-6448-8A23-DD3AB3FD436A}" type="slidenum">
              <a:rPr lang="en-US" smtClean="0"/>
              <a:t>17</a:t>
            </a:fld>
            <a:endParaRPr lang="en-US"/>
          </a:p>
        </p:txBody>
      </p:sp>
    </p:spTree>
    <p:extLst>
      <p:ext uri="{BB962C8B-B14F-4D97-AF65-F5344CB8AC3E}">
        <p14:creationId xmlns:p14="http://schemas.microsoft.com/office/powerpoint/2010/main" val="60557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document/data set of mind. Talk to someone on the phone at the agency and keep out for language that </a:t>
            </a:r>
          </a:p>
          <a:p>
            <a:endParaRPr lang="en-US" dirty="0" smtClean="0"/>
          </a:p>
          <a:p>
            <a:r>
              <a:rPr lang="en-US" sz="1200" b="0" i="0" kern="1200" dirty="0" smtClean="0">
                <a:solidFill>
                  <a:schemeClr val="tx1"/>
                </a:solidFill>
                <a:effectLst/>
                <a:latin typeface="+mn-lt"/>
                <a:ea typeface="+mn-ea"/>
                <a:cs typeface="+mn-cs"/>
              </a:rPr>
              <a:t>If you can, talk to somebody at the agency first. It’s much better to talk to somebody in the IT department (if it’s data) or try to get past the PR person if you can, somebody who understands what you’re doing.  </a:t>
            </a:r>
            <a:r>
              <a:rPr lang="en-US" sz="1200" b="1" i="0" kern="1200" dirty="0" smtClean="0">
                <a:solidFill>
                  <a:schemeClr val="tx1"/>
                </a:solidFill>
                <a:effectLst/>
                <a:latin typeface="+mn-lt"/>
                <a:ea typeface="+mn-ea"/>
                <a:cs typeface="+mn-cs"/>
              </a:rPr>
              <a:t>IT people are the most overlooked people in any organization</a:t>
            </a:r>
            <a:r>
              <a:rPr lang="en-US" sz="1200" b="0" i="0" kern="1200" dirty="0" smtClean="0">
                <a:solidFill>
                  <a:schemeClr val="tx1"/>
                </a:solidFill>
                <a:effectLst/>
                <a:latin typeface="+mn-lt"/>
                <a:ea typeface="+mn-ea"/>
                <a:cs typeface="+mn-cs"/>
              </a:rPr>
              <a:t>. You should be the person who actually understands them! Be interested in what they do and it’ll go a long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someone walk you through what they do rather than call and ask for information. Say something like “help me understand what you do” to hear them brag and then write down what they might have. It’s also a better way to make a good impression.</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3</a:t>
            </a:fld>
            <a:endParaRPr lang="en-US"/>
          </a:p>
        </p:txBody>
      </p:sp>
    </p:spTree>
    <p:extLst>
      <p:ext uri="{BB962C8B-B14F-4D97-AF65-F5344CB8AC3E}">
        <p14:creationId xmlns:p14="http://schemas.microsoft.com/office/powerpoint/2010/main" val="111229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Assume that everything is public</a:t>
            </a:r>
            <a:r>
              <a:rPr lang="en-US" sz="1200" b="0" i="0" kern="1200" dirty="0" smtClean="0">
                <a:solidFill>
                  <a:schemeClr val="tx1"/>
                </a:solidFill>
                <a:effectLst/>
                <a:latin typeface="+mn-lt"/>
                <a:ea typeface="+mn-ea"/>
                <a:cs typeface="+mn-cs"/>
              </a:rPr>
              <a:t> (also read records laws)</a:t>
            </a:r>
          </a:p>
          <a:p>
            <a:r>
              <a:rPr lang="en-US" sz="1200" b="0" i="0" kern="1200" dirty="0" smtClean="0">
                <a:solidFill>
                  <a:schemeClr val="tx1"/>
                </a:solidFill>
                <a:effectLst/>
                <a:latin typeface="+mn-lt"/>
                <a:ea typeface="+mn-ea"/>
                <a:cs typeface="+mn-cs"/>
              </a:rPr>
              <a:t>·      The way federal FOIA and opens records laws are written: everything is public EXCEPT they don’t have to give you certain things (NOT that they’re prohibited, they just don’t HAVE to give it to you). So don’t assume they won’t give it to you.</a:t>
            </a:r>
          </a:p>
          <a:p>
            <a:r>
              <a:rPr lang="en-US" sz="1200" b="0" i="0" kern="1200" dirty="0" smtClean="0">
                <a:solidFill>
                  <a:schemeClr val="tx1"/>
                </a:solidFill>
                <a:effectLst/>
                <a:latin typeface="+mn-lt"/>
                <a:ea typeface="+mn-ea"/>
                <a:cs typeface="+mn-cs"/>
              </a:rPr>
              <a:t>o   Few things prohibited: social security, dates of birth</a:t>
            </a:r>
          </a:p>
          <a:p>
            <a:r>
              <a:rPr lang="en-US" sz="1200" b="0" i="0" kern="1200" dirty="0" smtClean="0">
                <a:solidFill>
                  <a:schemeClr val="tx1"/>
                </a:solidFill>
                <a:effectLst/>
                <a:latin typeface="+mn-lt"/>
                <a:ea typeface="+mn-ea"/>
                <a:cs typeface="+mn-cs"/>
              </a:rPr>
              <a:t>o   Read the state’s open records law; make special notice of the things you absolutely CANNOT have</a:t>
            </a:r>
          </a:p>
          <a:p>
            <a:r>
              <a:rPr lang="en-US" sz="1200" b="0" i="0" kern="1200" dirty="0" smtClean="0">
                <a:solidFill>
                  <a:schemeClr val="tx1"/>
                </a:solidFill>
                <a:effectLst/>
                <a:latin typeface="+mn-lt"/>
                <a:ea typeface="+mn-ea"/>
                <a:cs typeface="+mn-cs"/>
              </a:rPr>
              <a:t>The judiciary system is sometimes excluded from open records laws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   If something’s prohibited, make a request in the letter: </a:t>
            </a:r>
            <a:r>
              <a:rPr lang="en-US" sz="1200" b="1" i="0" kern="1200" dirty="0" smtClean="0">
                <a:solidFill>
                  <a:schemeClr val="tx1"/>
                </a:solidFill>
                <a:effectLst/>
                <a:latin typeface="+mn-lt"/>
                <a:ea typeface="+mn-ea"/>
                <a:cs typeface="+mn-cs"/>
              </a:rPr>
              <a:t>“not including fields of social security numbers…”. </a:t>
            </a:r>
            <a:r>
              <a:rPr lang="en-US" sz="1200" b="0" i="0" kern="1200" dirty="0" smtClean="0">
                <a:solidFill>
                  <a:schemeClr val="tx1"/>
                </a:solidFill>
                <a:effectLst/>
                <a:latin typeface="+mn-lt"/>
                <a:ea typeface="+mn-ea"/>
                <a:cs typeface="+mn-cs"/>
              </a:rPr>
              <a:t>If you’re not sure what’s in the data: “I’m asking for the entire database </a:t>
            </a:r>
            <a:r>
              <a:rPr lang="en-US" sz="1200" b="1" i="0" kern="1200" dirty="0" smtClean="0">
                <a:solidFill>
                  <a:schemeClr val="tx1"/>
                </a:solidFill>
                <a:effectLst/>
                <a:latin typeface="+mn-lt"/>
                <a:ea typeface="+mn-ea"/>
                <a:cs typeface="+mn-cs"/>
              </a:rPr>
              <a:t>except information specifically prohibited from being made public by law.” </a:t>
            </a:r>
            <a:r>
              <a:rPr lang="en-US" sz="1200" b="0" i="0" kern="1200" dirty="0" smtClean="0">
                <a:solidFill>
                  <a:schemeClr val="tx1"/>
                </a:solidFill>
                <a:effectLst/>
                <a:latin typeface="+mn-lt"/>
                <a:ea typeface="+mn-ea"/>
                <a:cs typeface="+mn-cs"/>
              </a:rPr>
              <a:t>Then ask to list what you didn’t get. THEN also ask for the record layout. You can know if they withheld information. If you really don’t know what to do you can start by just asking for the record layout.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 don’t ask for information you know you can’t have)</a:t>
            </a:r>
            <a:endParaRPr lang="en-US" dirty="0" smtClean="0"/>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4</a:t>
            </a:fld>
            <a:endParaRPr lang="en-US"/>
          </a:p>
        </p:txBody>
      </p:sp>
    </p:spTree>
    <p:extLst>
      <p:ext uri="{BB962C8B-B14F-4D97-AF65-F5344CB8AC3E}">
        <p14:creationId xmlns:p14="http://schemas.microsoft.com/office/powerpoint/2010/main" val="37988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couple websites have FOIA generators. </a:t>
            </a:r>
            <a:r>
              <a:rPr lang="en-US" sz="1200" b="0" i="0" kern="1200" dirty="0" smtClean="0">
                <a:solidFill>
                  <a:schemeClr val="tx1"/>
                </a:solidFill>
                <a:effectLst/>
                <a:latin typeface="+mn-lt"/>
                <a:ea typeface="+mn-ea"/>
                <a:cs typeface="+mn-cs"/>
                <a:hlinkClick r:id="rId3"/>
              </a:rPr>
              <a:t>RCFP.org</a:t>
            </a:r>
            <a:r>
              <a:rPr lang="en-US" sz="1200" b="0" i="0" kern="1200" dirty="0" smtClean="0">
                <a:solidFill>
                  <a:schemeClr val="tx1"/>
                </a:solidFill>
                <a:effectLst/>
                <a:latin typeface="+mn-lt"/>
                <a:ea typeface="+mn-ea"/>
                <a:cs typeface="+mn-cs"/>
              </a:rPr>
              <a:t> and First Amendment Coalition has for all 50 states. RCPF has information on broad categories about what information has been gotten or shot down. </a:t>
            </a:r>
            <a:r>
              <a:rPr lang="en-US" sz="1200" b="0" i="0" kern="1200" dirty="0" smtClean="0">
                <a:solidFill>
                  <a:schemeClr val="tx1"/>
                </a:solidFill>
                <a:effectLst/>
                <a:latin typeface="+mn-lt"/>
                <a:ea typeface="+mn-ea"/>
                <a:cs typeface="+mn-cs"/>
                <a:hlinkClick r:id="rId4"/>
              </a:rPr>
              <a:t>iFOIA.org</a:t>
            </a:r>
            <a:r>
              <a:rPr lang="en-US" sz="1200" b="0" i="0" kern="1200" dirty="0" smtClean="0">
                <a:solidFill>
                  <a:schemeClr val="tx1"/>
                </a:solidFill>
                <a:effectLst/>
                <a:latin typeface="+mn-lt"/>
                <a:ea typeface="+mn-ea"/>
                <a:cs typeface="+mn-cs"/>
              </a:rPr>
              <a:t> is an offshoot where you can track and manage your requests. There’s also </a:t>
            </a:r>
            <a:r>
              <a:rPr lang="en-US" sz="1200" b="0" i="0" kern="1200" dirty="0" err="1" smtClean="0">
                <a:solidFill>
                  <a:schemeClr val="tx1"/>
                </a:solidFill>
                <a:effectLst/>
                <a:latin typeface="+mn-lt"/>
                <a:ea typeface="+mn-ea"/>
                <a:cs typeface="+mn-cs"/>
              </a:rPr>
              <a:t>FOIAmachine</a:t>
            </a:r>
            <a:r>
              <a:rPr lang="en-US" sz="1200" b="0" i="0" kern="1200" dirty="0" smtClean="0">
                <a:solidFill>
                  <a:schemeClr val="tx1"/>
                </a:solidFill>
                <a:effectLst/>
                <a:latin typeface="+mn-lt"/>
                <a:ea typeface="+mn-ea"/>
                <a:cs typeface="+mn-cs"/>
              </a:rPr>
              <a:t> which does the same thing, created by IRE members, which also builds a database of people you might want to talk to to get the information. </a:t>
            </a:r>
            <a:r>
              <a:rPr lang="en-US" sz="1200" b="0" i="0" kern="1200" dirty="0" smtClean="0">
                <a:solidFill>
                  <a:schemeClr val="tx1"/>
                </a:solidFill>
                <a:effectLst/>
                <a:latin typeface="+mn-lt"/>
                <a:ea typeface="+mn-ea"/>
                <a:cs typeface="+mn-cs"/>
                <a:hlinkClick r:id="rId5"/>
              </a:rPr>
              <a:t>Student Press Law Center:</a:t>
            </a:r>
            <a:r>
              <a:rPr lang="en-US" sz="1200" b="0" i="0" kern="1200" dirty="0" smtClean="0">
                <a:solidFill>
                  <a:schemeClr val="tx1"/>
                </a:solidFill>
                <a:effectLst/>
                <a:latin typeface="+mn-lt"/>
                <a:ea typeface="+mn-ea"/>
                <a:cs typeface="+mn-cs"/>
              </a:rPr>
              <a:t> anything related to a campus issue they’ll get involved with, have an open records request generator</a:t>
            </a:r>
            <a:r>
              <a:rPr lang="en-US" sz="1200" b="0" i="0" kern="1200" baseline="0" dirty="0" smtClean="0">
                <a:solidFill>
                  <a:schemeClr val="tx1"/>
                </a:solidFill>
                <a:effectLst/>
                <a:latin typeface="+mn-lt"/>
                <a:ea typeface="+mn-ea"/>
                <a:cs typeface="+mn-cs"/>
              </a:rPr>
              <a:t> and will help you understand what your rights are</a:t>
            </a:r>
            <a:r>
              <a:rPr lang="en-US" sz="1200" b="0" i="0" kern="1200" dirty="0" smtClean="0">
                <a:solidFill>
                  <a:schemeClr val="tx1"/>
                </a:solidFill>
                <a:effectLst/>
                <a:latin typeface="+mn-lt"/>
                <a:ea typeface="+mn-ea"/>
                <a:cs typeface="+mn-cs"/>
              </a:rPr>
              <a:t>. National freedom of information coalition (</a:t>
            </a:r>
            <a:r>
              <a:rPr lang="en-US" sz="1200" b="0" i="0" kern="1200" dirty="0" smtClean="0">
                <a:solidFill>
                  <a:schemeClr val="tx1"/>
                </a:solidFill>
                <a:effectLst/>
                <a:latin typeface="+mn-lt"/>
                <a:ea typeface="+mn-ea"/>
                <a:cs typeface="+mn-cs"/>
                <a:hlinkClick r:id="rId6"/>
              </a:rPr>
              <a:t>NFOIC.org</a:t>
            </a:r>
            <a:r>
              <a:rPr lang="en-US" sz="1200" b="0" i="0" kern="1200" dirty="0" smtClean="0">
                <a:solidFill>
                  <a:schemeClr val="tx1"/>
                </a:solidFill>
                <a:effectLst/>
                <a:latin typeface="+mn-lt"/>
                <a:ea typeface="+mn-ea"/>
                <a:cs typeface="+mn-cs"/>
              </a:rPr>
              <a:t>) is an umbrella organization for every state’s FOIA group. About 45 states have their own records organizations and NFOIC oversees them.</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firstamendmentcoalition.org</a:t>
            </a:r>
            <a:r>
              <a:rPr lang="en-US" dirty="0" smtClean="0"/>
              <a:t>/public-records-2/sample-</a:t>
            </a:r>
            <a:r>
              <a:rPr lang="en-US" dirty="0" err="1" smtClean="0"/>
              <a:t>cpra</a:t>
            </a:r>
            <a:r>
              <a:rPr lang="en-US" dirty="0" smtClean="0"/>
              <a:t>-request-letter/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5</a:t>
            </a:fld>
            <a:endParaRPr lang="en-US"/>
          </a:p>
        </p:txBody>
      </p:sp>
    </p:spTree>
    <p:extLst>
      <p:ext uri="{BB962C8B-B14F-4D97-AF65-F5344CB8AC3E}">
        <p14:creationId xmlns:p14="http://schemas.microsoft.com/office/powerpoint/2010/main" val="115401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Almost every state’s law says they are required to detail the charges. </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Paying for records is like buying a car. Don’t pay the sticker price. It’s a point for a negotiation.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common excuse: “We just switched computer systems, so it’s going to cost thousands of dollars to get the records…”</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Response: ask what they do when THEY want to access the data (subtly threaten to write a story about THAT)</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Always carry a flash drive with you!!!</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Don’t let them lie to you. They do it because they know you’ll go away. </a:t>
            </a:r>
            <a:r>
              <a:rPr lang="en-US" sz="1200" b="1" i="0" kern="1200" dirty="0" smtClean="0">
                <a:solidFill>
                  <a:schemeClr val="tx1"/>
                </a:solidFill>
                <a:effectLst/>
                <a:latin typeface="+mn-lt"/>
                <a:ea typeface="+mn-ea"/>
                <a:cs typeface="+mn-cs"/>
              </a:rPr>
              <a:t>Be the reporter that doesn’t quit</a:t>
            </a:r>
            <a:r>
              <a:rPr lang="en-US" sz="1200" b="0" i="0" kern="1200" dirty="0" smtClean="0">
                <a:solidFill>
                  <a:schemeClr val="tx1"/>
                </a:solidFill>
                <a:effectLst/>
                <a:latin typeface="+mn-lt"/>
                <a:ea typeface="+mn-ea"/>
                <a:cs typeface="+mn-cs"/>
              </a:rPr>
              <a:t> especially if you’re a beat reporter: if they show you one time you can’t be screwed with then they won’t try again in the future. You will be so valuable if that’s all you do that makes you different. Not aggression, but persistence. If you don’t go away they’ll deal with you.</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6</a:t>
            </a:fld>
            <a:endParaRPr lang="en-US"/>
          </a:p>
        </p:txBody>
      </p:sp>
    </p:spTree>
    <p:extLst>
      <p:ext uri="{BB962C8B-B14F-4D97-AF65-F5344CB8AC3E}">
        <p14:creationId xmlns:p14="http://schemas.microsoft.com/office/powerpoint/2010/main" val="82772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“Including but not limited to [list the documents you know they have]”: you </a:t>
            </a:r>
            <a:r>
              <a:rPr lang="en-US" sz="1200" b="1" i="0" kern="1200" dirty="0" smtClean="0">
                <a:solidFill>
                  <a:schemeClr val="tx1"/>
                </a:solidFill>
                <a:effectLst/>
                <a:latin typeface="+mn-lt"/>
                <a:ea typeface="+mn-ea"/>
                <a:cs typeface="+mn-cs"/>
              </a:rPr>
              <a:t>avoid asking for the wrong thing, too specifically, or worded in a different way which could get you a denial</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Don’t ask for things the way we want them, ask the way they have it!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if they reject it, you can know why and maybe appeal.</a:t>
            </a:r>
          </a:p>
          <a:p>
            <a:endParaRPr lang="en-US" b="1" dirty="0"/>
          </a:p>
        </p:txBody>
      </p:sp>
      <p:sp>
        <p:nvSpPr>
          <p:cNvPr id="4" name="Slide Number Placeholder 3"/>
          <p:cNvSpPr>
            <a:spLocks noGrp="1"/>
          </p:cNvSpPr>
          <p:nvPr>
            <p:ph type="sldNum" sz="quarter" idx="10"/>
          </p:nvPr>
        </p:nvSpPr>
        <p:spPr/>
        <p:txBody>
          <a:bodyPr/>
          <a:lstStyle/>
          <a:p>
            <a:fld id="{C4B7F5DD-2639-6448-8A23-DD3AB3FD436A}" type="slidenum">
              <a:rPr lang="en-US" smtClean="0"/>
              <a:t>7</a:t>
            </a:fld>
            <a:endParaRPr lang="en-US"/>
          </a:p>
        </p:txBody>
      </p:sp>
    </p:spTree>
    <p:extLst>
      <p:ext uri="{BB962C8B-B14F-4D97-AF65-F5344CB8AC3E}">
        <p14:creationId xmlns:p14="http://schemas.microsoft.com/office/powerpoint/2010/main" val="157572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If you ever get data in a non-PDF form and they tell you they don’t have it any other way, THEY’RE LYING. It needs to be in another form to do something with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Always ask for stuff electronically so you don’t have to pay per copy. It’s cheaper to print it in the newsroom. Also then you can probably search it or find a way to do that. You save time and mailing costs too.</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8</a:t>
            </a:fld>
            <a:endParaRPr lang="en-US"/>
          </a:p>
        </p:txBody>
      </p:sp>
    </p:spTree>
    <p:extLst>
      <p:ext uri="{BB962C8B-B14F-4D97-AF65-F5344CB8AC3E}">
        <p14:creationId xmlns:p14="http://schemas.microsoft.com/office/powerpoint/2010/main" val="102355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Track your request and follow up THE EXACT DAY IT’S DUE</a:t>
            </a:r>
            <a:r>
              <a:rPr lang="en-US" sz="1200" b="0" i="0" kern="1200" baseline="0" dirty="0" smtClean="0">
                <a:solidFill>
                  <a:schemeClr val="tx1"/>
                </a:solidFill>
                <a:effectLst/>
                <a:latin typeface="+mn-lt"/>
                <a:ea typeface="+mn-ea"/>
                <a:cs typeface="+mn-cs"/>
              </a:rPr>
              <a:t> if not sooner.</a:t>
            </a:r>
          </a:p>
          <a:p>
            <a:r>
              <a:rPr lang="en-US" sz="1200" b="0" i="0" kern="1200" dirty="0" smtClean="0">
                <a:solidFill>
                  <a:schemeClr val="tx1"/>
                </a:solidFill>
                <a:effectLst/>
                <a:latin typeface="+mn-lt"/>
                <a:ea typeface="+mn-ea"/>
                <a:cs typeface="+mn-cs"/>
              </a:rPr>
              <a:t>--Call to make sure they got your request. Get the name of that person and write down the time so you know when it arrived. Then they can never say they never saw it. In most states it’s 3 to 10 days. If it’s a federal agency, call in a couple days even though they don’t have to give it to you in 30 days. Ask to make sure they got it, tell them to call if they have questions/concerns. Subtly you’re saying “I’m paying attention.”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get rejected for something, do a logic test: “is it possible this is true and they could still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Remember they don’t have to give you something in the form you want it: they can deny your whole request if you ask for it in a form they don’t keep it. Smooth things over.</a:t>
            </a:r>
          </a:p>
          <a:p>
            <a:endParaRPr lang="en-US" sz="1200" b="0" i="0" kern="1200" dirty="0" smtClean="0">
              <a:solidFill>
                <a:schemeClr val="tx1"/>
              </a:solidFill>
              <a:effectLst/>
              <a:latin typeface="+mn-lt"/>
              <a:ea typeface="+mn-ea"/>
              <a:cs typeface="+mn-cs"/>
            </a:endParaRPr>
          </a:p>
          <a:p>
            <a:r>
              <a:rPr lang="en-US" sz="1200" b="1" i="0" u="sng" kern="1200" dirty="0" smtClean="0">
                <a:solidFill>
                  <a:schemeClr val="tx1"/>
                </a:solidFill>
                <a:effectLst/>
                <a:latin typeface="+mn-lt"/>
                <a:ea typeface="+mn-ea"/>
                <a:cs typeface="+mn-cs"/>
              </a:rPr>
              <a:t>How to get around the feeling that you want to give up because you’re being annoying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Keep in mind I’m not asking this for ME. I’m doing it for the public because that’s my job. If you don’t do it, you’re failing the public and failing your job. It’s your job to tell the public what they need to know. You’re doing this for all the people in the community who rely on you to do this. Don’t let it get personal.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people are charging more and more money for you to get the data. Know what the law says about what they can charge you. You can appeal by calling the attorney general. Some states have hotlines through their local FOIA groups which can help you.</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   More and more people are saying they outsource information to a private organization so they don’t keep it. BUT that doesn’t make the data not public. You have to go to the agency that originated the contact. Every AG ruling has been the same in all states: </a:t>
            </a:r>
            <a:r>
              <a:rPr lang="en-US" sz="1200" b="1" i="0" kern="1200" dirty="0" smtClean="0">
                <a:solidFill>
                  <a:schemeClr val="tx1"/>
                </a:solidFill>
                <a:effectLst/>
                <a:latin typeface="+mn-lt"/>
                <a:ea typeface="+mn-ea"/>
                <a:cs typeface="+mn-cs"/>
              </a:rPr>
              <a:t>The state cannot take public data and make it private by giving it to a third party.</a:t>
            </a:r>
            <a:r>
              <a:rPr lang="en-US" sz="1200" b="0" i="0" kern="1200" dirty="0" smtClean="0">
                <a:solidFill>
                  <a:schemeClr val="tx1"/>
                </a:solidFill>
                <a:effectLst/>
                <a:latin typeface="+mn-lt"/>
                <a:ea typeface="+mn-ea"/>
                <a:cs typeface="+mn-cs"/>
              </a:rPr>
              <a:t> Also they can’t make you pay more because they have to get the data from their contractor which costs them a lot; they can only charge you what the state law says, which is usually “what it costs the typical worker to do the job”. This is in the open records laws. (They can’t charge you for what it costs a top lawyer if legal aids can do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If your request is rejected because you asked the wrong way: call and follow up and fall on your sword “I’m sorry, I’m sure I messed this up; explain to me what it was with my request was impossible to answer.” Don’t turn it into a combative situation if you can avoid it at all.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9</a:t>
            </a:fld>
            <a:endParaRPr lang="en-US"/>
          </a:p>
        </p:txBody>
      </p:sp>
    </p:spTree>
    <p:extLst>
      <p:ext uri="{BB962C8B-B14F-4D97-AF65-F5344CB8AC3E}">
        <p14:creationId xmlns:p14="http://schemas.microsoft.com/office/powerpoint/2010/main" val="1163592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Optical character recognition = OCR, may be used by your scanner app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DocumentCloud</a:t>
            </a:r>
            <a:r>
              <a:rPr lang="en-US" sz="1200" b="0" i="0" kern="1200" dirty="0" smtClean="0">
                <a:solidFill>
                  <a:schemeClr val="tx1"/>
                </a:solidFill>
                <a:effectLst/>
                <a:latin typeface="+mn-lt"/>
                <a:ea typeface="+mn-ea"/>
                <a:cs typeface="+mn-cs"/>
              </a:rPr>
              <a:t>: highlight</a:t>
            </a:r>
            <a:r>
              <a:rPr lang="en-US" sz="1200" b="0" i="0" kern="1200" baseline="0" dirty="0" smtClean="0">
                <a:solidFill>
                  <a:schemeClr val="tx1"/>
                </a:solidFill>
                <a:effectLst/>
                <a:latin typeface="+mn-lt"/>
                <a:ea typeface="+mn-ea"/>
                <a:cs typeface="+mn-cs"/>
              </a:rPr>
              <a:t> and annotate things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our catalog, reporters and the public alike can find your documents and follow links back to your reporting. </a:t>
            </a:r>
            <a:r>
              <a:rPr lang="en-US" sz="1200" b="0" i="0" kern="1200" dirty="0" err="1" smtClean="0">
                <a:solidFill>
                  <a:schemeClr val="tx1"/>
                </a:solidFill>
                <a:effectLst/>
                <a:latin typeface="+mn-lt"/>
                <a:ea typeface="+mn-ea"/>
                <a:cs typeface="+mn-cs"/>
              </a:rPr>
              <a:t>DocumentCloud</a:t>
            </a:r>
            <a:r>
              <a:rPr lang="en-US" sz="1200" b="0" i="0" kern="1200" dirty="0" smtClean="0">
                <a:solidFill>
                  <a:schemeClr val="tx1"/>
                </a:solidFill>
                <a:effectLst/>
                <a:latin typeface="+mn-lt"/>
                <a:ea typeface="+mn-ea"/>
                <a:cs typeface="+mn-cs"/>
              </a:rPr>
              <a:t> contains court filings, hearing transcripts, testimony, legislation, reports, memos, meeting minutes, and correspondence. See what's </a:t>
            </a:r>
            <a:r>
              <a:rPr lang="en-US" sz="1200" b="0" i="0" kern="1200" dirty="0" smtClean="0">
                <a:solidFill>
                  <a:schemeClr val="tx1"/>
                </a:solidFill>
                <a:effectLst/>
                <a:latin typeface="+mn-lt"/>
                <a:ea typeface="+mn-ea"/>
                <a:cs typeface="+mn-cs"/>
                <a:hlinkClick r:id="rId3"/>
              </a:rPr>
              <a:t>already in our catalog</a:t>
            </a:r>
            <a:r>
              <a:rPr lang="en-US" sz="1200" b="0" i="0" kern="1200" dirty="0" smtClean="0">
                <a:solidFill>
                  <a:schemeClr val="tx1"/>
                </a:solidFill>
                <a:effectLst/>
                <a:latin typeface="+mn-lt"/>
                <a:ea typeface="+mn-ea"/>
                <a:cs typeface="+mn-cs"/>
              </a:rPr>
              <a:t>. Make your documents part of the cloud.</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www.documentcloud.org</a:t>
            </a:r>
            <a:r>
              <a:rPr lang="en-US" dirty="0" smtClean="0"/>
              <a:t>/public/search/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10</a:t>
            </a:fld>
            <a:endParaRPr lang="en-US"/>
          </a:p>
        </p:txBody>
      </p:sp>
    </p:spTree>
    <p:extLst>
      <p:ext uri="{BB962C8B-B14F-4D97-AF65-F5344CB8AC3E}">
        <p14:creationId xmlns:p14="http://schemas.microsoft.com/office/powerpoint/2010/main" val="213381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8/21/17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8/21/17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8/21/17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8/21/17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Tips and tricks on data and public records</a:t>
            </a:r>
            <a:endParaRPr lang="en-US" dirty="0"/>
          </a:p>
        </p:txBody>
      </p:sp>
      <p:sp>
        <p:nvSpPr>
          <p:cNvPr id="3" name="Subtitle 2"/>
          <p:cNvSpPr>
            <a:spLocks noGrp="1"/>
          </p:cNvSpPr>
          <p:nvPr>
            <p:ph type="subTitle" idx="1"/>
          </p:nvPr>
        </p:nvSpPr>
        <p:spPr/>
        <p:txBody>
          <a:bodyPr/>
          <a:lstStyle/>
          <a:p>
            <a:r>
              <a:rPr lang="en-US" dirty="0" smtClean="0"/>
              <a:t>Jill Castellano</a:t>
            </a:r>
          </a:p>
          <a:p>
            <a:r>
              <a:rPr lang="en-US" dirty="0" smtClean="0"/>
              <a:t>8.23.17</a:t>
            </a:r>
            <a:endParaRPr lang="en-US" dirty="0"/>
          </a:p>
        </p:txBody>
      </p:sp>
    </p:spTree>
    <p:extLst>
      <p:ext uri="{BB962C8B-B14F-4D97-AF65-F5344CB8AC3E}">
        <p14:creationId xmlns:p14="http://schemas.microsoft.com/office/powerpoint/2010/main" val="18070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a:t>
            </a:r>
            <a:r>
              <a:rPr lang="en-US" dirty="0"/>
              <a:t>data</a:t>
            </a:r>
          </a:p>
        </p:txBody>
      </p:sp>
      <p:sp>
        <p:nvSpPr>
          <p:cNvPr id="4" name="Content Placeholder 2"/>
          <p:cNvSpPr>
            <a:spLocks noGrp="1"/>
          </p:cNvSpPr>
          <p:nvPr>
            <p:ph idx="1"/>
          </p:nvPr>
        </p:nvSpPr>
        <p:spPr>
          <a:xfrm>
            <a:off x="2231136" y="2638044"/>
            <a:ext cx="7729728" cy="3101983"/>
          </a:xfrm>
        </p:spPr>
        <p:txBody>
          <a:bodyPr/>
          <a:lstStyle/>
          <a:p>
            <a:pPr marL="0" indent="0" algn="ctr">
              <a:buNone/>
            </a:pPr>
            <a:r>
              <a:rPr lang="en-US" sz="2500" b="1" dirty="0" smtClean="0"/>
              <a:t>How to handle PDFs</a:t>
            </a:r>
          </a:p>
          <a:p>
            <a:endParaRPr lang="en-US" dirty="0" smtClean="0"/>
          </a:p>
          <a:p>
            <a:r>
              <a:rPr lang="en-US" dirty="0" smtClean="0"/>
              <a:t>Download a scanner app on your phone so you can turn images into PDFs</a:t>
            </a:r>
          </a:p>
          <a:p>
            <a:r>
              <a:rPr lang="en-US" dirty="0" smtClean="0"/>
              <a:t>Try to convert non-searchable PDFs to searchable PDFs with Adobe </a:t>
            </a:r>
          </a:p>
          <a:p>
            <a:r>
              <a:rPr lang="en-US" dirty="0" smtClean="0"/>
              <a:t>Use a file organizer like </a:t>
            </a:r>
            <a:r>
              <a:rPr lang="en-US" dirty="0" err="1" smtClean="0"/>
              <a:t>documentcloud.org</a:t>
            </a:r>
            <a:r>
              <a:rPr lang="en-US" dirty="0" smtClean="0"/>
              <a:t> to sort through what you have</a:t>
            </a:r>
          </a:p>
        </p:txBody>
      </p:sp>
    </p:spTree>
    <p:extLst>
      <p:ext uri="{BB962C8B-B14F-4D97-AF65-F5344CB8AC3E}">
        <p14:creationId xmlns:p14="http://schemas.microsoft.com/office/powerpoint/2010/main" val="68249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data</a:t>
            </a:r>
            <a:endParaRPr lang="en-US" dirty="0"/>
          </a:p>
        </p:txBody>
      </p:sp>
      <p:sp>
        <p:nvSpPr>
          <p:cNvPr id="3" name="Content Placeholder 2"/>
          <p:cNvSpPr>
            <a:spLocks noGrp="1"/>
          </p:cNvSpPr>
          <p:nvPr>
            <p:ph idx="1"/>
          </p:nvPr>
        </p:nvSpPr>
        <p:spPr/>
        <p:txBody>
          <a:bodyPr/>
          <a:lstStyle/>
          <a:p>
            <a:pPr marL="0" indent="0" algn="ctr">
              <a:buNone/>
            </a:pPr>
            <a:r>
              <a:rPr lang="en-US" sz="2500" b="1" dirty="0" smtClean="0"/>
              <a:t>How to get data out of PDFs</a:t>
            </a:r>
          </a:p>
          <a:p>
            <a:endParaRPr lang="en-US" dirty="0" smtClean="0"/>
          </a:p>
          <a:p>
            <a:r>
              <a:rPr lang="en-US" dirty="0" smtClean="0"/>
              <a:t>Ask for your source to give it to you in a spreadsheet form</a:t>
            </a:r>
          </a:p>
          <a:p>
            <a:r>
              <a:rPr lang="en-US" dirty="0" smtClean="0"/>
              <a:t>Copy and paste information from cells to a spreadsheet</a:t>
            </a:r>
          </a:p>
          <a:p>
            <a:r>
              <a:rPr lang="en-US" dirty="0" smtClean="0"/>
              <a:t>Use a file converter like </a:t>
            </a:r>
            <a:r>
              <a:rPr lang="en-US" dirty="0" err="1" smtClean="0"/>
              <a:t>Cometdocs.org</a:t>
            </a:r>
            <a:endParaRPr lang="en-US" dirty="0" smtClean="0"/>
          </a:p>
          <a:p>
            <a:r>
              <a:rPr lang="en-US" dirty="0" smtClean="0"/>
              <a:t>Scraping</a:t>
            </a:r>
            <a:endParaRPr lang="en-US" dirty="0"/>
          </a:p>
        </p:txBody>
      </p:sp>
    </p:spTree>
    <p:extLst>
      <p:ext uri="{BB962C8B-B14F-4D97-AF65-F5344CB8AC3E}">
        <p14:creationId xmlns:p14="http://schemas.microsoft.com/office/powerpoint/2010/main" val="154102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data</a:t>
            </a:r>
          </a:p>
        </p:txBody>
      </p:sp>
      <p:sp>
        <p:nvSpPr>
          <p:cNvPr id="5" name="Content Placeholder 2"/>
          <p:cNvSpPr>
            <a:spLocks noGrp="1"/>
          </p:cNvSpPr>
          <p:nvPr>
            <p:ph idx="1"/>
          </p:nvPr>
        </p:nvSpPr>
        <p:spPr>
          <a:xfrm>
            <a:off x="2231136" y="2638044"/>
            <a:ext cx="7729728" cy="3848481"/>
          </a:xfrm>
        </p:spPr>
        <p:txBody>
          <a:bodyPr/>
          <a:lstStyle/>
          <a:p>
            <a:pPr marL="0" indent="0" algn="ctr">
              <a:buNone/>
            </a:pPr>
            <a:r>
              <a:rPr lang="en-US" sz="2500" b="1" dirty="0" smtClean="0"/>
              <a:t>Know your “data types”</a:t>
            </a:r>
          </a:p>
          <a:p>
            <a:endParaRPr lang="en-US" dirty="0" smtClean="0"/>
          </a:p>
          <a:p>
            <a:r>
              <a:rPr lang="en-US" b="1" dirty="0" smtClean="0"/>
              <a:t>String</a:t>
            </a:r>
            <a:r>
              <a:rPr lang="en-US" dirty="0" smtClean="0"/>
              <a:t> or </a:t>
            </a:r>
            <a:r>
              <a:rPr lang="en-US" b="1" dirty="0" smtClean="0"/>
              <a:t>char</a:t>
            </a:r>
            <a:r>
              <a:rPr lang="en-US" dirty="0" smtClean="0"/>
              <a:t> or </a:t>
            </a:r>
            <a:r>
              <a:rPr lang="en-US" b="1" dirty="0" smtClean="0"/>
              <a:t>varchar</a:t>
            </a:r>
          </a:p>
          <a:p>
            <a:r>
              <a:rPr lang="en-US" b="1" dirty="0" smtClean="0"/>
              <a:t>Float</a:t>
            </a:r>
            <a:r>
              <a:rPr lang="en-US" dirty="0" smtClean="0"/>
              <a:t> or </a:t>
            </a:r>
            <a:r>
              <a:rPr lang="en-US" b="1" dirty="0" smtClean="0"/>
              <a:t>double</a:t>
            </a:r>
          </a:p>
          <a:p>
            <a:r>
              <a:rPr lang="en-US" b="1" dirty="0" smtClean="0"/>
              <a:t>Integer</a:t>
            </a:r>
          </a:p>
          <a:p>
            <a:r>
              <a:rPr lang="en-US" b="1" dirty="0" smtClean="0"/>
              <a:t>Boolean</a:t>
            </a:r>
          </a:p>
          <a:p>
            <a:endParaRPr lang="en-US" dirty="0"/>
          </a:p>
          <a:p>
            <a:r>
              <a:rPr lang="en-US" dirty="0" smtClean="0"/>
              <a:t>Make sure your data is in the correct data type to avoid headaches!</a:t>
            </a:r>
          </a:p>
        </p:txBody>
      </p:sp>
    </p:spTree>
    <p:extLst>
      <p:ext uri="{BB962C8B-B14F-4D97-AF65-F5344CB8AC3E}">
        <p14:creationId xmlns:p14="http://schemas.microsoft.com/office/powerpoint/2010/main" val="179631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3" name="Content Placeholder 2"/>
          <p:cNvSpPr>
            <a:spLocks noGrp="1"/>
          </p:cNvSpPr>
          <p:nvPr>
            <p:ph idx="1"/>
          </p:nvPr>
        </p:nvSpPr>
        <p:spPr/>
        <p:txBody>
          <a:bodyPr>
            <a:normAutofit/>
          </a:bodyPr>
          <a:lstStyle/>
          <a:p>
            <a:r>
              <a:rPr lang="en-US" sz="2000" dirty="0" smtClean="0"/>
              <a:t>Scraping is the hard way of getting data</a:t>
            </a:r>
          </a:p>
          <a:p>
            <a:r>
              <a:rPr lang="en-US" sz="2000" dirty="0" smtClean="0"/>
              <a:t>Scrapers are sometimes called “extractors”</a:t>
            </a:r>
          </a:p>
          <a:p>
            <a:r>
              <a:rPr lang="en-US" sz="2000" dirty="0"/>
              <a:t>Scrapers are sometimes called </a:t>
            </a:r>
            <a:r>
              <a:rPr lang="en-US" sz="2000" dirty="0" smtClean="0"/>
              <a:t>“crawlers”</a:t>
            </a:r>
            <a:endParaRPr lang="en-US" sz="2000" dirty="0"/>
          </a:p>
          <a:p>
            <a:endParaRPr lang="en-US" sz="2000" dirty="0" smtClean="0"/>
          </a:p>
        </p:txBody>
      </p:sp>
    </p:spTree>
    <p:extLst>
      <p:ext uri="{BB962C8B-B14F-4D97-AF65-F5344CB8AC3E}">
        <p14:creationId xmlns:p14="http://schemas.microsoft.com/office/powerpoint/2010/main" val="173135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4" name="Content Placeholder 2"/>
          <p:cNvSpPr>
            <a:spLocks noGrp="1"/>
          </p:cNvSpPr>
          <p:nvPr>
            <p:ph idx="1"/>
          </p:nvPr>
        </p:nvSpPr>
        <p:spPr>
          <a:xfrm>
            <a:off x="2231136" y="2638044"/>
            <a:ext cx="7729728" cy="3457956"/>
          </a:xfrm>
        </p:spPr>
        <p:txBody>
          <a:bodyPr>
            <a:normAutofit/>
          </a:bodyPr>
          <a:lstStyle/>
          <a:p>
            <a:pPr marL="0" indent="0" algn="ctr">
              <a:buNone/>
            </a:pPr>
            <a:r>
              <a:rPr lang="en-US" sz="2500" b="1" dirty="0" smtClean="0"/>
              <a:t>The basics</a:t>
            </a:r>
            <a:endParaRPr lang="en-US" sz="2500" b="1" dirty="0"/>
          </a:p>
          <a:p>
            <a:endParaRPr lang="en-US" sz="2000" dirty="0" smtClean="0"/>
          </a:p>
          <a:p>
            <a:r>
              <a:rPr lang="en-US" sz="2000" dirty="0" smtClean="0"/>
              <a:t>HTML is wrapped in tags that look like:</a:t>
            </a:r>
          </a:p>
          <a:p>
            <a:pPr lvl="1"/>
            <a:r>
              <a:rPr lang="en-US" dirty="0" smtClean="0"/>
              <a:t>&lt;&gt; content content &lt;/&gt;</a:t>
            </a:r>
          </a:p>
          <a:p>
            <a:pPr lvl="1"/>
            <a:r>
              <a:rPr lang="en-US" dirty="0" smtClean="0"/>
              <a:t>&lt;table&gt; table information here &lt;/table&gt;</a:t>
            </a:r>
          </a:p>
          <a:p>
            <a:r>
              <a:rPr lang="en-US" sz="2000" dirty="0" smtClean="0"/>
              <a:t>To extract data in a google spreadsheet:</a:t>
            </a:r>
          </a:p>
          <a:p>
            <a:pPr lvl="1"/>
            <a:r>
              <a:rPr lang="en-US" dirty="0" smtClean="0"/>
              <a:t>=</a:t>
            </a:r>
            <a:r>
              <a:rPr lang="en-US" dirty="0" err="1" smtClean="0"/>
              <a:t>ImportHTML</a:t>
            </a:r>
            <a:r>
              <a:rPr lang="en-US" dirty="0" smtClean="0"/>
              <a:t>(“URL”, “element”, “</a:t>
            </a:r>
            <a:r>
              <a:rPr lang="en-US" dirty="0" err="1" smtClean="0"/>
              <a:t>NumberElement</a:t>
            </a:r>
            <a:r>
              <a:rPr lang="en-US" dirty="0" smtClean="0"/>
              <a:t>”)</a:t>
            </a:r>
          </a:p>
          <a:p>
            <a:endParaRPr lang="en-US" dirty="0"/>
          </a:p>
        </p:txBody>
      </p:sp>
    </p:spTree>
    <p:extLst>
      <p:ext uri="{BB962C8B-B14F-4D97-AF65-F5344CB8AC3E}">
        <p14:creationId xmlns:p14="http://schemas.microsoft.com/office/powerpoint/2010/main" val="89288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web scraping</a:t>
            </a:r>
          </a:p>
        </p:txBody>
      </p:sp>
      <p:sp>
        <p:nvSpPr>
          <p:cNvPr id="3" name="Content Placeholder 2"/>
          <p:cNvSpPr>
            <a:spLocks noGrp="1"/>
          </p:cNvSpPr>
          <p:nvPr>
            <p:ph idx="1"/>
          </p:nvPr>
        </p:nvSpPr>
        <p:spPr/>
        <p:txBody>
          <a:bodyPr/>
          <a:lstStyle/>
          <a:p>
            <a:pPr marL="0" indent="0" algn="ctr">
              <a:buNone/>
            </a:pPr>
            <a:r>
              <a:rPr lang="en-US" sz="2500" b="1" dirty="0" smtClean="0"/>
              <a:t>A little less basic with XML and XPaths</a:t>
            </a:r>
            <a:endParaRPr lang="en-US" sz="2500" b="1"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3181838"/>
            <a:ext cx="11010900" cy="2273300"/>
          </a:xfrm>
          <a:prstGeom prst="rect">
            <a:avLst/>
          </a:prstGeom>
        </p:spPr>
      </p:pic>
      <p:sp>
        <p:nvSpPr>
          <p:cNvPr id="6" name="TextBox 5"/>
          <p:cNvSpPr txBox="1"/>
          <p:nvPr/>
        </p:nvSpPr>
        <p:spPr>
          <a:xfrm>
            <a:off x="2231136" y="5837233"/>
            <a:ext cx="7729728" cy="646331"/>
          </a:xfrm>
          <a:prstGeom prst="rect">
            <a:avLst/>
          </a:prstGeom>
          <a:noFill/>
        </p:spPr>
        <p:txBody>
          <a:bodyPr wrap="square" rtlCol="0">
            <a:spAutoFit/>
          </a:bodyPr>
          <a:lstStyle/>
          <a:p>
            <a:r>
              <a:rPr lang="en-US" dirty="0"/>
              <a:t>=</a:t>
            </a:r>
            <a:r>
              <a:rPr lang="en-US" dirty="0" err="1"/>
              <a:t>importXML</a:t>
            </a:r>
            <a:r>
              <a:rPr lang="en-US" dirty="0" smtClean="0"/>
              <a:t>(“URL”, </a:t>
            </a:r>
            <a:r>
              <a:rPr lang="en-US" dirty="0"/>
              <a:t>“XPath”)</a:t>
            </a:r>
          </a:p>
          <a:p>
            <a:endParaRPr lang="en-US" dirty="0"/>
          </a:p>
        </p:txBody>
      </p:sp>
    </p:spTree>
    <p:extLst>
      <p:ext uri="{BB962C8B-B14F-4D97-AF65-F5344CB8AC3E}">
        <p14:creationId xmlns:p14="http://schemas.microsoft.com/office/powerpoint/2010/main" val="48963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scraping tools</a:t>
            </a:r>
            <a:endParaRPr lang="en-US" dirty="0"/>
          </a:p>
        </p:txBody>
      </p:sp>
      <p:sp>
        <p:nvSpPr>
          <p:cNvPr id="3" name="Content Placeholder 2"/>
          <p:cNvSpPr>
            <a:spLocks noGrp="1"/>
          </p:cNvSpPr>
          <p:nvPr>
            <p:ph idx="1"/>
          </p:nvPr>
        </p:nvSpPr>
        <p:spPr/>
        <p:txBody>
          <a:bodyPr/>
          <a:lstStyle/>
          <a:p>
            <a:r>
              <a:rPr lang="en-US" dirty="0" err="1" smtClean="0"/>
              <a:t>Import.io</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2359438"/>
            <a:ext cx="5168900" cy="4269961"/>
          </a:xfrm>
          <a:prstGeom prst="rect">
            <a:avLst/>
          </a:prstGeom>
        </p:spPr>
      </p:pic>
    </p:spTree>
    <p:extLst>
      <p:ext uri="{BB962C8B-B14F-4D97-AF65-F5344CB8AC3E}">
        <p14:creationId xmlns:p14="http://schemas.microsoft.com/office/powerpoint/2010/main" val="80114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scraping tools</a:t>
            </a:r>
            <a:endParaRPr lang="en-US" dirty="0"/>
          </a:p>
        </p:txBody>
      </p:sp>
      <p:sp>
        <p:nvSpPr>
          <p:cNvPr id="3" name="Content Placeholder 2"/>
          <p:cNvSpPr>
            <a:spLocks noGrp="1"/>
          </p:cNvSpPr>
          <p:nvPr>
            <p:ph idx="1"/>
          </p:nvPr>
        </p:nvSpPr>
        <p:spPr/>
        <p:txBody>
          <a:bodyPr>
            <a:normAutofit/>
          </a:bodyPr>
          <a:lstStyle/>
          <a:p>
            <a:r>
              <a:rPr lang="en-US" sz="2000" dirty="0" smtClean="0"/>
              <a:t>Python</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360906"/>
            <a:ext cx="7173546" cy="4382793"/>
          </a:xfrm>
          <a:prstGeom prst="rect">
            <a:avLst/>
          </a:prstGeom>
        </p:spPr>
      </p:pic>
    </p:spTree>
    <p:extLst>
      <p:ext uri="{BB962C8B-B14F-4D97-AF65-F5344CB8AC3E}">
        <p14:creationId xmlns:p14="http://schemas.microsoft.com/office/powerpoint/2010/main" val="146842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things</a:t>
            </a:r>
            <a:endParaRPr lang="en-US" dirty="0"/>
          </a:p>
        </p:txBody>
      </p:sp>
      <p:sp>
        <p:nvSpPr>
          <p:cNvPr id="3" name="Content Placeholder 2"/>
          <p:cNvSpPr>
            <a:spLocks noGrp="1"/>
          </p:cNvSpPr>
          <p:nvPr>
            <p:ph idx="1"/>
          </p:nvPr>
        </p:nvSpPr>
        <p:spPr/>
        <p:txBody>
          <a:bodyPr>
            <a:normAutofit/>
          </a:bodyPr>
          <a:lstStyle/>
          <a:p>
            <a:r>
              <a:rPr lang="en-US" sz="2000" dirty="0" smtClean="0"/>
              <a:t>Formulating the best public records request</a:t>
            </a:r>
          </a:p>
          <a:p>
            <a:r>
              <a:rPr lang="en-US" sz="2000" dirty="0" smtClean="0"/>
              <a:t>Organizing your data with the right file types and formats</a:t>
            </a:r>
          </a:p>
          <a:p>
            <a:r>
              <a:rPr lang="en-US" sz="2000" dirty="0" smtClean="0"/>
              <a:t>Learning basic web scraping (without coding)</a:t>
            </a:r>
            <a:endParaRPr lang="en-US" sz="2000" dirty="0"/>
          </a:p>
        </p:txBody>
      </p:sp>
    </p:spTree>
    <p:extLst>
      <p:ext uri="{BB962C8B-B14F-4D97-AF65-F5344CB8AC3E}">
        <p14:creationId xmlns:p14="http://schemas.microsoft.com/office/powerpoint/2010/main" val="46635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records you want</a:t>
            </a:r>
            <a:endParaRPr lang="en-US" dirty="0"/>
          </a:p>
        </p:txBody>
      </p:sp>
      <p:sp>
        <p:nvSpPr>
          <p:cNvPr id="3" name="Content Placeholder 2"/>
          <p:cNvSpPr>
            <a:spLocks noGrp="1"/>
          </p:cNvSpPr>
          <p:nvPr>
            <p:ph idx="1"/>
          </p:nvPr>
        </p:nvSpPr>
        <p:spPr>
          <a:xfrm>
            <a:off x="2231135" y="2638044"/>
            <a:ext cx="8255889" cy="3477006"/>
          </a:xfrm>
        </p:spPr>
        <p:txBody>
          <a:bodyPr>
            <a:normAutofit lnSpcReduction="10000"/>
          </a:bodyPr>
          <a:lstStyle/>
          <a:p>
            <a:pPr marL="0" indent="0" algn="ctr">
              <a:buNone/>
            </a:pPr>
            <a:r>
              <a:rPr lang="en-US" sz="2500" dirty="0" smtClean="0"/>
              <a:t>Tip 1:  </a:t>
            </a:r>
            <a:r>
              <a:rPr lang="en-US" sz="2500" b="1" dirty="0" smtClean="0"/>
              <a:t>Call first</a:t>
            </a:r>
          </a:p>
          <a:p>
            <a:endParaRPr lang="en-US" dirty="0" smtClean="0"/>
          </a:p>
          <a:p>
            <a:r>
              <a:rPr lang="en-US" dirty="0" smtClean="0"/>
              <a:t>First, call the public agency and say, “I’m trying to understand how this works”</a:t>
            </a:r>
          </a:p>
          <a:p>
            <a:r>
              <a:rPr lang="en-US" dirty="0" smtClean="0"/>
              <a:t>Are they indicating </a:t>
            </a:r>
            <a:r>
              <a:rPr lang="en-US" dirty="0"/>
              <a:t>to you that they track something? </a:t>
            </a:r>
            <a:endParaRPr lang="en-US" dirty="0" smtClean="0"/>
          </a:p>
          <a:p>
            <a:r>
              <a:rPr lang="en-US" dirty="0" smtClean="0"/>
              <a:t>Make </a:t>
            </a:r>
            <a:r>
              <a:rPr lang="en-US" dirty="0"/>
              <a:t>a request to get what they have while on the </a:t>
            </a:r>
            <a:r>
              <a:rPr lang="en-US" dirty="0" smtClean="0"/>
              <a:t>phone</a:t>
            </a:r>
          </a:p>
          <a:p>
            <a:endParaRPr lang="en-US" dirty="0"/>
          </a:p>
          <a:p>
            <a:endParaRPr lang="en-US" dirty="0" smtClean="0"/>
          </a:p>
          <a:p>
            <a:r>
              <a:rPr lang="en-US" dirty="0" smtClean="0"/>
              <a:t>Writing your request:  “As discussed on the phone with an employee of your agency” </a:t>
            </a:r>
            <a:endParaRPr lang="en-US" dirty="0"/>
          </a:p>
        </p:txBody>
      </p:sp>
    </p:spTree>
    <p:extLst>
      <p:ext uri="{BB962C8B-B14F-4D97-AF65-F5344CB8AC3E}">
        <p14:creationId xmlns:p14="http://schemas.microsoft.com/office/powerpoint/2010/main" val="31550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2:  </a:t>
            </a:r>
            <a:r>
              <a:rPr lang="en-US" sz="2500" b="1" dirty="0" smtClean="0"/>
              <a:t>Assume everything is public</a:t>
            </a:r>
          </a:p>
          <a:p>
            <a:endParaRPr lang="en-US" dirty="0" smtClean="0"/>
          </a:p>
          <a:p>
            <a:r>
              <a:rPr lang="en-US" dirty="0" smtClean="0"/>
              <a:t>Open records laws specify what isn’t public, not what is</a:t>
            </a:r>
          </a:p>
          <a:p>
            <a:r>
              <a:rPr lang="en-US" dirty="0" smtClean="0"/>
              <a:t>Few things are outright prohibited</a:t>
            </a:r>
          </a:p>
          <a:p>
            <a:endParaRPr lang="en-US" dirty="0"/>
          </a:p>
          <a:p>
            <a:endParaRPr lang="en-US" dirty="0" smtClean="0"/>
          </a:p>
          <a:p>
            <a:r>
              <a:rPr lang="en-US" dirty="0" smtClean="0"/>
              <a:t>Writing your request: “Not including social security numbers”</a:t>
            </a:r>
          </a:p>
          <a:p>
            <a:r>
              <a:rPr lang="en-US" dirty="0" smtClean="0"/>
              <a:t>Writing your request: “Except for information specifically prohibited from being made public by law”.</a:t>
            </a:r>
            <a:endParaRPr lang="en-US" dirty="0"/>
          </a:p>
        </p:txBody>
      </p:sp>
    </p:spTree>
    <p:extLst>
      <p:ext uri="{BB962C8B-B14F-4D97-AF65-F5344CB8AC3E}">
        <p14:creationId xmlns:p14="http://schemas.microsoft.com/office/powerpoint/2010/main" val="187497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1"/>
            <a:ext cx="7729728" cy="40961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3:  </a:t>
            </a:r>
            <a:r>
              <a:rPr lang="en-US" sz="2500" b="1" dirty="0" smtClean="0"/>
              <a:t>Adapt language from a FOIA generator</a:t>
            </a:r>
          </a:p>
          <a:p>
            <a:endParaRPr lang="en-US" dirty="0" smtClean="0"/>
          </a:p>
          <a:p>
            <a:r>
              <a:rPr lang="en-US" sz="2100" dirty="0" smtClean="0"/>
              <a:t>Helpful to pull out the specific code for the law and other relevant language</a:t>
            </a:r>
          </a:p>
          <a:p>
            <a:endParaRPr lang="en-US" sz="2100" dirty="0" smtClean="0"/>
          </a:p>
          <a:p>
            <a:pPr marL="0" indent="0" algn="ctr">
              <a:buNone/>
            </a:pPr>
            <a:r>
              <a:rPr lang="en-US" sz="2100" dirty="0" err="1" smtClean="0"/>
              <a:t>Firstamendmentcoalition.org</a:t>
            </a:r>
            <a:endParaRPr lang="en-US" sz="2100" dirty="0" smtClean="0"/>
          </a:p>
          <a:p>
            <a:pPr marL="0" indent="0" algn="ctr">
              <a:buNone/>
            </a:pPr>
            <a:r>
              <a:rPr lang="en-US" sz="2100" dirty="0" err="1" smtClean="0"/>
              <a:t>RCFP.org</a:t>
            </a:r>
            <a:endParaRPr lang="en-US" sz="2100" dirty="0" smtClean="0"/>
          </a:p>
          <a:p>
            <a:pPr marL="0" indent="0" algn="ctr">
              <a:buNone/>
            </a:pPr>
            <a:r>
              <a:rPr lang="en-US" sz="2100" dirty="0" err="1" smtClean="0"/>
              <a:t>iFOIA.org</a:t>
            </a:r>
            <a:endParaRPr lang="en-US" sz="2100" dirty="0" smtClean="0"/>
          </a:p>
          <a:p>
            <a:pPr marL="0" indent="0" algn="ctr">
              <a:buNone/>
            </a:pPr>
            <a:r>
              <a:rPr lang="en-US" sz="2100" dirty="0" err="1" smtClean="0"/>
              <a:t>SPLC.org</a:t>
            </a:r>
            <a:endParaRPr lang="en-US" sz="2100" dirty="0" smtClean="0"/>
          </a:p>
          <a:p>
            <a:pPr marL="0" indent="0" algn="ctr">
              <a:buNone/>
            </a:pPr>
            <a:r>
              <a:rPr lang="en-US" sz="2100" dirty="0" err="1" smtClean="0"/>
              <a:t>NFOIC.org</a:t>
            </a:r>
            <a:endParaRPr lang="en-US" sz="2100" dirty="0" smtClean="0"/>
          </a:p>
          <a:p>
            <a:pPr marL="0" indent="0" algn="ctr">
              <a:buNone/>
            </a:pPr>
            <a:endParaRPr lang="en-US" sz="2000" dirty="0"/>
          </a:p>
          <a:p>
            <a:pPr marL="0" indent="0" algn="ctr">
              <a:buNone/>
            </a:pPr>
            <a:r>
              <a:rPr lang="en-US" sz="2000" dirty="0" smtClean="0"/>
              <a:t>Writing your request: “Pursuant </a:t>
            </a:r>
            <a:r>
              <a:rPr lang="en-US" sz="2000" dirty="0"/>
              <a:t>to my rights under the California Public Records Act (Government Code Section 6250 et seq.), I ask </a:t>
            </a:r>
            <a:r>
              <a:rPr lang="en-US" sz="2000" dirty="0" smtClean="0"/>
              <a:t>to</a:t>
            </a:r>
            <a:r>
              <a:rPr lang="is-IS" sz="2000" dirty="0" smtClean="0"/>
              <a:t>….”</a:t>
            </a:r>
            <a:endParaRPr lang="en-US" sz="2000" dirty="0" smtClean="0"/>
          </a:p>
          <a:p>
            <a:endParaRPr lang="en-US" dirty="0"/>
          </a:p>
        </p:txBody>
      </p:sp>
    </p:spTree>
    <p:extLst>
      <p:ext uri="{BB962C8B-B14F-4D97-AF65-F5344CB8AC3E}">
        <p14:creationId xmlns:p14="http://schemas.microsoft.com/office/powerpoint/2010/main" val="5832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4:  </a:t>
            </a:r>
            <a:r>
              <a:rPr lang="en-US" sz="2500" b="1" dirty="0" smtClean="0"/>
              <a:t>Assume everything is free</a:t>
            </a:r>
          </a:p>
          <a:p>
            <a:endParaRPr lang="en-US" dirty="0" smtClean="0"/>
          </a:p>
          <a:p>
            <a:r>
              <a:rPr lang="en-US" dirty="0" smtClean="0"/>
              <a:t>Always ask for a waiver of fees in all circumstances</a:t>
            </a:r>
          </a:p>
          <a:p>
            <a:r>
              <a:rPr lang="en-US" dirty="0" smtClean="0"/>
              <a:t>The price of records is a negotiation, not a final offer</a:t>
            </a:r>
          </a:p>
          <a:p>
            <a:endParaRPr lang="en-US" dirty="0"/>
          </a:p>
          <a:p>
            <a:endParaRPr lang="en-US" dirty="0" smtClean="0"/>
          </a:p>
          <a:p>
            <a:r>
              <a:rPr lang="en-US" dirty="0" smtClean="0"/>
              <a:t>Writing your request: </a:t>
            </a:r>
            <a:r>
              <a:rPr lang="en-US" dirty="0"/>
              <a:t>“Because this is in the public interest, I ask that you waive fees. If you will not do so, before you fulfill my request, please return a detailed request listing a breakdown of the charges.”</a:t>
            </a:r>
            <a:endParaRPr lang="en-US" dirty="0"/>
          </a:p>
        </p:txBody>
      </p:sp>
    </p:spTree>
    <p:extLst>
      <p:ext uri="{BB962C8B-B14F-4D97-AF65-F5344CB8AC3E}">
        <p14:creationId xmlns:p14="http://schemas.microsoft.com/office/powerpoint/2010/main" val="691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5:  </a:t>
            </a:r>
            <a:r>
              <a:rPr lang="en-US" sz="2500" b="1" dirty="0" smtClean="0"/>
              <a:t>Don’t limit yourself</a:t>
            </a:r>
          </a:p>
          <a:p>
            <a:endParaRPr lang="en-US" dirty="0" smtClean="0"/>
          </a:p>
          <a:p>
            <a:r>
              <a:rPr lang="en-US" dirty="0" smtClean="0"/>
              <a:t>Avoid asking for the wrong thing</a:t>
            </a:r>
          </a:p>
          <a:p>
            <a:r>
              <a:rPr lang="en-US" dirty="0" smtClean="0"/>
              <a:t>Avoid asking too specifically</a:t>
            </a:r>
          </a:p>
          <a:p>
            <a:endParaRPr lang="en-US" dirty="0"/>
          </a:p>
          <a:p>
            <a:endParaRPr lang="en-US" dirty="0" smtClean="0"/>
          </a:p>
          <a:p>
            <a:r>
              <a:rPr lang="en-US" dirty="0" smtClean="0"/>
              <a:t>Writing your request: “Including but not limited to”</a:t>
            </a:r>
          </a:p>
          <a:p>
            <a:r>
              <a:rPr lang="en-US" dirty="0" smtClean="0"/>
              <a:t>Writing your request: </a:t>
            </a:r>
            <a:r>
              <a:rPr lang="en-US" dirty="0"/>
              <a:t>“If you are going to reject any request, please cite the portion of the law allowing you to do that</a:t>
            </a:r>
            <a:r>
              <a:rPr lang="en-US" dirty="0" smtClean="0"/>
              <a:t>.”</a:t>
            </a:r>
            <a:endParaRPr lang="en-US" dirty="0"/>
          </a:p>
        </p:txBody>
      </p:sp>
    </p:spTree>
    <p:extLst>
      <p:ext uri="{BB962C8B-B14F-4D97-AF65-F5344CB8AC3E}">
        <p14:creationId xmlns:p14="http://schemas.microsoft.com/office/powerpoint/2010/main" val="203336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6:  </a:t>
            </a:r>
            <a:r>
              <a:rPr lang="en-US" sz="2500" b="1" dirty="0" smtClean="0"/>
              <a:t>Avoid the PDF</a:t>
            </a:r>
          </a:p>
          <a:p>
            <a:endParaRPr lang="en-US" dirty="0" smtClean="0"/>
          </a:p>
          <a:p>
            <a:r>
              <a:rPr lang="en-US" dirty="0" smtClean="0"/>
              <a:t>Be specific that you want the records electronically but not in a PDF</a:t>
            </a:r>
          </a:p>
          <a:p>
            <a:endParaRPr lang="en-US" dirty="0"/>
          </a:p>
          <a:p>
            <a:endParaRPr lang="en-US" dirty="0" smtClean="0"/>
          </a:p>
          <a:p>
            <a:r>
              <a:rPr lang="en-US" dirty="0" smtClean="0"/>
              <a:t>Writing your request: “Please provide the records in their native electronic format, preferably not a PDF.”</a:t>
            </a:r>
            <a:endParaRPr lang="en-US" dirty="0"/>
          </a:p>
        </p:txBody>
      </p:sp>
    </p:spTree>
    <p:extLst>
      <p:ext uri="{BB962C8B-B14F-4D97-AF65-F5344CB8AC3E}">
        <p14:creationId xmlns:p14="http://schemas.microsoft.com/office/powerpoint/2010/main" val="47540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records you want</a:t>
            </a:r>
            <a:endParaRPr lang="en-US" dirty="0"/>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7:  </a:t>
            </a:r>
            <a:r>
              <a:rPr lang="en-US" sz="2500" b="1" dirty="0" smtClean="0"/>
              <a:t>Don’t accept delays and excuses</a:t>
            </a:r>
          </a:p>
          <a:p>
            <a:endParaRPr lang="en-US" dirty="0" smtClean="0"/>
          </a:p>
          <a:p>
            <a:r>
              <a:rPr lang="en-US" dirty="0" smtClean="0"/>
              <a:t>Track the due date for the records and make them stick to it</a:t>
            </a:r>
          </a:p>
          <a:p>
            <a:r>
              <a:rPr lang="en-US" dirty="0" smtClean="0"/>
              <a:t>You should ALWAYS think about challenging a government agency’s decision if you don’t get the records you want</a:t>
            </a:r>
          </a:p>
          <a:p>
            <a:r>
              <a:rPr lang="en-US" dirty="0" smtClean="0"/>
              <a:t>Don’t feel bad. Be persistent.</a:t>
            </a:r>
          </a:p>
          <a:p>
            <a:endParaRPr lang="en-US" dirty="0"/>
          </a:p>
          <a:p>
            <a:endParaRPr lang="en-US" dirty="0" smtClean="0"/>
          </a:p>
          <a:p>
            <a:r>
              <a:rPr lang="en-US" dirty="0" smtClean="0"/>
              <a:t>Common excuse:  “We just switched computer systems</a:t>
            </a:r>
            <a:r>
              <a:rPr lang="is-IS" dirty="0" smtClean="0"/>
              <a:t>…”</a:t>
            </a:r>
          </a:p>
          <a:p>
            <a:r>
              <a:rPr lang="is-IS" dirty="0" smtClean="0"/>
              <a:t>Common excuse:  “We outsource that, so it’s not public.”</a:t>
            </a:r>
            <a:endParaRPr lang="en-US" dirty="0" smtClean="0"/>
          </a:p>
        </p:txBody>
      </p:sp>
    </p:spTree>
    <p:extLst>
      <p:ext uri="{BB962C8B-B14F-4D97-AF65-F5344CB8AC3E}">
        <p14:creationId xmlns:p14="http://schemas.microsoft.com/office/powerpoint/2010/main" val="15161325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195</TotalTime>
  <Words>1464</Words>
  <Application>Microsoft Macintosh PowerPoint</Application>
  <PresentationFormat>Widescreen</PresentationFormat>
  <Paragraphs>234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Wingdings</vt:lpstr>
      <vt:lpstr>Arial</vt:lpstr>
      <vt:lpstr>Parcel</vt:lpstr>
      <vt:lpstr>Tips and tricks on data and public records</vt:lpstr>
      <vt:lpstr>Three things</vt:lpstr>
      <vt:lpstr>How to get the records you want</vt:lpstr>
      <vt:lpstr>How to get the records you want</vt:lpstr>
      <vt:lpstr>How to get the records you want</vt:lpstr>
      <vt:lpstr>How to get the records you want</vt:lpstr>
      <vt:lpstr>How to get the records you want</vt:lpstr>
      <vt:lpstr>How to get the records you want</vt:lpstr>
      <vt:lpstr>How to get the records you want</vt:lpstr>
      <vt:lpstr>Organizing your data</vt:lpstr>
      <vt:lpstr>Organizing your data</vt:lpstr>
      <vt:lpstr>Organizing your data</vt:lpstr>
      <vt:lpstr>Basic web scraping</vt:lpstr>
      <vt:lpstr>Basic web scraping</vt:lpstr>
      <vt:lpstr>Basic web scraping</vt:lpstr>
      <vt:lpstr>Other web scraping tools</vt:lpstr>
      <vt:lpstr>Other web scraping tools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Castellano, Jill</dc:creator>
  <cp:lastModifiedBy>Castellano, Jill</cp:lastModifiedBy>
  <cp:revision>93</cp:revision>
  <dcterms:created xsi:type="dcterms:W3CDTF">2017-08-21T22:20:22Z</dcterms:created>
  <dcterms:modified xsi:type="dcterms:W3CDTF">2017-08-22T01:35:43Z</dcterms:modified>
</cp:coreProperties>
</file>