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1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2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E68C24-9AE9-43C3-BF77-FD497764628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B59840-2DFE-480E-BAEF-D8AF3809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80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thibo/SQL-Tutorial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ggartk/2016-NICAR-Adv-SQL" TargetMode="External"/><Relationship Id="rId4" Type="http://schemas.openxmlformats.org/officeDocument/2006/relationships/hyperlink" Target="https://github.com/eklucas/NICAR-Adv-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b="1" dirty="0" smtClean="0"/>
              <a:t>Interviewing your data with </a:t>
            </a:r>
            <a:r>
              <a:rPr lang="en-US" sz="5500" b="1" dirty="0" err="1" smtClean="0"/>
              <a:t>sql</a:t>
            </a:r>
            <a:endParaRPr lang="en-US" sz="5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Relational database training by Jill Castellano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are we talking about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0832"/>
            <a:ext cx="10131425" cy="4511842"/>
          </a:xfrm>
        </p:spPr>
        <p:txBody>
          <a:bodyPr>
            <a:normAutofit/>
          </a:bodyPr>
          <a:lstStyle/>
          <a:p>
            <a:r>
              <a:rPr lang="en-US" sz="2500" b="1" u="sng" dirty="0" smtClean="0"/>
              <a:t>Relational database</a:t>
            </a:r>
            <a:r>
              <a:rPr lang="en-US" sz="2500" dirty="0" smtClean="0"/>
              <a:t>: “A </a:t>
            </a:r>
            <a:r>
              <a:rPr lang="en-US" sz="2500" dirty="0"/>
              <a:t>collection of data items organized as a set of </a:t>
            </a:r>
            <a:r>
              <a:rPr lang="en-US" sz="2500" b="1" u="sng" dirty="0" smtClean="0"/>
              <a:t>tables</a:t>
            </a:r>
            <a:r>
              <a:rPr lang="en-US" sz="2500" dirty="0" smtClean="0"/>
              <a:t> </a:t>
            </a:r>
            <a:r>
              <a:rPr lang="en-US" sz="2500" dirty="0"/>
              <a:t>from which data can be accessed or reassembled in many different ways without having to reorganize </a:t>
            </a:r>
            <a:r>
              <a:rPr lang="en-US" sz="2500" dirty="0" smtClean="0"/>
              <a:t>the database</a:t>
            </a:r>
            <a:r>
              <a:rPr lang="en-US" sz="2500" dirty="0"/>
              <a:t> tables</a:t>
            </a:r>
            <a:r>
              <a:rPr lang="en-US" sz="2500" dirty="0" smtClean="0"/>
              <a:t>.”</a:t>
            </a:r>
          </a:p>
          <a:p>
            <a:r>
              <a:rPr lang="en-US" sz="2500" dirty="0" smtClean="0"/>
              <a:t>SQL (“Sequel”): The standard </a:t>
            </a:r>
            <a:r>
              <a:rPr lang="en-US" sz="2500" b="1" u="sng" dirty="0" smtClean="0"/>
              <a:t>language</a:t>
            </a:r>
            <a:r>
              <a:rPr lang="en-US" sz="2500" dirty="0" smtClean="0"/>
              <a:t> used in relational databases. </a:t>
            </a:r>
          </a:p>
          <a:p>
            <a:r>
              <a:rPr lang="en-US" sz="2500" dirty="0" smtClean="0"/>
              <a:t>Database applications: The programs/software tools you can use to communicate with your databases. Some are expensive, some are free. </a:t>
            </a:r>
            <a:r>
              <a:rPr lang="en-US" sz="2500" dirty="0"/>
              <a:t>We are using MySQL Workbench</a:t>
            </a:r>
            <a:r>
              <a:rPr lang="en-US" sz="2500" dirty="0" smtClean="0"/>
              <a:t>.</a:t>
            </a:r>
          </a:p>
          <a:p>
            <a:r>
              <a:rPr lang="en-US" sz="2500" dirty="0"/>
              <a:t>Query: When you ask your data a question using SQL by typing commands into your database program. This is how we </a:t>
            </a:r>
            <a:r>
              <a:rPr lang="en-US" sz="2500" b="1" u="sng" dirty="0"/>
              <a:t>interview our data</a:t>
            </a:r>
            <a:r>
              <a:rPr lang="en-US" sz="2500" b="1" u="sng" dirty="0" smtClean="0"/>
              <a:t>.</a:t>
            </a:r>
            <a:endParaRPr lang="en-US" sz="2500" b="1" u="sng" dirty="0"/>
          </a:p>
        </p:txBody>
      </p:sp>
    </p:spTree>
    <p:extLst>
      <p:ext uri="{BB962C8B-B14F-4D97-AF65-F5344CB8AC3E}">
        <p14:creationId xmlns:p14="http://schemas.microsoft.com/office/powerpoint/2010/main" val="32263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tools: </a:t>
            </a:r>
            <a:r>
              <a:rPr lang="en-US" dirty="0" err="1" smtClean="0"/>
              <a:t>mysql</a:t>
            </a:r>
            <a:r>
              <a:rPr lang="en-US" dirty="0"/>
              <a:t> </a:t>
            </a:r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MySQL: One of many database management </a:t>
            </a:r>
            <a:r>
              <a:rPr lang="en-US" sz="2500" b="1" u="sng" dirty="0" smtClean="0"/>
              <a:t>servers</a:t>
            </a:r>
            <a:r>
              <a:rPr lang="en-US" sz="2500" dirty="0" smtClean="0"/>
              <a:t> used to host your data. This is what we will use today. </a:t>
            </a:r>
            <a:r>
              <a:rPr lang="en-US" sz="2500" dirty="0"/>
              <a:t>Another option is called “SQL Server”. </a:t>
            </a:r>
            <a:endParaRPr lang="en-US" sz="2500" dirty="0" smtClean="0"/>
          </a:p>
          <a:p>
            <a:pPr lvl="1"/>
            <a:r>
              <a:rPr lang="en-US" sz="2300" dirty="0" smtClean="0"/>
              <a:t>Note: different servers use slightly different variations of the SQL language, but they are similar enough that practicing in one will teach you the others</a:t>
            </a:r>
          </a:p>
          <a:p>
            <a:r>
              <a:rPr lang="en-US" sz="2500" dirty="0" smtClean="0"/>
              <a:t>MySQL Workbench: Free, open source database application that works on all sorts of computers.</a:t>
            </a:r>
          </a:p>
          <a:p>
            <a:r>
              <a:rPr lang="en-US" sz="2500" dirty="0" smtClean="0"/>
              <a:t>Standard workflow: Open MySQL Workbench, connect to the server, import your data, query your data, save the results, export the results</a:t>
            </a:r>
          </a:p>
        </p:txBody>
      </p:sp>
    </p:spTree>
    <p:extLst>
      <p:ext uri="{BB962C8B-B14F-4D97-AF65-F5344CB8AC3E}">
        <p14:creationId xmlns:p14="http://schemas.microsoft.com/office/powerpoint/2010/main" val="38070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better than excel?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More powerful: process way more data</a:t>
            </a:r>
          </a:p>
          <a:p>
            <a:r>
              <a:rPr lang="en-US" sz="2500" dirty="0" smtClean="0"/>
              <a:t>Group the data any way you want to</a:t>
            </a:r>
          </a:p>
          <a:p>
            <a:r>
              <a:rPr lang="en-US" sz="2500" dirty="0" smtClean="0"/>
              <a:t>Keep track of your work by saving your steps</a:t>
            </a:r>
          </a:p>
          <a:p>
            <a:r>
              <a:rPr lang="en-US" sz="2500" dirty="0" smtClean="0"/>
              <a:t>Redo your analyses quickly if you get new data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i="1" dirty="0" smtClean="0"/>
              <a:t>If you want to do even more, start learning Python.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34935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REMEMBER: This takes times to learn, and needs to be practiced like any other language. You WILL NOT recall everything you learned here. </a:t>
            </a:r>
          </a:p>
          <a:p>
            <a:endParaRPr lang="en-US" sz="2500" b="1" dirty="0"/>
          </a:p>
          <a:p>
            <a:pPr marL="0" indent="0">
              <a:buNone/>
            </a:pPr>
            <a:r>
              <a:rPr lang="en-US" sz="2500" b="1" u="sng" dirty="0" smtClean="0"/>
              <a:t>You just need to know enough to know what to google.</a:t>
            </a:r>
            <a:endParaRPr lang="en-US" sz="2500" b="1" u="sng" dirty="0"/>
          </a:p>
        </p:txBody>
      </p:sp>
    </p:spTree>
    <p:extLst>
      <p:ext uri="{BB962C8B-B14F-4D97-AF65-F5344CB8AC3E}">
        <p14:creationId xmlns:p14="http://schemas.microsoft.com/office/powerpoint/2010/main" val="167665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527631" cy="4066228"/>
          </a:xfrm>
        </p:spPr>
        <p:txBody>
          <a:bodyPr>
            <a:normAutofit fontScale="85000" lnSpcReduction="20000"/>
          </a:bodyPr>
          <a:lstStyle/>
          <a:p>
            <a:r>
              <a:rPr lang="en-US" sz="2500" dirty="0" smtClean="0"/>
              <a:t>Practice, practice, practice. Try to use this on a spreadsheet you have within the </a:t>
            </a:r>
            <a:r>
              <a:rPr lang="en-US" sz="2500" u="sng" dirty="0" smtClean="0"/>
              <a:t>next week.</a:t>
            </a:r>
          </a:p>
          <a:p>
            <a:r>
              <a:rPr lang="en-US" sz="2500" dirty="0" smtClean="0"/>
              <a:t>Ask me for help if you get stuck! I want to help.</a:t>
            </a:r>
          </a:p>
          <a:p>
            <a:r>
              <a:rPr lang="en-US" sz="2500" dirty="0" smtClean="0"/>
              <a:t>Google it</a:t>
            </a:r>
          </a:p>
          <a:p>
            <a:r>
              <a:rPr lang="en-US" sz="2500" dirty="0" smtClean="0"/>
              <a:t>Stack Overflow: post your issue or see if others have</a:t>
            </a:r>
          </a:p>
          <a:p>
            <a:r>
              <a:rPr lang="en-US" sz="2500" dirty="0" smtClean="0"/>
              <a:t>Free tutorials online</a:t>
            </a:r>
          </a:p>
          <a:p>
            <a:pPr lvl="1"/>
            <a:r>
              <a:rPr lang="en-US" sz="2500" dirty="0" smtClean="0"/>
              <a:t>W3 </a:t>
            </a:r>
            <a:r>
              <a:rPr lang="en-US" sz="2500" dirty="0"/>
              <a:t>schools: </a:t>
            </a:r>
            <a:r>
              <a:rPr lang="en-US" sz="2500" dirty="0">
                <a:hlinkClick r:id="rId2"/>
              </a:rPr>
              <a:t>https://</a:t>
            </a:r>
            <a:r>
              <a:rPr lang="en-US" sz="2500" dirty="0" smtClean="0">
                <a:hlinkClick r:id="rId2"/>
              </a:rPr>
              <a:t>www.w3schools.com/SQL/deFault.asp</a:t>
            </a:r>
            <a:r>
              <a:rPr lang="en-US" sz="2500" dirty="0" smtClean="0"/>
              <a:t> </a:t>
            </a:r>
          </a:p>
          <a:p>
            <a:pPr lvl="1"/>
            <a:r>
              <a:rPr lang="en-US" sz="2500" dirty="0"/>
              <a:t>SQLite: </a:t>
            </a:r>
            <a:r>
              <a:rPr lang="en-US" sz="2500" dirty="0">
                <a:hlinkClick r:id="rId3"/>
              </a:rPr>
              <a:t>https://</a:t>
            </a:r>
            <a:r>
              <a:rPr lang="en-US" sz="2500" dirty="0" smtClean="0">
                <a:hlinkClick r:id="rId3"/>
              </a:rPr>
              <a:t>github.com/tthibo/SQL-Tutorial</a:t>
            </a:r>
            <a:r>
              <a:rPr lang="en-US" sz="2500" dirty="0" smtClean="0"/>
              <a:t> </a:t>
            </a:r>
          </a:p>
          <a:p>
            <a:r>
              <a:rPr lang="en-US" sz="2500" dirty="0" smtClean="0"/>
              <a:t>IRE and NICAR sessions and </a:t>
            </a:r>
            <a:r>
              <a:rPr lang="en-US" sz="2500" dirty="0" err="1" smtClean="0"/>
              <a:t>tipsheets</a:t>
            </a:r>
            <a:endParaRPr lang="en-US" sz="2500" dirty="0" smtClean="0"/>
          </a:p>
          <a:p>
            <a:pPr lvl="1"/>
            <a:r>
              <a:rPr lang="en-US" sz="2300" dirty="0"/>
              <a:t>Advanced SQL from NICAR 2015: </a:t>
            </a:r>
            <a:r>
              <a:rPr lang="en-US" sz="2300" dirty="0">
                <a:hlinkClick r:id="rId4"/>
              </a:rPr>
              <a:t>https://</a:t>
            </a:r>
            <a:r>
              <a:rPr lang="en-US" sz="2300" dirty="0" smtClean="0">
                <a:hlinkClick r:id="rId4"/>
              </a:rPr>
              <a:t>github.com/eklucas/NICAR-Adv-SQL</a:t>
            </a:r>
            <a:endParaRPr lang="en-US" sz="2300" dirty="0" smtClean="0"/>
          </a:p>
          <a:p>
            <a:pPr lvl="1"/>
            <a:r>
              <a:rPr lang="en-US" sz="2300" dirty="0"/>
              <a:t>Advanced SQL from NICAR 2016: </a:t>
            </a:r>
            <a:r>
              <a:rPr lang="en-US" sz="2300" dirty="0">
                <a:hlinkClick r:id="rId5"/>
              </a:rPr>
              <a:t>https://</a:t>
            </a:r>
            <a:r>
              <a:rPr lang="en-US" sz="2300" dirty="0" smtClean="0">
                <a:hlinkClick r:id="rId5"/>
              </a:rPr>
              <a:t>github.com/taggartk/2016-NICAR-Adv-SQL</a:t>
            </a:r>
            <a:r>
              <a:rPr lang="en-US" sz="23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0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2548</TotalTime>
  <Words>343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Interviewing your data with sql</vt:lpstr>
      <vt:lpstr>What the heck are we talking about today?</vt:lpstr>
      <vt:lpstr>Today’s tools: mysql workbench</vt:lpstr>
      <vt:lpstr>Why is this better than excel?</vt:lpstr>
      <vt:lpstr>Let’s get started!</vt:lpstr>
      <vt:lpstr>How to learn more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friend, MySQL</dc:title>
  <dc:creator>Castellano, Jill</dc:creator>
  <cp:lastModifiedBy>Castellano, Jill</cp:lastModifiedBy>
  <cp:revision>13</cp:revision>
  <dcterms:created xsi:type="dcterms:W3CDTF">2017-06-27T22:31:48Z</dcterms:created>
  <dcterms:modified xsi:type="dcterms:W3CDTF">2017-06-29T17:03:36Z</dcterms:modified>
</cp:coreProperties>
</file>