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notesMasterIdLst>
    <p:notesMasterId r:id="rId21"/>
  </p:notesMasterIdLst>
  <p:sldIdLst>
    <p:sldId id="256" r:id="rId2"/>
    <p:sldId id="257" r:id="rId3"/>
    <p:sldId id="268" r:id="rId4"/>
    <p:sldId id="271" r:id="rId5"/>
    <p:sldId id="269" r:id="rId6"/>
    <p:sldId id="272" r:id="rId7"/>
    <p:sldId id="270" r:id="rId8"/>
    <p:sldId id="258" r:id="rId9"/>
    <p:sldId id="265" r:id="rId10"/>
    <p:sldId id="273" r:id="rId11"/>
    <p:sldId id="275" r:id="rId12"/>
    <p:sldId id="277" r:id="rId13"/>
    <p:sldId id="274" r:id="rId14"/>
    <p:sldId id="266" r:id="rId15"/>
    <p:sldId id="276" r:id="rId16"/>
    <p:sldId id="264" r:id="rId17"/>
    <p:sldId id="262" r:id="rId18"/>
    <p:sldId id="267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2"/>
    <p:restoredTop sz="81090"/>
  </p:normalViewPr>
  <p:slideViewPr>
    <p:cSldViewPr snapToGrid="0" snapToObjects="1">
      <p:cViewPr varScale="1">
        <p:scale>
          <a:sx n="86" d="100"/>
          <a:sy n="86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FE19C-CE20-FE4F-A514-D27E3AF73631}" type="datetimeFigureOut">
              <a:rPr lang="en-US" smtClean="0"/>
              <a:t>8/20/17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C42AA-CDE6-BB4B-844F-8FFBD2C9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Employee Database: A great collection of information on public employees for all levels of government (municipal, county, state). This is data that can be utilized in breaking news situations, long-term investigative pieces and to develop sources. Remember to ask for more than just name and compensation in your request. Include DOBs, date of hire, title and department. </a:t>
            </a:r>
          </a:p>
          <a:p>
            <a:endParaRPr lang="en-US" dirty="0" smtClean="0"/>
          </a:p>
          <a:p>
            <a:r>
              <a:rPr lang="en-US" dirty="0" smtClean="0"/>
              <a:t>Recent Termination Database: Many public agencies maintain a list of recent employee terminations (firings, lay offs, retirements). This is a great place to find sources. Be sure to ask for termination codes.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42AA-CDE6-BB4B-844F-8FFBD2C93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32 employees in 2015 made more than $200,000 a year, compared with just two in 2011.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Female executives still lagging in pay: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Salt Lake City, the showing is even worse, with a mere 12 percent of that exclusive group being women. Not far away, in the rapidly growing West Jordan suburb, only two of the 56 employees earning at least $100,000 were women.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highly paid: city attorneys,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 managers, fire/police officer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</a:t>
            </a:r>
            <a:r>
              <a:rPr lang="en-US" dirty="0" err="1" smtClean="0"/>
              <a:t>archive.sltrib.com</a:t>
            </a:r>
            <a:r>
              <a:rPr lang="en-US" dirty="0" smtClean="0"/>
              <a:t>/</a:t>
            </a:r>
            <a:r>
              <a:rPr lang="en-US" dirty="0" err="1" smtClean="0"/>
              <a:t>article.php?id</a:t>
            </a:r>
            <a:r>
              <a:rPr lang="en-US" dirty="0" smtClean="0"/>
              <a:t>=4143055&amp;itype=CMSID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42AA-CDE6-BB4B-844F-8FFBD2C93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www.desertsun.com</a:t>
            </a:r>
            <a:r>
              <a:rPr lang="en-US" dirty="0" smtClean="0"/>
              <a:t>/story/news/</a:t>
            </a:r>
            <a:r>
              <a:rPr lang="en-US" dirty="0" err="1" smtClean="0"/>
              <a:t>crime_courts</a:t>
            </a:r>
            <a:r>
              <a:rPr lang="en-US" dirty="0" smtClean="0"/>
              <a:t>/2017/03/09/jail-deputy-florin-</a:t>
            </a:r>
            <a:r>
              <a:rPr lang="en-US" dirty="0" err="1" smtClean="0"/>
              <a:t>blaj</a:t>
            </a:r>
            <a:r>
              <a:rPr lang="en-US" dirty="0" smtClean="0"/>
              <a:t>/98880894/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42AA-CDE6-BB4B-844F-8FFBD2C93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ask your state’s police</a:t>
            </a:r>
            <a:r>
              <a:rPr lang="en-US" baseline="0" dirty="0" smtClean="0"/>
              <a:t> officer agency to give you a full decertification list of officers who’ve lost their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42AA-CDE6-BB4B-844F-8FFBD2C93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your criteria, download the raw data.</a:t>
            </a:r>
          </a:p>
          <a:p>
            <a:r>
              <a:rPr lang="en-US" dirty="0" smtClean="0"/>
              <a:t>-Possible story: “You’re most</a:t>
            </a:r>
            <a:r>
              <a:rPr lang="en-US" baseline="0" dirty="0" smtClean="0"/>
              <a:t> likely to face a delay at the Reno airport with these carriers”</a:t>
            </a:r>
          </a:p>
          <a:p>
            <a:r>
              <a:rPr lang="en-US" dirty="0" smtClean="0"/>
              <a:t>-Possible story: Track the percent and total number of delays caused by weather each month or each year and see if it’s getting worse. This is a great story during a snow storm or heat wave that would ground planes.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42AA-CDE6-BB4B-844F-8FFBD2C93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a query </a:t>
            </a:r>
            <a:r>
              <a:rPr lang="en-US" dirty="0" smtClean="0">
                <a:sym typeface="Wingdings"/>
              </a:rPr>
              <a:t> query tab  submit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42AA-CDE6-BB4B-844F-8FFBD2C935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0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local idea: Obtain a list of vehicles owned by your city and their make, model, license plate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42AA-CDE6-BB4B-844F-8FFBD2C93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Accidents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FRA Accident Data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Accident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Causes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local idea: Obtain a list of vehicles owned by your city and their make, model, license plate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42AA-CDE6-BB4B-844F-8FFBD2C93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42AA-CDE6-BB4B-844F-8FFBD2C93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150054-D8EC-3B46-BF80-B9710AFACE71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C4ABD9-85C7-144A-BE4F-DACE5011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turnaround </a:t>
            </a:r>
            <a:br>
              <a:rPr lang="en-US" dirty="0" smtClean="0"/>
            </a:br>
            <a:r>
              <a:rPr lang="en-US" dirty="0" smtClean="0"/>
              <a:t>data stories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Duggan and Jill Castellano</a:t>
            </a:r>
          </a:p>
          <a:p>
            <a:r>
              <a:rPr lang="en-US" dirty="0" smtClean="0"/>
              <a:t>Reno training, 8.23.17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~Transportation~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/>
            <a:r>
              <a:rPr lang="en-US" sz="1800" b="1" u="sng" dirty="0"/>
              <a:t>FARS data:</a:t>
            </a:r>
            <a:r>
              <a:rPr lang="en-US" sz="1800" b="1" dirty="0"/>
              <a:t> </a:t>
            </a:r>
            <a:r>
              <a:rPr lang="en-US" sz="1800" dirty="0"/>
              <a:t>NHTSA's Fatal Accident Reporting </a:t>
            </a:r>
            <a:r>
              <a:rPr lang="en-US" sz="1800" dirty="0" smtClean="0"/>
              <a:t>System</a:t>
            </a:r>
          </a:p>
          <a:p>
            <a:pPr marL="457200" lvl="2"/>
            <a:r>
              <a:rPr lang="en-US" sz="1800" dirty="0" smtClean="0"/>
              <a:t>What are the most common causes of accidents?</a:t>
            </a:r>
          </a:p>
          <a:p>
            <a:pPr marL="457200" lvl="2"/>
            <a:r>
              <a:rPr lang="en-US" sz="1800" dirty="0" smtClean="0"/>
              <a:t>Where are the most accidents taking place?</a:t>
            </a:r>
          </a:p>
          <a:p>
            <a:pPr marL="457200" lvl="2"/>
            <a:r>
              <a:rPr lang="en-US" sz="1800" dirty="0" smtClean="0"/>
              <a:t>What vehicles are involved in these accidents? (big rigs, buses?)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/>
            <a:r>
              <a:rPr lang="en-US" dirty="0"/>
              <a:t>https://www-</a:t>
            </a:r>
            <a:r>
              <a:rPr lang="en-US" dirty="0" err="1"/>
              <a:t>fars.nhtsa.dot.gov</a:t>
            </a:r>
            <a:r>
              <a:rPr lang="en-US" dirty="0"/>
              <a:t>/Main/</a:t>
            </a:r>
            <a:r>
              <a:rPr lang="en-US" dirty="0" err="1"/>
              <a:t>index.aspx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26" y="3162924"/>
            <a:ext cx="5081475" cy="33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20" y="2791443"/>
            <a:ext cx="9356959" cy="3347629"/>
          </a:xfrm>
        </p:spPr>
      </p:pic>
    </p:spTree>
    <p:extLst>
      <p:ext uri="{BB962C8B-B14F-4D97-AF65-F5344CB8AC3E}">
        <p14:creationId xmlns:p14="http://schemas.microsoft.com/office/powerpoint/2010/main" val="12583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~Transportation~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8052116" cy="3101983"/>
          </a:xfrm>
        </p:spPr>
        <p:txBody>
          <a:bodyPr/>
          <a:lstStyle/>
          <a:p>
            <a:r>
              <a:rPr lang="en-US" sz="2000" b="1" u="sng" dirty="0"/>
              <a:t>Railroad data:</a:t>
            </a:r>
            <a:r>
              <a:rPr lang="en-US" sz="2000" b="1" dirty="0"/>
              <a:t> </a:t>
            </a:r>
            <a:r>
              <a:rPr lang="en-US" sz="2000" dirty="0"/>
              <a:t>Accident and incident data for rail-crossings throughout the U.S.</a:t>
            </a:r>
          </a:p>
          <a:p>
            <a:pPr lvl="1"/>
            <a:r>
              <a:rPr lang="en-US" sz="2000" dirty="0" smtClean="0"/>
              <a:t>What </a:t>
            </a:r>
            <a:r>
              <a:rPr lang="en-US" sz="2000" dirty="0"/>
              <a:t>are the most common causes of train accidents in your area? </a:t>
            </a:r>
          </a:p>
          <a:p>
            <a:pPr lvl="1"/>
            <a:r>
              <a:rPr lang="en-US" sz="2000" dirty="0"/>
              <a:t>Have their been reports of fatalities?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Railroad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/>
            <a:r>
              <a:rPr lang="en-US" dirty="0"/>
              <a:t>http://</a:t>
            </a:r>
            <a:r>
              <a:rPr lang="en-US" dirty="0" err="1"/>
              <a:t>safetydata.fra.dot.gov</a:t>
            </a:r>
            <a:r>
              <a:rPr lang="en-US" dirty="0"/>
              <a:t>/</a:t>
            </a:r>
            <a:r>
              <a:rPr lang="en-US" dirty="0" err="1"/>
              <a:t>officeofsafety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3256503"/>
            <a:ext cx="5783580" cy="36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~infrastructure~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/>
              <a:t>Bridge inspections</a:t>
            </a:r>
            <a:r>
              <a:rPr lang="en-US" sz="2000" b="1" dirty="0" smtClean="0"/>
              <a:t> </a:t>
            </a:r>
            <a:r>
              <a:rPr lang="en-US" sz="2000" dirty="0" smtClean="0"/>
              <a:t>and </a:t>
            </a:r>
            <a:r>
              <a:rPr lang="en-US" sz="2000" b="1" u="sng" dirty="0" smtClean="0"/>
              <a:t>dam inspections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9707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~education~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~Demographic data: the census~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~immigration~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 from Syracuse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~labor~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www.osha.gov</a:t>
            </a:r>
            <a:r>
              <a:rPr lang="en-US" dirty="0"/>
              <a:t>/</a:t>
            </a:r>
            <a:r>
              <a:rPr lang="en-US" dirty="0" err="1"/>
              <a:t>oshstats</a:t>
            </a:r>
            <a:r>
              <a:rPr lang="en-US" dirty="0"/>
              <a:t>/ </a:t>
            </a:r>
            <a:endParaRPr lang="en-US" dirty="0" smtClean="0"/>
          </a:p>
          <a:p>
            <a:r>
              <a:rPr lang="en-US" dirty="0" smtClean="0"/>
              <a:t>US </a:t>
            </a:r>
            <a:r>
              <a:rPr lang="en-US" dirty="0"/>
              <a:t>Dept. of Labor OSHA Inspection and Accident Data. </a:t>
            </a:r>
          </a:p>
        </p:txBody>
      </p:sp>
    </p:spTree>
    <p:extLst>
      <p:ext uri="{BB962C8B-B14F-4D97-AF65-F5344CB8AC3E}">
        <p14:creationId xmlns:p14="http://schemas.microsoft.com/office/powerpoint/2010/main" val="11831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~Gov’t employees~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Salary rankings: </a:t>
            </a:r>
            <a:r>
              <a:rPr lang="en-US" sz="2000" dirty="0" smtClean="0"/>
              <a:t>List of employees along with salary, total compensation, DOB, date of hire, title, department, gender, race, etc.</a:t>
            </a:r>
          </a:p>
          <a:p>
            <a:pPr lvl="1"/>
            <a:r>
              <a:rPr lang="en-US" sz="2000" dirty="0" smtClean="0"/>
              <a:t>Who makes the most?</a:t>
            </a:r>
          </a:p>
          <a:p>
            <a:pPr lvl="1"/>
            <a:r>
              <a:rPr lang="en-US" sz="2000" dirty="0" smtClean="0"/>
              <a:t>What are the attributes of the people making the most? (gender, title, department)</a:t>
            </a:r>
          </a:p>
        </p:txBody>
      </p:sp>
    </p:spTree>
    <p:extLst>
      <p:ext uri="{BB962C8B-B14F-4D97-AF65-F5344CB8AC3E}">
        <p14:creationId xmlns:p14="http://schemas.microsoft.com/office/powerpoint/2010/main" val="4618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rankings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51" y="2429032"/>
            <a:ext cx="5947698" cy="4428968"/>
          </a:xfrm>
        </p:spPr>
      </p:pic>
    </p:spTree>
    <p:extLst>
      <p:ext uri="{BB962C8B-B14F-4D97-AF65-F5344CB8AC3E}">
        <p14:creationId xmlns:p14="http://schemas.microsoft.com/office/powerpoint/2010/main" val="16649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~Gov’t employees~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/>
              <a:t>Overtime pay:</a:t>
            </a:r>
            <a:r>
              <a:rPr lang="en-US" sz="2000" b="1" dirty="0"/>
              <a:t> </a:t>
            </a:r>
            <a:r>
              <a:rPr lang="en-US" sz="2000" dirty="0"/>
              <a:t>List of employees, department, overtime pay, etc.</a:t>
            </a:r>
          </a:p>
          <a:p>
            <a:pPr lvl="1"/>
            <a:r>
              <a:rPr lang="en-US" sz="2000" dirty="0"/>
              <a:t>Are there outliers? Is there a department that stands out?</a:t>
            </a:r>
          </a:p>
          <a:p>
            <a:pPr lvl="1"/>
            <a:r>
              <a:rPr lang="en-US" sz="2000" dirty="0"/>
              <a:t>Look specifically at corrections officers – it has led to great stories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Overtime pay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45" y="2486025"/>
            <a:ext cx="8003310" cy="4524375"/>
          </a:xfrm>
        </p:spPr>
      </p:pic>
    </p:spTree>
    <p:extLst>
      <p:ext uri="{BB962C8B-B14F-4D97-AF65-F5344CB8AC3E}">
        <p14:creationId xmlns:p14="http://schemas.microsoft.com/office/powerpoint/2010/main" val="19675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~Gov’t employees~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/>
              <a:t>Termination or decertification lists:</a:t>
            </a:r>
            <a:r>
              <a:rPr lang="en-US" sz="2000" b="1" dirty="0"/>
              <a:t> </a:t>
            </a:r>
            <a:r>
              <a:rPr lang="en-US" sz="2000" dirty="0"/>
              <a:t>List of employees recently “terminated”; includes firings, layoffs, retirements</a:t>
            </a:r>
          </a:p>
          <a:p>
            <a:pPr lvl="1"/>
            <a:r>
              <a:rPr lang="en-US" sz="2000" dirty="0"/>
              <a:t>What percent of leaving staff are being fired?</a:t>
            </a:r>
          </a:p>
          <a:p>
            <a:pPr lvl="1"/>
            <a:r>
              <a:rPr lang="en-US" sz="2000" dirty="0"/>
              <a:t>Note: particularly challenging records to get from police departments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29" y="2638425"/>
            <a:ext cx="6620011" cy="4253739"/>
          </a:xfrm>
        </p:spPr>
      </p:pic>
    </p:spTree>
    <p:extLst>
      <p:ext uri="{BB962C8B-B14F-4D97-AF65-F5344CB8AC3E}">
        <p14:creationId xmlns:p14="http://schemas.microsoft.com/office/powerpoint/2010/main" val="14471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~Transportation~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964424" cy="3686556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Airplane delays:</a:t>
            </a:r>
            <a:r>
              <a:rPr lang="en-US" sz="2000" b="1" dirty="0" smtClean="0"/>
              <a:t> </a:t>
            </a:r>
            <a:r>
              <a:rPr lang="en-US" sz="2000" dirty="0" smtClean="0"/>
              <a:t>FAA data broken down by month, cause and carrier</a:t>
            </a:r>
          </a:p>
          <a:p>
            <a:pPr lvl="1"/>
            <a:r>
              <a:rPr lang="en-US" sz="2000" dirty="0" smtClean="0"/>
              <a:t>What airlines cause the most delays?</a:t>
            </a:r>
          </a:p>
          <a:p>
            <a:pPr lvl="1"/>
            <a:r>
              <a:rPr lang="en-US" sz="2000" dirty="0" smtClean="0"/>
              <a:t>What months have the worst delays and why?</a:t>
            </a:r>
          </a:p>
        </p:txBody>
      </p:sp>
    </p:spTree>
    <p:extLst>
      <p:ext uri="{BB962C8B-B14F-4D97-AF65-F5344CB8AC3E}">
        <p14:creationId xmlns:p14="http://schemas.microsoft.com/office/powerpoint/2010/main" val="18540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Airplane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8199223" cy="3101983"/>
          </a:xfrm>
        </p:spPr>
        <p:txBody>
          <a:bodyPr/>
          <a:lstStyle/>
          <a:p>
            <a:r>
              <a:rPr lang="en-US" b="1" u="sng" dirty="0" smtClean="0"/>
              <a:t>FAA stats: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www.transtats.bts.gov</a:t>
            </a:r>
            <a:r>
              <a:rPr lang="en-US" dirty="0"/>
              <a:t>/</a:t>
            </a:r>
            <a:r>
              <a:rPr lang="en-US" dirty="0" err="1"/>
              <a:t>OT_Delay</a:t>
            </a:r>
            <a:r>
              <a:rPr lang="en-US" dirty="0"/>
              <a:t>/OT_DelayCause1.asp?pn=1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76" y="3105835"/>
            <a:ext cx="6271647" cy="39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2261</TotalTime>
  <Words>695</Words>
  <Application>Microsoft Macintosh PowerPoint</Application>
  <PresentationFormat>Widescreen</PresentationFormat>
  <Paragraphs>76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Gill Sans MT</vt:lpstr>
      <vt:lpstr>Wingdings</vt:lpstr>
      <vt:lpstr>Arial</vt:lpstr>
      <vt:lpstr>Parcel</vt:lpstr>
      <vt:lpstr>Quick turnaround  data stories</vt:lpstr>
      <vt:lpstr>~Gov’t employees~</vt:lpstr>
      <vt:lpstr>Salary rankings</vt:lpstr>
      <vt:lpstr>~Gov’t employees~</vt:lpstr>
      <vt:lpstr>Overtime pay</vt:lpstr>
      <vt:lpstr>~Gov’t employees~</vt:lpstr>
      <vt:lpstr>terminations</vt:lpstr>
      <vt:lpstr>~Transportation~</vt:lpstr>
      <vt:lpstr>Airplane delays</vt:lpstr>
      <vt:lpstr>~Transportation~</vt:lpstr>
      <vt:lpstr>Fars data</vt:lpstr>
      <vt:lpstr>Fars data</vt:lpstr>
      <vt:lpstr>~Transportation~</vt:lpstr>
      <vt:lpstr>Railroad data</vt:lpstr>
      <vt:lpstr>~infrastructure~</vt:lpstr>
      <vt:lpstr>~education~</vt:lpstr>
      <vt:lpstr>~Demographic data: the census~</vt:lpstr>
      <vt:lpstr>~immigration~</vt:lpstr>
      <vt:lpstr>~labor~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turnaround data stories for any newsroom</dc:title>
  <dc:creator>Jill Castellano</dc:creator>
  <cp:lastModifiedBy>Jill Castellano</cp:lastModifiedBy>
  <cp:revision>72</cp:revision>
  <dcterms:created xsi:type="dcterms:W3CDTF">2017-08-20T04:58:07Z</dcterms:created>
  <dcterms:modified xsi:type="dcterms:W3CDTF">2017-08-21T18:39:29Z</dcterms:modified>
</cp:coreProperties>
</file>