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notesMasterIdLst>
    <p:notesMasterId r:id="rId22"/>
  </p:notesMasterIdLst>
  <p:handoutMasterIdLst>
    <p:handoutMasterId r:id="rId23"/>
  </p:handoutMasterIdLst>
  <p:sldIdLst>
    <p:sldId id="269" r:id="rId2"/>
    <p:sldId id="270" r:id="rId3"/>
    <p:sldId id="258" r:id="rId4"/>
    <p:sldId id="261" r:id="rId5"/>
    <p:sldId id="259" r:id="rId6"/>
    <p:sldId id="262" r:id="rId7"/>
    <p:sldId id="278" r:id="rId8"/>
    <p:sldId id="268" r:id="rId9"/>
    <p:sldId id="264" r:id="rId10"/>
    <p:sldId id="279" r:id="rId11"/>
    <p:sldId id="280" r:id="rId12"/>
    <p:sldId id="281" r:id="rId13"/>
    <p:sldId id="282" r:id="rId14"/>
    <p:sldId id="283" r:id="rId15"/>
    <p:sldId id="271"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1BECEF-6353-482B-A2D3-92493E3F13B2}">
          <p14:sldIdLst>
            <p14:sldId id="269"/>
            <p14:sldId id="270"/>
            <p14:sldId id="258"/>
            <p14:sldId id="261"/>
            <p14:sldId id="259"/>
          </p14:sldIdLst>
        </p14:section>
        <p14:section name="Untitled Section" id="{D6BA603C-1BDF-4D50-87A2-8DD00CBAC4DD}">
          <p14:sldIdLst>
            <p14:sldId id="262"/>
            <p14:sldId id="278"/>
            <p14:sldId id="268"/>
            <p14:sldId id="264"/>
            <p14:sldId id="279"/>
            <p14:sldId id="280"/>
            <p14:sldId id="281"/>
            <p14:sldId id="282"/>
            <p14:sldId id="283"/>
            <p14:sldId id="271"/>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6A805-7819-4F21-B52F-F139B6CFAA82}" v="25" dt="2021-10-06T14:29:03.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249" autoAdjust="0"/>
  </p:normalViewPr>
  <p:slideViewPr>
    <p:cSldViewPr snapToGrid="0">
      <p:cViewPr varScale="1">
        <p:scale>
          <a:sx n="81" d="100"/>
          <a:sy n="81" d="100"/>
        </p:scale>
        <p:origin x="9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70B69D-78C5-42E9-A3D1-9D25D654DD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STUDENT INFORMATION CHATBOT</a:t>
            </a:r>
          </a:p>
        </p:txBody>
      </p:sp>
      <p:sp>
        <p:nvSpPr>
          <p:cNvPr id="3" name="Date Placeholder 2">
            <a:extLst>
              <a:ext uri="{FF2B5EF4-FFF2-40B4-BE49-F238E27FC236}">
                <a16:creationId xmlns:a16="http://schemas.microsoft.com/office/drawing/2014/main" id="{7CBBF66F-164D-4556-A056-191CF1874E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B7BCE5-77B8-4DA0-9008-87F830ED6859}" type="datetimeFigureOut">
              <a:rPr lang="en-US" smtClean="0"/>
              <a:t>4/25/2022</a:t>
            </a:fld>
            <a:endParaRPr lang="en-US"/>
          </a:p>
        </p:txBody>
      </p:sp>
      <p:sp>
        <p:nvSpPr>
          <p:cNvPr id="4" name="Footer Placeholder 3">
            <a:extLst>
              <a:ext uri="{FF2B5EF4-FFF2-40B4-BE49-F238E27FC236}">
                <a16:creationId xmlns:a16="http://schemas.microsoft.com/office/drawing/2014/main" id="{A18DDF40-9C7C-480F-A209-E07E87AD47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03B476-C071-4A39-8D36-5AE2DC9B1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D7E918-92CB-4086-B10F-B339B7585AC3}" type="slidenum">
              <a:rPr lang="en-US" smtClean="0"/>
              <a:t>‹#›</a:t>
            </a:fld>
            <a:endParaRPr lang="en-US"/>
          </a:p>
        </p:txBody>
      </p:sp>
    </p:spTree>
    <p:extLst>
      <p:ext uri="{BB962C8B-B14F-4D97-AF65-F5344CB8AC3E}">
        <p14:creationId xmlns:p14="http://schemas.microsoft.com/office/powerpoint/2010/main" val="7819276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STUDENT INFORMATION CHATBOT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9F56A-1086-4932-B135-59B7C8707CA4}"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6F16-7168-4A30-942A-7806C21741B6}" type="slidenum">
              <a:rPr lang="en-US" smtClean="0"/>
              <a:t>‹#›</a:t>
            </a:fld>
            <a:endParaRPr lang="en-US"/>
          </a:p>
        </p:txBody>
      </p:sp>
    </p:spTree>
    <p:extLst>
      <p:ext uri="{BB962C8B-B14F-4D97-AF65-F5344CB8AC3E}">
        <p14:creationId xmlns:p14="http://schemas.microsoft.com/office/powerpoint/2010/main" val="27008689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B2519-67BC-4979-B816-A21F97A78E08}"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913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62116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55679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73630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194092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B15634-5E46-4743-9B85-D114A3C1261F}" type="datetime1">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51977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B15634-5E46-4743-9B85-D114A3C1261F}" type="datetime1">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230227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3F5AC-8FEB-4768-BB81-8EAFA3503361}"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75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545B1-6FC5-411F-BE5E-8ADF06A168BF}"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060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3CFE3-6E1D-4B48-B3AA-660A557DAC18}"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10762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B5966-6A1D-45AC-8950-D15533681135}"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17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9D268-7271-45F7-A76F-9352BB6CBA92}"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24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B0529-4FEC-453C-882E-E00DC626A19D}" type="datetime1">
              <a:rPr lang="en-US" smtClean="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51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B487-0F59-46D7-8ABF-9EEAEFCAEBDD}" type="datetime1">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417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7B482-D093-45C6-9943-29D008E97172}" type="datetime1">
              <a:rPr lang="en-US" smtClean="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060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38D16-8212-472E-8D02-FCE5211F3A12}"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625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82DC9-9658-420F-B418-574CF002F4F7}"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957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B15634-5E46-4743-9B85-D114A3C1261F}" type="datetime1">
              <a:rPr lang="en-US" smtClean="0"/>
              <a:t>4/25/2022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965896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50E5-6FFC-4EF2-8DA2-86BA58CB9982}"/>
              </a:ext>
            </a:extLst>
          </p:cNvPr>
          <p:cNvSpPr>
            <a:spLocks noGrp="1"/>
          </p:cNvSpPr>
          <p:nvPr>
            <p:ph type="ctrTitle"/>
          </p:nvPr>
        </p:nvSpPr>
        <p:spPr>
          <a:xfrm>
            <a:off x="1066800" y="172794"/>
            <a:ext cx="10058400" cy="4182534"/>
          </a:xfrm>
        </p:spPr>
        <p:txBody>
          <a:bodyPr>
            <a:normAutofit/>
          </a:bodyPr>
          <a:lstStyle/>
          <a:p>
            <a:pPr marL="281940" marR="359410" algn="ctr">
              <a:lnSpc>
                <a:spcPct val="103000"/>
              </a:lnSpc>
              <a:spcBef>
                <a:spcPts val="1395"/>
              </a:spcBef>
              <a:spcAft>
                <a:spcPts val="800"/>
              </a:spcAft>
            </a:pP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DEPARTMENT</a:t>
            </a:r>
            <a:r>
              <a:rPr lang="en-IN" sz="2400" b="1"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2400" b="1" spc="7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COMPUTER</a:t>
            </a:r>
            <a:r>
              <a:rPr lang="en-IN" sz="2400" b="1" spc="-1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SCIENCE</a:t>
            </a:r>
            <a:r>
              <a:rPr lang="en-IN" sz="2400" b="1"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AND</a:t>
            </a:r>
            <a:r>
              <a:rPr lang="en-IN" sz="2400" b="1" spc="-1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ENGINEERING</a:t>
            </a:r>
            <a:b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CMR</a:t>
            </a:r>
            <a:r>
              <a:rPr lang="en-IN" sz="2400" b="1" spc="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TECHNICAL</a:t>
            </a:r>
            <a:r>
              <a:rPr lang="en-IN" sz="2400" b="1" spc="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CAMPUS</a:t>
            </a:r>
            <a:br>
              <a:rPr lang="en-IN" sz="24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b="1" spc="-32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UGC</a:t>
            </a:r>
            <a:r>
              <a:rPr lang="en-IN" sz="1800"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AUTONOMOUS</a:t>
            </a: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(Accredited</a:t>
            </a:r>
            <a:r>
              <a:rPr lang="en-IN" sz="1800" spc="1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a:t>
            </a:r>
            <a:r>
              <a:rPr lang="en-IN" sz="1800" spc="1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NAAC,</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NBA,</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Permanently</a:t>
            </a:r>
            <a:r>
              <a:rPr lang="en-IN" sz="1800" spc="-1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Affiliated</a:t>
            </a:r>
            <a:r>
              <a:rPr lang="en-IN" sz="1800" spc="7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to</a:t>
            </a:r>
            <a:r>
              <a:rPr lang="en-IN" sz="1800" spc="7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JNTUH,</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Approved</a:t>
            </a:r>
            <a:r>
              <a:rPr lang="en-IN" sz="1800" spc="2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a:t>
            </a:r>
            <a:r>
              <a:rPr lang="en-IN" sz="1800" spc="1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AICTE,</a:t>
            </a:r>
            <a:r>
              <a:rPr lang="en-IN" sz="1800" spc="19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New</a:t>
            </a:r>
            <a:r>
              <a:rPr lang="en-IN" sz="1800" spc="-24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Delhi)Recognized</a:t>
            </a:r>
            <a:r>
              <a:rPr lang="en-IN" sz="1800" spc="-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Under</a:t>
            </a:r>
            <a:r>
              <a:rPr lang="en-IN" sz="1800" spc="2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Section</a:t>
            </a:r>
            <a:r>
              <a:rPr lang="en-IN" sz="1800" spc="-5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2(f)</a:t>
            </a:r>
            <a:r>
              <a:rPr lang="en-IN" sz="1800" spc="-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&amp;</a:t>
            </a:r>
            <a:r>
              <a:rPr lang="en-IN" sz="1800" spc="3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12(B)</a:t>
            </a:r>
            <a:r>
              <a:rPr lang="en-IN" sz="1800" spc="-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1800" spc="1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the</a:t>
            </a:r>
            <a:r>
              <a:rPr lang="en-IN" sz="1800" spc="-5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UGC</a:t>
            </a:r>
            <a:r>
              <a:rPr lang="en-IN" sz="1800" spc="1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Act.1956,</a:t>
            </a: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Kandlakoya</a:t>
            </a:r>
            <a:r>
              <a:rPr lang="en-US" sz="1800" spc="1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(V),</a:t>
            </a:r>
            <a:r>
              <a:rPr lang="en-US" sz="1800" spc="-4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MedchalRoad</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a:t>
            </a:r>
            <a:r>
              <a:rPr lang="en-US" sz="1800" spc="1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Hyderabad-501401. </a:t>
            </a:r>
            <a:br>
              <a:rPr lang="en-IN" sz="1800" dirty="0">
                <a:solidFill>
                  <a:schemeClr val="tx1">
                    <a:lumMod val="95000"/>
                  </a:schemeClr>
                </a:solidFill>
                <a:effectLst/>
                <a:latin typeface="Times New Roman" panose="02020603050405020304" pitchFamily="18" charset="0"/>
                <a:ea typeface="Times New Roman" panose="02020603050405020304" pitchFamily="18" charset="0"/>
              </a:rPr>
            </a:br>
            <a:r>
              <a:rPr lang="en-US" sz="1800" dirty="0">
                <a:solidFill>
                  <a:schemeClr val="tx1">
                    <a:lumMod val="95000"/>
                  </a:schemeClr>
                </a:solidFill>
                <a:effectLst/>
                <a:latin typeface="Times New Roman" panose="02020603050405020304" pitchFamily="18" charset="0"/>
                <a:ea typeface="Times New Roman" panose="02020603050405020304" pitchFamily="18" charset="0"/>
              </a:rPr>
              <a:t>2018-2022</a:t>
            </a:r>
            <a:br>
              <a:rPr lang="en-IN" sz="2400" dirty="0">
                <a:solidFill>
                  <a:schemeClr val="tx1">
                    <a:lumMod val="95000"/>
                  </a:schemeClr>
                </a:solidFill>
                <a:effectLst/>
                <a:latin typeface="Times New Roman" panose="02020603050405020304" pitchFamily="18" charset="0"/>
                <a:ea typeface="Times New Roman" panose="02020603050405020304" pitchFamily="18" charset="0"/>
              </a:rPr>
            </a:br>
            <a:endParaRPr lang="en-IN" sz="2400" dirty="0"/>
          </a:p>
        </p:txBody>
      </p:sp>
      <p:sp>
        <p:nvSpPr>
          <p:cNvPr id="5" name="Slide Number Placeholder 4">
            <a:extLst>
              <a:ext uri="{FF2B5EF4-FFF2-40B4-BE49-F238E27FC236}">
                <a16:creationId xmlns:a16="http://schemas.microsoft.com/office/drawing/2014/main" id="{D25BC8A7-0D77-4154-B80D-BA681544C9A8}"/>
              </a:ext>
            </a:extLst>
          </p:cNvPr>
          <p:cNvSpPr>
            <a:spLocks noGrp="1"/>
          </p:cNvSpPr>
          <p:nvPr>
            <p:ph type="sldNum" sz="quarter" idx="12"/>
          </p:nvPr>
        </p:nvSpPr>
        <p:spPr/>
        <p:txBody>
          <a:bodyPr/>
          <a:lstStyle/>
          <a:p>
            <a:fld id="{4FAB73BC-B049-4115-A692-8D63A059BFB8}" type="slidenum">
              <a:rPr lang="en-US" sz="1800" smtClean="0"/>
              <a:t>1</a:t>
            </a:fld>
            <a:endParaRPr lang="en-US" sz="1800" dirty="0"/>
          </a:p>
        </p:txBody>
      </p:sp>
      <p:pic>
        <p:nvPicPr>
          <p:cNvPr id="6" name="Picture 5" descr="Logo, company name&#10;&#10;Description automatically generated">
            <a:extLst>
              <a:ext uri="{FF2B5EF4-FFF2-40B4-BE49-F238E27FC236}">
                <a16:creationId xmlns:a16="http://schemas.microsoft.com/office/drawing/2014/main" id="{4A3A3559-81E6-444C-8C65-4E81A480D47B}"/>
              </a:ext>
            </a:extLst>
          </p:cNvPr>
          <p:cNvPicPr>
            <a:picLocks noChangeAspect="1"/>
          </p:cNvPicPr>
          <p:nvPr/>
        </p:nvPicPr>
        <p:blipFill>
          <a:blip r:embed="rId2"/>
          <a:stretch>
            <a:fillRect/>
          </a:stretch>
        </p:blipFill>
        <p:spPr>
          <a:xfrm>
            <a:off x="5159689" y="33090"/>
            <a:ext cx="1435844" cy="1435844"/>
          </a:xfrm>
          <a:prstGeom prst="rect">
            <a:avLst/>
          </a:prstGeom>
        </p:spPr>
      </p:pic>
      <p:sp>
        <p:nvSpPr>
          <p:cNvPr id="8" name="TextBox 7">
            <a:extLst>
              <a:ext uri="{FF2B5EF4-FFF2-40B4-BE49-F238E27FC236}">
                <a16:creationId xmlns:a16="http://schemas.microsoft.com/office/drawing/2014/main" id="{0F120438-4063-41AB-9206-F08943373658}"/>
              </a:ext>
            </a:extLst>
          </p:cNvPr>
          <p:cNvSpPr txBox="1"/>
          <p:nvPr/>
        </p:nvSpPr>
        <p:spPr>
          <a:xfrm>
            <a:off x="1151466" y="4576559"/>
            <a:ext cx="4428067" cy="830997"/>
          </a:xfrm>
          <a:prstGeom prst="rect">
            <a:avLst/>
          </a:prstGeom>
          <a:noFill/>
        </p:spPr>
        <p:txBody>
          <a:bodyPr wrap="square" rtlCol="0">
            <a:spAutoFit/>
          </a:bodyPr>
          <a:lstStyle/>
          <a:p>
            <a:r>
              <a:rPr lang="en-US" sz="2400" dirty="0"/>
              <a:t>Under the Guidance of:</a:t>
            </a:r>
          </a:p>
          <a:p>
            <a:r>
              <a:rPr lang="en-US" sz="2400" b="1" dirty="0"/>
              <a:t>R.DILEEP KUMAR</a:t>
            </a:r>
            <a:endParaRPr lang="en-IN" sz="2400" b="1" dirty="0"/>
          </a:p>
        </p:txBody>
      </p:sp>
      <p:sp>
        <p:nvSpPr>
          <p:cNvPr id="10" name="TextBox 9">
            <a:extLst>
              <a:ext uri="{FF2B5EF4-FFF2-40B4-BE49-F238E27FC236}">
                <a16:creationId xmlns:a16="http://schemas.microsoft.com/office/drawing/2014/main" id="{30C97EB7-948A-4AC0-8016-8F7FB2DB86E7}"/>
              </a:ext>
            </a:extLst>
          </p:cNvPr>
          <p:cNvSpPr txBox="1"/>
          <p:nvPr/>
        </p:nvSpPr>
        <p:spPr>
          <a:xfrm>
            <a:off x="7264401" y="4576559"/>
            <a:ext cx="4267200" cy="1200329"/>
          </a:xfrm>
          <a:prstGeom prst="rect">
            <a:avLst/>
          </a:prstGeom>
          <a:noFill/>
        </p:spPr>
        <p:txBody>
          <a:bodyPr wrap="square" rtlCol="0">
            <a:spAutoFit/>
          </a:bodyPr>
          <a:lstStyle/>
          <a:p>
            <a:r>
              <a:rPr lang="en-US" dirty="0"/>
              <a:t>Team  Members:</a:t>
            </a:r>
          </a:p>
          <a:p>
            <a:r>
              <a:rPr lang="en-US" dirty="0" err="1"/>
              <a:t>J.Navaneeth</a:t>
            </a:r>
            <a:r>
              <a:rPr lang="en-US" dirty="0"/>
              <a:t> (187R1A05E1)</a:t>
            </a:r>
          </a:p>
          <a:p>
            <a:r>
              <a:rPr lang="en-IN" dirty="0" err="1"/>
              <a:t>K.Shivadeep</a:t>
            </a:r>
            <a:r>
              <a:rPr lang="en-IN" dirty="0"/>
              <a:t> (187R1A05E4)</a:t>
            </a:r>
          </a:p>
          <a:p>
            <a:r>
              <a:rPr lang="en-IN" dirty="0" err="1"/>
              <a:t>J.Pavan</a:t>
            </a:r>
            <a:r>
              <a:rPr lang="en-IN" dirty="0"/>
              <a:t> (187R1A05E9)</a:t>
            </a:r>
          </a:p>
        </p:txBody>
      </p:sp>
    </p:spTree>
    <p:extLst>
      <p:ext uri="{BB962C8B-B14F-4D97-AF65-F5344CB8AC3E}">
        <p14:creationId xmlns:p14="http://schemas.microsoft.com/office/powerpoint/2010/main" val="152529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321-DF4B-4354-81EE-9585C215032C}"/>
              </a:ext>
            </a:extLst>
          </p:cNvPr>
          <p:cNvSpPr>
            <a:spLocks noGrp="1"/>
          </p:cNvSpPr>
          <p:nvPr>
            <p:ph type="title"/>
          </p:nvPr>
        </p:nvSpPr>
        <p:spPr/>
        <p:txBody>
          <a:bodyPr/>
          <a:lstStyle/>
          <a:p>
            <a:r>
              <a:rPr lang="en-IN" dirty="0"/>
              <a:t>#1 RAW DATA</a:t>
            </a:r>
          </a:p>
        </p:txBody>
      </p:sp>
      <p:pic>
        <p:nvPicPr>
          <p:cNvPr id="6" name="Content Placeholder 5">
            <a:extLst>
              <a:ext uri="{FF2B5EF4-FFF2-40B4-BE49-F238E27FC236}">
                <a16:creationId xmlns:a16="http://schemas.microsoft.com/office/drawing/2014/main" id="{93950D94-D4BE-42BD-9601-10B111B8353A}"/>
              </a:ext>
            </a:extLst>
          </p:cNvPr>
          <p:cNvPicPr>
            <a:picLocks noGrp="1" noChangeAspect="1"/>
          </p:cNvPicPr>
          <p:nvPr>
            <p:ph idx="1"/>
          </p:nvPr>
        </p:nvPicPr>
        <p:blipFill>
          <a:blip r:embed="rId2"/>
          <a:stretch>
            <a:fillRect/>
          </a:stretch>
        </p:blipFill>
        <p:spPr>
          <a:xfrm>
            <a:off x="1781666" y="2354766"/>
            <a:ext cx="9200562" cy="1074234"/>
          </a:xfrm>
        </p:spPr>
      </p:pic>
      <p:sp>
        <p:nvSpPr>
          <p:cNvPr id="4" name="Slide Number Placeholder 3">
            <a:extLst>
              <a:ext uri="{FF2B5EF4-FFF2-40B4-BE49-F238E27FC236}">
                <a16:creationId xmlns:a16="http://schemas.microsoft.com/office/drawing/2014/main" id="{8099E7D2-1B83-4521-B731-E1F9CC634B82}"/>
              </a:ext>
            </a:extLst>
          </p:cNvPr>
          <p:cNvSpPr>
            <a:spLocks noGrp="1"/>
          </p:cNvSpPr>
          <p:nvPr>
            <p:ph type="sldNum" sz="quarter" idx="12"/>
          </p:nvPr>
        </p:nvSpPr>
        <p:spPr/>
        <p:txBody>
          <a:bodyPr/>
          <a:lstStyle/>
          <a:p>
            <a:fld id="{6113E31D-E2AB-40D1-8B51-AFA5AFEF393A}" type="slidenum">
              <a:rPr lang="en-US" smtClean="0"/>
              <a:t>10</a:t>
            </a:fld>
            <a:endParaRPr lang="en-US" dirty="0"/>
          </a:p>
        </p:txBody>
      </p:sp>
      <p:sp>
        <p:nvSpPr>
          <p:cNvPr id="7" name="TextBox 6">
            <a:extLst>
              <a:ext uri="{FF2B5EF4-FFF2-40B4-BE49-F238E27FC236}">
                <a16:creationId xmlns:a16="http://schemas.microsoft.com/office/drawing/2014/main" id="{F8B97C02-BC45-4B37-802A-18FC28BC0D4F}"/>
              </a:ext>
            </a:extLst>
          </p:cNvPr>
          <p:cNvSpPr txBox="1"/>
          <p:nvPr/>
        </p:nvSpPr>
        <p:spPr>
          <a:xfrm>
            <a:off x="1282045" y="3855563"/>
            <a:ext cx="10162095"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t>The Historical Stock data is collected from the google stock price and this historical data is used the prediction of future stock prices.</a:t>
            </a:r>
          </a:p>
        </p:txBody>
      </p:sp>
    </p:spTree>
    <p:extLst>
      <p:ext uri="{BB962C8B-B14F-4D97-AF65-F5344CB8AC3E}">
        <p14:creationId xmlns:p14="http://schemas.microsoft.com/office/powerpoint/2010/main" val="196054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D435-9613-4FE0-B7F8-8E1FC9925090}"/>
              </a:ext>
            </a:extLst>
          </p:cNvPr>
          <p:cNvSpPr>
            <a:spLocks noGrp="1"/>
          </p:cNvSpPr>
          <p:nvPr>
            <p:ph type="title"/>
          </p:nvPr>
        </p:nvSpPr>
        <p:spPr>
          <a:xfrm>
            <a:off x="913795" y="31332"/>
            <a:ext cx="10353761" cy="1326321"/>
          </a:xfrm>
        </p:spPr>
        <p:txBody>
          <a:bodyPr/>
          <a:lstStyle/>
          <a:p>
            <a:r>
              <a:rPr lang="en-IN" dirty="0"/>
              <a:t>#2 Data </a:t>
            </a:r>
            <a:r>
              <a:rPr lang="en-IN" dirty="0" err="1"/>
              <a:t>preprocessing</a:t>
            </a:r>
            <a:endParaRPr lang="en-IN" dirty="0"/>
          </a:p>
        </p:txBody>
      </p:sp>
      <p:pic>
        <p:nvPicPr>
          <p:cNvPr id="6" name="Content Placeholder 5">
            <a:extLst>
              <a:ext uri="{FF2B5EF4-FFF2-40B4-BE49-F238E27FC236}">
                <a16:creationId xmlns:a16="http://schemas.microsoft.com/office/drawing/2014/main" id="{41A35D7D-211B-4A16-A780-D1FA92CE5EC7}"/>
              </a:ext>
            </a:extLst>
          </p:cNvPr>
          <p:cNvPicPr>
            <a:picLocks noGrp="1" noChangeAspect="1"/>
          </p:cNvPicPr>
          <p:nvPr>
            <p:ph idx="1"/>
          </p:nvPr>
        </p:nvPicPr>
        <p:blipFill>
          <a:blip r:embed="rId2"/>
          <a:stretch>
            <a:fillRect/>
          </a:stretch>
        </p:blipFill>
        <p:spPr>
          <a:xfrm>
            <a:off x="1584662" y="1472313"/>
            <a:ext cx="8775396" cy="2306104"/>
          </a:xfrm>
        </p:spPr>
      </p:pic>
      <p:sp>
        <p:nvSpPr>
          <p:cNvPr id="4" name="Slide Number Placeholder 3">
            <a:extLst>
              <a:ext uri="{FF2B5EF4-FFF2-40B4-BE49-F238E27FC236}">
                <a16:creationId xmlns:a16="http://schemas.microsoft.com/office/drawing/2014/main" id="{39B8E988-1379-4671-8D10-940808338000}"/>
              </a:ext>
            </a:extLst>
          </p:cNvPr>
          <p:cNvSpPr>
            <a:spLocks noGrp="1"/>
          </p:cNvSpPr>
          <p:nvPr>
            <p:ph type="sldNum" sz="quarter" idx="12"/>
          </p:nvPr>
        </p:nvSpPr>
        <p:spPr/>
        <p:txBody>
          <a:bodyPr/>
          <a:lstStyle/>
          <a:p>
            <a:fld id="{6113E31D-E2AB-40D1-8B51-AFA5AFEF393A}" type="slidenum">
              <a:rPr lang="en-US" smtClean="0"/>
              <a:t>11</a:t>
            </a:fld>
            <a:endParaRPr lang="en-US" dirty="0"/>
          </a:p>
        </p:txBody>
      </p:sp>
      <p:sp>
        <p:nvSpPr>
          <p:cNvPr id="9" name="TextBox 8">
            <a:extLst>
              <a:ext uri="{FF2B5EF4-FFF2-40B4-BE49-F238E27FC236}">
                <a16:creationId xmlns:a16="http://schemas.microsoft.com/office/drawing/2014/main" id="{2A8E3D2F-1457-4471-8A7C-9E1935F1D9FD}"/>
              </a:ext>
            </a:extLst>
          </p:cNvPr>
          <p:cNvSpPr txBox="1"/>
          <p:nvPr/>
        </p:nvSpPr>
        <p:spPr>
          <a:xfrm>
            <a:off x="1226444" y="4128940"/>
            <a:ext cx="9728461"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t>The </a:t>
            </a:r>
            <a:r>
              <a:rPr lang="en-IN" sz="2800" dirty="0" err="1"/>
              <a:t>Preprocessing</a:t>
            </a:r>
            <a:r>
              <a:rPr lang="en-IN" sz="2800" dirty="0"/>
              <a:t> stage involves data </a:t>
            </a:r>
            <a:r>
              <a:rPr lang="en-IN" sz="2800" dirty="0" err="1"/>
              <a:t>discretization,data</a:t>
            </a:r>
            <a:r>
              <a:rPr lang="en-IN" sz="2800" dirty="0"/>
              <a:t> </a:t>
            </a:r>
            <a:r>
              <a:rPr lang="en-IN" sz="2800" dirty="0" err="1"/>
              <a:t>transformation,data</a:t>
            </a:r>
            <a:r>
              <a:rPr lang="en-IN" sz="2800" dirty="0"/>
              <a:t> </a:t>
            </a:r>
            <a:r>
              <a:rPr lang="en-IN" sz="2800" dirty="0" err="1"/>
              <a:t>cleaning,data</a:t>
            </a:r>
            <a:r>
              <a:rPr lang="en-IN" sz="2800" dirty="0"/>
              <a:t> </a:t>
            </a:r>
            <a:r>
              <a:rPr lang="en-IN" sz="2800" dirty="0" err="1"/>
              <a:t>integration.After</a:t>
            </a:r>
            <a:r>
              <a:rPr lang="en-IN" sz="2800" dirty="0"/>
              <a:t> the data set is transformed in to clean dataset ,the dataset is divided in to training and testing sets to evaluate</a:t>
            </a:r>
            <a:r>
              <a:rPr lang="en-IN" sz="2400" dirty="0"/>
              <a:t>.</a:t>
            </a:r>
          </a:p>
        </p:txBody>
      </p:sp>
    </p:spTree>
    <p:extLst>
      <p:ext uri="{BB962C8B-B14F-4D97-AF65-F5344CB8AC3E}">
        <p14:creationId xmlns:p14="http://schemas.microsoft.com/office/powerpoint/2010/main" val="109051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89A3-4560-42D8-9414-5CDF300FC203}"/>
              </a:ext>
            </a:extLst>
          </p:cNvPr>
          <p:cNvSpPr>
            <a:spLocks noGrp="1"/>
          </p:cNvSpPr>
          <p:nvPr>
            <p:ph type="title"/>
          </p:nvPr>
        </p:nvSpPr>
        <p:spPr>
          <a:xfrm>
            <a:off x="828954" y="25138"/>
            <a:ext cx="10353761" cy="1326321"/>
          </a:xfrm>
        </p:spPr>
        <p:txBody>
          <a:bodyPr/>
          <a:lstStyle/>
          <a:p>
            <a:r>
              <a:rPr lang="en-IN" dirty="0"/>
              <a:t>#3 feature extraction</a:t>
            </a:r>
          </a:p>
        </p:txBody>
      </p:sp>
      <p:pic>
        <p:nvPicPr>
          <p:cNvPr id="6" name="Content Placeholder 5">
            <a:extLst>
              <a:ext uri="{FF2B5EF4-FFF2-40B4-BE49-F238E27FC236}">
                <a16:creationId xmlns:a16="http://schemas.microsoft.com/office/drawing/2014/main" id="{525AF815-742B-4176-8E5A-6658B591E5AF}"/>
              </a:ext>
            </a:extLst>
          </p:cNvPr>
          <p:cNvPicPr>
            <a:picLocks noGrp="1" noChangeAspect="1"/>
          </p:cNvPicPr>
          <p:nvPr>
            <p:ph idx="1"/>
          </p:nvPr>
        </p:nvPicPr>
        <p:blipFill>
          <a:blip r:embed="rId2"/>
          <a:stretch>
            <a:fillRect/>
          </a:stretch>
        </p:blipFill>
        <p:spPr>
          <a:xfrm>
            <a:off x="1160346" y="1586059"/>
            <a:ext cx="9871307" cy="2062114"/>
          </a:xfrm>
        </p:spPr>
      </p:pic>
      <p:sp>
        <p:nvSpPr>
          <p:cNvPr id="4" name="Slide Number Placeholder 3">
            <a:extLst>
              <a:ext uri="{FF2B5EF4-FFF2-40B4-BE49-F238E27FC236}">
                <a16:creationId xmlns:a16="http://schemas.microsoft.com/office/drawing/2014/main" id="{B616FB69-4AC5-4B62-842B-751E2BE198ED}"/>
              </a:ext>
            </a:extLst>
          </p:cNvPr>
          <p:cNvSpPr>
            <a:spLocks noGrp="1"/>
          </p:cNvSpPr>
          <p:nvPr>
            <p:ph type="sldNum" sz="quarter" idx="12"/>
          </p:nvPr>
        </p:nvSpPr>
        <p:spPr/>
        <p:txBody>
          <a:bodyPr/>
          <a:lstStyle/>
          <a:p>
            <a:fld id="{6113E31D-E2AB-40D1-8B51-AFA5AFEF393A}" type="slidenum">
              <a:rPr lang="en-US" smtClean="0"/>
              <a:t>12</a:t>
            </a:fld>
            <a:endParaRPr lang="en-US" dirty="0"/>
          </a:p>
        </p:txBody>
      </p:sp>
      <p:sp>
        <p:nvSpPr>
          <p:cNvPr id="9" name="TextBox 8">
            <a:extLst>
              <a:ext uri="{FF2B5EF4-FFF2-40B4-BE49-F238E27FC236}">
                <a16:creationId xmlns:a16="http://schemas.microsoft.com/office/drawing/2014/main" id="{FBB0C079-0A69-49E1-9C47-8A70B9A6C759}"/>
              </a:ext>
            </a:extLst>
          </p:cNvPr>
          <p:cNvSpPr txBox="1"/>
          <p:nvPr/>
        </p:nvSpPr>
        <p:spPr>
          <a:xfrm>
            <a:off x="828954" y="4317834"/>
            <a:ext cx="10803117"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t>In this </a:t>
            </a:r>
            <a:r>
              <a:rPr lang="en-IN" sz="2800" dirty="0" err="1"/>
              <a:t>layer,only</a:t>
            </a:r>
            <a:r>
              <a:rPr lang="en-IN" sz="2800" dirty="0"/>
              <a:t> the features which are to be feed to the neural network are </a:t>
            </a:r>
            <a:r>
              <a:rPr lang="en-IN" sz="2800" dirty="0" err="1"/>
              <a:t>choosen</a:t>
            </a:r>
            <a:r>
              <a:rPr lang="en-IN" dirty="0"/>
              <a:t>.</a:t>
            </a:r>
          </a:p>
        </p:txBody>
      </p:sp>
    </p:spTree>
    <p:extLst>
      <p:ext uri="{BB962C8B-B14F-4D97-AF65-F5344CB8AC3E}">
        <p14:creationId xmlns:p14="http://schemas.microsoft.com/office/powerpoint/2010/main" val="70792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F480-E70F-4626-9B54-EC29BA27F0F1}"/>
              </a:ext>
            </a:extLst>
          </p:cNvPr>
          <p:cNvSpPr>
            <a:spLocks noGrp="1"/>
          </p:cNvSpPr>
          <p:nvPr>
            <p:ph type="title"/>
          </p:nvPr>
        </p:nvSpPr>
        <p:spPr>
          <a:xfrm>
            <a:off x="913794" y="194820"/>
            <a:ext cx="10353761" cy="1326321"/>
          </a:xfrm>
        </p:spPr>
        <p:txBody>
          <a:bodyPr/>
          <a:lstStyle/>
          <a:p>
            <a:r>
              <a:rPr lang="en-IN" dirty="0"/>
              <a:t>#4 Training neural network</a:t>
            </a:r>
          </a:p>
        </p:txBody>
      </p:sp>
      <p:pic>
        <p:nvPicPr>
          <p:cNvPr id="6" name="Content Placeholder 5">
            <a:extLst>
              <a:ext uri="{FF2B5EF4-FFF2-40B4-BE49-F238E27FC236}">
                <a16:creationId xmlns:a16="http://schemas.microsoft.com/office/drawing/2014/main" id="{308D9809-047E-4EFD-8B89-37CDDCEC5BE3}"/>
              </a:ext>
            </a:extLst>
          </p:cNvPr>
          <p:cNvPicPr>
            <a:picLocks noGrp="1" noChangeAspect="1"/>
          </p:cNvPicPr>
          <p:nvPr>
            <p:ph idx="1"/>
          </p:nvPr>
        </p:nvPicPr>
        <p:blipFill>
          <a:blip r:embed="rId2"/>
          <a:stretch>
            <a:fillRect/>
          </a:stretch>
        </p:blipFill>
        <p:spPr>
          <a:xfrm>
            <a:off x="2103032" y="1521141"/>
            <a:ext cx="7975284" cy="3052269"/>
          </a:xfrm>
        </p:spPr>
      </p:pic>
      <p:sp>
        <p:nvSpPr>
          <p:cNvPr id="4" name="Slide Number Placeholder 3">
            <a:extLst>
              <a:ext uri="{FF2B5EF4-FFF2-40B4-BE49-F238E27FC236}">
                <a16:creationId xmlns:a16="http://schemas.microsoft.com/office/drawing/2014/main" id="{C80810C3-B06C-491B-9EFB-92ECB7339083}"/>
              </a:ext>
            </a:extLst>
          </p:cNvPr>
          <p:cNvSpPr>
            <a:spLocks noGrp="1"/>
          </p:cNvSpPr>
          <p:nvPr>
            <p:ph type="sldNum" sz="quarter" idx="12"/>
          </p:nvPr>
        </p:nvSpPr>
        <p:spPr/>
        <p:txBody>
          <a:bodyPr/>
          <a:lstStyle/>
          <a:p>
            <a:fld id="{6113E31D-E2AB-40D1-8B51-AFA5AFEF393A}" type="slidenum">
              <a:rPr lang="en-US" smtClean="0"/>
              <a:t>13</a:t>
            </a:fld>
            <a:endParaRPr lang="en-US" dirty="0"/>
          </a:p>
        </p:txBody>
      </p:sp>
      <p:sp>
        <p:nvSpPr>
          <p:cNvPr id="7" name="TextBox 6">
            <a:extLst>
              <a:ext uri="{FF2B5EF4-FFF2-40B4-BE49-F238E27FC236}">
                <a16:creationId xmlns:a16="http://schemas.microsoft.com/office/drawing/2014/main" id="{EC2D9134-B48D-4427-800C-0FD126FB4138}"/>
              </a:ext>
            </a:extLst>
          </p:cNvPr>
          <p:cNvSpPr txBox="1"/>
          <p:nvPr/>
        </p:nvSpPr>
        <p:spPr>
          <a:xfrm>
            <a:off x="1819374" y="4863405"/>
            <a:ext cx="8694637"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t>In this stage the data is fed to the neural network and trained for prediction assigning random biases weights.</a:t>
            </a:r>
          </a:p>
        </p:txBody>
      </p:sp>
    </p:spTree>
    <p:extLst>
      <p:ext uri="{BB962C8B-B14F-4D97-AF65-F5344CB8AC3E}">
        <p14:creationId xmlns:p14="http://schemas.microsoft.com/office/powerpoint/2010/main" val="182749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1238-833D-45BE-8193-7D41C199B9BF}"/>
              </a:ext>
            </a:extLst>
          </p:cNvPr>
          <p:cNvSpPr>
            <a:spLocks noGrp="1"/>
          </p:cNvSpPr>
          <p:nvPr>
            <p:ph type="title"/>
          </p:nvPr>
        </p:nvSpPr>
        <p:spPr>
          <a:xfrm>
            <a:off x="913795" y="94890"/>
            <a:ext cx="10353761" cy="1326321"/>
          </a:xfrm>
        </p:spPr>
        <p:txBody>
          <a:bodyPr/>
          <a:lstStyle/>
          <a:p>
            <a:r>
              <a:rPr lang="en-IN" dirty="0"/>
              <a:t>#5 visualization</a:t>
            </a:r>
          </a:p>
        </p:txBody>
      </p:sp>
      <p:pic>
        <p:nvPicPr>
          <p:cNvPr id="6" name="Content Placeholder 5">
            <a:extLst>
              <a:ext uri="{FF2B5EF4-FFF2-40B4-BE49-F238E27FC236}">
                <a16:creationId xmlns:a16="http://schemas.microsoft.com/office/drawing/2014/main" id="{933B35B8-1CEE-4B45-A069-85E7973429BE}"/>
              </a:ext>
            </a:extLst>
          </p:cNvPr>
          <p:cNvPicPr>
            <a:picLocks noGrp="1" noChangeAspect="1"/>
          </p:cNvPicPr>
          <p:nvPr>
            <p:ph idx="1"/>
          </p:nvPr>
        </p:nvPicPr>
        <p:blipFill>
          <a:blip r:embed="rId2"/>
          <a:stretch>
            <a:fillRect/>
          </a:stretch>
        </p:blipFill>
        <p:spPr>
          <a:xfrm>
            <a:off x="913795" y="1421211"/>
            <a:ext cx="10353675" cy="2986878"/>
          </a:xfrm>
        </p:spPr>
      </p:pic>
      <p:sp>
        <p:nvSpPr>
          <p:cNvPr id="4" name="Slide Number Placeholder 3">
            <a:extLst>
              <a:ext uri="{FF2B5EF4-FFF2-40B4-BE49-F238E27FC236}">
                <a16:creationId xmlns:a16="http://schemas.microsoft.com/office/drawing/2014/main" id="{2CA19D44-2AD4-4443-B64E-FC301F8DBDE9}"/>
              </a:ext>
            </a:extLst>
          </p:cNvPr>
          <p:cNvSpPr>
            <a:spLocks noGrp="1"/>
          </p:cNvSpPr>
          <p:nvPr>
            <p:ph type="sldNum" sz="quarter" idx="12"/>
          </p:nvPr>
        </p:nvSpPr>
        <p:spPr/>
        <p:txBody>
          <a:bodyPr/>
          <a:lstStyle/>
          <a:p>
            <a:fld id="{6113E31D-E2AB-40D1-8B51-AFA5AFEF393A}" type="slidenum">
              <a:rPr lang="en-US" smtClean="0"/>
              <a:t>14</a:t>
            </a:fld>
            <a:endParaRPr lang="en-US" dirty="0"/>
          </a:p>
        </p:txBody>
      </p:sp>
      <p:sp>
        <p:nvSpPr>
          <p:cNvPr id="7" name="TextBox 6">
            <a:extLst>
              <a:ext uri="{FF2B5EF4-FFF2-40B4-BE49-F238E27FC236}">
                <a16:creationId xmlns:a16="http://schemas.microsoft.com/office/drawing/2014/main" id="{4CAD0CB2-A3E4-4C27-A920-81637C70AB7D}"/>
              </a:ext>
            </a:extLst>
          </p:cNvPr>
          <p:cNvSpPr txBox="1"/>
          <p:nvPr/>
        </p:nvSpPr>
        <p:spPr>
          <a:xfrm>
            <a:off x="631596" y="4637988"/>
            <a:ext cx="1080311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t>A rolling Analysis of a time series model is often used to access the models stability over </a:t>
            </a:r>
            <a:r>
              <a:rPr lang="en-IN" sz="2400" dirty="0" err="1"/>
              <a:t>time.When</a:t>
            </a:r>
            <a:r>
              <a:rPr lang="en-IN" sz="2400" dirty="0"/>
              <a:t> </a:t>
            </a:r>
            <a:r>
              <a:rPr lang="en-IN" sz="2400" dirty="0" err="1"/>
              <a:t>analyzing</a:t>
            </a:r>
            <a:r>
              <a:rPr lang="en-IN" sz="2400" dirty="0"/>
              <a:t> financial time series data using a statistical </a:t>
            </a:r>
            <a:r>
              <a:rPr lang="en-IN" sz="2400" dirty="0" err="1"/>
              <a:t>model,a</a:t>
            </a:r>
            <a:r>
              <a:rPr lang="en-IN" sz="2400" dirty="0"/>
              <a:t> key assumption is that the parameters of the model are constant over time.</a:t>
            </a:r>
          </a:p>
        </p:txBody>
      </p:sp>
    </p:spTree>
    <p:extLst>
      <p:ext uri="{BB962C8B-B14F-4D97-AF65-F5344CB8AC3E}">
        <p14:creationId xmlns:p14="http://schemas.microsoft.com/office/powerpoint/2010/main" val="345364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E5A5-4C06-457C-8E9F-E2AFB3544C82}"/>
              </a:ext>
            </a:extLst>
          </p:cNvPr>
          <p:cNvSpPr>
            <a:spLocks noGrp="1"/>
          </p:cNvSpPr>
          <p:nvPr>
            <p:ph type="title"/>
          </p:nvPr>
        </p:nvSpPr>
        <p:spPr>
          <a:xfrm>
            <a:off x="241703" y="0"/>
            <a:ext cx="9720072" cy="838231"/>
          </a:xfrm>
        </p:spPr>
        <p:txBody>
          <a:bodyPr/>
          <a:lstStyle/>
          <a:p>
            <a:r>
              <a:rPr lang="en-US" dirty="0"/>
              <a:t>PROJECT ARCHITECTURE:</a:t>
            </a:r>
            <a:endParaRPr lang="en-IN" dirty="0"/>
          </a:p>
        </p:txBody>
      </p:sp>
      <p:pic>
        <p:nvPicPr>
          <p:cNvPr id="9" name="Content Placeholder 8">
            <a:extLst>
              <a:ext uri="{FF2B5EF4-FFF2-40B4-BE49-F238E27FC236}">
                <a16:creationId xmlns:a16="http://schemas.microsoft.com/office/drawing/2014/main" id="{5E68CC7D-A37B-4992-8165-5417991E6F80}"/>
              </a:ext>
            </a:extLst>
          </p:cNvPr>
          <p:cNvPicPr>
            <a:picLocks noGrp="1" noChangeAspect="1"/>
          </p:cNvPicPr>
          <p:nvPr>
            <p:ph idx="1"/>
          </p:nvPr>
        </p:nvPicPr>
        <p:blipFill>
          <a:blip r:embed="rId2"/>
          <a:stretch>
            <a:fillRect/>
          </a:stretch>
        </p:blipFill>
        <p:spPr>
          <a:xfrm>
            <a:off x="2516957" y="838230"/>
            <a:ext cx="6636469" cy="5788702"/>
          </a:xfrm>
        </p:spPr>
      </p:pic>
      <p:sp>
        <p:nvSpPr>
          <p:cNvPr id="5" name="Slide Number Placeholder 4">
            <a:extLst>
              <a:ext uri="{FF2B5EF4-FFF2-40B4-BE49-F238E27FC236}">
                <a16:creationId xmlns:a16="http://schemas.microsoft.com/office/drawing/2014/main" id="{DEA9F566-51F3-4CBB-967F-7CCDB09B45D7}"/>
              </a:ext>
            </a:extLst>
          </p:cNvPr>
          <p:cNvSpPr>
            <a:spLocks noGrp="1"/>
          </p:cNvSpPr>
          <p:nvPr>
            <p:ph type="sldNum" sz="quarter" idx="12"/>
          </p:nvPr>
        </p:nvSpPr>
        <p:spPr/>
        <p:txBody>
          <a:bodyPr/>
          <a:lstStyle/>
          <a:p>
            <a:fld id="{6113E31D-E2AB-40D1-8B51-AFA5AFEF393A}" type="slidenum">
              <a:rPr lang="en-US" sz="1800" smtClean="0"/>
              <a:t>15</a:t>
            </a:fld>
            <a:endParaRPr lang="en-US" sz="1800" dirty="0"/>
          </a:p>
        </p:txBody>
      </p:sp>
    </p:spTree>
    <p:extLst>
      <p:ext uri="{BB962C8B-B14F-4D97-AF65-F5344CB8AC3E}">
        <p14:creationId xmlns:p14="http://schemas.microsoft.com/office/powerpoint/2010/main" val="354580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330E23-5807-423A-9754-A6A3FE56343C}"/>
              </a:ext>
            </a:extLst>
          </p:cNvPr>
          <p:cNvSpPr>
            <a:spLocks noGrp="1"/>
          </p:cNvSpPr>
          <p:nvPr>
            <p:ph type="sldNum" sz="quarter" idx="12"/>
          </p:nvPr>
        </p:nvSpPr>
        <p:spPr/>
        <p:txBody>
          <a:bodyPr/>
          <a:lstStyle/>
          <a:p>
            <a:fld id="{6113E31D-E2AB-40D1-8B51-AFA5AFEF393A}" type="slidenum">
              <a:rPr lang="en-US" sz="1800" smtClean="0"/>
              <a:t>16</a:t>
            </a:fld>
            <a:endParaRPr lang="en-US" sz="1800" dirty="0"/>
          </a:p>
        </p:txBody>
      </p:sp>
      <p:sp>
        <p:nvSpPr>
          <p:cNvPr id="2" name="Title 1">
            <a:extLst>
              <a:ext uri="{FF2B5EF4-FFF2-40B4-BE49-F238E27FC236}">
                <a16:creationId xmlns:a16="http://schemas.microsoft.com/office/drawing/2014/main" id="{86454310-57F0-4735-8050-31CF441D3885}"/>
              </a:ext>
            </a:extLst>
          </p:cNvPr>
          <p:cNvSpPr>
            <a:spLocks noGrp="1"/>
          </p:cNvSpPr>
          <p:nvPr>
            <p:ph type="title" idx="4294967295"/>
          </p:nvPr>
        </p:nvSpPr>
        <p:spPr>
          <a:xfrm>
            <a:off x="0" y="-315913"/>
            <a:ext cx="10058400" cy="1450976"/>
          </a:xfrm>
        </p:spPr>
        <p:txBody>
          <a:bodyPr/>
          <a:lstStyle/>
          <a:p>
            <a:r>
              <a:rPr lang="en-US" dirty="0"/>
              <a:t>Use Cases:</a:t>
            </a:r>
            <a:endParaRPr lang="en-IN" dirty="0"/>
          </a:p>
        </p:txBody>
      </p:sp>
      <p:pic>
        <p:nvPicPr>
          <p:cNvPr id="6" name="Picture 5">
            <a:extLst>
              <a:ext uri="{FF2B5EF4-FFF2-40B4-BE49-F238E27FC236}">
                <a16:creationId xmlns:a16="http://schemas.microsoft.com/office/drawing/2014/main" id="{AC80465A-F013-4C1E-88B9-1E949EFA3937}"/>
              </a:ext>
            </a:extLst>
          </p:cNvPr>
          <p:cNvPicPr>
            <a:picLocks noChangeAspect="1"/>
          </p:cNvPicPr>
          <p:nvPr/>
        </p:nvPicPr>
        <p:blipFill>
          <a:blip r:embed="rId2"/>
          <a:stretch>
            <a:fillRect/>
          </a:stretch>
        </p:blipFill>
        <p:spPr>
          <a:xfrm>
            <a:off x="1074658" y="886120"/>
            <a:ext cx="8710366" cy="5788057"/>
          </a:xfrm>
          <a:prstGeom prst="rect">
            <a:avLst/>
          </a:prstGeom>
        </p:spPr>
      </p:pic>
    </p:spTree>
    <p:extLst>
      <p:ext uri="{BB962C8B-B14F-4D97-AF65-F5344CB8AC3E}">
        <p14:creationId xmlns:p14="http://schemas.microsoft.com/office/powerpoint/2010/main" val="299374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8BC315-A6FA-4DEB-B9FF-F698DE1E4F51}"/>
              </a:ext>
            </a:extLst>
          </p:cNvPr>
          <p:cNvSpPr>
            <a:spLocks noGrp="1"/>
          </p:cNvSpPr>
          <p:nvPr>
            <p:ph type="sldNum" sz="quarter" idx="12"/>
          </p:nvPr>
        </p:nvSpPr>
        <p:spPr/>
        <p:txBody>
          <a:bodyPr/>
          <a:lstStyle/>
          <a:p>
            <a:fld id="{6113E31D-E2AB-40D1-8B51-AFA5AFEF393A}" type="slidenum">
              <a:rPr lang="en-US" sz="1800" smtClean="0"/>
              <a:t>17</a:t>
            </a:fld>
            <a:endParaRPr lang="en-US" sz="1800" dirty="0"/>
          </a:p>
        </p:txBody>
      </p:sp>
      <p:sp>
        <p:nvSpPr>
          <p:cNvPr id="2" name="Title 1">
            <a:extLst>
              <a:ext uri="{FF2B5EF4-FFF2-40B4-BE49-F238E27FC236}">
                <a16:creationId xmlns:a16="http://schemas.microsoft.com/office/drawing/2014/main" id="{41A75315-8315-4A35-8D13-A616993A895A}"/>
              </a:ext>
            </a:extLst>
          </p:cNvPr>
          <p:cNvSpPr>
            <a:spLocks noGrp="1"/>
          </p:cNvSpPr>
          <p:nvPr>
            <p:ph type="title" idx="4294967295"/>
          </p:nvPr>
        </p:nvSpPr>
        <p:spPr>
          <a:xfrm>
            <a:off x="0" y="0"/>
            <a:ext cx="10058400" cy="660400"/>
          </a:xfrm>
        </p:spPr>
        <p:txBody>
          <a:bodyPr>
            <a:normAutofit/>
          </a:bodyPr>
          <a:lstStyle/>
          <a:p>
            <a:r>
              <a:rPr lang="en-US" dirty="0"/>
              <a:t>Sequence Diagram:</a:t>
            </a:r>
            <a:endParaRPr lang="en-IN" dirty="0"/>
          </a:p>
        </p:txBody>
      </p:sp>
      <p:pic>
        <p:nvPicPr>
          <p:cNvPr id="6" name="Picture 5">
            <a:extLst>
              <a:ext uri="{FF2B5EF4-FFF2-40B4-BE49-F238E27FC236}">
                <a16:creationId xmlns:a16="http://schemas.microsoft.com/office/drawing/2014/main" id="{332CDF71-3ACE-400F-AAC8-5F55722ACFA9}"/>
              </a:ext>
            </a:extLst>
          </p:cNvPr>
          <p:cNvPicPr>
            <a:picLocks noChangeAspect="1"/>
          </p:cNvPicPr>
          <p:nvPr/>
        </p:nvPicPr>
        <p:blipFill>
          <a:blip r:embed="rId2"/>
          <a:stretch>
            <a:fillRect/>
          </a:stretch>
        </p:blipFill>
        <p:spPr>
          <a:xfrm>
            <a:off x="1168924" y="878886"/>
            <a:ext cx="8641662" cy="5591818"/>
          </a:xfrm>
          <a:prstGeom prst="rect">
            <a:avLst/>
          </a:prstGeom>
        </p:spPr>
      </p:pic>
    </p:spTree>
    <p:extLst>
      <p:ext uri="{BB962C8B-B14F-4D97-AF65-F5344CB8AC3E}">
        <p14:creationId xmlns:p14="http://schemas.microsoft.com/office/powerpoint/2010/main" val="405810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80CD39-3B23-4EEA-86ED-5021BDD462C1}"/>
              </a:ext>
            </a:extLst>
          </p:cNvPr>
          <p:cNvSpPr>
            <a:spLocks noGrp="1"/>
          </p:cNvSpPr>
          <p:nvPr>
            <p:ph type="sldNum" sz="quarter" idx="12"/>
          </p:nvPr>
        </p:nvSpPr>
        <p:spPr/>
        <p:txBody>
          <a:bodyPr/>
          <a:lstStyle/>
          <a:p>
            <a:fld id="{6113E31D-E2AB-40D1-8B51-AFA5AFEF393A}" type="slidenum">
              <a:rPr lang="en-US" sz="1800" smtClean="0"/>
              <a:t>18</a:t>
            </a:fld>
            <a:endParaRPr lang="en-US" sz="1800" dirty="0"/>
          </a:p>
        </p:txBody>
      </p:sp>
      <p:sp>
        <p:nvSpPr>
          <p:cNvPr id="2" name="Title 1">
            <a:extLst>
              <a:ext uri="{FF2B5EF4-FFF2-40B4-BE49-F238E27FC236}">
                <a16:creationId xmlns:a16="http://schemas.microsoft.com/office/drawing/2014/main" id="{E5C94B73-8D78-4BA9-BE10-D4B88FAE1401}"/>
              </a:ext>
            </a:extLst>
          </p:cNvPr>
          <p:cNvSpPr>
            <a:spLocks noGrp="1"/>
          </p:cNvSpPr>
          <p:nvPr>
            <p:ph type="title" idx="4294967295"/>
          </p:nvPr>
        </p:nvSpPr>
        <p:spPr>
          <a:xfrm>
            <a:off x="-523188" y="-295962"/>
            <a:ext cx="6301819" cy="1446032"/>
          </a:xfrm>
        </p:spPr>
        <p:txBody>
          <a:bodyPr/>
          <a:lstStyle/>
          <a:p>
            <a:r>
              <a:rPr lang="en-US" dirty="0"/>
              <a:t>Activity Diagram:</a:t>
            </a:r>
            <a:endParaRPr lang="en-IN" dirty="0"/>
          </a:p>
        </p:txBody>
      </p:sp>
      <p:pic>
        <p:nvPicPr>
          <p:cNvPr id="8" name="Picture 7">
            <a:extLst>
              <a:ext uri="{FF2B5EF4-FFF2-40B4-BE49-F238E27FC236}">
                <a16:creationId xmlns:a16="http://schemas.microsoft.com/office/drawing/2014/main" id="{AC51DC69-2947-481E-8E57-5A70E0E19418}"/>
              </a:ext>
            </a:extLst>
          </p:cNvPr>
          <p:cNvPicPr>
            <a:picLocks noChangeAspect="1"/>
          </p:cNvPicPr>
          <p:nvPr/>
        </p:nvPicPr>
        <p:blipFill>
          <a:blip r:embed="rId2"/>
          <a:stretch>
            <a:fillRect/>
          </a:stretch>
        </p:blipFill>
        <p:spPr>
          <a:xfrm>
            <a:off x="2856323" y="721530"/>
            <a:ext cx="5900370" cy="5952647"/>
          </a:xfrm>
          <a:prstGeom prst="rect">
            <a:avLst/>
          </a:prstGeom>
        </p:spPr>
      </p:pic>
    </p:spTree>
    <p:extLst>
      <p:ext uri="{BB962C8B-B14F-4D97-AF65-F5344CB8AC3E}">
        <p14:creationId xmlns:p14="http://schemas.microsoft.com/office/powerpoint/2010/main" val="30214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A2E7-0704-44EB-B90E-6B78AF031CF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3" name="Title 2">
            <a:extLst>
              <a:ext uri="{FF2B5EF4-FFF2-40B4-BE49-F238E27FC236}">
                <a16:creationId xmlns:a16="http://schemas.microsoft.com/office/drawing/2014/main" id="{689C191D-9932-4F12-A9EB-7F3F4D7BB2D4}"/>
              </a:ext>
            </a:extLst>
          </p:cNvPr>
          <p:cNvSpPr>
            <a:spLocks noGrp="1"/>
          </p:cNvSpPr>
          <p:nvPr>
            <p:ph type="title" idx="4294967295"/>
          </p:nvPr>
        </p:nvSpPr>
        <p:spPr>
          <a:xfrm>
            <a:off x="0" y="2127250"/>
            <a:ext cx="10355263" cy="2511425"/>
          </a:xfrm>
        </p:spPr>
        <p:txBody>
          <a:bodyPr/>
          <a:lstStyle/>
          <a:p>
            <a:r>
              <a:rPr lang="en-US" dirty="0"/>
              <a:t>ANY QUERIES?</a:t>
            </a:r>
            <a:endParaRPr lang="en-IN" dirty="0"/>
          </a:p>
        </p:txBody>
      </p:sp>
    </p:spTree>
    <p:extLst>
      <p:ext uri="{BB962C8B-B14F-4D97-AF65-F5344CB8AC3E}">
        <p14:creationId xmlns:p14="http://schemas.microsoft.com/office/powerpoint/2010/main" val="216266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E4B3-8A1C-40B9-BB26-E731F4E6CA70}"/>
              </a:ext>
            </a:extLst>
          </p:cNvPr>
          <p:cNvSpPr>
            <a:spLocks noGrp="1"/>
          </p:cNvSpPr>
          <p:nvPr>
            <p:ph type="ctrTitle"/>
          </p:nvPr>
        </p:nvSpPr>
        <p:spPr>
          <a:xfrm>
            <a:off x="1154083" y="763412"/>
            <a:ext cx="10058400" cy="3570968"/>
          </a:xfrm>
        </p:spPr>
        <p:txBody>
          <a:bodyPr>
            <a:normAutofit/>
          </a:bodyPr>
          <a:lstStyle/>
          <a:p>
            <a:pPr algn="ctr"/>
            <a:r>
              <a:rPr lang="en-US" sz="4800" b="1" dirty="0">
                <a:solidFill>
                  <a:schemeClr val="tx1"/>
                </a:solidFill>
              </a:rPr>
              <a:t>STOCK MARKET PREDICTION USING MACHINE LEARNING</a:t>
            </a:r>
            <a:endParaRPr lang="en-IN" sz="4800" b="1" dirty="0">
              <a:solidFill>
                <a:schemeClr val="tx1"/>
              </a:solidFill>
            </a:endParaRPr>
          </a:p>
        </p:txBody>
      </p:sp>
      <p:sp>
        <p:nvSpPr>
          <p:cNvPr id="5" name="Slide Number Placeholder 4">
            <a:extLst>
              <a:ext uri="{FF2B5EF4-FFF2-40B4-BE49-F238E27FC236}">
                <a16:creationId xmlns:a16="http://schemas.microsoft.com/office/drawing/2014/main" id="{436B2292-FA87-4635-9BC0-17AA3D6FF938}"/>
              </a:ext>
            </a:extLst>
          </p:cNvPr>
          <p:cNvSpPr>
            <a:spLocks noGrp="1"/>
          </p:cNvSpPr>
          <p:nvPr>
            <p:ph type="sldNum" sz="quarter" idx="12"/>
          </p:nvPr>
        </p:nvSpPr>
        <p:spPr/>
        <p:txBody>
          <a:bodyPr/>
          <a:lstStyle/>
          <a:p>
            <a:fld id="{4FAB73BC-B049-4115-A692-8D63A059BFB8}" type="slidenum">
              <a:rPr lang="en-US" sz="1800" smtClean="0"/>
              <a:t>2</a:t>
            </a:fld>
            <a:endParaRPr lang="en-US" sz="1800" dirty="0"/>
          </a:p>
        </p:txBody>
      </p:sp>
    </p:spTree>
    <p:extLst>
      <p:ext uri="{BB962C8B-B14F-4D97-AF65-F5344CB8AC3E}">
        <p14:creationId xmlns:p14="http://schemas.microsoft.com/office/powerpoint/2010/main" val="158472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CD355-DECD-49E1-8A9B-6EC1EC2828D4}"/>
              </a:ext>
            </a:extLst>
          </p:cNvPr>
          <p:cNvSpPr>
            <a:spLocks noGrp="1"/>
          </p:cNvSpPr>
          <p:nvPr>
            <p:ph type="title"/>
          </p:nvPr>
        </p:nvSpPr>
        <p:spPr>
          <a:xfrm>
            <a:off x="919119" y="2325279"/>
            <a:ext cx="10353761" cy="1326321"/>
          </a:xfrm>
        </p:spPr>
        <p:txBody>
          <a:bodyPr/>
          <a:lstStyle/>
          <a:p>
            <a:r>
              <a:rPr lang="en-US" dirty="0"/>
              <a:t>THANK YOU</a:t>
            </a:r>
            <a:endParaRPr lang="en-IN" dirty="0"/>
          </a:p>
        </p:txBody>
      </p:sp>
      <p:sp>
        <p:nvSpPr>
          <p:cNvPr id="2" name="Slide Number Placeholder 1">
            <a:extLst>
              <a:ext uri="{FF2B5EF4-FFF2-40B4-BE49-F238E27FC236}">
                <a16:creationId xmlns:a16="http://schemas.microsoft.com/office/drawing/2014/main" id="{6F7DD159-CAF4-4E4F-9007-1A9EAE0A5340}"/>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117971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D37-3986-4638-8618-8941635B6DC7}"/>
              </a:ext>
            </a:extLst>
          </p:cNvPr>
          <p:cNvSpPr>
            <a:spLocks noGrp="1"/>
          </p:cNvSpPr>
          <p:nvPr>
            <p:ph type="title"/>
          </p:nvPr>
        </p:nvSpPr>
        <p:spPr>
          <a:xfrm>
            <a:off x="979517" y="143153"/>
            <a:ext cx="3936391" cy="1450757"/>
          </a:xfrm>
        </p:spPr>
        <p:txBody>
          <a:bodyPr anchor="ctr">
            <a:normAutofit/>
          </a:bodyPr>
          <a:lstStyle/>
          <a:p>
            <a:r>
              <a:rPr lang="en-US" sz="3600" b="1" dirty="0">
                <a:solidFill>
                  <a:schemeClr val="tx1"/>
                </a:solidFill>
              </a:rPr>
              <a:t>ABSTRACT:</a:t>
            </a:r>
          </a:p>
        </p:txBody>
      </p:sp>
      <p:sp>
        <p:nvSpPr>
          <p:cNvPr id="3" name="Content Placeholder 2">
            <a:extLst>
              <a:ext uri="{FF2B5EF4-FFF2-40B4-BE49-F238E27FC236}">
                <a16:creationId xmlns:a16="http://schemas.microsoft.com/office/drawing/2014/main" id="{977CD1B8-5D57-4C51-89ED-B746F340089F}"/>
              </a:ext>
            </a:extLst>
          </p:cNvPr>
          <p:cNvSpPr>
            <a:spLocks noGrp="1"/>
          </p:cNvSpPr>
          <p:nvPr>
            <p:ph idx="1"/>
          </p:nvPr>
        </p:nvSpPr>
        <p:spPr>
          <a:xfrm>
            <a:off x="1154083" y="1451728"/>
            <a:ext cx="10058400" cy="4848757"/>
          </a:xfrm>
        </p:spPr>
        <p:txBody>
          <a:bodyPr anchor="ctr">
            <a:normAutofit lnSpcReduction="10000"/>
          </a:bodyPr>
          <a:lstStyle/>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Stock market is place where people buy and sell shares of publicly listed companies.</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Every buyer and seller try to predict the stock market price movements to get maximum profits and minimum losses.</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Using cutting edge technology such as AI can improve prediction stock price. </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stock market is characterized by extreme fluctuations, non-linearity, and shifts in internal and external environmental variables. </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techniques can detect such non-linearity, resulting in much-improved forecast results.</a:t>
            </a:r>
          </a:p>
          <a:p>
            <a:pPr marL="457200" indent="-379730" algn="just">
              <a:lnSpc>
                <a:spcPct val="150000"/>
              </a:lnSpc>
              <a:spcBef>
                <a:spcPts val="360"/>
              </a:spcBef>
              <a:buSzPct val="100000"/>
              <a:buFont typeface="Times New Roman"/>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future price of a stock is the main motivation behind the stock price prediction. In various cases like business and industry, environmental science, finance and economics motivation can be useful. The future value of the company’s stock can be determining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7470" lvl="0" indent="0" algn="just" rtl="0">
              <a:lnSpc>
                <a:spcPct val="100000"/>
              </a:lnSpc>
              <a:spcBef>
                <a:spcPts val="360"/>
              </a:spcBef>
              <a:spcAft>
                <a:spcPts val="0"/>
              </a:spcAft>
              <a:buSzPct val="100000"/>
              <a:buNone/>
            </a:pPr>
            <a:endParaRPr lang="en-US" sz="1800" dirty="0">
              <a:ea typeface="Times New Roman"/>
              <a:cs typeface="Times New Roman"/>
              <a:sym typeface="Times New Roman"/>
            </a:endParaRPr>
          </a:p>
          <a:p>
            <a:pPr marL="0" indent="0">
              <a:buNone/>
            </a:pPr>
            <a:endParaRPr lang="en-US" sz="1800" b="1" dirty="0"/>
          </a:p>
        </p:txBody>
      </p:sp>
      <p:sp>
        <p:nvSpPr>
          <p:cNvPr id="5" name="Slide Number Placeholder 4">
            <a:extLst>
              <a:ext uri="{FF2B5EF4-FFF2-40B4-BE49-F238E27FC236}">
                <a16:creationId xmlns:a16="http://schemas.microsoft.com/office/drawing/2014/main" id="{01C04EFD-DA30-43C4-B02F-0444FF792EDF}"/>
              </a:ext>
            </a:extLst>
          </p:cNvPr>
          <p:cNvSpPr>
            <a:spLocks noGrp="1"/>
          </p:cNvSpPr>
          <p:nvPr>
            <p:ph type="sldNum" sz="quarter" idx="12"/>
          </p:nvPr>
        </p:nvSpPr>
        <p:spPr/>
        <p:txBody>
          <a:bodyPr/>
          <a:lstStyle/>
          <a:p>
            <a:fld id="{6113E31D-E2AB-40D1-8B51-AFA5AFEF393A}" type="slidenum">
              <a:rPr lang="en-US" sz="1800" smtClean="0"/>
              <a:t>3</a:t>
            </a:fld>
            <a:endParaRPr lang="en-US" sz="1800" dirty="0"/>
          </a:p>
        </p:txBody>
      </p:sp>
      <p:sp>
        <p:nvSpPr>
          <p:cNvPr id="9" name="Footer Placeholder 3">
            <a:extLst>
              <a:ext uri="{FF2B5EF4-FFF2-40B4-BE49-F238E27FC236}">
                <a16:creationId xmlns:a16="http://schemas.microsoft.com/office/drawing/2014/main" id="{C8D6FA37-BD5A-475D-897E-B7160638E460}"/>
              </a:ext>
            </a:extLst>
          </p:cNvPr>
          <p:cNvSpPr>
            <a:spLocks noGrp="1"/>
          </p:cNvSpPr>
          <p:nvPr/>
        </p:nvSpPr>
        <p:spPr>
          <a:xfrm>
            <a:off x="979517" y="6349722"/>
            <a:ext cx="9406576"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all" spc="0" normalizeH="0" baseline="0" noProof="0" dirty="0">
              <a:ln>
                <a:noFill/>
              </a:ln>
              <a:solidFill>
                <a:schemeClr val="tx1">
                  <a:lumMod val="95000"/>
                  <a:lumOff val="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35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FFCB-2625-49EB-9C8C-59962C58B840}"/>
              </a:ext>
            </a:extLst>
          </p:cNvPr>
          <p:cNvSpPr>
            <a:spLocks noGrp="1"/>
          </p:cNvSpPr>
          <p:nvPr>
            <p:ph type="title"/>
          </p:nvPr>
        </p:nvSpPr>
        <p:spPr>
          <a:xfrm>
            <a:off x="913795" y="609600"/>
            <a:ext cx="5600127" cy="1326321"/>
          </a:xfrm>
        </p:spPr>
        <p:txBody>
          <a:bodyPr>
            <a:normAutofit/>
          </a:bodyPr>
          <a:lstStyle/>
          <a:p>
            <a:r>
              <a:rPr lang="en-US" dirty="0"/>
              <a:t>EXISTING SYSTEMS:</a:t>
            </a:r>
          </a:p>
        </p:txBody>
      </p:sp>
      <p:sp>
        <p:nvSpPr>
          <p:cNvPr id="10" name="Content Placeholder 9">
            <a:extLst>
              <a:ext uri="{FF2B5EF4-FFF2-40B4-BE49-F238E27FC236}">
                <a16:creationId xmlns:a16="http://schemas.microsoft.com/office/drawing/2014/main" id="{552847D1-197F-47D6-832E-9D3E7525FD1D}"/>
              </a:ext>
            </a:extLst>
          </p:cNvPr>
          <p:cNvSpPr>
            <a:spLocks noGrp="1"/>
          </p:cNvSpPr>
          <p:nvPr>
            <p:ph idx="1"/>
          </p:nvPr>
        </p:nvSpPr>
        <p:spPr/>
        <p:txBody>
          <a:bodyPr>
            <a:normAutofit fontScale="92500"/>
          </a:bodyPr>
          <a:lstStyle/>
          <a:p>
            <a:pPr marL="457200" lvl="0" indent="-381000" algn="just" rtl="0">
              <a:lnSpc>
                <a:spcPct val="150000"/>
              </a:lnSpc>
              <a:spcBef>
                <a:spcPts val="0"/>
              </a:spcBef>
              <a:spcAft>
                <a:spcPts val="0"/>
              </a:spcAft>
              <a:buSzPts val="2400"/>
              <a:buFont typeface="Times New Roman"/>
              <a:buChar char="❖"/>
            </a:pPr>
            <a:r>
              <a:rPr lang="en-IN" sz="1900" dirty="0">
                <a:effectLst/>
                <a:latin typeface="Times New Roman" panose="02020603050405020304" pitchFamily="18" charset="0"/>
                <a:ea typeface="Calibri" panose="020F0502020204030204" pitchFamily="34" charset="0"/>
              </a:rPr>
              <a:t>In the present system the various algorithms used for forecasting can be divided into queues (AR, MA, ARIMA, ARMA) and incompatible models (ARCH, GARCH, Neural Network) and AI framework such as Naive Bayes, the closest neighbours k (k-NN), Support Vector Machine (SVM), Linear Regression, and Random Forest were used to advance the gauge model. Points are settled on stock values. </a:t>
            </a:r>
          </a:p>
          <a:p>
            <a:pPr marL="457200" lvl="0" indent="-381000" algn="just" rtl="0">
              <a:lnSpc>
                <a:spcPct val="150000"/>
              </a:lnSpc>
              <a:spcBef>
                <a:spcPts val="0"/>
              </a:spcBef>
              <a:spcAft>
                <a:spcPts val="0"/>
              </a:spcAft>
              <a:buSzPts val="2400"/>
              <a:buFont typeface="Times New Roman"/>
              <a:buChar char="❖"/>
            </a:pPr>
            <a:r>
              <a:rPr lang="en-IN" sz="1900" dirty="0">
                <a:effectLst/>
                <a:latin typeface="Times New Roman" panose="02020603050405020304" pitchFamily="18" charset="0"/>
                <a:ea typeface="Calibri" panose="020F0502020204030204" pitchFamily="34" charset="0"/>
              </a:rPr>
              <a:t>Current models predict that the stock market uses only one algorithm to predict different conditions and variables and also does not combine multiple algorithm results or consider multiple algorithms to accurately predict. Previous results indicate that the stock price cannot be calculated using traditional divisions. </a:t>
            </a:r>
          </a:p>
          <a:p>
            <a:endParaRPr lang="en-IN" dirty="0"/>
          </a:p>
        </p:txBody>
      </p:sp>
      <p:sp>
        <p:nvSpPr>
          <p:cNvPr id="4" name="Slide Number Placeholder 3">
            <a:extLst>
              <a:ext uri="{FF2B5EF4-FFF2-40B4-BE49-F238E27FC236}">
                <a16:creationId xmlns:a16="http://schemas.microsoft.com/office/drawing/2014/main" id="{32491E78-87D6-4F8D-A274-BAC127B1DE5C}"/>
              </a:ext>
            </a:extLst>
          </p:cNvPr>
          <p:cNvSpPr>
            <a:spLocks noGrp="1"/>
          </p:cNvSpPr>
          <p:nvPr>
            <p:ph type="sldNum" sz="quarter" idx="12"/>
          </p:nvPr>
        </p:nvSpPr>
        <p:spPr>
          <a:xfrm>
            <a:off x="10608279" y="5951343"/>
            <a:ext cx="753545" cy="365125"/>
          </a:xfrm>
        </p:spPr>
        <p:txBody>
          <a:bodyPr/>
          <a:lstStyle/>
          <a:p>
            <a:fld id="{6113E31D-E2AB-40D1-8B51-AFA5AFEF393A}" type="slidenum">
              <a:rPr lang="en-US" sz="1800" smtClean="0"/>
              <a:t>4</a:t>
            </a:fld>
            <a:endParaRPr lang="en-US" sz="1800" dirty="0"/>
          </a:p>
        </p:txBody>
      </p:sp>
    </p:spTree>
    <p:extLst>
      <p:ext uri="{BB962C8B-B14F-4D97-AF65-F5344CB8AC3E}">
        <p14:creationId xmlns:p14="http://schemas.microsoft.com/office/powerpoint/2010/main" val="203459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2138-9DD8-4F32-AA30-08FAE4288D75}"/>
              </a:ext>
            </a:extLst>
          </p:cNvPr>
          <p:cNvSpPr>
            <a:spLocks noGrp="1"/>
          </p:cNvSpPr>
          <p:nvPr>
            <p:ph type="title"/>
          </p:nvPr>
        </p:nvSpPr>
        <p:spPr>
          <a:xfrm>
            <a:off x="688158" y="677668"/>
            <a:ext cx="4565098" cy="1326321"/>
          </a:xfrm>
        </p:spPr>
        <p:txBody>
          <a:bodyPr anchor="ctr">
            <a:normAutofit/>
          </a:bodyPr>
          <a:lstStyle/>
          <a:p>
            <a:r>
              <a:rPr lang="en-US" sz="3300" dirty="0">
                <a:solidFill>
                  <a:schemeClr val="tx1"/>
                </a:solidFill>
              </a:rPr>
              <a:t>DRAWBACKS:</a:t>
            </a:r>
          </a:p>
        </p:txBody>
      </p:sp>
      <p:sp>
        <p:nvSpPr>
          <p:cNvPr id="3" name="Content Placeholder 2">
            <a:extLst>
              <a:ext uri="{FF2B5EF4-FFF2-40B4-BE49-F238E27FC236}">
                <a16:creationId xmlns:a16="http://schemas.microsoft.com/office/drawing/2014/main" id="{10AB7DE7-7A75-475B-BD99-2A14509D6BE9}"/>
              </a:ext>
            </a:extLst>
          </p:cNvPr>
          <p:cNvSpPr>
            <a:spLocks noGrp="1"/>
          </p:cNvSpPr>
          <p:nvPr>
            <p:ph idx="1"/>
          </p:nvPr>
        </p:nvSpPr>
        <p:spPr/>
        <p:txBody>
          <a:bodyPr anchor="ctr">
            <a:normAutofit/>
          </a:bodyPr>
          <a:lstStyle/>
          <a:p>
            <a:pPr marL="457200" lvl="0" indent="-381000" algn="just" rtl="0">
              <a:lnSpc>
                <a:spcPct val="150000"/>
              </a:lnSpc>
              <a:spcBef>
                <a:spcPts val="0"/>
              </a:spcBef>
              <a:spcAft>
                <a:spcPts val="0"/>
              </a:spcAft>
              <a:buSzPts val="24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current system does perform optimally if there is a change in the operating surrounding because it does not focus on external events occurring in the surrounding such as news events and other factors affecting prices such as the Forex and Commodity market. </a:t>
            </a:r>
          </a:p>
          <a:p>
            <a:pPr marL="457200" indent="-381000" algn="just">
              <a:lnSpc>
                <a:spcPct val="150000"/>
              </a:lnSpc>
              <a:spcBef>
                <a:spcPts val="0"/>
              </a:spcBef>
              <a:buSzPts val="24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Most of the existing systems uses only one algorithm and one data at a time. The existing system also does try to predict share prices in all conditions and on all days but in real world share market cannot be predictable every time so certain conditions need to be checked before predicting share market.</a:t>
            </a:r>
          </a:p>
          <a:p>
            <a:pPr algn="just">
              <a:buFont typeface="Wingdings" panose="05000000000000000000" pitchFamily="2" charset="2"/>
              <a:buChar char="q"/>
            </a:pPr>
            <a:endParaRPr lang="en-US" b="1" dirty="0"/>
          </a:p>
        </p:txBody>
      </p:sp>
      <p:sp>
        <p:nvSpPr>
          <p:cNvPr id="5" name="Slide Number Placeholder 4">
            <a:extLst>
              <a:ext uri="{FF2B5EF4-FFF2-40B4-BE49-F238E27FC236}">
                <a16:creationId xmlns:a16="http://schemas.microsoft.com/office/drawing/2014/main" id="{6A314646-EBEB-4FD8-979C-F2DC726242A5}"/>
              </a:ext>
            </a:extLst>
          </p:cNvPr>
          <p:cNvSpPr>
            <a:spLocks noGrp="1"/>
          </p:cNvSpPr>
          <p:nvPr>
            <p:ph type="sldNum" sz="quarter" idx="12"/>
          </p:nvPr>
        </p:nvSpPr>
        <p:spPr/>
        <p:txBody>
          <a:bodyPr/>
          <a:lstStyle/>
          <a:p>
            <a:fld id="{6113E31D-E2AB-40D1-8B51-AFA5AFEF393A}" type="slidenum">
              <a:rPr lang="en-US" sz="1800" smtClean="0"/>
              <a:t>5</a:t>
            </a:fld>
            <a:endParaRPr lang="en-US" sz="1800" dirty="0"/>
          </a:p>
        </p:txBody>
      </p:sp>
    </p:spTree>
    <p:extLst>
      <p:ext uri="{BB962C8B-B14F-4D97-AF65-F5344CB8AC3E}">
        <p14:creationId xmlns:p14="http://schemas.microsoft.com/office/powerpoint/2010/main" val="136398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5CD4-D9F1-4CF2-A192-906FBDCF35F6}"/>
              </a:ext>
            </a:extLst>
          </p:cNvPr>
          <p:cNvSpPr>
            <a:spLocks noGrp="1"/>
          </p:cNvSpPr>
          <p:nvPr>
            <p:ph type="title"/>
          </p:nvPr>
        </p:nvSpPr>
        <p:spPr>
          <a:xfrm>
            <a:off x="685863" y="-1141674"/>
            <a:ext cx="6214558" cy="2283347"/>
          </a:xfrm>
        </p:spPr>
        <p:txBody>
          <a:bodyPr vert="horz" lIns="91440" tIns="45720" rIns="91440" bIns="45720" rtlCol="0" anchor="b">
            <a:normAutofit/>
          </a:bodyPr>
          <a:lstStyle/>
          <a:p>
            <a:r>
              <a:rPr lang="en-US" sz="3600" dirty="0">
                <a:solidFill>
                  <a:schemeClr val="tx1"/>
                </a:solidFill>
              </a:rPr>
              <a:t>PROPOSED SYSTEM:</a:t>
            </a:r>
          </a:p>
        </p:txBody>
      </p:sp>
      <p:sp>
        <p:nvSpPr>
          <p:cNvPr id="5" name="Slide Number Placeholder 4">
            <a:extLst>
              <a:ext uri="{FF2B5EF4-FFF2-40B4-BE49-F238E27FC236}">
                <a16:creationId xmlns:a16="http://schemas.microsoft.com/office/drawing/2014/main" id="{61BC3F60-E0FB-4F44-A64E-E5AF86EAC576}"/>
              </a:ext>
            </a:extLst>
          </p:cNvPr>
          <p:cNvSpPr>
            <a:spLocks noGrp="1"/>
          </p:cNvSpPr>
          <p:nvPr>
            <p:ph type="sldNum" sz="quarter" idx="12"/>
          </p:nvPr>
        </p:nvSpPr>
        <p:spPr>
          <a:xfrm>
            <a:off x="10862802" y="6194359"/>
            <a:ext cx="753545" cy="365125"/>
          </a:xfrm>
        </p:spPr>
        <p:txBody>
          <a:bodyPr/>
          <a:lstStyle/>
          <a:p>
            <a:fld id="{6113E31D-E2AB-40D1-8B51-AFA5AFEF393A}" type="slidenum">
              <a:rPr lang="en-US" sz="1800" smtClean="0"/>
              <a:t>6</a:t>
            </a:fld>
            <a:endParaRPr lang="en-US" sz="1800" dirty="0"/>
          </a:p>
        </p:txBody>
      </p:sp>
      <p:sp>
        <p:nvSpPr>
          <p:cNvPr id="4" name="TextBox 3">
            <a:extLst>
              <a:ext uri="{FF2B5EF4-FFF2-40B4-BE49-F238E27FC236}">
                <a16:creationId xmlns:a16="http://schemas.microsoft.com/office/drawing/2014/main" id="{2BD789B6-CCBF-487D-BD28-9BBE5CC480D1}"/>
              </a:ext>
            </a:extLst>
          </p:cNvPr>
          <p:cNvSpPr txBox="1"/>
          <p:nvPr/>
        </p:nvSpPr>
        <p:spPr>
          <a:xfrm>
            <a:off x="1098646" y="1458626"/>
            <a:ext cx="9994707" cy="3415032"/>
          </a:xfrm>
          <a:prstGeom prst="rect">
            <a:avLst/>
          </a:prstGeom>
        </p:spPr>
        <p:txBody>
          <a:bodyPr vert="horz" lIns="0" tIns="45720" rIns="0" bIns="45720" rtlCol="0">
            <a:noAutofit/>
          </a:bodyPr>
          <a:lstStyle/>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proposed system, we aim to predict the future share prices using various machine learning methods. In this proposed system, we were able to train and test the algorithms of ML from the different data points from the past for making the future share price estimation. </a:t>
            </a:r>
          </a:p>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features of these data frame were date, close, open, high, low, volume, delivery percentage, number of trades, turnover and other derived features. All features were used by us to train machine of a random forest model and predicted the object variable, and we used some selected features to predict using the LSTM, </a:t>
            </a:r>
            <a:r>
              <a:rPr lang="en-IN" dirty="0">
                <a:latin typeface="Times New Roman" panose="02020603050405020304" pitchFamily="18" charset="0"/>
                <a:ea typeface="Calibri" panose="020F0502020204030204" pitchFamily="34" charset="0"/>
                <a:cs typeface="Times New Roman" panose="02020603050405020304" pitchFamily="18" charset="0"/>
              </a:rPr>
              <a:t>LMS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algorithm also which was the values of share of upcoming day.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also measured the accuracy of prediction on the test dataset and on real values. The presented method includes different aspects of research including data manipulation and pre-processing. </a:t>
            </a:r>
          </a:p>
          <a:p>
            <a:pPr marL="457200" indent="-381000" algn="just">
              <a:lnSpc>
                <a:spcPct val="150000"/>
              </a:lnSpc>
              <a:spcBef>
                <a:spcPts val="360"/>
              </a:spcBef>
              <a:buSzPts val="2400"/>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System uses ANN (Artificial Neural Network) for sentiment analysis of news data, and </a:t>
            </a:r>
            <a:r>
              <a:rPr lang="en-IN">
                <a:effectLst/>
                <a:latin typeface="Times New Roman" panose="02020603050405020304" pitchFamily="18" charset="0"/>
                <a:ea typeface="Calibri" panose="020F0502020204030204" pitchFamily="34" charset="0"/>
                <a:cs typeface="Times New Roman" panose="02020603050405020304" pitchFamily="18" charset="0"/>
              </a:rPr>
              <a:t>Google </a:t>
            </a:r>
            <a:r>
              <a:rPr lang="en-IN">
                <a:latin typeface="Times New Roman" panose="02020603050405020304" pitchFamily="18" charset="0"/>
                <a:ea typeface="Calibri" panose="020F0502020204030204" pitchFamily="34" charset="0"/>
                <a:cs typeface="Times New Roman" panose="02020603050405020304" pitchFamily="18" charset="0"/>
              </a:rPr>
              <a:t>stock</a:t>
            </a:r>
            <a:r>
              <a:rPr lang="en-IN">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API for fetching real time data of news related to stock market.</a:t>
            </a:r>
          </a:p>
          <a:p>
            <a:pPr algn="just" defTabSz="914400">
              <a:lnSpc>
                <a:spcPct val="90000"/>
              </a:lnSpc>
              <a:spcAft>
                <a:spcPts val="600"/>
              </a:spcAft>
              <a:buClr>
                <a:schemeClr val="accent1"/>
              </a:buClr>
              <a:buFont typeface="Calibri" panose="020F0502020204030204" pitchFamily="34" charset="0"/>
            </a:pPr>
            <a:endParaRPr lang="en-US" sz="2000" b="1" dirty="0"/>
          </a:p>
        </p:txBody>
      </p:sp>
    </p:spTree>
    <p:extLst>
      <p:ext uri="{BB962C8B-B14F-4D97-AF65-F5344CB8AC3E}">
        <p14:creationId xmlns:p14="http://schemas.microsoft.com/office/powerpoint/2010/main" val="29188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F84-538D-418C-8CFD-59E590CE373F}"/>
              </a:ext>
            </a:extLst>
          </p:cNvPr>
          <p:cNvSpPr>
            <a:spLocks noGrp="1"/>
          </p:cNvSpPr>
          <p:nvPr>
            <p:ph type="title"/>
          </p:nvPr>
        </p:nvSpPr>
        <p:spPr>
          <a:xfrm>
            <a:off x="913795" y="609601"/>
            <a:ext cx="3780753" cy="1124932"/>
          </a:xfrm>
        </p:spPr>
        <p:txBody>
          <a:bodyPr/>
          <a:lstStyle/>
          <a:p>
            <a:r>
              <a:rPr lang="en-IN" dirty="0"/>
              <a:t>ADVANTAGES: </a:t>
            </a:r>
          </a:p>
        </p:txBody>
      </p:sp>
      <p:sp>
        <p:nvSpPr>
          <p:cNvPr id="3" name="Content Placeholder 2">
            <a:extLst>
              <a:ext uri="{FF2B5EF4-FFF2-40B4-BE49-F238E27FC236}">
                <a16:creationId xmlns:a16="http://schemas.microsoft.com/office/drawing/2014/main" id="{23123051-E7A2-44F1-8379-58EC7A72AE6C}"/>
              </a:ext>
            </a:extLst>
          </p:cNvPr>
          <p:cNvSpPr>
            <a:spLocks noGrp="1"/>
          </p:cNvSpPr>
          <p:nvPr>
            <p:ph idx="1"/>
          </p:nvPr>
        </p:nvSpPr>
        <p:spPr>
          <a:xfrm>
            <a:off x="913795" y="1611984"/>
            <a:ext cx="10353762" cy="4179216"/>
          </a:xfrm>
        </p:spPr>
        <p:txBody>
          <a:bodyPr/>
          <a:lstStyle/>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By combining the LMS, LSTM algorithms we get the accurate results than previous results which the algorithms used separately.</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By using ANN we get the best prediction according to the external environment.</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Takes less time than existing systems to predict. </a:t>
            </a:r>
            <a:r>
              <a:rPr lang="en-IN" dirty="0"/>
              <a:t> </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Higher Efficiency.</a:t>
            </a:r>
          </a:p>
        </p:txBody>
      </p:sp>
      <p:sp>
        <p:nvSpPr>
          <p:cNvPr id="4" name="Slide Number Placeholder 3">
            <a:extLst>
              <a:ext uri="{FF2B5EF4-FFF2-40B4-BE49-F238E27FC236}">
                <a16:creationId xmlns:a16="http://schemas.microsoft.com/office/drawing/2014/main" id="{C393C53E-A83B-4923-998B-69212CC65584}"/>
              </a:ext>
            </a:extLst>
          </p:cNvPr>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48758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2C69FA-DFAB-45AD-AD1B-E24DA065E5A7}"/>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3513047F-36D1-4E65-883C-AEAFC7F6798E}"/>
              </a:ext>
            </a:extLst>
          </p:cNvPr>
          <p:cNvSpPr>
            <a:spLocks noGrp="1"/>
          </p:cNvSpPr>
          <p:nvPr>
            <p:ph idx="1"/>
          </p:nvPr>
        </p:nvSpPr>
        <p:spPr/>
        <p:txBody>
          <a:bodyPr/>
          <a:lstStyle/>
          <a:p>
            <a:pPr marL="0" lv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FRONT END 		:	PYTHON 7.3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WINDOWS </a:t>
            </a:r>
            <a:r>
              <a:rPr lang="en-US">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5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IDE			: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Pycharm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id="{C88D49EC-B22B-4A71-8BB9-524EF869D9F1}"/>
              </a:ext>
            </a:extLst>
          </p:cNvPr>
          <p:cNvSpPr>
            <a:spLocks noGrp="1"/>
          </p:cNvSpPr>
          <p:nvPr>
            <p:ph type="sldNum" sz="quarter" idx="12"/>
          </p:nvPr>
        </p:nvSpPr>
        <p:spPr/>
        <p:txBody>
          <a:bodyPr/>
          <a:lstStyle/>
          <a:p>
            <a:fld id="{6113E31D-E2AB-40D1-8B51-AFA5AFEF393A}" type="slidenum">
              <a:rPr lang="en-US" sz="1800" smtClean="0"/>
              <a:t>8</a:t>
            </a:fld>
            <a:endParaRPr lang="en-US" sz="1800" dirty="0"/>
          </a:p>
        </p:txBody>
      </p:sp>
    </p:spTree>
    <p:extLst>
      <p:ext uri="{BB962C8B-B14F-4D97-AF65-F5344CB8AC3E}">
        <p14:creationId xmlns:p14="http://schemas.microsoft.com/office/powerpoint/2010/main" val="308704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D1D5-B9E3-4731-A575-B64DC180B2A9}"/>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3373B501-64F8-493C-9B31-573551433A08}"/>
              </a:ext>
            </a:extLst>
          </p:cNvPr>
          <p:cNvSpPr>
            <a:spLocks noGrp="1"/>
          </p:cNvSpPr>
          <p:nvPr>
            <p:ph idx="1"/>
          </p:nvPr>
        </p:nvSpPr>
        <p:spPr/>
        <p:txBody>
          <a:bodyPr>
            <a:normAutofit/>
          </a:bodyPr>
          <a:lstStyle/>
          <a:p>
            <a:pPr marL="342900" lvl="0" indent="-342900">
              <a:lnSpc>
                <a:spcPct val="150000"/>
              </a:lnSpc>
              <a:spcBef>
                <a:spcPts val="1010"/>
              </a:spcBef>
              <a:spcAft>
                <a:spcPts val="0"/>
              </a:spcAft>
              <a:buFont typeface="Symbol" panose="05050102010706020507" pitchFamily="18" charset="2"/>
              <a:buChar char=""/>
              <a:tabLst>
                <a:tab pos="1423035" algn="l"/>
                <a:tab pos="2794000" algn="l"/>
                <a:tab pos="3291205" algn="l"/>
              </a:tabLst>
            </a:pPr>
            <a:r>
              <a:rPr lang="en-US" sz="1800" dirty="0">
                <a:effectLst/>
                <a:latin typeface="Times New Roman" panose="02020603050405020304" pitchFamily="18" charset="0"/>
                <a:ea typeface="Times New Roman" panose="02020603050405020304" pitchFamily="18" charset="0"/>
              </a:rPr>
              <a:t>Processor                   :   Intel Dual Core@ CPU</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2.90GHz</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00"/>
              </a:spcBef>
              <a:spcAft>
                <a:spcPts val="0"/>
              </a:spcAft>
              <a:buFont typeface="Symbol" panose="05050102010706020507" pitchFamily="18" charset="2"/>
              <a:buChar char=""/>
              <a:tabLst>
                <a:tab pos="1423035" algn="l"/>
                <a:tab pos="2794000" algn="l"/>
                <a:tab pos="3289300" algn="l"/>
              </a:tabLst>
            </a:pPr>
            <a:r>
              <a:rPr lang="en-US" sz="1800" dirty="0">
                <a:effectLst/>
                <a:latin typeface="Times New Roman" panose="02020603050405020304" pitchFamily="18" charset="0"/>
                <a:ea typeface="Times New Roman" panose="02020603050405020304" pitchFamily="18" charset="0"/>
              </a:rPr>
              <a:t>RAM                         :  1GB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05"/>
              </a:spcBef>
              <a:spcAft>
                <a:spcPts val="0"/>
              </a:spcAft>
              <a:buFont typeface="Symbol" panose="05050102010706020507" pitchFamily="18" charset="2"/>
              <a:buChar char=""/>
              <a:tabLst>
                <a:tab pos="1423035" algn="l"/>
                <a:tab pos="3289300" algn="l"/>
              </a:tabLst>
            </a:pPr>
            <a:r>
              <a:rPr lang="en-US" sz="1800" dirty="0">
                <a:effectLst/>
                <a:latin typeface="Times New Roman" panose="02020603050405020304" pitchFamily="18" charset="0"/>
                <a:ea typeface="Times New Roman" panose="02020603050405020304" pitchFamily="18" charset="0"/>
              </a:rPr>
              <a:t>Space on Hard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  :  4GB</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2400" dirty="0">
              <a:latin typeface="+mj-lt"/>
            </a:endParaRPr>
          </a:p>
        </p:txBody>
      </p:sp>
      <p:sp>
        <p:nvSpPr>
          <p:cNvPr id="5" name="Slide Number Placeholder 4">
            <a:extLst>
              <a:ext uri="{FF2B5EF4-FFF2-40B4-BE49-F238E27FC236}">
                <a16:creationId xmlns:a16="http://schemas.microsoft.com/office/drawing/2014/main" id="{E8E4F56B-CB0D-4F6F-8E7E-B4C7CA6EB941}"/>
              </a:ext>
            </a:extLst>
          </p:cNvPr>
          <p:cNvSpPr>
            <a:spLocks noGrp="1"/>
          </p:cNvSpPr>
          <p:nvPr>
            <p:ph type="sldNum" sz="quarter" idx="12"/>
          </p:nvPr>
        </p:nvSpPr>
        <p:spPr/>
        <p:txBody>
          <a:bodyPr/>
          <a:lstStyle/>
          <a:p>
            <a:fld id="{6113E31D-E2AB-40D1-8B51-AFA5AFEF393A}" type="slidenum">
              <a:rPr lang="en-US" sz="1800" smtClean="0"/>
              <a:t>9</a:t>
            </a:fld>
            <a:endParaRPr lang="en-US" sz="1800" dirty="0"/>
          </a:p>
        </p:txBody>
      </p:sp>
    </p:spTree>
    <p:extLst>
      <p:ext uri="{BB962C8B-B14F-4D97-AF65-F5344CB8AC3E}">
        <p14:creationId xmlns:p14="http://schemas.microsoft.com/office/powerpoint/2010/main" val="182280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960</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Rockwell</vt:lpstr>
      <vt:lpstr>Symbol</vt:lpstr>
      <vt:lpstr>Times New Roman</vt:lpstr>
      <vt:lpstr>Wingdings</vt:lpstr>
      <vt:lpstr>Damask</vt:lpstr>
      <vt:lpstr>DEPARTMENT OF COMPUTER SCIENCE AND ENGINEERING CMR TECHNICAL CAMPUS   UGC AUTONOMOUS  (Accredited by NAAC, NBA, Permanently Affiliated to JNTUH, Approved by AICTE, New                      Delhi)Recognized Under Section 2(f) &amp; 12(B) of the UGC Act.1956, Kandlakoya (V),  MedchalRoad, Hyderabad-501401.  2018-2022 </vt:lpstr>
      <vt:lpstr>STOCK MARKET PREDICTION USING MACHINE LEARNING</vt:lpstr>
      <vt:lpstr>ABSTRACT:</vt:lpstr>
      <vt:lpstr>EXISTING SYSTEMS:</vt:lpstr>
      <vt:lpstr>DRAWBACKS:</vt:lpstr>
      <vt:lpstr>PROPOSED SYSTEM:</vt:lpstr>
      <vt:lpstr>ADVANTAGES: </vt:lpstr>
      <vt:lpstr>Software Requirements</vt:lpstr>
      <vt:lpstr>Hardware Requirements</vt:lpstr>
      <vt:lpstr>#1 RAW DATA</vt:lpstr>
      <vt:lpstr>#2 Data preprocessing</vt:lpstr>
      <vt:lpstr>#3 feature extraction</vt:lpstr>
      <vt:lpstr>#4 Training neural network</vt:lpstr>
      <vt:lpstr>#5 visualization</vt:lpstr>
      <vt:lpstr>PROJECT ARCHITECTURE:</vt:lpstr>
      <vt:lpstr>Use Cases:</vt:lpstr>
      <vt:lpstr>Sequence Diagram:</vt:lpstr>
      <vt:lpstr>Activity Diagram:</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CHATBOT</dc:title>
  <dc:creator>tharun sathu</dc:creator>
  <cp:lastModifiedBy>Navaneeth</cp:lastModifiedBy>
  <cp:revision>10</cp:revision>
  <dcterms:created xsi:type="dcterms:W3CDTF">2021-10-05T02:49:23Z</dcterms:created>
  <dcterms:modified xsi:type="dcterms:W3CDTF">2022-04-25T07:35:23Z</dcterms:modified>
</cp:coreProperties>
</file>